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60" r:id="rId3"/>
    <p:sldId id="261" r:id="rId4"/>
    <p:sldId id="262" r:id="rId5"/>
    <p:sldId id="263" r:id="rId6"/>
    <p:sldId id="266" r:id="rId7"/>
    <p:sldId id="264" r:id="rId8"/>
    <p:sldId id="265" r:id="rId9"/>
    <p:sldId id="269" r:id="rId10"/>
    <p:sldId id="267" r:id="rId11"/>
    <p:sldId id="268" r:id="rId12"/>
    <p:sldId id="270" r:id="rId13"/>
    <p:sldId id="258" r:id="rId1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1"/>
    <p:restoredTop sz="94677"/>
  </p:normalViewPr>
  <p:slideViewPr>
    <p:cSldViewPr snapToGrid="0" snapToObjects="1">
      <p:cViewPr varScale="1">
        <p:scale>
          <a:sx n="124" d="100"/>
          <a:sy n="124" d="100"/>
        </p:scale>
        <p:origin x="618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#2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00FF3B5-2E2A-4114-A96B-6C610CE1D218}" type="doc">
      <dgm:prSet loTypeId="urn:microsoft.com/office/officeart/2009/3/layout/StepUpProcess" loCatId="process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en-AU"/>
        </a:p>
      </dgm:t>
    </dgm:pt>
    <dgm:pt modelId="{B5E5F138-08D8-46C0-B2D9-F41D10624640}">
      <dgm:prSet/>
      <dgm:spPr/>
      <dgm:t>
        <a:bodyPr/>
        <a:lstStyle/>
        <a:p>
          <a:pPr rtl="0"/>
          <a:r>
            <a:rPr lang="en-AU" dirty="0" smtClean="0"/>
            <a:t>Which workers are at risk of fatigue</a:t>
          </a:r>
          <a:endParaRPr lang="en-AU" dirty="0"/>
        </a:p>
      </dgm:t>
    </dgm:pt>
    <dgm:pt modelId="{817FCE10-1C02-4C22-B11E-AC4237190942}" type="parTrans" cxnId="{06B66C49-893B-4DC0-84C4-4C116218C74C}">
      <dgm:prSet/>
      <dgm:spPr/>
      <dgm:t>
        <a:bodyPr/>
        <a:lstStyle/>
        <a:p>
          <a:endParaRPr lang="en-AU"/>
        </a:p>
      </dgm:t>
    </dgm:pt>
    <dgm:pt modelId="{9C4DB087-89CD-40B1-BA54-9B050A0D20E9}" type="sibTrans" cxnId="{06B66C49-893B-4DC0-84C4-4C116218C74C}">
      <dgm:prSet/>
      <dgm:spPr/>
      <dgm:t>
        <a:bodyPr/>
        <a:lstStyle/>
        <a:p>
          <a:endParaRPr lang="en-AU"/>
        </a:p>
      </dgm:t>
    </dgm:pt>
    <dgm:pt modelId="{92E4A711-A771-4FDA-AEA5-6AA6E915D4A5}">
      <dgm:prSet/>
      <dgm:spPr/>
      <dgm:t>
        <a:bodyPr/>
        <a:lstStyle/>
        <a:p>
          <a:pPr rtl="0"/>
          <a:r>
            <a:rPr lang="en-AU" dirty="0" smtClean="0"/>
            <a:t>Degree of harm if something goes wrong</a:t>
          </a:r>
          <a:endParaRPr lang="en-AU" dirty="0"/>
        </a:p>
      </dgm:t>
    </dgm:pt>
    <dgm:pt modelId="{3398281B-5A3D-426C-8E1A-DDA12C87617B}" type="parTrans" cxnId="{5D855E93-DC92-4C75-AD3D-CD68210A88B6}">
      <dgm:prSet/>
      <dgm:spPr/>
      <dgm:t>
        <a:bodyPr/>
        <a:lstStyle/>
        <a:p>
          <a:endParaRPr lang="en-AU"/>
        </a:p>
      </dgm:t>
    </dgm:pt>
    <dgm:pt modelId="{9A8B86FD-42AD-486A-A3DD-D2EA90C0A60E}" type="sibTrans" cxnId="{5D855E93-DC92-4C75-AD3D-CD68210A88B6}">
      <dgm:prSet/>
      <dgm:spPr/>
      <dgm:t>
        <a:bodyPr/>
        <a:lstStyle/>
        <a:p>
          <a:endParaRPr lang="en-AU"/>
        </a:p>
      </dgm:t>
    </dgm:pt>
    <dgm:pt modelId="{09FE1986-AB07-4993-9CC5-B52B5F52D2E0}">
      <dgm:prSet/>
      <dgm:spPr/>
      <dgm:t>
        <a:bodyPr/>
        <a:lstStyle/>
        <a:p>
          <a:pPr rtl="0"/>
          <a:r>
            <a:rPr lang="en-AU" dirty="0" smtClean="0"/>
            <a:t>Current controls</a:t>
          </a:r>
          <a:endParaRPr lang="en-AU" dirty="0"/>
        </a:p>
      </dgm:t>
    </dgm:pt>
    <dgm:pt modelId="{40157C12-8979-4C4F-834D-161E20D4FB1F}" type="parTrans" cxnId="{BAD1FB10-06EB-4444-AD2A-9C0946B5A59F}">
      <dgm:prSet/>
      <dgm:spPr/>
      <dgm:t>
        <a:bodyPr/>
        <a:lstStyle/>
        <a:p>
          <a:endParaRPr lang="en-AU"/>
        </a:p>
      </dgm:t>
    </dgm:pt>
    <dgm:pt modelId="{4B3691F0-BB34-44D1-A14F-96F619853717}" type="sibTrans" cxnId="{BAD1FB10-06EB-4444-AD2A-9C0946B5A59F}">
      <dgm:prSet/>
      <dgm:spPr/>
      <dgm:t>
        <a:bodyPr/>
        <a:lstStyle/>
        <a:p>
          <a:endParaRPr lang="en-AU"/>
        </a:p>
      </dgm:t>
    </dgm:pt>
    <dgm:pt modelId="{AFE209EB-1520-46F0-A611-8646FB9C986C}">
      <dgm:prSet/>
      <dgm:spPr/>
      <dgm:t>
        <a:bodyPr/>
        <a:lstStyle/>
        <a:p>
          <a:pPr rtl="0"/>
          <a:r>
            <a:rPr lang="en-AU" smtClean="0"/>
            <a:t>Urgency to act</a:t>
          </a:r>
          <a:endParaRPr lang="en-AU"/>
        </a:p>
      </dgm:t>
    </dgm:pt>
    <dgm:pt modelId="{D232F038-B060-4218-83E3-E89C6C166AA6}" type="parTrans" cxnId="{87479934-DD84-4BF1-9E69-AF14C48A71CE}">
      <dgm:prSet/>
      <dgm:spPr/>
      <dgm:t>
        <a:bodyPr/>
        <a:lstStyle/>
        <a:p>
          <a:endParaRPr lang="en-AU"/>
        </a:p>
      </dgm:t>
    </dgm:pt>
    <dgm:pt modelId="{E8D70AD9-3976-4A3C-9DCF-DBCD744A8C4E}" type="sibTrans" cxnId="{87479934-DD84-4BF1-9E69-AF14C48A71CE}">
      <dgm:prSet/>
      <dgm:spPr/>
      <dgm:t>
        <a:bodyPr/>
        <a:lstStyle/>
        <a:p>
          <a:endParaRPr lang="en-AU"/>
        </a:p>
      </dgm:t>
    </dgm:pt>
    <dgm:pt modelId="{40F9C99C-CF73-4057-BA70-C8CE4F3DF31F}">
      <dgm:prSet/>
      <dgm:spPr/>
      <dgm:t>
        <a:bodyPr/>
        <a:lstStyle/>
        <a:p>
          <a:pPr rtl="0"/>
          <a:r>
            <a:rPr lang="en-AU" dirty="0" smtClean="0"/>
            <a:t>Frequency of exposure to risk of fatigue</a:t>
          </a:r>
          <a:endParaRPr lang="en-AU" dirty="0"/>
        </a:p>
      </dgm:t>
    </dgm:pt>
    <dgm:pt modelId="{358ED5E4-4FA0-48A5-8C92-29BD1FA60431}" type="parTrans" cxnId="{AA593465-308D-4CBE-B5DA-546B446F86CB}">
      <dgm:prSet/>
      <dgm:spPr/>
      <dgm:t>
        <a:bodyPr/>
        <a:lstStyle/>
        <a:p>
          <a:endParaRPr lang="en-AU"/>
        </a:p>
      </dgm:t>
    </dgm:pt>
    <dgm:pt modelId="{F0A83E90-3EB5-4157-A886-C479B2AAB559}" type="sibTrans" cxnId="{AA593465-308D-4CBE-B5DA-546B446F86CB}">
      <dgm:prSet/>
      <dgm:spPr/>
      <dgm:t>
        <a:bodyPr/>
        <a:lstStyle/>
        <a:p>
          <a:endParaRPr lang="en-AU"/>
        </a:p>
      </dgm:t>
    </dgm:pt>
    <dgm:pt modelId="{628E1BD5-D252-438A-A9E9-11A02DEF55E9}">
      <dgm:prSet/>
      <dgm:spPr/>
      <dgm:t>
        <a:bodyPr/>
        <a:lstStyle/>
        <a:p>
          <a:pPr rtl="0"/>
          <a:r>
            <a:rPr lang="en-AU" dirty="0" smtClean="0"/>
            <a:t>Action required to implement additional controls if needed</a:t>
          </a:r>
          <a:endParaRPr lang="en-AU" dirty="0"/>
        </a:p>
      </dgm:t>
    </dgm:pt>
    <dgm:pt modelId="{2667D699-3209-49B9-98A2-622C0E402953}" type="parTrans" cxnId="{9BC2069B-23E5-4456-BF3C-F9925C1CB1BB}">
      <dgm:prSet/>
      <dgm:spPr/>
      <dgm:t>
        <a:bodyPr/>
        <a:lstStyle/>
        <a:p>
          <a:endParaRPr lang="en-AU"/>
        </a:p>
      </dgm:t>
    </dgm:pt>
    <dgm:pt modelId="{CB9C3488-76FF-4C0F-8958-0C5B946DA4E0}" type="sibTrans" cxnId="{9BC2069B-23E5-4456-BF3C-F9925C1CB1BB}">
      <dgm:prSet/>
      <dgm:spPr/>
      <dgm:t>
        <a:bodyPr/>
        <a:lstStyle/>
        <a:p>
          <a:endParaRPr lang="en-AU"/>
        </a:p>
      </dgm:t>
    </dgm:pt>
    <dgm:pt modelId="{1540F1CB-9A9C-467A-BA86-23CD7D97C8AB}" type="pres">
      <dgm:prSet presAssocID="{500FF3B5-2E2A-4114-A96B-6C610CE1D218}" presName="rootnode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en-AU"/>
        </a:p>
      </dgm:t>
    </dgm:pt>
    <dgm:pt modelId="{E424A15A-2602-4DE3-8987-36F193833F65}" type="pres">
      <dgm:prSet presAssocID="{B5E5F138-08D8-46C0-B2D9-F41D10624640}" presName="composite" presStyleCnt="0"/>
      <dgm:spPr/>
    </dgm:pt>
    <dgm:pt modelId="{1BA5B1F6-661F-4C1A-BA64-429A8C8C9579}" type="pres">
      <dgm:prSet presAssocID="{B5E5F138-08D8-46C0-B2D9-F41D10624640}" presName="LShape" presStyleLbl="alignNode1" presStyleIdx="0" presStyleCnt="11"/>
      <dgm:spPr/>
    </dgm:pt>
    <dgm:pt modelId="{670D608E-DF69-49B7-B02E-F5383264943F}" type="pres">
      <dgm:prSet presAssocID="{B5E5F138-08D8-46C0-B2D9-F41D10624640}" presName="ParentText" presStyleLbl="revTx" presStyleIdx="0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AU"/>
        </a:p>
      </dgm:t>
    </dgm:pt>
    <dgm:pt modelId="{CB73C1CA-EEBE-4AA8-AC49-0F20303278E2}" type="pres">
      <dgm:prSet presAssocID="{B5E5F138-08D8-46C0-B2D9-F41D10624640}" presName="Triangle" presStyleLbl="alignNode1" presStyleIdx="1" presStyleCnt="11"/>
      <dgm:spPr/>
    </dgm:pt>
    <dgm:pt modelId="{00C7B74E-EA91-43B6-8FA7-A41C04125D90}" type="pres">
      <dgm:prSet presAssocID="{9C4DB087-89CD-40B1-BA54-9B050A0D20E9}" presName="sibTrans" presStyleCnt="0"/>
      <dgm:spPr/>
    </dgm:pt>
    <dgm:pt modelId="{CF1D198B-6E40-46FA-87EB-06ABD3478DD7}" type="pres">
      <dgm:prSet presAssocID="{9C4DB087-89CD-40B1-BA54-9B050A0D20E9}" presName="space" presStyleCnt="0"/>
      <dgm:spPr/>
    </dgm:pt>
    <dgm:pt modelId="{E4BB58C8-9D88-43BB-84A3-DE4744B49566}" type="pres">
      <dgm:prSet presAssocID="{40F9C99C-CF73-4057-BA70-C8CE4F3DF31F}" presName="composite" presStyleCnt="0"/>
      <dgm:spPr/>
    </dgm:pt>
    <dgm:pt modelId="{E92519FF-37CA-41E3-8481-601A05A29EEC}" type="pres">
      <dgm:prSet presAssocID="{40F9C99C-CF73-4057-BA70-C8CE4F3DF31F}" presName="LShape" presStyleLbl="alignNode1" presStyleIdx="2" presStyleCnt="11"/>
      <dgm:spPr/>
    </dgm:pt>
    <dgm:pt modelId="{AB62664C-7837-4C70-9022-1F187526977E}" type="pres">
      <dgm:prSet presAssocID="{40F9C99C-CF73-4057-BA70-C8CE4F3DF31F}" presName="ParentText" presStyleLbl="revTx" presStyleIdx="1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AU"/>
        </a:p>
      </dgm:t>
    </dgm:pt>
    <dgm:pt modelId="{5D06F787-F4E6-4E20-853F-DBF810C85BE6}" type="pres">
      <dgm:prSet presAssocID="{40F9C99C-CF73-4057-BA70-C8CE4F3DF31F}" presName="Triangle" presStyleLbl="alignNode1" presStyleIdx="3" presStyleCnt="11"/>
      <dgm:spPr/>
    </dgm:pt>
    <dgm:pt modelId="{89C29D90-167A-4A87-8DD6-A05B6F039224}" type="pres">
      <dgm:prSet presAssocID="{F0A83E90-3EB5-4157-A886-C479B2AAB559}" presName="sibTrans" presStyleCnt="0"/>
      <dgm:spPr/>
    </dgm:pt>
    <dgm:pt modelId="{2663EF59-7D99-4320-BB7C-D1F6731AF7E7}" type="pres">
      <dgm:prSet presAssocID="{F0A83E90-3EB5-4157-A886-C479B2AAB559}" presName="space" presStyleCnt="0"/>
      <dgm:spPr/>
    </dgm:pt>
    <dgm:pt modelId="{E3F47F56-4840-41D6-A6A5-6E9ABA00B4D8}" type="pres">
      <dgm:prSet presAssocID="{92E4A711-A771-4FDA-AEA5-6AA6E915D4A5}" presName="composite" presStyleCnt="0"/>
      <dgm:spPr/>
    </dgm:pt>
    <dgm:pt modelId="{9FD40C9C-0F81-4DF2-96F2-C176CDF23318}" type="pres">
      <dgm:prSet presAssocID="{92E4A711-A771-4FDA-AEA5-6AA6E915D4A5}" presName="LShape" presStyleLbl="alignNode1" presStyleIdx="4" presStyleCnt="11"/>
      <dgm:spPr/>
    </dgm:pt>
    <dgm:pt modelId="{3677DD77-FA9C-4105-B488-96E2FD793B6E}" type="pres">
      <dgm:prSet presAssocID="{92E4A711-A771-4FDA-AEA5-6AA6E915D4A5}" presName="ParentText" presStyleLbl="revTx" presStyleIdx="2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AU"/>
        </a:p>
      </dgm:t>
    </dgm:pt>
    <dgm:pt modelId="{D7B5F345-DCFA-4797-B458-13BDA6EE1891}" type="pres">
      <dgm:prSet presAssocID="{92E4A711-A771-4FDA-AEA5-6AA6E915D4A5}" presName="Triangle" presStyleLbl="alignNode1" presStyleIdx="5" presStyleCnt="11"/>
      <dgm:spPr/>
    </dgm:pt>
    <dgm:pt modelId="{92B9B99B-8C7A-4634-8C9D-784E7898F9C5}" type="pres">
      <dgm:prSet presAssocID="{9A8B86FD-42AD-486A-A3DD-D2EA90C0A60E}" presName="sibTrans" presStyleCnt="0"/>
      <dgm:spPr/>
    </dgm:pt>
    <dgm:pt modelId="{E1EF4CD2-DEEE-4524-A294-5C8BEFA8A12F}" type="pres">
      <dgm:prSet presAssocID="{9A8B86FD-42AD-486A-A3DD-D2EA90C0A60E}" presName="space" presStyleCnt="0"/>
      <dgm:spPr/>
    </dgm:pt>
    <dgm:pt modelId="{4E1C7B12-55FD-4288-8394-6096E5DED199}" type="pres">
      <dgm:prSet presAssocID="{09FE1986-AB07-4993-9CC5-B52B5F52D2E0}" presName="composite" presStyleCnt="0"/>
      <dgm:spPr/>
    </dgm:pt>
    <dgm:pt modelId="{F278D8BD-3213-4EF3-A75D-E1C550731D18}" type="pres">
      <dgm:prSet presAssocID="{09FE1986-AB07-4993-9CC5-B52B5F52D2E0}" presName="LShape" presStyleLbl="alignNode1" presStyleIdx="6" presStyleCnt="11"/>
      <dgm:spPr/>
    </dgm:pt>
    <dgm:pt modelId="{4EC2D0B6-6CA9-476F-AD72-056260B2555D}" type="pres">
      <dgm:prSet presAssocID="{09FE1986-AB07-4993-9CC5-B52B5F52D2E0}" presName="ParentText" presStyleLbl="revTx" presStyleIdx="3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AU"/>
        </a:p>
      </dgm:t>
    </dgm:pt>
    <dgm:pt modelId="{93E2125C-D5EC-4D0E-815D-877141DE2DBB}" type="pres">
      <dgm:prSet presAssocID="{09FE1986-AB07-4993-9CC5-B52B5F52D2E0}" presName="Triangle" presStyleLbl="alignNode1" presStyleIdx="7" presStyleCnt="11"/>
      <dgm:spPr/>
    </dgm:pt>
    <dgm:pt modelId="{04116C50-FEB6-43C2-A145-50114CEF2061}" type="pres">
      <dgm:prSet presAssocID="{4B3691F0-BB34-44D1-A14F-96F619853717}" presName="sibTrans" presStyleCnt="0"/>
      <dgm:spPr/>
    </dgm:pt>
    <dgm:pt modelId="{575FFA2D-44DF-422C-AED0-02EAAC8DC44F}" type="pres">
      <dgm:prSet presAssocID="{4B3691F0-BB34-44D1-A14F-96F619853717}" presName="space" presStyleCnt="0"/>
      <dgm:spPr/>
    </dgm:pt>
    <dgm:pt modelId="{3D2A777C-29D0-426D-BA36-E4A73F2C8E15}" type="pres">
      <dgm:prSet presAssocID="{628E1BD5-D252-438A-A9E9-11A02DEF55E9}" presName="composite" presStyleCnt="0"/>
      <dgm:spPr/>
    </dgm:pt>
    <dgm:pt modelId="{8895EA75-8851-479A-8692-8B71806EABBE}" type="pres">
      <dgm:prSet presAssocID="{628E1BD5-D252-438A-A9E9-11A02DEF55E9}" presName="LShape" presStyleLbl="alignNode1" presStyleIdx="8" presStyleCnt="11"/>
      <dgm:spPr/>
    </dgm:pt>
    <dgm:pt modelId="{7FA08103-916B-4008-8732-51AC7C460433}" type="pres">
      <dgm:prSet presAssocID="{628E1BD5-D252-438A-A9E9-11A02DEF55E9}" presName="ParentText" presStyleLbl="revTx" presStyleIdx="4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AU"/>
        </a:p>
      </dgm:t>
    </dgm:pt>
    <dgm:pt modelId="{F2FCC362-C46E-4477-B5BB-522D8F9476C8}" type="pres">
      <dgm:prSet presAssocID="{628E1BD5-D252-438A-A9E9-11A02DEF55E9}" presName="Triangle" presStyleLbl="alignNode1" presStyleIdx="9" presStyleCnt="11"/>
      <dgm:spPr/>
    </dgm:pt>
    <dgm:pt modelId="{3935FBC0-1D16-413F-8514-5F6BF8ED571D}" type="pres">
      <dgm:prSet presAssocID="{CB9C3488-76FF-4C0F-8958-0C5B946DA4E0}" presName="sibTrans" presStyleCnt="0"/>
      <dgm:spPr/>
    </dgm:pt>
    <dgm:pt modelId="{BD0F456B-8FB7-47B7-9CB0-297B9E5703F7}" type="pres">
      <dgm:prSet presAssocID="{CB9C3488-76FF-4C0F-8958-0C5B946DA4E0}" presName="space" presStyleCnt="0"/>
      <dgm:spPr/>
    </dgm:pt>
    <dgm:pt modelId="{7CADE593-8BAB-4403-BA2E-A94B0518EE72}" type="pres">
      <dgm:prSet presAssocID="{AFE209EB-1520-46F0-A611-8646FB9C986C}" presName="composite" presStyleCnt="0"/>
      <dgm:spPr/>
    </dgm:pt>
    <dgm:pt modelId="{718CD2B2-E114-4C3D-B6F5-CDC1A0FDCA06}" type="pres">
      <dgm:prSet presAssocID="{AFE209EB-1520-46F0-A611-8646FB9C986C}" presName="LShape" presStyleLbl="alignNode1" presStyleIdx="10" presStyleCnt="11"/>
      <dgm:spPr/>
    </dgm:pt>
    <dgm:pt modelId="{8CDBA99B-8B18-45B2-AB87-A40DDD5DA367}" type="pres">
      <dgm:prSet presAssocID="{AFE209EB-1520-46F0-A611-8646FB9C986C}" presName="ParentText" presStyleLbl="revTx" presStyleIdx="5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AU"/>
        </a:p>
      </dgm:t>
    </dgm:pt>
  </dgm:ptLst>
  <dgm:cxnLst>
    <dgm:cxn modelId="{AE60255D-2B0A-45AE-A29E-D8D72F49998A}" type="presOf" srcId="{B5E5F138-08D8-46C0-B2D9-F41D10624640}" destId="{670D608E-DF69-49B7-B02E-F5383264943F}" srcOrd="0" destOrd="0" presId="urn:microsoft.com/office/officeart/2009/3/layout/StepUpProcess"/>
    <dgm:cxn modelId="{7500B535-2CDE-496A-8168-83C12B8A0838}" type="presOf" srcId="{AFE209EB-1520-46F0-A611-8646FB9C986C}" destId="{8CDBA99B-8B18-45B2-AB87-A40DDD5DA367}" srcOrd="0" destOrd="0" presId="urn:microsoft.com/office/officeart/2009/3/layout/StepUpProcess"/>
    <dgm:cxn modelId="{5D855E93-DC92-4C75-AD3D-CD68210A88B6}" srcId="{500FF3B5-2E2A-4114-A96B-6C610CE1D218}" destId="{92E4A711-A771-4FDA-AEA5-6AA6E915D4A5}" srcOrd="2" destOrd="0" parTransId="{3398281B-5A3D-426C-8E1A-DDA12C87617B}" sibTransId="{9A8B86FD-42AD-486A-A3DD-D2EA90C0A60E}"/>
    <dgm:cxn modelId="{D047C51B-F3F2-419E-B9F5-929F754E68D4}" type="presOf" srcId="{09FE1986-AB07-4993-9CC5-B52B5F52D2E0}" destId="{4EC2D0B6-6CA9-476F-AD72-056260B2555D}" srcOrd="0" destOrd="0" presId="urn:microsoft.com/office/officeart/2009/3/layout/StepUpProcess"/>
    <dgm:cxn modelId="{06B66C49-893B-4DC0-84C4-4C116218C74C}" srcId="{500FF3B5-2E2A-4114-A96B-6C610CE1D218}" destId="{B5E5F138-08D8-46C0-B2D9-F41D10624640}" srcOrd="0" destOrd="0" parTransId="{817FCE10-1C02-4C22-B11E-AC4237190942}" sibTransId="{9C4DB087-89CD-40B1-BA54-9B050A0D20E9}"/>
    <dgm:cxn modelId="{BAD1FB10-06EB-4444-AD2A-9C0946B5A59F}" srcId="{500FF3B5-2E2A-4114-A96B-6C610CE1D218}" destId="{09FE1986-AB07-4993-9CC5-B52B5F52D2E0}" srcOrd="3" destOrd="0" parTransId="{40157C12-8979-4C4F-834D-161E20D4FB1F}" sibTransId="{4B3691F0-BB34-44D1-A14F-96F619853717}"/>
    <dgm:cxn modelId="{9BC2069B-23E5-4456-BF3C-F9925C1CB1BB}" srcId="{500FF3B5-2E2A-4114-A96B-6C610CE1D218}" destId="{628E1BD5-D252-438A-A9E9-11A02DEF55E9}" srcOrd="4" destOrd="0" parTransId="{2667D699-3209-49B9-98A2-622C0E402953}" sibTransId="{CB9C3488-76FF-4C0F-8958-0C5B946DA4E0}"/>
    <dgm:cxn modelId="{AA593465-308D-4CBE-B5DA-546B446F86CB}" srcId="{500FF3B5-2E2A-4114-A96B-6C610CE1D218}" destId="{40F9C99C-CF73-4057-BA70-C8CE4F3DF31F}" srcOrd="1" destOrd="0" parTransId="{358ED5E4-4FA0-48A5-8C92-29BD1FA60431}" sibTransId="{F0A83E90-3EB5-4157-A886-C479B2AAB559}"/>
    <dgm:cxn modelId="{87479934-DD84-4BF1-9E69-AF14C48A71CE}" srcId="{500FF3B5-2E2A-4114-A96B-6C610CE1D218}" destId="{AFE209EB-1520-46F0-A611-8646FB9C986C}" srcOrd="5" destOrd="0" parTransId="{D232F038-B060-4218-83E3-E89C6C166AA6}" sibTransId="{E8D70AD9-3976-4A3C-9DCF-DBCD744A8C4E}"/>
    <dgm:cxn modelId="{6267C81B-86FB-41EE-A8DC-E5387D7F71DC}" type="presOf" srcId="{628E1BD5-D252-438A-A9E9-11A02DEF55E9}" destId="{7FA08103-916B-4008-8732-51AC7C460433}" srcOrd="0" destOrd="0" presId="urn:microsoft.com/office/officeart/2009/3/layout/StepUpProcess"/>
    <dgm:cxn modelId="{DB984266-9DBD-4B96-8D82-89055FA2701F}" type="presOf" srcId="{92E4A711-A771-4FDA-AEA5-6AA6E915D4A5}" destId="{3677DD77-FA9C-4105-B488-96E2FD793B6E}" srcOrd="0" destOrd="0" presId="urn:microsoft.com/office/officeart/2009/3/layout/StepUpProcess"/>
    <dgm:cxn modelId="{00605901-08AF-4DDB-9E7D-E610032BDF96}" type="presOf" srcId="{40F9C99C-CF73-4057-BA70-C8CE4F3DF31F}" destId="{AB62664C-7837-4C70-9022-1F187526977E}" srcOrd="0" destOrd="0" presId="urn:microsoft.com/office/officeart/2009/3/layout/StepUpProcess"/>
    <dgm:cxn modelId="{AF11A444-7624-4C00-AC0E-EDD88117CA2E}" type="presOf" srcId="{500FF3B5-2E2A-4114-A96B-6C610CE1D218}" destId="{1540F1CB-9A9C-467A-BA86-23CD7D97C8AB}" srcOrd="0" destOrd="0" presId="urn:microsoft.com/office/officeart/2009/3/layout/StepUpProcess"/>
    <dgm:cxn modelId="{A943F99A-E95E-46C5-AF5D-179758F9A3A5}" type="presParOf" srcId="{1540F1CB-9A9C-467A-BA86-23CD7D97C8AB}" destId="{E424A15A-2602-4DE3-8987-36F193833F65}" srcOrd="0" destOrd="0" presId="urn:microsoft.com/office/officeart/2009/3/layout/StepUpProcess"/>
    <dgm:cxn modelId="{F0B97B02-F175-452F-AB36-EB8796848E6C}" type="presParOf" srcId="{E424A15A-2602-4DE3-8987-36F193833F65}" destId="{1BA5B1F6-661F-4C1A-BA64-429A8C8C9579}" srcOrd="0" destOrd="0" presId="urn:microsoft.com/office/officeart/2009/3/layout/StepUpProcess"/>
    <dgm:cxn modelId="{CE7F79D5-1E0A-493D-8D55-4CFC81264836}" type="presParOf" srcId="{E424A15A-2602-4DE3-8987-36F193833F65}" destId="{670D608E-DF69-49B7-B02E-F5383264943F}" srcOrd="1" destOrd="0" presId="urn:microsoft.com/office/officeart/2009/3/layout/StepUpProcess"/>
    <dgm:cxn modelId="{0B9C41AF-360D-4EBB-9523-5AD8EB68778A}" type="presParOf" srcId="{E424A15A-2602-4DE3-8987-36F193833F65}" destId="{CB73C1CA-EEBE-4AA8-AC49-0F20303278E2}" srcOrd="2" destOrd="0" presId="urn:microsoft.com/office/officeart/2009/3/layout/StepUpProcess"/>
    <dgm:cxn modelId="{FFA69BA9-CE30-4111-A0FE-6992087BC2F8}" type="presParOf" srcId="{1540F1CB-9A9C-467A-BA86-23CD7D97C8AB}" destId="{00C7B74E-EA91-43B6-8FA7-A41C04125D90}" srcOrd="1" destOrd="0" presId="urn:microsoft.com/office/officeart/2009/3/layout/StepUpProcess"/>
    <dgm:cxn modelId="{EE8B6F5A-EC9A-44CC-B3A4-E40AD1D685A0}" type="presParOf" srcId="{00C7B74E-EA91-43B6-8FA7-A41C04125D90}" destId="{CF1D198B-6E40-46FA-87EB-06ABD3478DD7}" srcOrd="0" destOrd="0" presId="urn:microsoft.com/office/officeart/2009/3/layout/StepUpProcess"/>
    <dgm:cxn modelId="{2D76F7B9-7EA8-4FEF-908A-94447EA6DFD6}" type="presParOf" srcId="{1540F1CB-9A9C-467A-BA86-23CD7D97C8AB}" destId="{E4BB58C8-9D88-43BB-84A3-DE4744B49566}" srcOrd="2" destOrd="0" presId="urn:microsoft.com/office/officeart/2009/3/layout/StepUpProcess"/>
    <dgm:cxn modelId="{74498BCB-14F4-4CF6-991F-5EDBE738E042}" type="presParOf" srcId="{E4BB58C8-9D88-43BB-84A3-DE4744B49566}" destId="{E92519FF-37CA-41E3-8481-601A05A29EEC}" srcOrd="0" destOrd="0" presId="urn:microsoft.com/office/officeart/2009/3/layout/StepUpProcess"/>
    <dgm:cxn modelId="{E576EF8D-0C5B-490A-ADDC-6AF66999E663}" type="presParOf" srcId="{E4BB58C8-9D88-43BB-84A3-DE4744B49566}" destId="{AB62664C-7837-4C70-9022-1F187526977E}" srcOrd="1" destOrd="0" presId="urn:microsoft.com/office/officeart/2009/3/layout/StepUpProcess"/>
    <dgm:cxn modelId="{BC99B318-F592-4130-85F8-84C6F1C6ED43}" type="presParOf" srcId="{E4BB58C8-9D88-43BB-84A3-DE4744B49566}" destId="{5D06F787-F4E6-4E20-853F-DBF810C85BE6}" srcOrd="2" destOrd="0" presId="urn:microsoft.com/office/officeart/2009/3/layout/StepUpProcess"/>
    <dgm:cxn modelId="{9F0B9A9B-6CDD-4BC0-A89C-260806FA77EE}" type="presParOf" srcId="{1540F1CB-9A9C-467A-BA86-23CD7D97C8AB}" destId="{89C29D90-167A-4A87-8DD6-A05B6F039224}" srcOrd="3" destOrd="0" presId="urn:microsoft.com/office/officeart/2009/3/layout/StepUpProcess"/>
    <dgm:cxn modelId="{E61DDAD7-277B-4323-B338-46FEB8A04075}" type="presParOf" srcId="{89C29D90-167A-4A87-8DD6-A05B6F039224}" destId="{2663EF59-7D99-4320-BB7C-D1F6731AF7E7}" srcOrd="0" destOrd="0" presId="urn:microsoft.com/office/officeart/2009/3/layout/StepUpProcess"/>
    <dgm:cxn modelId="{C43C2EAE-5CC3-4A4A-A9DB-AEE5AD464DA2}" type="presParOf" srcId="{1540F1CB-9A9C-467A-BA86-23CD7D97C8AB}" destId="{E3F47F56-4840-41D6-A6A5-6E9ABA00B4D8}" srcOrd="4" destOrd="0" presId="urn:microsoft.com/office/officeart/2009/3/layout/StepUpProcess"/>
    <dgm:cxn modelId="{58489A31-7B8B-4DC2-A66E-FEB431933599}" type="presParOf" srcId="{E3F47F56-4840-41D6-A6A5-6E9ABA00B4D8}" destId="{9FD40C9C-0F81-4DF2-96F2-C176CDF23318}" srcOrd="0" destOrd="0" presId="urn:microsoft.com/office/officeart/2009/3/layout/StepUpProcess"/>
    <dgm:cxn modelId="{BA7D9CD5-8A71-4294-85BA-CD6729B521F4}" type="presParOf" srcId="{E3F47F56-4840-41D6-A6A5-6E9ABA00B4D8}" destId="{3677DD77-FA9C-4105-B488-96E2FD793B6E}" srcOrd="1" destOrd="0" presId="urn:microsoft.com/office/officeart/2009/3/layout/StepUpProcess"/>
    <dgm:cxn modelId="{D9C84291-844B-4B4E-9D91-49A53D7E45B7}" type="presParOf" srcId="{E3F47F56-4840-41D6-A6A5-6E9ABA00B4D8}" destId="{D7B5F345-DCFA-4797-B458-13BDA6EE1891}" srcOrd="2" destOrd="0" presId="urn:microsoft.com/office/officeart/2009/3/layout/StepUpProcess"/>
    <dgm:cxn modelId="{95F136E9-827A-46E7-89D7-255C2C51CC41}" type="presParOf" srcId="{1540F1CB-9A9C-467A-BA86-23CD7D97C8AB}" destId="{92B9B99B-8C7A-4634-8C9D-784E7898F9C5}" srcOrd="5" destOrd="0" presId="urn:microsoft.com/office/officeart/2009/3/layout/StepUpProcess"/>
    <dgm:cxn modelId="{8B919C61-135F-4C24-975F-36860D45B396}" type="presParOf" srcId="{92B9B99B-8C7A-4634-8C9D-784E7898F9C5}" destId="{E1EF4CD2-DEEE-4524-A294-5C8BEFA8A12F}" srcOrd="0" destOrd="0" presId="urn:microsoft.com/office/officeart/2009/3/layout/StepUpProcess"/>
    <dgm:cxn modelId="{101D8958-36D2-45D9-971F-136B4C476E1B}" type="presParOf" srcId="{1540F1CB-9A9C-467A-BA86-23CD7D97C8AB}" destId="{4E1C7B12-55FD-4288-8394-6096E5DED199}" srcOrd="6" destOrd="0" presId="urn:microsoft.com/office/officeart/2009/3/layout/StepUpProcess"/>
    <dgm:cxn modelId="{65263127-5CDF-4900-9EB5-380A2E680642}" type="presParOf" srcId="{4E1C7B12-55FD-4288-8394-6096E5DED199}" destId="{F278D8BD-3213-4EF3-A75D-E1C550731D18}" srcOrd="0" destOrd="0" presId="urn:microsoft.com/office/officeart/2009/3/layout/StepUpProcess"/>
    <dgm:cxn modelId="{7AA17842-0D71-4259-96F1-BBE1F8E4C513}" type="presParOf" srcId="{4E1C7B12-55FD-4288-8394-6096E5DED199}" destId="{4EC2D0B6-6CA9-476F-AD72-056260B2555D}" srcOrd="1" destOrd="0" presId="urn:microsoft.com/office/officeart/2009/3/layout/StepUpProcess"/>
    <dgm:cxn modelId="{F6DAA6B5-9F58-4EFD-B4DB-23D004429FCC}" type="presParOf" srcId="{4E1C7B12-55FD-4288-8394-6096E5DED199}" destId="{93E2125C-D5EC-4D0E-815D-877141DE2DBB}" srcOrd="2" destOrd="0" presId="urn:microsoft.com/office/officeart/2009/3/layout/StepUpProcess"/>
    <dgm:cxn modelId="{8BA1BA1B-D675-492C-B7C2-3E0EFB20C2D2}" type="presParOf" srcId="{1540F1CB-9A9C-467A-BA86-23CD7D97C8AB}" destId="{04116C50-FEB6-43C2-A145-50114CEF2061}" srcOrd="7" destOrd="0" presId="urn:microsoft.com/office/officeart/2009/3/layout/StepUpProcess"/>
    <dgm:cxn modelId="{18016A94-6212-4A93-9BA5-78B3E6E72016}" type="presParOf" srcId="{04116C50-FEB6-43C2-A145-50114CEF2061}" destId="{575FFA2D-44DF-422C-AED0-02EAAC8DC44F}" srcOrd="0" destOrd="0" presId="urn:microsoft.com/office/officeart/2009/3/layout/StepUpProcess"/>
    <dgm:cxn modelId="{52ED0D16-EE22-4154-9ABE-A65986D44807}" type="presParOf" srcId="{1540F1CB-9A9C-467A-BA86-23CD7D97C8AB}" destId="{3D2A777C-29D0-426D-BA36-E4A73F2C8E15}" srcOrd="8" destOrd="0" presId="urn:microsoft.com/office/officeart/2009/3/layout/StepUpProcess"/>
    <dgm:cxn modelId="{4E494305-81A0-461D-BFB7-D28015B49D0E}" type="presParOf" srcId="{3D2A777C-29D0-426D-BA36-E4A73F2C8E15}" destId="{8895EA75-8851-479A-8692-8B71806EABBE}" srcOrd="0" destOrd="0" presId="urn:microsoft.com/office/officeart/2009/3/layout/StepUpProcess"/>
    <dgm:cxn modelId="{E46B347D-EF6B-4D94-A82A-5B832D7728EB}" type="presParOf" srcId="{3D2A777C-29D0-426D-BA36-E4A73F2C8E15}" destId="{7FA08103-916B-4008-8732-51AC7C460433}" srcOrd="1" destOrd="0" presId="urn:microsoft.com/office/officeart/2009/3/layout/StepUpProcess"/>
    <dgm:cxn modelId="{76AC7D57-A1FF-4077-BD01-CD042F2336D0}" type="presParOf" srcId="{3D2A777C-29D0-426D-BA36-E4A73F2C8E15}" destId="{F2FCC362-C46E-4477-B5BB-522D8F9476C8}" srcOrd="2" destOrd="0" presId="urn:microsoft.com/office/officeart/2009/3/layout/StepUpProcess"/>
    <dgm:cxn modelId="{ED2D9E93-2BCC-40D5-A964-CDE6AC334ACE}" type="presParOf" srcId="{1540F1CB-9A9C-467A-BA86-23CD7D97C8AB}" destId="{3935FBC0-1D16-413F-8514-5F6BF8ED571D}" srcOrd="9" destOrd="0" presId="urn:microsoft.com/office/officeart/2009/3/layout/StepUpProcess"/>
    <dgm:cxn modelId="{F00A2775-C785-4FC0-A93D-797711B09C2C}" type="presParOf" srcId="{3935FBC0-1D16-413F-8514-5F6BF8ED571D}" destId="{BD0F456B-8FB7-47B7-9CB0-297B9E5703F7}" srcOrd="0" destOrd="0" presId="urn:microsoft.com/office/officeart/2009/3/layout/StepUpProcess"/>
    <dgm:cxn modelId="{16F6C981-A631-4A27-956C-F06636637389}" type="presParOf" srcId="{1540F1CB-9A9C-467A-BA86-23CD7D97C8AB}" destId="{7CADE593-8BAB-4403-BA2E-A94B0518EE72}" srcOrd="10" destOrd="0" presId="urn:microsoft.com/office/officeart/2009/3/layout/StepUpProcess"/>
    <dgm:cxn modelId="{F94105AD-988F-488C-B0D8-0427DF948D49}" type="presParOf" srcId="{7CADE593-8BAB-4403-BA2E-A94B0518EE72}" destId="{718CD2B2-E114-4C3D-B6F5-CDC1A0FDCA06}" srcOrd="0" destOrd="0" presId="urn:microsoft.com/office/officeart/2009/3/layout/StepUpProcess"/>
    <dgm:cxn modelId="{27B81499-3B64-4801-8B9D-E62078B2BD3D}" type="presParOf" srcId="{7CADE593-8BAB-4403-BA2E-A94B0518EE72}" destId="{8CDBA99B-8B18-45B2-AB87-A40DDD5DA367}" srcOrd="1" destOrd="0" presId="urn:microsoft.com/office/officeart/2009/3/layout/StepUp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EBE445F-CF20-46D4-B1E3-60BF452E4500}" type="doc">
      <dgm:prSet loTypeId="urn:microsoft.com/office/officeart/2005/8/layout/radial4" loCatId="relationship" qsTypeId="urn:microsoft.com/office/officeart/2005/8/quickstyle/simple1" qsCatId="simple" csTypeId="urn:microsoft.com/office/officeart/2005/8/colors/colorful1#2" csCatId="colorful" phldr="1"/>
      <dgm:spPr/>
      <dgm:t>
        <a:bodyPr/>
        <a:lstStyle/>
        <a:p>
          <a:endParaRPr lang="en-AU"/>
        </a:p>
      </dgm:t>
    </dgm:pt>
    <dgm:pt modelId="{85E9EA0C-9232-49BE-A6B5-76770AEF6C5C}">
      <dgm:prSet phldrT="[Text]"/>
      <dgm:spPr>
        <a:solidFill>
          <a:srgbClr val="92D050"/>
        </a:solidFill>
      </dgm:spPr>
      <dgm:t>
        <a:bodyPr/>
        <a:lstStyle/>
        <a:p>
          <a:r>
            <a:rPr lang="en-AU" dirty="0" smtClean="0"/>
            <a:t>Optimal shift system for your workplace</a:t>
          </a:r>
          <a:endParaRPr lang="en-AU" dirty="0"/>
        </a:p>
      </dgm:t>
    </dgm:pt>
    <dgm:pt modelId="{345D626F-6C75-4652-937C-246DC13E8F69}" type="parTrans" cxnId="{F008F9C9-D25B-42BD-A8BC-73D59A477F11}">
      <dgm:prSet/>
      <dgm:spPr/>
      <dgm:t>
        <a:bodyPr/>
        <a:lstStyle/>
        <a:p>
          <a:endParaRPr lang="en-AU"/>
        </a:p>
      </dgm:t>
    </dgm:pt>
    <dgm:pt modelId="{78BCE9DD-2646-40B2-BBA8-B4AD4F1B8200}" type="sibTrans" cxnId="{F008F9C9-D25B-42BD-A8BC-73D59A477F11}">
      <dgm:prSet/>
      <dgm:spPr/>
      <dgm:t>
        <a:bodyPr/>
        <a:lstStyle/>
        <a:p>
          <a:endParaRPr lang="en-AU"/>
        </a:p>
      </dgm:t>
    </dgm:pt>
    <dgm:pt modelId="{27E011DD-C600-40B5-ACE9-E4EB71DACDD4}">
      <dgm:prSet phldrT="[Text]"/>
      <dgm:spPr>
        <a:solidFill>
          <a:schemeClr val="accent1">
            <a:lumMod val="50000"/>
          </a:schemeClr>
        </a:solidFill>
      </dgm:spPr>
      <dgm:t>
        <a:bodyPr/>
        <a:lstStyle/>
        <a:p>
          <a:r>
            <a:rPr lang="en-AU" dirty="0" smtClean="0"/>
            <a:t>Workload</a:t>
          </a:r>
          <a:endParaRPr lang="en-AU" dirty="0"/>
        </a:p>
      </dgm:t>
    </dgm:pt>
    <dgm:pt modelId="{E1D1BDCE-E887-4DCE-9462-DEE855B43158}" type="parTrans" cxnId="{521B6ACA-1411-4911-9223-31E5E50C359E}">
      <dgm:prSet/>
      <dgm:spPr>
        <a:solidFill>
          <a:schemeClr val="accent1">
            <a:lumMod val="50000"/>
          </a:schemeClr>
        </a:solidFill>
      </dgm:spPr>
      <dgm:t>
        <a:bodyPr/>
        <a:lstStyle/>
        <a:p>
          <a:endParaRPr lang="en-AU"/>
        </a:p>
      </dgm:t>
    </dgm:pt>
    <dgm:pt modelId="{46E4D298-1045-41B0-91B7-6AE894A2A056}" type="sibTrans" cxnId="{521B6ACA-1411-4911-9223-31E5E50C359E}">
      <dgm:prSet/>
      <dgm:spPr/>
      <dgm:t>
        <a:bodyPr/>
        <a:lstStyle/>
        <a:p>
          <a:endParaRPr lang="en-AU"/>
        </a:p>
      </dgm:t>
    </dgm:pt>
    <dgm:pt modelId="{729F4CAA-A35F-47B7-807C-EA4185A3C60B}">
      <dgm:prSet phldrT="[Text]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en-AU" dirty="0" smtClean="0"/>
            <a:t>Shift timing</a:t>
          </a:r>
          <a:endParaRPr lang="en-AU" dirty="0"/>
        </a:p>
      </dgm:t>
    </dgm:pt>
    <dgm:pt modelId="{8A6CF7B4-42D0-417A-80E5-92F96185FDAA}" type="parTrans" cxnId="{EE407FF6-94A0-4D67-A720-E04E382A8AD7}">
      <dgm:prSet/>
      <dgm:spPr>
        <a:solidFill>
          <a:schemeClr val="accent1">
            <a:lumMod val="75000"/>
          </a:schemeClr>
        </a:solidFill>
      </dgm:spPr>
      <dgm:t>
        <a:bodyPr/>
        <a:lstStyle/>
        <a:p>
          <a:endParaRPr lang="en-AU"/>
        </a:p>
      </dgm:t>
    </dgm:pt>
    <dgm:pt modelId="{45C946AF-64F2-4EBE-99EB-86B69BA86237}" type="sibTrans" cxnId="{EE407FF6-94A0-4D67-A720-E04E382A8AD7}">
      <dgm:prSet/>
      <dgm:spPr/>
      <dgm:t>
        <a:bodyPr/>
        <a:lstStyle/>
        <a:p>
          <a:endParaRPr lang="en-AU"/>
        </a:p>
      </dgm:t>
    </dgm:pt>
    <dgm:pt modelId="{A9A53B00-B6A9-4329-8A50-FF1A35C5C9D3}">
      <dgm:prSet phldrT="[Text]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en-AU" dirty="0" smtClean="0"/>
            <a:t>Direction of shift rotation</a:t>
          </a:r>
          <a:endParaRPr lang="en-AU" dirty="0"/>
        </a:p>
      </dgm:t>
    </dgm:pt>
    <dgm:pt modelId="{DF63CC53-0F77-44E8-ACD7-8F8D8A8D86FD}" type="parTrans" cxnId="{ED1A2C83-CA82-4DD9-88C7-32A7149A04D7}">
      <dgm:prSet/>
      <dgm:spPr>
        <a:solidFill>
          <a:schemeClr val="accent1">
            <a:lumMod val="75000"/>
          </a:schemeClr>
        </a:solidFill>
      </dgm:spPr>
      <dgm:t>
        <a:bodyPr/>
        <a:lstStyle/>
        <a:p>
          <a:endParaRPr lang="en-AU"/>
        </a:p>
      </dgm:t>
    </dgm:pt>
    <dgm:pt modelId="{37C6159D-9F3B-4FD3-A350-E9C6198365F5}" type="sibTrans" cxnId="{ED1A2C83-CA82-4DD9-88C7-32A7149A04D7}">
      <dgm:prSet/>
      <dgm:spPr/>
      <dgm:t>
        <a:bodyPr/>
        <a:lstStyle/>
        <a:p>
          <a:endParaRPr lang="en-AU"/>
        </a:p>
      </dgm:t>
    </dgm:pt>
    <dgm:pt modelId="{98EF7069-4B66-43E1-9EF6-A8AB227DD3E2}">
      <dgm:prSet/>
      <dgm:spPr>
        <a:solidFill>
          <a:schemeClr val="accent1">
            <a:lumMod val="50000"/>
          </a:schemeClr>
        </a:solidFill>
      </dgm:spPr>
      <dgm:t>
        <a:bodyPr/>
        <a:lstStyle/>
        <a:p>
          <a:r>
            <a:rPr lang="en-AU" dirty="0" smtClean="0"/>
            <a:t>Number and length of breaks during and between shifts</a:t>
          </a:r>
          <a:endParaRPr lang="en-AU" dirty="0"/>
        </a:p>
      </dgm:t>
    </dgm:pt>
    <dgm:pt modelId="{7578F65B-B847-40AE-B19F-B4EE53EBC6AE}" type="parTrans" cxnId="{4AB4560C-B2F9-4565-A548-948025B58DE8}">
      <dgm:prSet/>
      <dgm:spPr>
        <a:solidFill>
          <a:schemeClr val="accent1">
            <a:lumMod val="50000"/>
          </a:schemeClr>
        </a:solidFill>
      </dgm:spPr>
      <dgm:t>
        <a:bodyPr/>
        <a:lstStyle/>
        <a:p>
          <a:endParaRPr lang="en-AU"/>
        </a:p>
      </dgm:t>
    </dgm:pt>
    <dgm:pt modelId="{E6CCEDD4-C645-45F8-9826-A9DB4D7F9E04}" type="sibTrans" cxnId="{4AB4560C-B2F9-4565-A548-948025B58DE8}">
      <dgm:prSet/>
      <dgm:spPr/>
      <dgm:t>
        <a:bodyPr/>
        <a:lstStyle/>
        <a:p>
          <a:endParaRPr lang="en-AU"/>
        </a:p>
      </dgm:t>
    </dgm:pt>
    <dgm:pt modelId="{D0A8CAED-ABC8-468A-A0F6-AFF0509433B5}">
      <dgm:prSet phldrT="[Text]"/>
      <dgm:spPr>
        <a:solidFill>
          <a:schemeClr val="tx1">
            <a:lumMod val="50000"/>
            <a:lumOff val="50000"/>
          </a:schemeClr>
        </a:solidFill>
      </dgm:spPr>
      <dgm:t>
        <a:bodyPr/>
        <a:lstStyle/>
        <a:p>
          <a:r>
            <a:rPr lang="en-AU" dirty="0" smtClean="0"/>
            <a:t>Duration</a:t>
          </a:r>
          <a:endParaRPr lang="en-AU" dirty="0"/>
        </a:p>
      </dgm:t>
    </dgm:pt>
    <dgm:pt modelId="{08EF88C4-1E81-478A-A43A-7B2E8F10A1B7}" type="parTrans" cxnId="{83B16927-0E87-4806-930C-0528CF59C30E}">
      <dgm:prSet/>
      <dgm:spPr>
        <a:solidFill>
          <a:schemeClr val="tx1">
            <a:lumMod val="50000"/>
            <a:lumOff val="50000"/>
          </a:schemeClr>
        </a:solidFill>
      </dgm:spPr>
      <dgm:t>
        <a:bodyPr/>
        <a:lstStyle/>
        <a:p>
          <a:endParaRPr lang="en-AU"/>
        </a:p>
      </dgm:t>
    </dgm:pt>
    <dgm:pt modelId="{D0D8917E-B6B3-4994-9E75-BA603A782AC2}" type="sibTrans" cxnId="{83B16927-0E87-4806-930C-0528CF59C30E}">
      <dgm:prSet/>
      <dgm:spPr/>
      <dgm:t>
        <a:bodyPr/>
        <a:lstStyle/>
        <a:p>
          <a:endParaRPr lang="en-AU"/>
        </a:p>
      </dgm:t>
    </dgm:pt>
    <dgm:pt modelId="{AFA7E2C0-4110-4AB5-ADD3-949D5D173F86}" type="pres">
      <dgm:prSet presAssocID="{FEBE445F-CF20-46D4-B1E3-60BF452E4500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AU"/>
        </a:p>
      </dgm:t>
    </dgm:pt>
    <dgm:pt modelId="{8CCCCB26-ACD4-42B1-8B2D-C6C9B4D107A5}" type="pres">
      <dgm:prSet presAssocID="{85E9EA0C-9232-49BE-A6B5-76770AEF6C5C}" presName="centerShape" presStyleLbl="node0" presStyleIdx="0" presStyleCnt="1"/>
      <dgm:spPr>
        <a:prstGeom prst="roundRect">
          <a:avLst/>
        </a:prstGeom>
      </dgm:spPr>
      <dgm:t>
        <a:bodyPr/>
        <a:lstStyle/>
        <a:p>
          <a:endParaRPr lang="en-AU"/>
        </a:p>
      </dgm:t>
    </dgm:pt>
    <dgm:pt modelId="{F3B59811-626C-412E-A6AD-2CB769C88326}" type="pres">
      <dgm:prSet presAssocID="{E1D1BDCE-E887-4DCE-9462-DEE855B43158}" presName="parTrans" presStyleLbl="bgSibTrans2D1" presStyleIdx="0" presStyleCnt="5" custScaleX="114332" custLinFactNeighborX="-4510" custLinFactNeighborY="-4826"/>
      <dgm:spPr/>
      <dgm:t>
        <a:bodyPr/>
        <a:lstStyle/>
        <a:p>
          <a:endParaRPr lang="en-AU"/>
        </a:p>
      </dgm:t>
    </dgm:pt>
    <dgm:pt modelId="{AAF4A2DF-0461-48C6-963D-04DC76F3ED70}" type="pres">
      <dgm:prSet presAssocID="{27E011DD-C600-40B5-ACE9-E4EB71DACDD4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AU"/>
        </a:p>
      </dgm:t>
    </dgm:pt>
    <dgm:pt modelId="{E12AAD01-7506-43AE-88A5-81E80B548030}" type="pres">
      <dgm:prSet presAssocID="{8A6CF7B4-42D0-417A-80E5-92F96185FDAA}" presName="parTrans" presStyleLbl="bgSibTrans2D1" presStyleIdx="1" presStyleCnt="5" custScaleX="82278"/>
      <dgm:spPr/>
      <dgm:t>
        <a:bodyPr/>
        <a:lstStyle/>
        <a:p>
          <a:endParaRPr lang="en-AU"/>
        </a:p>
      </dgm:t>
    </dgm:pt>
    <dgm:pt modelId="{5A15ED9D-FBE6-439F-A3FA-18A20777A1EE}" type="pres">
      <dgm:prSet presAssocID="{729F4CAA-A35F-47B7-807C-EA4185A3C60B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AU"/>
        </a:p>
      </dgm:t>
    </dgm:pt>
    <dgm:pt modelId="{E5E5842B-B3DC-48E4-9F8C-91312B6A5D31}" type="pres">
      <dgm:prSet presAssocID="{08EF88C4-1E81-478A-A43A-7B2E8F10A1B7}" presName="parTrans" presStyleLbl="bgSibTrans2D1" presStyleIdx="2" presStyleCnt="5" custScaleX="101511"/>
      <dgm:spPr/>
      <dgm:t>
        <a:bodyPr/>
        <a:lstStyle/>
        <a:p>
          <a:endParaRPr lang="en-AU"/>
        </a:p>
      </dgm:t>
    </dgm:pt>
    <dgm:pt modelId="{EB7D35B3-EBE9-419A-8359-F8141C8DEC13}" type="pres">
      <dgm:prSet presAssocID="{D0A8CAED-ABC8-468A-A0F6-AFF0509433B5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AU"/>
        </a:p>
      </dgm:t>
    </dgm:pt>
    <dgm:pt modelId="{9E97615A-B815-46E2-B3DE-23448EA27477}" type="pres">
      <dgm:prSet presAssocID="{DF63CC53-0F77-44E8-ACD7-8F8D8A8D86FD}" presName="parTrans" presStyleLbl="bgSibTrans2D1" presStyleIdx="3" presStyleCnt="5" custScaleX="85371" custScaleY="97181"/>
      <dgm:spPr/>
      <dgm:t>
        <a:bodyPr/>
        <a:lstStyle/>
        <a:p>
          <a:endParaRPr lang="en-AU"/>
        </a:p>
      </dgm:t>
    </dgm:pt>
    <dgm:pt modelId="{8B97FE2E-238D-461F-B21E-366614A9880D}" type="pres">
      <dgm:prSet presAssocID="{A9A53B00-B6A9-4329-8A50-FF1A35C5C9D3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AU"/>
        </a:p>
      </dgm:t>
    </dgm:pt>
    <dgm:pt modelId="{1D207B04-2250-4882-80B3-DF0D9B3FC88F}" type="pres">
      <dgm:prSet presAssocID="{7578F65B-B847-40AE-B19F-B4EE53EBC6AE}" presName="parTrans" presStyleLbl="bgSibTrans2D1" presStyleIdx="4" presStyleCnt="5" custScaleX="106149"/>
      <dgm:spPr/>
      <dgm:t>
        <a:bodyPr/>
        <a:lstStyle/>
        <a:p>
          <a:endParaRPr lang="en-AU"/>
        </a:p>
      </dgm:t>
    </dgm:pt>
    <dgm:pt modelId="{1A199C0C-BB43-41EC-8F74-1DE6AEEC48D8}" type="pres">
      <dgm:prSet presAssocID="{98EF7069-4B66-43E1-9EF6-A8AB227DD3E2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AU"/>
        </a:p>
      </dgm:t>
    </dgm:pt>
  </dgm:ptLst>
  <dgm:cxnLst>
    <dgm:cxn modelId="{521B6ACA-1411-4911-9223-31E5E50C359E}" srcId="{85E9EA0C-9232-49BE-A6B5-76770AEF6C5C}" destId="{27E011DD-C600-40B5-ACE9-E4EB71DACDD4}" srcOrd="0" destOrd="0" parTransId="{E1D1BDCE-E887-4DCE-9462-DEE855B43158}" sibTransId="{46E4D298-1045-41B0-91B7-6AE894A2A056}"/>
    <dgm:cxn modelId="{A4051C91-6E60-4426-A459-E7622AF5AFF2}" type="presOf" srcId="{DF63CC53-0F77-44E8-ACD7-8F8D8A8D86FD}" destId="{9E97615A-B815-46E2-B3DE-23448EA27477}" srcOrd="0" destOrd="0" presId="urn:microsoft.com/office/officeart/2005/8/layout/radial4"/>
    <dgm:cxn modelId="{83B16927-0E87-4806-930C-0528CF59C30E}" srcId="{85E9EA0C-9232-49BE-A6B5-76770AEF6C5C}" destId="{D0A8CAED-ABC8-468A-A0F6-AFF0509433B5}" srcOrd="2" destOrd="0" parTransId="{08EF88C4-1E81-478A-A43A-7B2E8F10A1B7}" sibTransId="{D0D8917E-B6B3-4994-9E75-BA603A782AC2}"/>
    <dgm:cxn modelId="{D9DC46B8-9D8F-4ACC-9255-20C1C5E43675}" type="presOf" srcId="{FEBE445F-CF20-46D4-B1E3-60BF452E4500}" destId="{AFA7E2C0-4110-4AB5-ADD3-949D5D173F86}" srcOrd="0" destOrd="0" presId="urn:microsoft.com/office/officeart/2005/8/layout/radial4"/>
    <dgm:cxn modelId="{F008F9C9-D25B-42BD-A8BC-73D59A477F11}" srcId="{FEBE445F-CF20-46D4-B1E3-60BF452E4500}" destId="{85E9EA0C-9232-49BE-A6B5-76770AEF6C5C}" srcOrd="0" destOrd="0" parTransId="{345D626F-6C75-4652-937C-246DC13E8F69}" sibTransId="{78BCE9DD-2646-40B2-BBA8-B4AD4F1B8200}"/>
    <dgm:cxn modelId="{4AB4560C-B2F9-4565-A548-948025B58DE8}" srcId="{85E9EA0C-9232-49BE-A6B5-76770AEF6C5C}" destId="{98EF7069-4B66-43E1-9EF6-A8AB227DD3E2}" srcOrd="4" destOrd="0" parTransId="{7578F65B-B847-40AE-B19F-B4EE53EBC6AE}" sibTransId="{E6CCEDD4-C645-45F8-9826-A9DB4D7F9E04}"/>
    <dgm:cxn modelId="{ED1A2C83-CA82-4DD9-88C7-32A7149A04D7}" srcId="{85E9EA0C-9232-49BE-A6B5-76770AEF6C5C}" destId="{A9A53B00-B6A9-4329-8A50-FF1A35C5C9D3}" srcOrd="3" destOrd="0" parTransId="{DF63CC53-0F77-44E8-ACD7-8F8D8A8D86FD}" sibTransId="{37C6159D-9F3B-4FD3-A350-E9C6198365F5}"/>
    <dgm:cxn modelId="{65F07561-C036-45AE-BCD6-83905A569F56}" type="presOf" srcId="{98EF7069-4B66-43E1-9EF6-A8AB227DD3E2}" destId="{1A199C0C-BB43-41EC-8F74-1DE6AEEC48D8}" srcOrd="0" destOrd="0" presId="urn:microsoft.com/office/officeart/2005/8/layout/radial4"/>
    <dgm:cxn modelId="{6BCAC7CD-2E16-4AFC-8FDA-F990622110BE}" type="presOf" srcId="{729F4CAA-A35F-47B7-807C-EA4185A3C60B}" destId="{5A15ED9D-FBE6-439F-A3FA-18A20777A1EE}" srcOrd="0" destOrd="0" presId="urn:microsoft.com/office/officeart/2005/8/layout/radial4"/>
    <dgm:cxn modelId="{F3D900EA-B6FA-404B-AF77-F8E8EECE6F76}" type="presOf" srcId="{D0A8CAED-ABC8-468A-A0F6-AFF0509433B5}" destId="{EB7D35B3-EBE9-419A-8359-F8141C8DEC13}" srcOrd="0" destOrd="0" presId="urn:microsoft.com/office/officeart/2005/8/layout/radial4"/>
    <dgm:cxn modelId="{9F92772A-111C-4429-A200-9BDA29F8EAA5}" type="presOf" srcId="{7578F65B-B847-40AE-B19F-B4EE53EBC6AE}" destId="{1D207B04-2250-4882-80B3-DF0D9B3FC88F}" srcOrd="0" destOrd="0" presId="urn:microsoft.com/office/officeart/2005/8/layout/radial4"/>
    <dgm:cxn modelId="{EE407FF6-94A0-4D67-A720-E04E382A8AD7}" srcId="{85E9EA0C-9232-49BE-A6B5-76770AEF6C5C}" destId="{729F4CAA-A35F-47B7-807C-EA4185A3C60B}" srcOrd="1" destOrd="0" parTransId="{8A6CF7B4-42D0-417A-80E5-92F96185FDAA}" sibTransId="{45C946AF-64F2-4EBE-99EB-86B69BA86237}"/>
    <dgm:cxn modelId="{1001E6B0-49D8-436F-9081-D5859676B380}" type="presOf" srcId="{08EF88C4-1E81-478A-A43A-7B2E8F10A1B7}" destId="{E5E5842B-B3DC-48E4-9F8C-91312B6A5D31}" srcOrd="0" destOrd="0" presId="urn:microsoft.com/office/officeart/2005/8/layout/radial4"/>
    <dgm:cxn modelId="{958A1A1B-D32F-43C5-8606-D19F54EEDA9D}" type="presOf" srcId="{27E011DD-C600-40B5-ACE9-E4EB71DACDD4}" destId="{AAF4A2DF-0461-48C6-963D-04DC76F3ED70}" srcOrd="0" destOrd="0" presId="urn:microsoft.com/office/officeart/2005/8/layout/radial4"/>
    <dgm:cxn modelId="{E0C9B75D-63FD-497A-9FF2-E5D758CFA9D8}" type="presOf" srcId="{8A6CF7B4-42D0-417A-80E5-92F96185FDAA}" destId="{E12AAD01-7506-43AE-88A5-81E80B548030}" srcOrd="0" destOrd="0" presId="urn:microsoft.com/office/officeart/2005/8/layout/radial4"/>
    <dgm:cxn modelId="{100401BA-944D-44D5-9CA6-4E4448C13E28}" type="presOf" srcId="{85E9EA0C-9232-49BE-A6B5-76770AEF6C5C}" destId="{8CCCCB26-ACD4-42B1-8B2D-C6C9B4D107A5}" srcOrd="0" destOrd="0" presId="urn:microsoft.com/office/officeart/2005/8/layout/radial4"/>
    <dgm:cxn modelId="{E603D70A-1E78-452B-B6CE-8F7F0EC76106}" type="presOf" srcId="{E1D1BDCE-E887-4DCE-9462-DEE855B43158}" destId="{F3B59811-626C-412E-A6AD-2CB769C88326}" srcOrd="0" destOrd="0" presId="urn:microsoft.com/office/officeart/2005/8/layout/radial4"/>
    <dgm:cxn modelId="{77273A7E-6EBE-44AB-B8E2-41BD2218681F}" type="presOf" srcId="{A9A53B00-B6A9-4329-8A50-FF1A35C5C9D3}" destId="{8B97FE2E-238D-461F-B21E-366614A9880D}" srcOrd="0" destOrd="0" presId="urn:microsoft.com/office/officeart/2005/8/layout/radial4"/>
    <dgm:cxn modelId="{C80C78B6-50EC-4A2F-BE38-6432D434463B}" type="presParOf" srcId="{AFA7E2C0-4110-4AB5-ADD3-949D5D173F86}" destId="{8CCCCB26-ACD4-42B1-8B2D-C6C9B4D107A5}" srcOrd="0" destOrd="0" presId="urn:microsoft.com/office/officeart/2005/8/layout/radial4"/>
    <dgm:cxn modelId="{76DFD959-D4BC-47AE-B34C-58ADF245BD5A}" type="presParOf" srcId="{AFA7E2C0-4110-4AB5-ADD3-949D5D173F86}" destId="{F3B59811-626C-412E-A6AD-2CB769C88326}" srcOrd="1" destOrd="0" presId="urn:microsoft.com/office/officeart/2005/8/layout/radial4"/>
    <dgm:cxn modelId="{DFFB61E8-B4C4-4B14-A1ED-EBE0426F9686}" type="presParOf" srcId="{AFA7E2C0-4110-4AB5-ADD3-949D5D173F86}" destId="{AAF4A2DF-0461-48C6-963D-04DC76F3ED70}" srcOrd="2" destOrd="0" presId="urn:microsoft.com/office/officeart/2005/8/layout/radial4"/>
    <dgm:cxn modelId="{8D9CD775-8506-4BCD-9212-B0DD6C0C7C0F}" type="presParOf" srcId="{AFA7E2C0-4110-4AB5-ADD3-949D5D173F86}" destId="{E12AAD01-7506-43AE-88A5-81E80B548030}" srcOrd="3" destOrd="0" presId="urn:microsoft.com/office/officeart/2005/8/layout/radial4"/>
    <dgm:cxn modelId="{C13B3529-1FC0-48FF-AA9B-13751BDBF367}" type="presParOf" srcId="{AFA7E2C0-4110-4AB5-ADD3-949D5D173F86}" destId="{5A15ED9D-FBE6-439F-A3FA-18A20777A1EE}" srcOrd="4" destOrd="0" presId="urn:microsoft.com/office/officeart/2005/8/layout/radial4"/>
    <dgm:cxn modelId="{6B455C85-F28A-4FD3-B225-815FA9465B65}" type="presParOf" srcId="{AFA7E2C0-4110-4AB5-ADD3-949D5D173F86}" destId="{E5E5842B-B3DC-48E4-9F8C-91312B6A5D31}" srcOrd="5" destOrd="0" presId="urn:microsoft.com/office/officeart/2005/8/layout/radial4"/>
    <dgm:cxn modelId="{76221A4B-6D66-443F-976E-97A345CF7DC1}" type="presParOf" srcId="{AFA7E2C0-4110-4AB5-ADD3-949D5D173F86}" destId="{EB7D35B3-EBE9-419A-8359-F8141C8DEC13}" srcOrd="6" destOrd="0" presId="urn:microsoft.com/office/officeart/2005/8/layout/radial4"/>
    <dgm:cxn modelId="{70D057C3-962D-491E-BB89-AEE79D2FC9CB}" type="presParOf" srcId="{AFA7E2C0-4110-4AB5-ADD3-949D5D173F86}" destId="{9E97615A-B815-46E2-B3DE-23448EA27477}" srcOrd="7" destOrd="0" presId="urn:microsoft.com/office/officeart/2005/8/layout/radial4"/>
    <dgm:cxn modelId="{B4D199FD-1472-4E0B-8C70-33D80B5AF5EF}" type="presParOf" srcId="{AFA7E2C0-4110-4AB5-ADD3-949D5D173F86}" destId="{8B97FE2E-238D-461F-B21E-366614A9880D}" srcOrd="8" destOrd="0" presId="urn:microsoft.com/office/officeart/2005/8/layout/radial4"/>
    <dgm:cxn modelId="{F09E2726-0BA6-4FC9-B66D-5334D7D4EF9E}" type="presParOf" srcId="{AFA7E2C0-4110-4AB5-ADD3-949D5D173F86}" destId="{1D207B04-2250-4882-80B3-DF0D9B3FC88F}" srcOrd="9" destOrd="0" presId="urn:microsoft.com/office/officeart/2005/8/layout/radial4"/>
    <dgm:cxn modelId="{5C3A1947-EA45-4808-B5CD-10847B916A14}" type="presParOf" srcId="{AFA7E2C0-4110-4AB5-ADD3-949D5D173F86}" destId="{1A199C0C-BB43-41EC-8F74-1DE6AEEC48D8}" srcOrd="10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BA5B1F6-661F-4C1A-BA64-429A8C8C9579}">
      <dsp:nvSpPr>
        <dsp:cNvPr id="0" name=""/>
        <dsp:cNvSpPr/>
      </dsp:nvSpPr>
      <dsp:spPr>
        <a:xfrm rot="5400000">
          <a:off x="279344" y="2472998"/>
          <a:ext cx="833218" cy="1386456"/>
        </a:xfrm>
        <a:prstGeom prst="corner">
          <a:avLst>
            <a:gd name="adj1" fmla="val 16120"/>
            <a:gd name="adj2" fmla="val 1611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70D608E-DF69-49B7-B02E-F5383264943F}">
      <dsp:nvSpPr>
        <dsp:cNvPr id="0" name=""/>
        <dsp:cNvSpPr/>
      </dsp:nvSpPr>
      <dsp:spPr>
        <a:xfrm>
          <a:off x="140259" y="2887249"/>
          <a:ext cx="1251700" cy="10971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t" anchorCtr="0">
          <a:noAutofit/>
        </a:bodyPr>
        <a:lstStyle/>
        <a:p>
          <a:pPr lvl="0" algn="l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AU" sz="1300" kern="1200" dirty="0" smtClean="0"/>
            <a:t>Which workers are at risk of fatigue</a:t>
          </a:r>
          <a:endParaRPr lang="en-AU" sz="1300" kern="1200" dirty="0"/>
        </a:p>
      </dsp:txBody>
      <dsp:txXfrm>
        <a:off x="140259" y="2887249"/>
        <a:ext cx="1251700" cy="1097189"/>
      </dsp:txXfrm>
    </dsp:sp>
    <dsp:sp modelId="{CB73C1CA-EEBE-4AA8-AC49-0F20303278E2}">
      <dsp:nvSpPr>
        <dsp:cNvPr id="0" name=""/>
        <dsp:cNvSpPr/>
      </dsp:nvSpPr>
      <dsp:spPr>
        <a:xfrm>
          <a:off x="1155790" y="2370925"/>
          <a:ext cx="236169" cy="236169"/>
        </a:xfrm>
        <a:prstGeom prst="triangle">
          <a:avLst>
            <a:gd name="adj" fmla="val 10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92519FF-37CA-41E3-8481-601A05A29EEC}">
      <dsp:nvSpPr>
        <dsp:cNvPr id="0" name=""/>
        <dsp:cNvSpPr/>
      </dsp:nvSpPr>
      <dsp:spPr>
        <a:xfrm rot="5400000">
          <a:off x="1811671" y="2093822"/>
          <a:ext cx="833218" cy="1386456"/>
        </a:xfrm>
        <a:prstGeom prst="corner">
          <a:avLst>
            <a:gd name="adj1" fmla="val 16120"/>
            <a:gd name="adj2" fmla="val 1611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B62664C-7837-4C70-9022-1F187526977E}">
      <dsp:nvSpPr>
        <dsp:cNvPr id="0" name=""/>
        <dsp:cNvSpPr/>
      </dsp:nvSpPr>
      <dsp:spPr>
        <a:xfrm>
          <a:off x="1672586" y="2508074"/>
          <a:ext cx="1251700" cy="10971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t" anchorCtr="0">
          <a:noAutofit/>
        </a:bodyPr>
        <a:lstStyle/>
        <a:p>
          <a:pPr lvl="0" algn="l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AU" sz="1300" kern="1200" dirty="0" smtClean="0"/>
            <a:t>Frequency of exposure to risk of fatigue</a:t>
          </a:r>
          <a:endParaRPr lang="en-AU" sz="1300" kern="1200" dirty="0"/>
        </a:p>
      </dsp:txBody>
      <dsp:txXfrm>
        <a:off x="1672586" y="2508074"/>
        <a:ext cx="1251700" cy="1097189"/>
      </dsp:txXfrm>
    </dsp:sp>
    <dsp:sp modelId="{5D06F787-F4E6-4E20-853F-DBF810C85BE6}">
      <dsp:nvSpPr>
        <dsp:cNvPr id="0" name=""/>
        <dsp:cNvSpPr/>
      </dsp:nvSpPr>
      <dsp:spPr>
        <a:xfrm>
          <a:off x="2688117" y="1991749"/>
          <a:ext cx="236169" cy="236169"/>
        </a:xfrm>
        <a:prstGeom prst="triangle">
          <a:avLst>
            <a:gd name="adj" fmla="val 10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FD40C9C-0F81-4DF2-96F2-C176CDF23318}">
      <dsp:nvSpPr>
        <dsp:cNvPr id="0" name=""/>
        <dsp:cNvSpPr/>
      </dsp:nvSpPr>
      <dsp:spPr>
        <a:xfrm rot="5400000">
          <a:off x="3343997" y="1714646"/>
          <a:ext cx="833218" cy="1386456"/>
        </a:xfrm>
        <a:prstGeom prst="corner">
          <a:avLst>
            <a:gd name="adj1" fmla="val 16120"/>
            <a:gd name="adj2" fmla="val 1611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677DD77-FA9C-4105-B488-96E2FD793B6E}">
      <dsp:nvSpPr>
        <dsp:cNvPr id="0" name=""/>
        <dsp:cNvSpPr/>
      </dsp:nvSpPr>
      <dsp:spPr>
        <a:xfrm>
          <a:off x="3204912" y="2128898"/>
          <a:ext cx="1251700" cy="10971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t" anchorCtr="0">
          <a:noAutofit/>
        </a:bodyPr>
        <a:lstStyle/>
        <a:p>
          <a:pPr lvl="0" algn="l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AU" sz="1300" kern="1200" dirty="0" smtClean="0"/>
            <a:t>Degree of harm if something goes wrong</a:t>
          </a:r>
          <a:endParaRPr lang="en-AU" sz="1300" kern="1200" dirty="0"/>
        </a:p>
      </dsp:txBody>
      <dsp:txXfrm>
        <a:off x="3204912" y="2128898"/>
        <a:ext cx="1251700" cy="1097189"/>
      </dsp:txXfrm>
    </dsp:sp>
    <dsp:sp modelId="{D7B5F345-DCFA-4797-B458-13BDA6EE1891}">
      <dsp:nvSpPr>
        <dsp:cNvPr id="0" name=""/>
        <dsp:cNvSpPr/>
      </dsp:nvSpPr>
      <dsp:spPr>
        <a:xfrm>
          <a:off x="4220443" y="1612574"/>
          <a:ext cx="236169" cy="236169"/>
        </a:xfrm>
        <a:prstGeom prst="triangle">
          <a:avLst>
            <a:gd name="adj" fmla="val 10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278D8BD-3213-4EF3-A75D-E1C550731D18}">
      <dsp:nvSpPr>
        <dsp:cNvPr id="0" name=""/>
        <dsp:cNvSpPr/>
      </dsp:nvSpPr>
      <dsp:spPr>
        <a:xfrm rot="5400000">
          <a:off x="4876323" y="1335471"/>
          <a:ext cx="833218" cy="1386456"/>
        </a:xfrm>
        <a:prstGeom prst="corner">
          <a:avLst>
            <a:gd name="adj1" fmla="val 16120"/>
            <a:gd name="adj2" fmla="val 1611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EC2D0B6-6CA9-476F-AD72-056260B2555D}">
      <dsp:nvSpPr>
        <dsp:cNvPr id="0" name=""/>
        <dsp:cNvSpPr/>
      </dsp:nvSpPr>
      <dsp:spPr>
        <a:xfrm>
          <a:off x="4737238" y="1749722"/>
          <a:ext cx="1251700" cy="10971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t" anchorCtr="0">
          <a:noAutofit/>
        </a:bodyPr>
        <a:lstStyle/>
        <a:p>
          <a:pPr lvl="0" algn="l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AU" sz="1300" kern="1200" dirty="0" smtClean="0"/>
            <a:t>Current controls</a:t>
          </a:r>
          <a:endParaRPr lang="en-AU" sz="1300" kern="1200" dirty="0"/>
        </a:p>
      </dsp:txBody>
      <dsp:txXfrm>
        <a:off x="4737238" y="1749722"/>
        <a:ext cx="1251700" cy="1097189"/>
      </dsp:txXfrm>
    </dsp:sp>
    <dsp:sp modelId="{93E2125C-D5EC-4D0E-815D-877141DE2DBB}">
      <dsp:nvSpPr>
        <dsp:cNvPr id="0" name=""/>
        <dsp:cNvSpPr/>
      </dsp:nvSpPr>
      <dsp:spPr>
        <a:xfrm>
          <a:off x="5752769" y="1233398"/>
          <a:ext cx="236169" cy="236169"/>
        </a:xfrm>
        <a:prstGeom prst="triangle">
          <a:avLst>
            <a:gd name="adj" fmla="val 10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895EA75-8851-479A-8692-8B71806EABBE}">
      <dsp:nvSpPr>
        <dsp:cNvPr id="0" name=""/>
        <dsp:cNvSpPr/>
      </dsp:nvSpPr>
      <dsp:spPr>
        <a:xfrm rot="5400000">
          <a:off x="6408650" y="956295"/>
          <a:ext cx="833218" cy="1386456"/>
        </a:xfrm>
        <a:prstGeom prst="corner">
          <a:avLst>
            <a:gd name="adj1" fmla="val 16120"/>
            <a:gd name="adj2" fmla="val 1611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FA08103-916B-4008-8732-51AC7C460433}">
      <dsp:nvSpPr>
        <dsp:cNvPr id="0" name=""/>
        <dsp:cNvSpPr/>
      </dsp:nvSpPr>
      <dsp:spPr>
        <a:xfrm>
          <a:off x="6269565" y="1370547"/>
          <a:ext cx="1251700" cy="10971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t" anchorCtr="0">
          <a:noAutofit/>
        </a:bodyPr>
        <a:lstStyle/>
        <a:p>
          <a:pPr lvl="0" algn="l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AU" sz="1300" kern="1200" dirty="0" smtClean="0"/>
            <a:t>Action required to implement additional controls if needed</a:t>
          </a:r>
          <a:endParaRPr lang="en-AU" sz="1300" kern="1200" dirty="0"/>
        </a:p>
      </dsp:txBody>
      <dsp:txXfrm>
        <a:off x="6269565" y="1370547"/>
        <a:ext cx="1251700" cy="1097189"/>
      </dsp:txXfrm>
    </dsp:sp>
    <dsp:sp modelId="{F2FCC362-C46E-4477-B5BB-522D8F9476C8}">
      <dsp:nvSpPr>
        <dsp:cNvPr id="0" name=""/>
        <dsp:cNvSpPr/>
      </dsp:nvSpPr>
      <dsp:spPr>
        <a:xfrm>
          <a:off x="7285096" y="854222"/>
          <a:ext cx="236169" cy="236169"/>
        </a:xfrm>
        <a:prstGeom prst="triangle">
          <a:avLst>
            <a:gd name="adj" fmla="val 10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18CD2B2-E114-4C3D-B6F5-CDC1A0FDCA06}">
      <dsp:nvSpPr>
        <dsp:cNvPr id="0" name=""/>
        <dsp:cNvSpPr/>
      </dsp:nvSpPr>
      <dsp:spPr>
        <a:xfrm rot="5400000">
          <a:off x="7940976" y="577119"/>
          <a:ext cx="833218" cy="1386456"/>
        </a:xfrm>
        <a:prstGeom prst="corner">
          <a:avLst>
            <a:gd name="adj1" fmla="val 16120"/>
            <a:gd name="adj2" fmla="val 1611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CDBA99B-8B18-45B2-AB87-A40DDD5DA367}">
      <dsp:nvSpPr>
        <dsp:cNvPr id="0" name=""/>
        <dsp:cNvSpPr/>
      </dsp:nvSpPr>
      <dsp:spPr>
        <a:xfrm>
          <a:off x="7801891" y="991371"/>
          <a:ext cx="1251700" cy="10971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t" anchorCtr="0">
          <a:noAutofit/>
        </a:bodyPr>
        <a:lstStyle/>
        <a:p>
          <a:pPr lvl="0" algn="l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AU" sz="1300" kern="1200" smtClean="0"/>
            <a:t>Urgency to act</a:t>
          </a:r>
          <a:endParaRPr lang="en-AU" sz="1300" kern="1200"/>
        </a:p>
      </dsp:txBody>
      <dsp:txXfrm>
        <a:off x="7801891" y="991371"/>
        <a:ext cx="1251700" cy="109718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CCCCB26-ACD4-42B1-8B2D-C6C9B4D107A5}">
      <dsp:nvSpPr>
        <dsp:cNvPr id="0" name=""/>
        <dsp:cNvSpPr/>
      </dsp:nvSpPr>
      <dsp:spPr>
        <a:xfrm>
          <a:off x="3151358" y="2598399"/>
          <a:ext cx="1926883" cy="1926883"/>
        </a:xfrm>
        <a:prstGeom prst="roundRect">
          <a:avLst/>
        </a:prstGeom>
        <a:solidFill>
          <a:srgbClr val="92D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AU" sz="2500" kern="1200" dirty="0" smtClean="0"/>
            <a:t>Optimal shift system for your workplace</a:t>
          </a:r>
          <a:endParaRPr lang="en-AU" sz="2500" kern="1200" dirty="0"/>
        </a:p>
      </dsp:txBody>
      <dsp:txXfrm>
        <a:off x="3245421" y="2692462"/>
        <a:ext cx="1738757" cy="1738757"/>
      </dsp:txXfrm>
    </dsp:sp>
    <dsp:sp modelId="{F3B59811-626C-412E-A6AD-2CB769C88326}">
      <dsp:nvSpPr>
        <dsp:cNvPr id="0" name=""/>
        <dsp:cNvSpPr/>
      </dsp:nvSpPr>
      <dsp:spPr>
        <a:xfrm rot="10800000">
          <a:off x="1080017" y="3260758"/>
          <a:ext cx="2015560" cy="549161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lumMod val="5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AF4A2DF-0461-48C6-963D-04DC76F3ED70}">
      <dsp:nvSpPr>
        <dsp:cNvPr id="0" name=""/>
        <dsp:cNvSpPr/>
      </dsp:nvSpPr>
      <dsp:spPr>
        <a:xfrm>
          <a:off x="370583" y="2829625"/>
          <a:ext cx="1830539" cy="1464431"/>
        </a:xfrm>
        <a:prstGeom prst="roundRect">
          <a:avLst>
            <a:gd name="adj" fmla="val 10000"/>
          </a:avLst>
        </a:prstGeom>
        <a:solidFill>
          <a:schemeClr val="accent1">
            <a:lumMod val="5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195" tIns="36195" rIns="36195" bIns="3619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AU" sz="1900" kern="1200" dirty="0" smtClean="0"/>
            <a:t>Workload</a:t>
          </a:r>
          <a:endParaRPr lang="en-AU" sz="1900" kern="1200" dirty="0"/>
        </a:p>
      </dsp:txBody>
      <dsp:txXfrm>
        <a:off x="413475" y="2872517"/>
        <a:ext cx="1744755" cy="1378647"/>
      </dsp:txXfrm>
    </dsp:sp>
    <dsp:sp modelId="{E12AAD01-7506-43AE-88A5-81E80B548030}">
      <dsp:nvSpPr>
        <dsp:cNvPr id="0" name=""/>
        <dsp:cNvSpPr/>
      </dsp:nvSpPr>
      <dsp:spPr>
        <a:xfrm rot="13500000">
          <a:off x="2012472" y="1910173"/>
          <a:ext cx="1450480" cy="549161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lumMod val="75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A15ED9D-FBE6-439F-A3FA-18A20777A1EE}">
      <dsp:nvSpPr>
        <dsp:cNvPr id="0" name=""/>
        <dsp:cNvSpPr/>
      </dsp:nvSpPr>
      <dsp:spPr>
        <a:xfrm>
          <a:off x="1199163" y="829258"/>
          <a:ext cx="1830539" cy="1464431"/>
        </a:xfrm>
        <a:prstGeom prst="roundRect">
          <a:avLst>
            <a:gd name="adj" fmla="val 10000"/>
          </a:avLst>
        </a:prstGeom>
        <a:solidFill>
          <a:schemeClr val="accent1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195" tIns="36195" rIns="36195" bIns="3619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AU" sz="1900" kern="1200" dirty="0" smtClean="0"/>
            <a:t>Shift timing</a:t>
          </a:r>
          <a:endParaRPr lang="en-AU" sz="1900" kern="1200" dirty="0"/>
        </a:p>
      </dsp:txBody>
      <dsp:txXfrm>
        <a:off x="1242055" y="872150"/>
        <a:ext cx="1744755" cy="1378647"/>
      </dsp:txXfrm>
    </dsp:sp>
    <dsp:sp modelId="{E5E5842B-B3DC-48E4-9F8C-91312B6A5D31}">
      <dsp:nvSpPr>
        <dsp:cNvPr id="0" name=""/>
        <dsp:cNvSpPr/>
      </dsp:nvSpPr>
      <dsp:spPr>
        <a:xfrm rot="16200000">
          <a:off x="3220030" y="1339765"/>
          <a:ext cx="1789539" cy="549161"/>
        </a:xfrm>
        <a:prstGeom prst="leftArrow">
          <a:avLst>
            <a:gd name="adj1" fmla="val 60000"/>
            <a:gd name="adj2" fmla="val 50000"/>
          </a:avLst>
        </a:prstGeom>
        <a:solidFill>
          <a:schemeClr val="tx1">
            <a:lumMod val="50000"/>
            <a:lumOff val="5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B7D35B3-EBE9-419A-8359-F8141C8DEC13}">
      <dsp:nvSpPr>
        <dsp:cNvPr id="0" name=""/>
        <dsp:cNvSpPr/>
      </dsp:nvSpPr>
      <dsp:spPr>
        <a:xfrm>
          <a:off x="3199530" y="679"/>
          <a:ext cx="1830539" cy="1464431"/>
        </a:xfrm>
        <a:prstGeom prst="roundRect">
          <a:avLst>
            <a:gd name="adj" fmla="val 10000"/>
          </a:avLst>
        </a:prstGeom>
        <a:solidFill>
          <a:schemeClr val="tx1">
            <a:lumMod val="50000"/>
            <a:lumOff val="5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195" tIns="36195" rIns="36195" bIns="3619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AU" sz="1900" kern="1200" dirty="0" smtClean="0"/>
            <a:t>Duration</a:t>
          </a:r>
          <a:endParaRPr lang="en-AU" sz="1900" kern="1200" dirty="0"/>
        </a:p>
      </dsp:txBody>
      <dsp:txXfrm>
        <a:off x="3242422" y="43571"/>
        <a:ext cx="1744755" cy="1378647"/>
      </dsp:txXfrm>
    </dsp:sp>
    <dsp:sp modelId="{9E97615A-B815-46E2-B3DE-23448EA27477}">
      <dsp:nvSpPr>
        <dsp:cNvPr id="0" name=""/>
        <dsp:cNvSpPr/>
      </dsp:nvSpPr>
      <dsp:spPr>
        <a:xfrm rot="18900000">
          <a:off x="4739383" y="1917913"/>
          <a:ext cx="1505006" cy="533680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lumMod val="75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97FE2E-238D-461F-B21E-366614A9880D}">
      <dsp:nvSpPr>
        <dsp:cNvPr id="0" name=""/>
        <dsp:cNvSpPr/>
      </dsp:nvSpPr>
      <dsp:spPr>
        <a:xfrm>
          <a:off x="5199897" y="829258"/>
          <a:ext cx="1830539" cy="1464431"/>
        </a:xfrm>
        <a:prstGeom prst="roundRect">
          <a:avLst>
            <a:gd name="adj" fmla="val 10000"/>
          </a:avLst>
        </a:prstGeom>
        <a:solidFill>
          <a:schemeClr val="accent1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195" tIns="36195" rIns="36195" bIns="3619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AU" sz="1900" kern="1200" dirty="0" smtClean="0"/>
            <a:t>Direction of shift rotation</a:t>
          </a:r>
          <a:endParaRPr lang="en-AU" sz="1900" kern="1200" dirty="0"/>
        </a:p>
      </dsp:txBody>
      <dsp:txXfrm>
        <a:off x="5242789" y="872150"/>
        <a:ext cx="1744755" cy="1378647"/>
      </dsp:txXfrm>
    </dsp:sp>
    <dsp:sp modelId="{1D207B04-2250-4882-80B3-DF0D9B3FC88F}">
      <dsp:nvSpPr>
        <dsp:cNvPr id="0" name=""/>
        <dsp:cNvSpPr/>
      </dsp:nvSpPr>
      <dsp:spPr>
        <a:xfrm>
          <a:off x="5126644" y="3287260"/>
          <a:ext cx="1871302" cy="549161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lumMod val="5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A199C0C-BB43-41EC-8F74-1DE6AEEC48D8}">
      <dsp:nvSpPr>
        <dsp:cNvPr id="0" name=""/>
        <dsp:cNvSpPr/>
      </dsp:nvSpPr>
      <dsp:spPr>
        <a:xfrm>
          <a:off x="6028476" y="2829625"/>
          <a:ext cx="1830539" cy="1464431"/>
        </a:xfrm>
        <a:prstGeom prst="roundRect">
          <a:avLst>
            <a:gd name="adj" fmla="val 10000"/>
          </a:avLst>
        </a:prstGeom>
        <a:solidFill>
          <a:schemeClr val="accent1">
            <a:lumMod val="5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195" tIns="36195" rIns="36195" bIns="3619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AU" sz="1900" kern="1200" dirty="0" smtClean="0"/>
            <a:t>Number and length of breaks during and between shifts</a:t>
          </a:r>
          <a:endParaRPr lang="en-AU" sz="1900" kern="1200" dirty="0"/>
        </a:p>
      </dsp:txBody>
      <dsp:txXfrm>
        <a:off x="6071368" y="2872517"/>
        <a:ext cx="1744755" cy="137864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9/3/layout/StepUpProcess">
  <dgm:title val=""/>
  <dgm:desc val=""/>
  <dgm:catLst>
    <dgm:cat type="process" pri="13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b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b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onstrLst>
      <dgm:constr type="alignOff" forName="rootnode" val="1"/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-0.765"/>
      <dgm:constr type="w" for="ch" forName="sibTrans" refType="w" fact="0.103"/>
      <dgm:constr type="h" for="ch" forName="sibTrans" refType="h" fact="0.103"/>
    </dgm:constrLst>
    <dgm:forEach name="nodesForEach" axis="ch" ptType="node">
      <dgm:layoutNode name="composite">
        <dgm:alg type="composite">
          <dgm:param type="ar" val="0.861"/>
        </dgm:alg>
        <dgm:shape xmlns:r="http://schemas.openxmlformats.org/officeDocument/2006/relationships" r:blip="">
          <dgm:adjLst/>
        </dgm:shape>
        <dgm:choose name="Name3">
          <dgm:if name="Name4" func="var" arg="dir" op="equ" val="norm">
            <dgm:constrLst>
              <dgm:constr type="l" for="ch" forName="LShape" refType="w" fact="0"/>
              <dgm:constr type="t" for="ch" forName="LShape" refType="h" fact="0.2347"/>
              <dgm:constr type="w" for="ch" forName="LShape" refType="w" fact="0.998"/>
              <dgm:constr type="h" for="ch" forName="LShape" refType="h" fact="0.5164"/>
              <dgm:constr type="r" for="ch" forName="ParentText" refType="w"/>
              <dgm:constr type="t" for="ch" forName="ParentText" refType="h" fact="0.32"/>
              <dgm:constr type="w" for="ch" forName="ParentText" refType="w" fact="0.901"/>
              <dgm:constr type="h" for="ch" forName="ParentText" refType="h" fact="0.68"/>
              <dgm:constr type="l" for="ch" forName="Triangle" refType="w" fact="0.83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if>
          <dgm:else name="Name5">
            <dgm:constrLst>
              <dgm:constr type="l" for="ch" forName="LShape" refType="w" fact="0.002"/>
              <dgm:constr type="t" for="ch" forName="LShape" refType="h" fact="0.2347"/>
              <dgm:constr type="w" for="ch" forName="LShape" refType="w"/>
              <dgm:constr type="h" for="ch" forName="LShape" refType="h" fact="0.5164"/>
              <dgm:constr type="l" for="ch" forName="ParentText" refType="w" fact="0"/>
              <dgm:constr type="t" for="ch" forName="ParentText" refType="h" fact="0.32"/>
              <dgm:constr type="w" for="ch" forName="ParentText" refType="w" fact="0.902"/>
              <dgm:constr type="h" for="ch" forName="ParentText" refType="h" fact="0.68"/>
              <dgm:constr type="l" for="ch" forName="Triangle" refType="w" fact="0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else>
        </dgm:choose>
        <dgm:layoutNode name="LShape" styleLbl="alignNode1">
          <dgm:alg type="sp"/>
          <dgm:choose name="Name6">
            <dgm:if name="Name7" func="var" arg="dir" op="equ" val="norm">
              <dgm:shape xmlns:r="http://schemas.openxmlformats.org/officeDocument/2006/relationships" rot="90" type="corner" r:blip="">
                <dgm:adjLst>
                  <dgm:adj idx="1" val="0.1612"/>
                  <dgm:adj idx="2" val="0.1611"/>
                </dgm:adjLst>
              </dgm:shape>
            </dgm:if>
            <dgm:else name="Name8">
              <dgm:shape xmlns:r="http://schemas.openxmlformats.org/officeDocument/2006/relationships" rot="180" type="corner" r:blip="">
                <dgm:adjLst>
                  <dgm:adj idx="1" val="0.1612"/>
                  <dgm:adj idx="2" val="0.1611"/>
                </dgm:adjLst>
              </dgm:shape>
            </dgm:else>
          </dgm:choose>
          <dgm:presOf/>
        </dgm:layoutNode>
        <dgm:layoutNode name="ParentText" styleLbl="revTx">
          <dgm:varLst>
            <dgm:chMax val="0"/>
            <dgm:chPref val="0"/>
            <dgm:bulletEnabled val="1"/>
          </dgm:varLst>
          <dgm:alg type="tx">
            <dgm:param type="parTxLTRAlign" val="l"/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9">
          <dgm:if name="Name10" axis="followSib" ptType="node" func="cnt" op="gte" val="1">
            <dgm:layoutNode name="Triangle" styleLbl="alignNode1">
              <dgm:alg type="sp"/>
              <dgm:choose name="Name11">
                <dgm:if name="Name12" func="var" arg="dir" op="equ" val="norm">
                  <dgm:shape xmlns:r="http://schemas.openxmlformats.org/officeDocument/2006/relationships" type="triangle" r:blip="">
                    <dgm:adjLst>
                      <dgm:adj idx="1" val="1"/>
                    </dgm:adjLst>
                  </dgm:shape>
                </dgm:if>
                <dgm:else name="Name13">
                  <dgm:shape xmlns:r="http://schemas.openxmlformats.org/officeDocument/2006/relationships" rot="90" type="triangle" r:blip="">
                    <dgm:adjLst>
                      <dgm:adj idx="1" val="1"/>
                    </dgm:adjLst>
                  </dgm:shape>
                </dgm:else>
              </dgm:choose>
              <dgm:presOf/>
            </dgm:layoutNode>
          </dgm:if>
          <dgm:else name="Name14"/>
        </dgm:choose>
      </dgm:layoutNode>
      <dgm:forEach name="sibTransForEach" axis="followSib" ptType="sibTrans" cnt="1">
        <dgm:layoutNode name="sibTrans">
          <dgm:alg type="composite">
            <dgm:param type="ar" val="0.861"/>
          </dgm:alg>
          <dgm:constrLst>
            <dgm:constr type="w" for="ch" forName="space" refType="w"/>
            <dgm:constr type="h" for="ch" forName="space" refType="w"/>
          </dgm:constrLst>
          <dgm:layoutNode name="space" styleLbl="alignNode1">
            <dgm:alg type="sp"/>
            <dgm:shape xmlns:r="http://schemas.openxmlformats.org/officeDocument/2006/relationships" r:blip="">
              <dgm:adjLst/>
            </dgm:shape>
            <dgm:presOf/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DD2B9-1CA1-1249-8E1F-5258F8BD0B6E}" type="datetimeFigureOut">
              <a:rPr lang="en-US" smtClean="0"/>
              <a:t>8/1/2018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534A-8BAB-654B-B7E3-427727216B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7199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DD2B9-1CA1-1249-8E1F-5258F8BD0B6E}" type="datetimeFigureOut">
              <a:rPr lang="en-US" smtClean="0"/>
              <a:t>8/1/2018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534A-8BAB-654B-B7E3-427727216B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33472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DD2B9-1CA1-1249-8E1F-5258F8BD0B6E}" type="datetimeFigureOut">
              <a:rPr lang="en-US" smtClean="0"/>
              <a:t>8/1/2018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534A-8BAB-654B-B7E3-427727216B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47179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DD2B9-1CA1-1249-8E1F-5258F8BD0B6E}" type="datetimeFigureOut">
              <a:rPr lang="en-US" smtClean="0"/>
              <a:t>8/1/2018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534A-8BAB-654B-B7E3-427727216B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43374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DD2B9-1CA1-1249-8E1F-5258F8BD0B6E}" type="datetimeFigureOut">
              <a:rPr lang="en-US" smtClean="0"/>
              <a:t>8/1/2018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534A-8BAB-654B-B7E3-427727216B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40240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DD2B9-1CA1-1249-8E1F-5258F8BD0B6E}" type="datetimeFigureOut">
              <a:rPr lang="en-US" smtClean="0"/>
              <a:t>8/1/2018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534A-8BAB-654B-B7E3-427727216B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22729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DD2B9-1CA1-1249-8E1F-5258F8BD0B6E}" type="datetimeFigureOut">
              <a:rPr lang="en-US" smtClean="0"/>
              <a:t>8/1/2018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534A-8BAB-654B-B7E3-427727216B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74547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DD2B9-1CA1-1249-8E1F-5258F8BD0B6E}" type="datetimeFigureOut">
              <a:rPr lang="en-US" smtClean="0"/>
              <a:t>8/1/2018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534A-8BAB-654B-B7E3-427727216B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90975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DD2B9-1CA1-1249-8E1F-5258F8BD0B6E}" type="datetimeFigureOut">
              <a:rPr lang="en-US" smtClean="0"/>
              <a:t>8/1/2018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534A-8BAB-654B-B7E3-427727216B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21882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DD2B9-1CA1-1249-8E1F-5258F8BD0B6E}" type="datetimeFigureOut">
              <a:rPr lang="en-US" smtClean="0"/>
              <a:t>8/1/2018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534A-8BAB-654B-B7E3-427727216B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52314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DD2B9-1CA1-1249-8E1F-5258F8BD0B6E}" type="datetimeFigureOut">
              <a:rPr lang="en-US" smtClean="0"/>
              <a:t>8/1/2018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534A-8BAB-654B-B7E3-427727216B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66802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CDD2B9-1CA1-1249-8E1F-5258F8BD0B6E}" type="datetimeFigureOut">
              <a:rPr lang="en-US" smtClean="0"/>
              <a:t>8/1/2018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02534A-8BAB-654B-B7E3-427727216B24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0" y="0"/>
            <a:ext cx="9156700" cy="50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00243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609"/>
            <a:ext cx="9143999" cy="6848487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52400" y="2717800"/>
            <a:ext cx="82677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AU" sz="2800" dirty="0"/>
          </a:p>
          <a:p>
            <a:r>
              <a:rPr lang="en-AU" sz="2800" dirty="0" smtClean="0"/>
              <a:t>WORK-RELATED FATIGUE</a:t>
            </a:r>
            <a:endParaRPr lang="en-AU" sz="2800" dirty="0" smtClean="0"/>
          </a:p>
          <a:p>
            <a:r>
              <a:rPr lang="en-AU" sz="2800" dirty="0" smtClean="0"/>
              <a:t/>
            </a:r>
            <a:br>
              <a:rPr lang="en-AU" sz="2800" dirty="0" smtClean="0"/>
            </a:br>
            <a:endParaRPr lang="en-AU" sz="2800" dirty="0"/>
          </a:p>
          <a:p>
            <a:endParaRPr lang="en-AU" sz="2800" dirty="0" smtClean="0"/>
          </a:p>
          <a:p>
            <a:r>
              <a:rPr lang="en-AU" sz="2800" dirty="0" smtClean="0"/>
              <a:t>WORK HEALTH AND SAFETY OFFICER</a:t>
            </a:r>
            <a:endParaRPr lang="en-AU" sz="2800" dirty="0"/>
          </a:p>
        </p:txBody>
      </p:sp>
    </p:spTree>
    <p:extLst>
      <p:ext uri="{BB962C8B-B14F-4D97-AF65-F5344CB8AC3E}">
        <p14:creationId xmlns:p14="http://schemas.microsoft.com/office/powerpoint/2010/main" val="33370822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Assessment criteria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0"/>
            <a:r>
              <a:rPr lang="en-AU" dirty="0"/>
              <a:t>Describe the legislative requirements relating to work-related fatigue</a:t>
            </a:r>
          </a:p>
          <a:p>
            <a:pPr lvl="0"/>
            <a:r>
              <a:rPr lang="en-AU" dirty="0"/>
              <a:t>Understand the hazards and factors that impact on work-related fatigue</a:t>
            </a:r>
          </a:p>
          <a:p>
            <a:pPr lvl="0"/>
            <a:r>
              <a:rPr lang="en-AU" dirty="0"/>
              <a:t>Understand the outcomes and implications of fatigue in the workplace</a:t>
            </a:r>
          </a:p>
          <a:p>
            <a:pPr lvl="0"/>
            <a:r>
              <a:rPr lang="en-AU" dirty="0"/>
              <a:t>Understand processes for eliminating and minimising risks associated with work-related fatigue.</a:t>
            </a:r>
          </a:p>
          <a:p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2857228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ea typeface="ＭＳ Ｐゴシック" pitchFamily="34" charset="-128"/>
              </a:rPr>
              <a:t>What is fatigue?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77077" y="1546413"/>
            <a:ext cx="7250924" cy="2034347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en-US" dirty="0"/>
              <a:t>In a work context, fatigue is a state of mental and/or physical exhaustion which reduces a person’s ability to perform work safely and effectively.</a:t>
            </a:r>
            <a:endParaRPr lang="en-AU" dirty="0"/>
          </a:p>
          <a:p>
            <a:pPr marL="0" indent="0">
              <a:buNone/>
            </a:pPr>
            <a:endParaRPr lang="en-AU" dirty="0"/>
          </a:p>
        </p:txBody>
      </p:sp>
      <p:sp>
        <p:nvSpPr>
          <p:cNvPr id="4" name="TextBox 3"/>
          <p:cNvSpPr txBox="1"/>
          <p:nvPr/>
        </p:nvSpPr>
        <p:spPr>
          <a:xfrm>
            <a:off x="877076" y="4040412"/>
            <a:ext cx="7250924" cy="523220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</a:rPr>
              <a:t>Fatigue is more than feeling tired and drowsy.</a:t>
            </a:r>
            <a:r>
              <a:rPr lang="en-AU" sz="2000" dirty="0" smtClean="0">
                <a:solidFill>
                  <a:schemeClr val="bg1"/>
                </a:solidFill>
              </a:rPr>
              <a:t> </a:t>
            </a:r>
            <a:endParaRPr lang="en-AU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87898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65043" y="857277"/>
            <a:ext cx="8610669" cy="5570756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AU" sz="3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Why is fatigue a problem?</a:t>
            </a:r>
            <a:endParaRPr lang="en-AU" sz="36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AU" sz="28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0" indent="-457200"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sz="3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ncreased errors, incidents and injuries</a:t>
            </a:r>
          </a:p>
          <a:p>
            <a:pPr marL="457200" lvl="0" indent="-457200"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</a:t>
            </a:r>
            <a:r>
              <a:rPr lang="en-US" sz="3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ong term health impacts: 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3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heart </a:t>
            </a:r>
            <a:r>
              <a:rPr lang="en-US" sz="3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disease</a:t>
            </a:r>
            <a:endParaRPr lang="en-AU" sz="3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diabetes</a:t>
            </a:r>
            <a:endParaRPr lang="en-AU" sz="3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high blood pressure</a:t>
            </a:r>
            <a:endParaRPr lang="en-AU" sz="3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gastrointestinal disorders </a:t>
            </a:r>
            <a:endParaRPr lang="en-AU" sz="3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lower fertility</a:t>
            </a:r>
            <a:endParaRPr lang="en-AU" sz="3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anxiety</a:t>
            </a:r>
            <a:endParaRPr lang="en-AU" sz="3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depression.</a:t>
            </a:r>
            <a:endParaRPr lang="en-AU" sz="3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duotone>
              <a:schemeClr val="accent3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705600" y="4277605"/>
            <a:ext cx="2438400" cy="2438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372704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ea typeface="ＭＳ Ｐゴシック" pitchFamily="34" charset="-128"/>
              </a:rPr>
              <a:t>How does fatigue present itself?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spcBef>
                <a:spcPts val="0"/>
              </a:spcBef>
              <a:defRPr/>
            </a:pPr>
            <a:r>
              <a:rPr lang="en-AU" dirty="0"/>
              <a:t>Decreased mood </a:t>
            </a:r>
          </a:p>
          <a:p>
            <a:pPr>
              <a:spcBef>
                <a:spcPts val="0"/>
              </a:spcBef>
              <a:defRPr/>
            </a:pPr>
            <a:r>
              <a:rPr lang="en-AU" dirty="0"/>
              <a:t>Poorer communication </a:t>
            </a:r>
          </a:p>
          <a:p>
            <a:pPr>
              <a:spcBef>
                <a:spcPts val="0"/>
              </a:spcBef>
              <a:defRPr/>
            </a:pPr>
            <a:r>
              <a:rPr lang="en-AU" dirty="0"/>
              <a:t>Decreased speed </a:t>
            </a:r>
          </a:p>
          <a:p>
            <a:pPr>
              <a:spcBef>
                <a:spcPts val="0"/>
              </a:spcBef>
              <a:defRPr/>
            </a:pPr>
            <a:r>
              <a:rPr lang="en-AU" dirty="0"/>
              <a:t>Decreased accuracy </a:t>
            </a:r>
          </a:p>
          <a:p>
            <a:pPr>
              <a:spcBef>
                <a:spcPts val="0"/>
              </a:spcBef>
              <a:defRPr/>
            </a:pPr>
            <a:r>
              <a:rPr lang="en-AU" dirty="0"/>
              <a:t>Reduced strength </a:t>
            </a:r>
          </a:p>
          <a:p>
            <a:pPr>
              <a:spcBef>
                <a:spcPts val="0"/>
              </a:spcBef>
              <a:defRPr/>
            </a:pPr>
            <a:r>
              <a:rPr lang="en-AU" dirty="0"/>
              <a:t>Decreased performance</a:t>
            </a:r>
          </a:p>
          <a:p>
            <a:pPr>
              <a:spcBef>
                <a:spcPts val="0"/>
              </a:spcBef>
              <a:defRPr/>
            </a:pPr>
            <a:r>
              <a:rPr lang="en-AU" dirty="0"/>
              <a:t>Physical signs of fatigue</a:t>
            </a:r>
          </a:p>
          <a:p>
            <a:pPr lvl="1">
              <a:spcBef>
                <a:spcPts val="0"/>
              </a:spcBef>
              <a:defRPr/>
            </a:pPr>
            <a:r>
              <a:rPr lang="en-AU" dirty="0"/>
              <a:t>yawning</a:t>
            </a:r>
          </a:p>
          <a:p>
            <a:pPr lvl="1">
              <a:spcBef>
                <a:spcPts val="0"/>
              </a:spcBef>
              <a:defRPr/>
            </a:pPr>
            <a:r>
              <a:rPr lang="en-AU" dirty="0"/>
              <a:t>red eyes</a:t>
            </a:r>
          </a:p>
          <a:p>
            <a:pPr lvl="1">
              <a:spcBef>
                <a:spcPts val="0"/>
              </a:spcBef>
              <a:defRPr/>
            </a:pPr>
            <a:r>
              <a:rPr lang="en-AU" dirty="0"/>
              <a:t>sleeping at work.</a:t>
            </a:r>
          </a:p>
          <a:p>
            <a:pPr marL="0" indent="0">
              <a:buNone/>
            </a:pPr>
            <a:endParaRPr lang="en-AU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082636" y="3526666"/>
            <a:ext cx="2438400" cy="2438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64539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altLang="en-US" dirty="0">
                <a:latin typeface="Arial" charset="0"/>
                <a:ea typeface="ＭＳ Ｐゴシック" pitchFamily="34" charset="-128"/>
              </a:rPr>
              <a:t>What causes fatigue?</a:t>
            </a:r>
            <a:endParaRPr lang="en-AU" dirty="0"/>
          </a:p>
        </p:txBody>
      </p:sp>
      <p:sp>
        <p:nvSpPr>
          <p:cNvPr id="4" name="Text Placeholder 2"/>
          <p:cNvSpPr txBox="1">
            <a:spLocks/>
          </p:cNvSpPr>
          <p:nvPr/>
        </p:nvSpPr>
        <p:spPr bwMode="auto">
          <a:xfrm>
            <a:off x="457200" y="1996155"/>
            <a:ext cx="4040188" cy="639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>
              <a:buFont typeface="Arial" charset="0"/>
              <a:buNone/>
            </a:pPr>
            <a:r>
              <a:rPr lang="en-AU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Work-related factors	</a:t>
            </a:r>
            <a:r>
              <a:rPr lang="en-AU" altLang="en-US" dirty="0">
                <a:solidFill>
                  <a:srgbClr val="000090"/>
                </a:solidFill>
              </a:rPr>
              <a:t>	</a:t>
            </a:r>
          </a:p>
        </p:txBody>
      </p:sp>
      <p:sp>
        <p:nvSpPr>
          <p:cNvPr id="5" name="Text Placeholder 4"/>
          <p:cNvSpPr txBox="1">
            <a:spLocks/>
          </p:cNvSpPr>
          <p:nvPr/>
        </p:nvSpPr>
        <p:spPr bwMode="auto">
          <a:xfrm>
            <a:off x="4722626" y="1996155"/>
            <a:ext cx="4041775" cy="639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>
              <a:buFont typeface="Arial" charset="0"/>
              <a:buNone/>
            </a:pPr>
            <a:r>
              <a:rPr lang="en-AU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Non-work factors</a:t>
            </a:r>
            <a:endParaRPr lang="en-AU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457200" y="2719581"/>
            <a:ext cx="4040188" cy="3720780"/>
            <a:chOff x="457200" y="2383791"/>
            <a:chExt cx="4040188" cy="3720780"/>
          </a:xfrm>
        </p:grpSpPr>
        <p:sp>
          <p:nvSpPr>
            <p:cNvPr id="7" name="Freeform 6"/>
            <p:cNvSpPr/>
            <p:nvPr/>
          </p:nvSpPr>
          <p:spPr>
            <a:xfrm>
              <a:off x="457200" y="2383791"/>
              <a:ext cx="4040188" cy="335790"/>
            </a:xfrm>
            <a:custGeom>
              <a:avLst/>
              <a:gdLst>
                <a:gd name="connsiteX0" fmla="*/ 0 w 4040188"/>
                <a:gd name="connsiteY0" fmla="*/ 55966 h 335790"/>
                <a:gd name="connsiteX1" fmla="*/ 55966 w 4040188"/>
                <a:gd name="connsiteY1" fmla="*/ 0 h 335790"/>
                <a:gd name="connsiteX2" fmla="*/ 3984222 w 4040188"/>
                <a:gd name="connsiteY2" fmla="*/ 0 h 335790"/>
                <a:gd name="connsiteX3" fmla="*/ 4040188 w 4040188"/>
                <a:gd name="connsiteY3" fmla="*/ 55966 h 335790"/>
                <a:gd name="connsiteX4" fmla="*/ 4040188 w 4040188"/>
                <a:gd name="connsiteY4" fmla="*/ 279824 h 335790"/>
                <a:gd name="connsiteX5" fmla="*/ 3984222 w 4040188"/>
                <a:gd name="connsiteY5" fmla="*/ 335790 h 335790"/>
                <a:gd name="connsiteX6" fmla="*/ 55966 w 4040188"/>
                <a:gd name="connsiteY6" fmla="*/ 335790 h 335790"/>
                <a:gd name="connsiteX7" fmla="*/ 0 w 4040188"/>
                <a:gd name="connsiteY7" fmla="*/ 279824 h 335790"/>
                <a:gd name="connsiteX8" fmla="*/ 0 w 4040188"/>
                <a:gd name="connsiteY8" fmla="*/ 55966 h 3357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040188" h="335790">
                  <a:moveTo>
                    <a:pt x="0" y="55966"/>
                  </a:moveTo>
                  <a:cubicBezTo>
                    <a:pt x="0" y="25057"/>
                    <a:pt x="25057" y="0"/>
                    <a:pt x="55966" y="0"/>
                  </a:cubicBezTo>
                  <a:lnTo>
                    <a:pt x="3984222" y="0"/>
                  </a:lnTo>
                  <a:cubicBezTo>
                    <a:pt x="4015131" y="0"/>
                    <a:pt x="4040188" y="25057"/>
                    <a:pt x="4040188" y="55966"/>
                  </a:cubicBezTo>
                  <a:lnTo>
                    <a:pt x="4040188" y="279824"/>
                  </a:lnTo>
                  <a:cubicBezTo>
                    <a:pt x="4040188" y="310733"/>
                    <a:pt x="4015131" y="335790"/>
                    <a:pt x="3984222" y="335790"/>
                  </a:cubicBezTo>
                  <a:lnTo>
                    <a:pt x="55966" y="335790"/>
                  </a:lnTo>
                  <a:cubicBezTo>
                    <a:pt x="25057" y="335790"/>
                    <a:pt x="0" y="310733"/>
                    <a:pt x="0" y="279824"/>
                  </a:cubicBezTo>
                  <a:lnTo>
                    <a:pt x="0" y="55966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69732" tIns="69732" rIns="69732" bIns="69732" numCol="1" spcCol="1270" anchor="ctr" anchorCtr="0">
              <a:noAutofit/>
            </a:bodyPr>
            <a:lstStyle/>
            <a:p>
              <a:pPr lvl="0" algn="l" defTabSz="6223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AU" sz="1400" kern="1200" dirty="0" smtClean="0"/>
                <a:t>Cumulative hours worked </a:t>
              </a:r>
              <a:endParaRPr lang="en-AU" sz="1400" kern="1200" dirty="0"/>
            </a:p>
          </p:txBody>
        </p:sp>
        <p:sp>
          <p:nvSpPr>
            <p:cNvPr id="8" name="Freeform 7"/>
            <p:cNvSpPr/>
            <p:nvPr/>
          </p:nvSpPr>
          <p:spPr>
            <a:xfrm>
              <a:off x="457200" y="2759901"/>
              <a:ext cx="4040188" cy="335790"/>
            </a:xfrm>
            <a:custGeom>
              <a:avLst/>
              <a:gdLst>
                <a:gd name="connsiteX0" fmla="*/ 0 w 4040188"/>
                <a:gd name="connsiteY0" fmla="*/ 55966 h 335790"/>
                <a:gd name="connsiteX1" fmla="*/ 55966 w 4040188"/>
                <a:gd name="connsiteY1" fmla="*/ 0 h 335790"/>
                <a:gd name="connsiteX2" fmla="*/ 3984222 w 4040188"/>
                <a:gd name="connsiteY2" fmla="*/ 0 h 335790"/>
                <a:gd name="connsiteX3" fmla="*/ 4040188 w 4040188"/>
                <a:gd name="connsiteY3" fmla="*/ 55966 h 335790"/>
                <a:gd name="connsiteX4" fmla="*/ 4040188 w 4040188"/>
                <a:gd name="connsiteY4" fmla="*/ 279824 h 335790"/>
                <a:gd name="connsiteX5" fmla="*/ 3984222 w 4040188"/>
                <a:gd name="connsiteY5" fmla="*/ 335790 h 335790"/>
                <a:gd name="connsiteX6" fmla="*/ 55966 w 4040188"/>
                <a:gd name="connsiteY6" fmla="*/ 335790 h 335790"/>
                <a:gd name="connsiteX7" fmla="*/ 0 w 4040188"/>
                <a:gd name="connsiteY7" fmla="*/ 279824 h 335790"/>
                <a:gd name="connsiteX8" fmla="*/ 0 w 4040188"/>
                <a:gd name="connsiteY8" fmla="*/ 55966 h 3357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040188" h="335790">
                  <a:moveTo>
                    <a:pt x="0" y="55966"/>
                  </a:moveTo>
                  <a:cubicBezTo>
                    <a:pt x="0" y="25057"/>
                    <a:pt x="25057" y="0"/>
                    <a:pt x="55966" y="0"/>
                  </a:cubicBezTo>
                  <a:lnTo>
                    <a:pt x="3984222" y="0"/>
                  </a:lnTo>
                  <a:cubicBezTo>
                    <a:pt x="4015131" y="0"/>
                    <a:pt x="4040188" y="25057"/>
                    <a:pt x="4040188" y="55966"/>
                  </a:cubicBezTo>
                  <a:lnTo>
                    <a:pt x="4040188" y="279824"/>
                  </a:lnTo>
                  <a:cubicBezTo>
                    <a:pt x="4040188" y="310733"/>
                    <a:pt x="4015131" y="335790"/>
                    <a:pt x="3984222" y="335790"/>
                  </a:cubicBezTo>
                  <a:lnTo>
                    <a:pt x="55966" y="335790"/>
                  </a:lnTo>
                  <a:cubicBezTo>
                    <a:pt x="25057" y="335790"/>
                    <a:pt x="0" y="310733"/>
                    <a:pt x="0" y="279824"/>
                  </a:cubicBezTo>
                  <a:lnTo>
                    <a:pt x="0" y="55966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69732" tIns="69732" rIns="69732" bIns="69732" numCol="1" spcCol="1270" anchor="ctr" anchorCtr="0">
              <a:noAutofit/>
            </a:bodyPr>
            <a:lstStyle/>
            <a:p>
              <a:pPr lvl="0" algn="l" defTabSz="6223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AU" sz="1400" kern="1200" smtClean="0"/>
                <a:t>Task demands</a:t>
              </a:r>
              <a:endParaRPr lang="en-AU" sz="1400" kern="1200"/>
            </a:p>
          </p:txBody>
        </p:sp>
        <p:sp>
          <p:nvSpPr>
            <p:cNvPr id="9" name="Freeform 8"/>
            <p:cNvSpPr/>
            <p:nvPr/>
          </p:nvSpPr>
          <p:spPr>
            <a:xfrm>
              <a:off x="457200" y="3136011"/>
              <a:ext cx="4040188" cy="335790"/>
            </a:xfrm>
            <a:custGeom>
              <a:avLst/>
              <a:gdLst>
                <a:gd name="connsiteX0" fmla="*/ 0 w 4040188"/>
                <a:gd name="connsiteY0" fmla="*/ 55966 h 335790"/>
                <a:gd name="connsiteX1" fmla="*/ 55966 w 4040188"/>
                <a:gd name="connsiteY1" fmla="*/ 0 h 335790"/>
                <a:gd name="connsiteX2" fmla="*/ 3984222 w 4040188"/>
                <a:gd name="connsiteY2" fmla="*/ 0 h 335790"/>
                <a:gd name="connsiteX3" fmla="*/ 4040188 w 4040188"/>
                <a:gd name="connsiteY3" fmla="*/ 55966 h 335790"/>
                <a:gd name="connsiteX4" fmla="*/ 4040188 w 4040188"/>
                <a:gd name="connsiteY4" fmla="*/ 279824 h 335790"/>
                <a:gd name="connsiteX5" fmla="*/ 3984222 w 4040188"/>
                <a:gd name="connsiteY5" fmla="*/ 335790 h 335790"/>
                <a:gd name="connsiteX6" fmla="*/ 55966 w 4040188"/>
                <a:gd name="connsiteY6" fmla="*/ 335790 h 335790"/>
                <a:gd name="connsiteX7" fmla="*/ 0 w 4040188"/>
                <a:gd name="connsiteY7" fmla="*/ 279824 h 335790"/>
                <a:gd name="connsiteX8" fmla="*/ 0 w 4040188"/>
                <a:gd name="connsiteY8" fmla="*/ 55966 h 3357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040188" h="335790">
                  <a:moveTo>
                    <a:pt x="0" y="55966"/>
                  </a:moveTo>
                  <a:cubicBezTo>
                    <a:pt x="0" y="25057"/>
                    <a:pt x="25057" y="0"/>
                    <a:pt x="55966" y="0"/>
                  </a:cubicBezTo>
                  <a:lnTo>
                    <a:pt x="3984222" y="0"/>
                  </a:lnTo>
                  <a:cubicBezTo>
                    <a:pt x="4015131" y="0"/>
                    <a:pt x="4040188" y="25057"/>
                    <a:pt x="4040188" y="55966"/>
                  </a:cubicBezTo>
                  <a:lnTo>
                    <a:pt x="4040188" y="279824"/>
                  </a:lnTo>
                  <a:cubicBezTo>
                    <a:pt x="4040188" y="310733"/>
                    <a:pt x="4015131" y="335790"/>
                    <a:pt x="3984222" y="335790"/>
                  </a:cubicBezTo>
                  <a:lnTo>
                    <a:pt x="55966" y="335790"/>
                  </a:lnTo>
                  <a:cubicBezTo>
                    <a:pt x="25057" y="335790"/>
                    <a:pt x="0" y="310733"/>
                    <a:pt x="0" y="279824"/>
                  </a:cubicBezTo>
                  <a:lnTo>
                    <a:pt x="0" y="55966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69732" tIns="69732" rIns="69732" bIns="69732" numCol="1" spcCol="1270" anchor="ctr" anchorCtr="0">
              <a:noAutofit/>
            </a:bodyPr>
            <a:lstStyle/>
            <a:p>
              <a:pPr lvl="0" algn="l" defTabSz="6223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AU" sz="1400" kern="1200" smtClean="0"/>
                <a:t>Predictability of roster </a:t>
              </a:r>
              <a:endParaRPr lang="en-AU" sz="1400" kern="1200"/>
            </a:p>
          </p:txBody>
        </p:sp>
        <p:sp>
          <p:nvSpPr>
            <p:cNvPr id="10" name="Freeform 9"/>
            <p:cNvSpPr/>
            <p:nvPr/>
          </p:nvSpPr>
          <p:spPr>
            <a:xfrm>
              <a:off x="457200" y="3512121"/>
              <a:ext cx="4040188" cy="335790"/>
            </a:xfrm>
            <a:custGeom>
              <a:avLst/>
              <a:gdLst>
                <a:gd name="connsiteX0" fmla="*/ 0 w 4040188"/>
                <a:gd name="connsiteY0" fmla="*/ 55966 h 335790"/>
                <a:gd name="connsiteX1" fmla="*/ 55966 w 4040188"/>
                <a:gd name="connsiteY1" fmla="*/ 0 h 335790"/>
                <a:gd name="connsiteX2" fmla="*/ 3984222 w 4040188"/>
                <a:gd name="connsiteY2" fmla="*/ 0 h 335790"/>
                <a:gd name="connsiteX3" fmla="*/ 4040188 w 4040188"/>
                <a:gd name="connsiteY3" fmla="*/ 55966 h 335790"/>
                <a:gd name="connsiteX4" fmla="*/ 4040188 w 4040188"/>
                <a:gd name="connsiteY4" fmla="*/ 279824 h 335790"/>
                <a:gd name="connsiteX5" fmla="*/ 3984222 w 4040188"/>
                <a:gd name="connsiteY5" fmla="*/ 335790 h 335790"/>
                <a:gd name="connsiteX6" fmla="*/ 55966 w 4040188"/>
                <a:gd name="connsiteY6" fmla="*/ 335790 h 335790"/>
                <a:gd name="connsiteX7" fmla="*/ 0 w 4040188"/>
                <a:gd name="connsiteY7" fmla="*/ 279824 h 335790"/>
                <a:gd name="connsiteX8" fmla="*/ 0 w 4040188"/>
                <a:gd name="connsiteY8" fmla="*/ 55966 h 3357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040188" h="335790">
                  <a:moveTo>
                    <a:pt x="0" y="55966"/>
                  </a:moveTo>
                  <a:cubicBezTo>
                    <a:pt x="0" y="25057"/>
                    <a:pt x="25057" y="0"/>
                    <a:pt x="55966" y="0"/>
                  </a:cubicBezTo>
                  <a:lnTo>
                    <a:pt x="3984222" y="0"/>
                  </a:lnTo>
                  <a:cubicBezTo>
                    <a:pt x="4015131" y="0"/>
                    <a:pt x="4040188" y="25057"/>
                    <a:pt x="4040188" y="55966"/>
                  </a:cubicBezTo>
                  <a:lnTo>
                    <a:pt x="4040188" y="279824"/>
                  </a:lnTo>
                  <a:cubicBezTo>
                    <a:pt x="4040188" y="310733"/>
                    <a:pt x="4015131" y="335790"/>
                    <a:pt x="3984222" y="335790"/>
                  </a:cubicBezTo>
                  <a:lnTo>
                    <a:pt x="55966" y="335790"/>
                  </a:lnTo>
                  <a:cubicBezTo>
                    <a:pt x="25057" y="335790"/>
                    <a:pt x="0" y="310733"/>
                    <a:pt x="0" y="279824"/>
                  </a:cubicBezTo>
                  <a:lnTo>
                    <a:pt x="0" y="55966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69732" tIns="69732" rIns="69732" bIns="69732" numCol="1" spcCol="1270" anchor="ctr" anchorCtr="0">
              <a:noAutofit/>
            </a:bodyPr>
            <a:lstStyle/>
            <a:p>
              <a:pPr lvl="0" algn="l" defTabSz="6223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AU" sz="1400" kern="1200" smtClean="0"/>
                <a:t>Type of work</a:t>
              </a:r>
              <a:endParaRPr lang="en-AU" sz="1400" kern="1200"/>
            </a:p>
          </p:txBody>
        </p:sp>
        <p:sp>
          <p:nvSpPr>
            <p:cNvPr id="11" name="Freeform 10"/>
            <p:cNvSpPr/>
            <p:nvPr/>
          </p:nvSpPr>
          <p:spPr>
            <a:xfrm>
              <a:off x="457200" y="3888231"/>
              <a:ext cx="4040188" cy="335790"/>
            </a:xfrm>
            <a:custGeom>
              <a:avLst/>
              <a:gdLst>
                <a:gd name="connsiteX0" fmla="*/ 0 w 4040188"/>
                <a:gd name="connsiteY0" fmla="*/ 55966 h 335790"/>
                <a:gd name="connsiteX1" fmla="*/ 55966 w 4040188"/>
                <a:gd name="connsiteY1" fmla="*/ 0 h 335790"/>
                <a:gd name="connsiteX2" fmla="*/ 3984222 w 4040188"/>
                <a:gd name="connsiteY2" fmla="*/ 0 h 335790"/>
                <a:gd name="connsiteX3" fmla="*/ 4040188 w 4040188"/>
                <a:gd name="connsiteY3" fmla="*/ 55966 h 335790"/>
                <a:gd name="connsiteX4" fmla="*/ 4040188 w 4040188"/>
                <a:gd name="connsiteY4" fmla="*/ 279824 h 335790"/>
                <a:gd name="connsiteX5" fmla="*/ 3984222 w 4040188"/>
                <a:gd name="connsiteY5" fmla="*/ 335790 h 335790"/>
                <a:gd name="connsiteX6" fmla="*/ 55966 w 4040188"/>
                <a:gd name="connsiteY6" fmla="*/ 335790 h 335790"/>
                <a:gd name="connsiteX7" fmla="*/ 0 w 4040188"/>
                <a:gd name="connsiteY7" fmla="*/ 279824 h 335790"/>
                <a:gd name="connsiteX8" fmla="*/ 0 w 4040188"/>
                <a:gd name="connsiteY8" fmla="*/ 55966 h 3357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040188" h="335790">
                  <a:moveTo>
                    <a:pt x="0" y="55966"/>
                  </a:moveTo>
                  <a:cubicBezTo>
                    <a:pt x="0" y="25057"/>
                    <a:pt x="25057" y="0"/>
                    <a:pt x="55966" y="0"/>
                  </a:cubicBezTo>
                  <a:lnTo>
                    <a:pt x="3984222" y="0"/>
                  </a:lnTo>
                  <a:cubicBezTo>
                    <a:pt x="4015131" y="0"/>
                    <a:pt x="4040188" y="25057"/>
                    <a:pt x="4040188" y="55966"/>
                  </a:cubicBezTo>
                  <a:lnTo>
                    <a:pt x="4040188" y="279824"/>
                  </a:lnTo>
                  <a:cubicBezTo>
                    <a:pt x="4040188" y="310733"/>
                    <a:pt x="4015131" y="335790"/>
                    <a:pt x="3984222" y="335790"/>
                  </a:cubicBezTo>
                  <a:lnTo>
                    <a:pt x="55966" y="335790"/>
                  </a:lnTo>
                  <a:cubicBezTo>
                    <a:pt x="25057" y="335790"/>
                    <a:pt x="0" y="310733"/>
                    <a:pt x="0" y="279824"/>
                  </a:cubicBezTo>
                  <a:lnTo>
                    <a:pt x="0" y="55966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69732" tIns="69732" rIns="69732" bIns="69732" numCol="1" spcCol="1270" anchor="ctr" anchorCtr="0">
              <a:noAutofit/>
            </a:bodyPr>
            <a:lstStyle/>
            <a:p>
              <a:pPr lvl="0" algn="l" defTabSz="6223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AU" sz="1400" kern="1200" smtClean="0"/>
                <a:t>Accommodation </a:t>
              </a:r>
              <a:endParaRPr lang="en-AU" sz="1400" kern="1200"/>
            </a:p>
          </p:txBody>
        </p:sp>
        <p:sp>
          <p:nvSpPr>
            <p:cNvPr id="12" name="Freeform 11"/>
            <p:cNvSpPr/>
            <p:nvPr/>
          </p:nvSpPr>
          <p:spPr>
            <a:xfrm>
              <a:off x="457200" y="4264341"/>
              <a:ext cx="4040188" cy="335790"/>
            </a:xfrm>
            <a:custGeom>
              <a:avLst/>
              <a:gdLst>
                <a:gd name="connsiteX0" fmla="*/ 0 w 4040188"/>
                <a:gd name="connsiteY0" fmla="*/ 55966 h 335790"/>
                <a:gd name="connsiteX1" fmla="*/ 55966 w 4040188"/>
                <a:gd name="connsiteY1" fmla="*/ 0 h 335790"/>
                <a:gd name="connsiteX2" fmla="*/ 3984222 w 4040188"/>
                <a:gd name="connsiteY2" fmla="*/ 0 h 335790"/>
                <a:gd name="connsiteX3" fmla="*/ 4040188 w 4040188"/>
                <a:gd name="connsiteY3" fmla="*/ 55966 h 335790"/>
                <a:gd name="connsiteX4" fmla="*/ 4040188 w 4040188"/>
                <a:gd name="connsiteY4" fmla="*/ 279824 h 335790"/>
                <a:gd name="connsiteX5" fmla="*/ 3984222 w 4040188"/>
                <a:gd name="connsiteY5" fmla="*/ 335790 h 335790"/>
                <a:gd name="connsiteX6" fmla="*/ 55966 w 4040188"/>
                <a:gd name="connsiteY6" fmla="*/ 335790 h 335790"/>
                <a:gd name="connsiteX7" fmla="*/ 0 w 4040188"/>
                <a:gd name="connsiteY7" fmla="*/ 279824 h 335790"/>
                <a:gd name="connsiteX8" fmla="*/ 0 w 4040188"/>
                <a:gd name="connsiteY8" fmla="*/ 55966 h 3357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040188" h="335790">
                  <a:moveTo>
                    <a:pt x="0" y="55966"/>
                  </a:moveTo>
                  <a:cubicBezTo>
                    <a:pt x="0" y="25057"/>
                    <a:pt x="25057" y="0"/>
                    <a:pt x="55966" y="0"/>
                  </a:cubicBezTo>
                  <a:lnTo>
                    <a:pt x="3984222" y="0"/>
                  </a:lnTo>
                  <a:cubicBezTo>
                    <a:pt x="4015131" y="0"/>
                    <a:pt x="4040188" y="25057"/>
                    <a:pt x="4040188" y="55966"/>
                  </a:cubicBezTo>
                  <a:lnTo>
                    <a:pt x="4040188" y="279824"/>
                  </a:lnTo>
                  <a:cubicBezTo>
                    <a:pt x="4040188" y="310733"/>
                    <a:pt x="4015131" y="335790"/>
                    <a:pt x="3984222" y="335790"/>
                  </a:cubicBezTo>
                  <a:lnTo>
                    <a:pt x="55966" y="335790"/>
                  </a:lnTo>
                  <a:cubicBezTo>
                    <a:pt x="25057" y="335790"/>
                    <a:pt x="0" y="310733"/>
                    <a:pt x="0" y="279824"/>
                  </a:cubicBezTo>
                  <a:lnTo>
                    <a:pt x="0" y="55966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69732" tIns="69732" rIns="69732" bIns="69732" numCol="1" spcCol="1270" anchor="ctr" anchorCtr="0">
              <a:noAutofit/>
            </a:bodyPr>
            <a:lstStyle/>
            <a:p>
              <a:pPr lvl="0" algn="l" defTabSz="6223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AU" sz="1400" kern="1200" smtClean="0"/>
                <a:t>Time of day of work </a:t>
              </a:r>
              <a:endParaRPr lang="en-AU" sz="1400" kern="1200"/>
            </a:p>
          </p:txBody>
        </p:sp>
        <p:sp>
          <p:nvSpPr>
            <p:cNvPr id="13" name="Freeform 12"/>
            <p:cNvSpPr/>
            <p:nvPr/>
          </p:nvSpPr>
          <p:spPr>
            <a:xfrm>
              <a:off x="457200" y="4640451"/>
              <a:ext cx="4040188" cy="335790"/>
            </a:xfrm>
            <a:custGeom>
              <a:avLst/>
              <a:gdLst>
                <a:gd name="connsiteX0" fmla="*/ 0 w 4040188"/>
                <a:gd name="connsiteY0" fmla="*/ 55966 h 335790"/>
                <a:gd name="connsiteX1" fmla="*/ 55966 w 4040188"/>
                <a:gd name="connsiteY1" fmla="*/ 0 h 335790"/>
                <a:gd name="connsiteX2" fmla="*/ 3984222 w 4040188"/>
                <a:gd name="connsiteY2" fmla="*/ 0 h 335790"/>
                <a:gd name="connsiteX3" fmla="*/ 4040188 w 4040188"/>
                <a:gd name="connsiteY3" fmla="*/ 55966 h 335790"/>
                <a:gd name="connsiteX4" fmla="*/ 4040188 w 4040188"/>
                <a:gd name="connsiteY4" fmla="*/ 279824 h 335790"/>
                <a:gd name="connsiteX5" fmla="*/ 3984222 w 4040188"/>
                <a:gd name="connsiteY5" fmla="*/ 335790 h 335790"/>
                <a:gd name="connsiteX6" fmla="*/ 55966 w 4040188"/>
                <a:gd name="connsiteY6" fmla="*/ 335790 h 335790"/>
                <a:gd name="connsiteX7" fmla="*/ 0 w 4040188"/>
                <a:gd name="connsiteY7" fmla="*/ 279824 h 335790"/>
                <a:gd name="connsiteX8" fmla="*/ 0 w 4040188"/>
                <a:gd name="connsiteY8" fmla="*/ 55966 h 3357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040188" h="335790">
                  <a:moveTo>
                    <a:pt x="0" y="55966"/>
                  </a:moveTo>
                  <a:cubicBezTo>
                    <a:pt x="0" y="25057"/>
                    <a:pt x="25057" y="0"/>
                    <a:pt x="55966" y="0"/>
                  </a:cubicBezTo>
                  <a:lnTo>
                    <a:pt x="3984222" y="0"/>
                  </a:lnTo>
                  <a:cubicBezTo>
                    <a:pt x="4015131" y="0"/>
                    <a:pt x="4040188" y="25057"/>
                    <a:pt x="4040188" y="55966"/>
                  </a:cubicBezTo>
                  <a:lnTo>
                    <a:pt x="4040188" y="279824"/>
                  </a:lnTo>
                  <a:cubicBezTo>
                    <a:pt x="4040188" y="310733"/>
                    <a:pt x="4015131" y="335790"/>
                    <a:pt x="3984222" y="335790"/>
                  </a:cubicBezTo>
                  <a:lnTo>
                    <a:pt x="55966" y="335790"/>
                  </a:lnTo>
                  <a:cubicBezTo>
                    <a:pt x="25057" y="335790"/>
                    <a:pt x="0" y="310733"/>
                    <a:pt x="0" y="279824"/>
                  </a:cubicBezTo>
                  <a:lnTo>
                    <a:pt x="0" y="55966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69732" tIns="69732" rIns="69732" bIns="69732" numCol="1" spcCol="1270" anchor="ctr" anchorCtr="0">
              <a:noAutofit/>
            </a:bodyPr>
            <a:lstStyle/>
            <a:p>
              <a:pPr lvl="0" algn="l" defTabSz="6223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AU" sz="1400" kern="1200" smtClean="0"/>
                <a:t>Commuting </a:t>
              </a:r>
              <a:endParaRPr lang="en-AU" sz="1400" kern="1200"/>
            </a:p>
          </p:txBody>
        </p:sp>
        <p:sp>
          <p:nvSpPr>
            <p:cNvPr id="14" name="Freeform 13"/>
            <p:cNvSpPr/>
            <p:nvPr/>
          </p:nvSpPr>
          <p:spPr>
            <a:xfrm>
              <a:off x="457200" y="5016561"/>
              <a:ext cx="4040188" cy="335790"/>
            </a:xfrm>
            <a:custGeom>
              <a:avLst/>
              <a:gdLst>
                <a:gd name="connsiteX0" fmla="*/ 0 w 4040188"/>
                <a:gd name="connsiteY0" fmla="*/ 55966 h 335790"/>
                <a:gd name="connsiteX1" fmla="*/ 55966 w 4040188"/>
                <a:gd name="connsiteY1" fmla="*/ 0 h 335790"/>
                <a:gd name="connsiteX2" fmla="*/ 3984222 w 4040188"/>
                <a:gd name="connsiteY2" fmla="*/ 0 h 335790"/>
                <a:gd name="connsiteX3" fmla="*/ 4040188 w 4040188"/>
                <a:gd name="connsiteY3" fmla="*/ 55966 h 335790"/>
                <a:gd name="connsiteX4" fmla="*/ 4040188 w 4040188"/>
                <a:gd name="connsiteY4" fmla="*/ 279824 h 335790"/>
                <a:gd name="connsiteX5" fmla="*/ 3984222 w 4040188"/>
                <a:gd name="connsiteY5" fmla="*/ 335790 h 335790"/>
                <a:gd name="connsiteX6" fmla="*/ 55966 w 4040188"/>
                <a:gd name="connsiteY6" fmla="*/ 335790 h 335790"/>
                <a:gd name="connsiteX7" fmla="*/ 0 w 4040188"/>
                <a:gd name="connsiteY7" fmla="*/ 279824 h 335790"/>
                <a:gd name="connsiteX8" fmla="*/ 0 w 4040188"/>
                <a:gd name="connsiteY8" fmla="*/ 55966 h 3357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040188" h="335790">
                  <a:moveTo>
                    <a:pt x="0" y="55966"/>
                  </a:moveTo>
                  <a:cubicBezTo>
                    <a:pt x="0" y="25057"/>
                    <a:pt x="25057" y="0"/>
                    <a:pt x="55966" y="0"/>
                  </a:cubicBezTo>
                  <a:lnTo>
                    <a:pt x="3984222" y="0"/>
                  </a:lnTo>
                  <a:cubicBezTo>
                    <a:pt x="4015131" y="0"/>
                    <a:pt x="4040188" y="25057"/>
                    <a:pt x="4040188" y="55966"/>
                  </a:cubicBezTo>
                  <a:lnTo>
                    <a:pt x="4040188" y="279824"/>
                  </a:lnTo>
                  <a:cubicBezTo>
                    <a:pt x="4040188" y="310733"/>
                    <a:pt x="4015131" y="335790"/>
                    <a:pt x="3984222" y="335790"/>
                  </a:cubicBezTo>
                  <a:lnTo>
                    <a:pt x="55966" y="335790"/>
                  </a:lnTo>
                  <a:cubicBezTo>
                    <a:pt x="25057" y="335790"/>
                    <a:pt x="0" y="310733"/>
                    <a:pt x="0" y="279824"/>
                  </a:cubicBezTo>
                  <a:lnTo>
                    <a:pt x="0" y="55966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69732" tIns="69732" rIns="69732" bIns="69732" numCol="1" spcCol="1270" anchor="ctr" anchorCtr="0">
              <a:noAutofit/>
            </a:bodyPr>
            <a:lstStyle/>
            <a:p>
              <a:pPr lvl="0" algn="l" defTabSz="6223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AU" sz="1400" kern="1200" smtClean="0"/>
                <a:t>Recovery periods</a:t>
              </a:r>
              <a:endParaRPr lang="en-AU" sz="1400" kern="1200"/>
            </a:p>
          </p:txBody>
        </p:sp>
        <p:sp>
          <p:nvSpPr>
            <p:cNvPr id="15" name="Freeform 14"/>
            <p:cNvSpPr/>
            <p:nvPr/>
          </p:nvSpPr>
          <p:spPr>
            <a:xfrm>
              <a:off x="457200" y="5392671"/>
              <a:ext cx="4040188" cy="335790"/>
            </a:xfrm>
            <a:custGeom>
              <a:avLst/>
              <a:gdLst>
                <a:gd name="connsiteX0" fmla="*/ 0 w 4040188"/>
                <a:gd name="connsiteY0" fmla="*/ 55966 h 335790"/>
                <a:gd name="connsiteX1" fmla="*/ 55966 w 4040188"/>
                <a:gd name="connsiteY1" fmla="*/ 0 h 335790"/>
                <a:gd name="connsiteX2" fmla="*/ 3984222 w 4040188"/>
                <a:gd name="connsiteY2" fmla="*/ 0 h 335790"/>
                <a:gd name="connsiteX3" fmla="*/ 4040188 w 4040188"/>
                <a:gd name="connsiteY3" fmla="*/ 55966 h 335790"/>
                <a:gd name="connsiteX4" fmla="*/ 4040188 w 4040188"/>
                <a:gd name="connsiteY4" fmla="*/ 279824 h 335790"/>
                <a:gd name="connsiteX5" fmla="*/ 3984222 w 4040188"/>
                <a:gd name="connsiteY5" fmla="*/ 335790 h 335790"/>
                <a:gd name="connsiteX6" fmla="*/ 55966 w 4040188"/>
                <a:gd name="connsiteY6" fmla="*/ 335790 h 335790"/>
                <a:gd name="connsiteX7" fmla="*/ 0 w 4040188"/>
                <a:gd name="connsiteY7" fmla="*/ 279824 h 335790"/>
                <a:gd name="connsiteX8" fmla="*/ 0 w 4040188"/>
                <a:gd name="connsiteY8" fmla="*/ 55966 h 3357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040188" h="335790">
                  <a:moveTo>
                    <a:pt x="0" y="55966"/>
                  </a:moveTo>
                  <a:cubicBezTo>
                    <a:pt x="0" y="25057"/>
                    <a:pt x="25057" y="0"/>
                    <a:pt x="55966" y="0"/>
                  </a:cubicBezTo>
                  <a:lnTo>
                    <a:pt x="3984222" y="0"/>
                  </a:lnTo>
                  <a:cubicBezTo>
                    <a:pt x="4015131" y="0"/>
                    <a:pt x="4040188" y="25057"/>
                    <a:pt x="4040188" y="55966"/>
                  </a:cubicBezTo>
                  <a:lnTo>
                    <a:pt x="4040188" y="279824"/>
                  </a:lnTo>
                  <a:cubicBezTo>
                    <a:pt x="4040188" y="310733"/>
                    <a:pt x="4015131" y="335790"/>
                    <a:pt x="3984222" y="335790"/>
                  </a:cubicBezTo>
                  <a:lnTo>
                    <a:pt x="55966" y="335790"/>
                  </a:lnTo>
                  <a:cubicBezTo>
                    <a:pt x="25057" y="335790"/>
                    <a:pt x="0" y="310733"/>
                    <a:pt x="0" y="279824"/>
                  </a:cubicBezTo>
                  <a:lnTo>
                    <a:pt x="0" y="55966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69732" tIns="69732" rIns="69732" bIns="69732" numCol="1" spcCol="1270" anchor="ctr" anchorCtr="0">
              <a:noAutofit/>
            </a:bodyPr>
            <a:lstStyle/>
            <a:p>
              <a:pPr lvl="0" algn="l" defTabSz="6223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AU" sz="1400" kern="1200" smtClean="0"/>
                <a:t>Shift length </a:t>
              </a:r>
              <a:endParaRPr lang="en-AU" sz="1400" kern="1200"/>
            </a:p>
          </p:txBody>
        </p:sp>
        <p:sp>
          <p:nvSpPr>
            <p:cNvPr id="16" name="Freeform 15"/>
            <p:cNvSpPr/>
            <p:nvPr/>
          </p:nvSpPr>
          <p:spPr>
            <a:xfrm>
              <a:off x="457200" y="5768781"/>
              <a:ext cx="4040188" cy="335790"/>
            </a:xfrm>
            <a:custGeom>
              <a:avLst/>
              <a:gdLst>
                <a:gd name="connsiteX0" fmla="*/ 0 w 4040188"/>
                <a:gd name="connsiteY0" fmla="*/ 55966 h 335790"/>
                <a:gd name="connsiteX1" fmla="*/ 55966 w 4040188"/>
                <a:gd name="connsiteY1" fmla="*/ 0 h 335790"/>
                <a:gd name="connsiteX2" fmla="*/ 3984222 w 4040188"/>
                <a:gd name="connsiteY2" fmla="*/ 0 h 335790"/>
                <a:gd name="connsiteX3" fmla="*/ 4040188 w 4040188"/>
                <a:gd name="connsiteY3" fmla="*/ 55966 h 335790"/>
                <a:gd name="connsiteX4" fmla="*/ 4040188 w 4040188"/>
                <a:gd name="connsiteY4" fmla="*/ 279824 h 335790"/>
                <a:gd name="connsiteX5" fmla="*/ 3984222 w 4040188"/>
                <a:gd name="connsiteY5" fmla="*/ 335790 h 335790"/>
                <a:gd name="connsiteX6" fmla="*/ 55966 w 4040188"/>
                <a:gd name="connsiteY6" fmla="*/ 335790 h 335790"/>
                <a:gd name="connsiteX7" fmla="*/ 0 w 4040188"/>
                <a:gd name="connsiteY7" fmla="*/ 279824 h 335790"/>
                <a:gd name="connsiteX8" fmla="*/ 0 w 4040188"/>
                <a:gd name="connsiteY8" fmla="*/ 55966 h 3357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040188" h="335790">
                  <a:moveTo>
                    <a:pt x="0" y="55966"/>
                  </a:moveTo>
                  <a:cubicBezTo>
                    <a:pt x="0" y="25057"/>
                    <a:pt x="25057" y="0"/>
                    <a:pt x="55966" y="0"/>
                  </a:cubicBezTo>
                  <a:lnTo>
                    <a:pt x="3984222" y="0"/>
                  </a:lnTo>
                  <a:cubicBezTo>
                    <a:pt x="4015131" y="0"/>
                    <a:pt x="4040188" y="25057"/>
                    <a:pt x="4040188" y="55966"/>
                  </a:cubicBezTo>
                  <a:lnTo>
                    <a:pt x="4040188" y="279824"/>
                  </a:lnTo>
                  <a:cubicBezTo>
                    <a:pt x="4040188" y="310733"/>
                    <a:pt x="4015131" y="335790"/>
                    <a:pt x="3984222" y="335790"/>
                  </a:cubicBezTo>
                  <a:lnTo>
                    <a:pt x="55966" y="335790"/>
                  </a:lnTo>
                  <a:cubicBezTo>
                    <a:pt x="25057" y="335790"/>
                    <a:pt x="0" y="310733"/>
                    <a:pt x="0" y="279824"/>
                  </a:cubicBezTo>
                  <a:lnTo>
                    <a:pt x="0" y="55966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69732" tIns="69732" rIns="69732" bIns="69732" numCol="1" spcCol="1270" anchor="ctr" anchorCtr="0">
              <a:noAutofit/>
            </a:bodyPr>
            <a:lstStyle/>
            <a:p>
              <a:pPr lvl="0" algn="l" defTabSz="6223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AU" sz="1400" kern="1200" smtClean="0"/>
                <a:t>Environmental stressors</a:t>
              </a:r>
              <a:endParaRPr lang="en-AU" sz="1400" kern="1200"/>
            </a:p>
          </p:txBody>
        </p:sp>
      </p:grpSp>
      <p:grpSp>
        <p:nvGrpSpPr>
          <p:cNvPr id="23" name="Group 22"/>
          <p:cNvGrpSpPr/>
          <p:nvPr/>
        </p:nvGrpSpPr>
        <p:grpSpPr>
          <a:xfrm>
            <a:off x="4722626" y="2719581"/>
            <a:ext cx="4041775" cy="359774"/>
            <a:chOff x="0" y="586831"/>
            <a:chExt cx="4041775" cy="359774"/>
          </a:xfrm>
        </p:grpSpPr>
        <p:sp>
          <p:nvSpPr>
            <p:cNvPr id="42" name="Rounded Rectangle 41"/>
            <p:cNvSpPr/>
            <p:nvPr/>
          </p:nvSpPr>
          <p:spPr>
            <a:xfrm>
              <a:off x="0" y="586831"/>
              <a:ext cx="4041775" cy="359774"/>
            </a:xfrm>
            <a:prstGeom prst="roundRect">
              <a:avLst/>
            </a:prstGeom>
            <a:solidFill>
              <a:schemeClr val="accent1">
                <a:lumMod val="75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3" name="Rounded Rectangle 4"/>
            <p:cNvSpPr/>
            <p:nvPr/>
          </p:nvSpPr>
          <p:spPr>
            <a:xfrm>
              <a:off x="17563" y="604394"/>
              <a:ext cx="4006649" cy="32464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7150" tIns="57150" rIns="57150" bIns="57150" numCol="1" spcCol="1270" anchor="ctr" anchorCtr="0">
              <a:noAutofit/>
            </a:bodyPr>
            <a:lstStyle/>
            <a:p>
              <a:pPr lvl="0" algn="l" defTabSz="66675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AU" sz="1500" kern="1200" dirty="0" smtClean="0"/>
                <a:t>Medical conditions </a:t>
              </a:r>
              <a:endParaRPr lang="en-AU" sz="1500" kern="1200" dirty="0"/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4722626" y="3122556"/>
            <a:ext cx="4041775" cy="359774"/>
            <a:chOff x="0" y="989806"/>
            <a:chExt cx="4041775" cy="359774"/>
          </a:xfrm>
        </p:grpSpPr>
        <p:sp>
          <p:nvSpPr>
            <p:cNvPr id="40" name="Rounded Rectangle 39"/>
            <p:cNvSpPr/>
            <p:nvPr/>
          </p:nvSpPr>
          <p:spPr>
            <a:xfrm>
              <a:off x="0" y="989806"/>
              <a:ext cx="4041775" cy="359774"/>
            </a:xfrm>
            <a:prstGeom prst="roundRect">
              <a:avLst/>
            </a:prstGeom>
            <a:solidFill>
              <a:schemeClr val="accent1">
                <a:lumMod val="75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1" name="Rounded Rectangle 6"/>
            <p:cNvSpPr/>
            <p:nvPr/>
          </p:nvSpPr>
          <p:spPr>
            <a:xfrm>
              <a:off x="17563" y="1007369"/>
              <a:ext cx="4006649" cy="32464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7150" tIns="57150" rIns="57150" bIns="57150" numCol="1" spcCol="1270" anchor="ctr" anchorCtr="0">
              <a:noAutofit/>
            </a:bodyPr>
            <a:lstStyle/>
            <a:p>
              <a:pPr lvl="0" algn="l" defTabSz="66675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AU" sz="1500" kern="1200" smtClean="0"/>
                <a:t>Age and gender </a:t>
              </a:r>
              <a:endParaRPr lang="en-AU" sz="1500" kern="1200"/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4722626" y="3525530"/>
            <a:ext cx="4041775" cy="359774"/>
            <a:chOff x="0" y="1392780"/>
            <a:chExt cx="4041775" cy="359774"/>
          </a:xfrm>
        </p:grpSpPr>
        <p:sp>
          <p:nvSpPr>
            <p:cNvPr id="38" name="Rounded Rectangle 37"/>
            <p:cNvSpPr/>
            <p:nvPr/>
          </p:nvSpPr>
          <p:spPr>
            <a:xfrm>
              <a:off x="0" y="1392780"/>
              <a:ext cx="4041775" cy="359774"/>
            </a:xfrm>
            <a:prstGeom prst="roundRect">
              <a:avLst/>
            </a:prstGeom>
            <a:solidFill>
              <a:schemeClr val="accent1">
                <a:lumMod val="75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9" name="Rounded Rectangle 8"/>
            <p:cNvSpPr/>
            <p:nvPr/>
          </p:nvSpPr>
          <p:spPr>
            <a:xfrm>
              <a:off x="17563" y="1410343"/>
              <a:ext cx="4006649" cy="32464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7150" tIns="57150" rIns="57150" bIns="57150" numCol="1" spcCol="1270" anchor="ctr" anchorCtr="0">
              <a:noAutofit/>
            </a:bodyPr>
            <a:lstStyle/>
            <a:p>
              <a:pPr lvl="0" algn="l" defTabSz="66675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AU" sz="1500" kern="1200" smtClean="0"/>
                <a:t>Sleep quality and quantity </a:t>
              </a:r>
              <a:endParaRPr lang="en-AU" sz="1500" kern="1200"/>
            </a:p>
          </p:txBody>
        </p:sp>
      </p:grpSp>
      <p:grpSp>
        <p:nvGrpSpPr>
          <p:cNvPr id="26" name="Group 25"/>
          <p:cNvGrpSpPr/>
          <p:nvPr/>
        </p:nvGrpSpPr>
        <p:grpSpPr>
          <a:xfrm>
            <a:off x="4722626" y="3928506"/>
            <a:ext cx="4041775" cy="359774"/>
            <a:chOff x="0" y="1795756"/>
            <a:chExt cx="4041775" cy="359774"/>
          </a:xfrm>
        </p:grpSpPr>
        <p:sp>
          <p:nvSpPr>
            <p:cNvPr id="36" name="Rounded Rectangle 35"/>
            <p:cNvSpPr/>
            <p:nvPr/>
          </p:nvSpPr>
          <p:spPr>
            <a:xfrm>
              <a:off x="0" y="1795756"/>
              <a:ext cx="4041775" cy="359774"/>
            </a:xfrm>
            <a:prstGeom prst="roundRect">
              <a:avLst/>
            </a:prstGeom>
            <a:solidFill>
              <a:schemeClr val="accent1">
                <a:lumMod val="75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7" name="Rounded Rectangle 10"/>
            <p:cNvSpPr/>
            <p:nvPr/>
          </p:nvSpPr>
          <p:spPr>
            <a:xfrm>
              <a:off x="17563" y="1813319"/>
              <a:ext cx="4006649" cy="32464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7150" tIns="57150" rIns="57150" bIns="57150" numCol="1" spcCol="1270" anchor="ctr" anchorCtr="0">
              <a:noAutofit/>
            </a:bodyPr>
            <a:lstStyle/>
            <a:p>
              <a:pPr lvl="0" algn="l" defTabSz="66675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AU" sz="1500" kern="1200" smtClean="0"/>
                <a:t>Family and social life </a:t>
              </a:r>
              <a:endParaRPr lang="en-AU" sz="1500" kern="1200"/>
            </a:p>
          </p:txBody>
        </p:sp>
      </p:grpSp>
      <p:grpSp>
        <p:nvGrpSpPr>
          <p:cNvPr id="27" name="Group 26"/>
          <p:cNvGrpSpPr/>
          <p:nvPr/>
        </p:nvGrpSpPr>
        <p:grpSpPr>
          <a:xfrm>
            <a:off x="4722626" y="4331481"/>
            <a:ext cx="4041775" cy="359774"/>
            <a:chOff x="0" y="2198731"/>
            <a:chExt cx="4041775" cy="359774"/>
          </a:xfrm>
        </p:grpSpPr>
        <p:sp>
          <p:nvSpPr>
            <p:cNvPr id="34" name="Rounded Rectangle 33"/>
            <p:cNvSpPr/>
            <p:nvPr/>
          </p:nvSpPr>
          <p:spPr>
            <a:xfrm>
              <a:off x="0" y="2198731"/>
              <a:ext cx="4041775" cy="359774"/>
            </a:xfrm>
            <a:prstGeom prst="roundRect">
              <a:avLst/>
            </a:prstGeom>
            <a:solidFill>
              <a:schemeClr val="accent1">
                <a:lumMod val="75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5" name="Rounded Rectangle 12"/>
            <p:cNvSpPr/>
            <p:nvPr/>
          </p:nvSpPr>
          <p:spPr>
            <a:xfrm>
              <a:off x="17563" y="2216294"/>
              <a:ext cx="4006649" cy="32464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7150" tIns="57150" rIns="57150" bIns="57150" numCol="1" spcCol="1270" anchor="ctr" anchorCtr="0">
              <a:noAutofit/>
            </a:bodyPr>
            <a:lstStyle/>
            <a:p>
              <a:pPr lvl="0" algn="l" defTabSz="66675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AU" sz="1500" kern="1200" smtClean="0"/>
                <a:t>General health/lifestyle choices/sleep disorders </a:t>
              </a:r>
              <a:endParaRPr lang="en-AU" sz="1500" kern="1200"/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4722626" y="4734456"/>
            <a:ext cx="4041775" cy="359774"/>
            <a:chOff x="0" y="2601706"/>
            <a:chExt cx="4041775" cy="359774"/>
          </a:xfrm>
        </p:grpSpPr>
        <p:sp>
          <p:nvSpPr>
            <p:cNvPr id="32" name="Rounded Rectangle 31"/>
            <p:cNvSpPr/>
            <p:nvPr/>
          </p:nvSpPr>
          <p:spPr>
            <a:xfrm>
              <a:off x="0" y="2601706"/>
              <a:ext cx="4041775" cy="359774"/>
            </a:xfrm>
            <a:prstGeom prst="roundRect">
              <a:avLst/>
            </a:prstGeom>
            <a:solidFill>
              <a:schemeClr val="accent1">
                <a:lumMod val="75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3" name="Rounded Rectangle 14"/>
            <p:cNvSpPr/>
            <p:nvPr/>
          </p:nvSpPr>
          <p:spPr>
            <a:xfrm>
              <a:off x="17563" y="2619269"/>
              <a:ext cx="4006649" cy="32464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7150" tIns="57150" rIns="57150" bIns="57150" numCol="1" spcCol="1270" anchor="ctr" anchorCtr="0">
              <a:noAutofit/>
            </a:bodyPr>
            <a:lstStyle/>
            <a:p>
              <a:pPr lvl="0" algn="l" defTabSz="66675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AU" sz="1500" kern="1200" smtClean="0"/>
                <a:t>Environmental factors affecting sleep </a:t>
              </a:r>
              <a:endParaRPr lang="en-AU" sz="1500" kern="1200"/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4722626" y="5137431"/>
            <a:ext cx="4041775" cy="359774"/>
            <a:chOff x="0" y="3004681"/>
            <a:chExt cx="4041775" cy="359774"/>
          </a:xfrm>
        </p:grpSpPr>
        <p:sp>
          <p:nvSpPr>
            <p:cNvPr id="30" name="Rounded Rectangle 29"/>
            <p:cNvSpPr/>
            <p:nvPr/>
          </p:nvSpPr>
          <p:spPr>
            <a:xfrm>
              <a:off x="0" y="3004681"/>
              <a:ext cx="4041775" cy="359774"/>
            </a:xfrm>
            <a:prstGeom prst="roundRect">
              <a:avLst/>
            </a:prstGeom>
            <a:solidFill>
              <a:schemeClr val="accent1">
                <a:lumMod val="75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1" name="Rounded Rectangle 16"/>
            <p:cNvSpPr/>
            <p:nvPr/>
          </p:nvSpPr>
          <p:spPr>
            <a:xfrm>
              <a:off x="17563" y="3022244"/>
              <a:ext cx="4006649" cy="32464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7150" tIns="57150" rIns="57150" bIns="57150" numCol="1" spcCol="1270" anchor="ctr" anchorCtr="0">
              <a:noAutofit/>
            </a:bodyPr>
            <a:lstStyle/>
            <a:p>
              <a:pPr lvl="0" algn="l" defTabSz="66675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AU" sz="1500" kern="1200" smtClean="0"/>
                <a:t>Secondary employment 	</a:t>
              </a:r>
              <a:endParaRPr lang="en-AU" sz="1500" kern="1200"/>
            </a:p>
          </p:txBody>
        </p:sp>
      </p:grpSp>
    </p:spTree>
    <p:extLst>
      <p:ext uri="{BB962C8B-B14F-4D97-AF65-F5344CB8AC3E}">
        <p14:creationId xmlns:p14="http://schemas.microsoft.com/office/powerpoint/2010/main" val="7496077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>
                <a:latin typeface="Arial" panose="020B0604020202020204" pitchFamily="34" charset="0"/>
                <a:cs typeface="Arial" panose="020B0604020202020204" pitchFamily="34" charset="0"/>
              </a:rPr>
              <a:t>How to identify risk factors</a:t>
            </a:r>
            <a:endParaRPr lang="en-AU" dirty="0"/>
          </a:p>
        </p:txBody>
      </p:sp>
      <p:grpSp>
        <p:nvGrpSpPr>
          <p:cNvPr id="7" name="Group 6"/>
          <p:cNvGrpSpPr/>
          <p:nvPr/>
        </p:nvGrpSpPr>
        <p:grpSpPr>
          <a:xfrm>
            <a:off x="489984" y="1661874"/>
            <a:ext cx="8229600" cy="671580"/>
            <a:chOff x="0" y="46641"/>
            <a:chExt cx="8229600" cy="671580"/>
          </a:xfrm>
        </p:grpSpPr>
        <p:sp>
          <p:nvSpPr>
            <p:cNvPr id="23" name="Rounded Rectangle 22"/>
            <p:cNvSpPr/>
            <p:nvPr/>
          </p:nvSpPr>
          <p:spPr>
            <a:xfrm>
              <a:off x="0" y="46641"/>
              <a:ext cx="8229600" cy="671580"/>
            </a:xfrm>
            <a:prstGeom prst="roundRect">
              <a:avLst/>
            </a:prstGeom>
            <a:solidFill>
              <a:srgbClr val="3B6D9B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4" name="Rounded Rectangle 4"/>
            <p:cNvSpPr/>
            <p:nvPr/>
          </p:nvSpPr>
          <p:spPr>
            <a:xfrm>
              <a:off x="32784" y="79425"/>
              <a:ext cx="8164032" cy="60601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06680" tIns="106680" rIns="106680" bIns="106680" numCol="1" spcCol="1270" anchor="ctr" anchorCtr="0">
              <a:noAutofit/>
            </a:bodyPr>
            <a:lstStyle/>
            <a:p>
              <a:pPr lvl="0" algn="l" defTabSz="1244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AU" sz="2800" kern="1200" dirty="0" smtClean="0"/>
                <a:t>Consult workers</a:t>
              </a:r>
              <a:endParaRPr lang="en-AU" sz="2800" kern="1200" dirty="0"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489984" y="2414094"/>
            <a:ext cx="8229600" cy="671580"/>
            <a:chOff x="0" y="798861"/>
            <a:chExt cx="8229600" cy="671580"/>
          </a:xfrm>
        </p:grpSpPr>
        <p:sp>
          <p:nvSpPr>
            <p:cNvPr id="21" name="Rounded Rectangle 20"/>
            <p:cNvSpPr/>
            <p:nvPr/>
          </p:nvSpPr>
          <p:spPr>
            <a:xfrm>
              <a:off x="0" y="798861"/>
              <a:ext cx="8229600" cy="671580"/>
            </a:xfrm>
            <a:prstGeom prst="roundRect">
              <a:avLst/>
            </a:prstGeom>
            <a:solidFill>
              <a:srgbClr val="3B6D9B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2" name="Rounded Rectangle 6"/>
            <p:cNvSpPr/>
            <p:nvPr/>
          </p:nvSpPr>
          <p:spPr>
            <a:xfrm>
              <a:off x="32784" y="831645"/>
              <a:ext cx="8164032" cy="60601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06680" tIns="106680" rIns="106680" bIns="106680" numCol="1" spcCol="1270" anchor="ctr" anchorCtr="0">
              <a:noAutofit/>
            </a:bodyPr>
            <a:lstStyle/>
            <a:p>
              <a:pPr lvl="0" algn="l" defTabSz="1244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AU" sz="2800" kern="1200" dirty="0" smtClean="0"/>
                <a:t>Work practices and systems of work</a:t>
              </a:r>
              <a:endParaRPr lang="en-AU" sz="2800" kern="1200" dirty="0"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489984" y="3166314"/>
            <a:ext cx="8229600" cy="671580"/>
            <a:chOff x="0" y="1551081"/>
            <a:chExt cx="8229600" cy="671580"/>
          </a:xfrm>
        </p:grpSpPr>
        <p:sp>
          <p:nvSpPr>
            <p:cNvPr id="19" name="Rounded Rectangle 18"/>
            <p:cNvSpPr/>
            <p:nvPr/>
          </p:nvSpPr>
          <p:spPr>
            <a:xfrm>
              <a:off x="0" y="1551081"/>
              <a:ext cx="8229600" cy="671580"/>
            </a:xfrm>
            <a:prstGeom prst="roundRect">
              <a:avLst/>
            </a:prstGeom>
            <a:solidFill>
              <a:schemeClr val="tx2">
                <a:lumMod val="60000"/>
                <a:lumOff val="40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0" name="Rounded Rectangle 8"/>
            <p:cNvSpPr/>
            <p:nvPr/>
          </p:nvSpPr>
          <p:spPr>
            <a:xfrm>
              <a:off x="32784" y="1583865"/>
              <a:ext cx="8164032" cy="60601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06680" tIns="106680" rIns="106680" bIns="106680" numCol="1" spcCol="1270" anchor="ctr" anchorCtr="0">
              <a:noAutofit/>
            </a:bodyPr>
            <a:lstStyle/>
            <a:p>
              <a:pPr lvl="0" algn="l" defTabSz="1244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AU" sz="2800" kern="1200" dirty="0" smtClean="0"/>
                <a:t>Records</a:t>
              </a:r>
              <a:endParaRPr lang="en-AU" sz="2800" kern="1200" dirty="0"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489984" y="3918534"/>
            <a:ext cx="8229600" cy="671580"/>
            <a:chOff x="0" y="2303301"/>
            <a:chExt cx="8229600" cy="671580"/>
          </a:xfrm>
        </p:grpSpPr>
        <p:sp>
          <p:nvSpPr>
            <p:cNvPr id="17" name="Rounded Rectangle 16"/>
            <p:cNvSpPr/>
            <p:nvPr/>
          </p:nvSpPr>
          <p:spPr>
            <a:xfrm>
              <a:off x="0" y="2303301"/>
              <a:ext cx="8229600" cy="671580"/>
            </a:xfrm>
            <a:prstGeom prst="roundRect">
              <a:avLst/>
            </a:prstGeom>
            <a:solidFill>
              <a:schemeClr val="accent1">
                <a:lumMod val="50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8" name="Rounded Rectangle 10"/>
            <p:cNvSpPr/>
            <p:nvPr/>
          </p:nvSpPr>
          <p:spPr>
            <a:xfrm>
              <a:off x="32784" y="2336085"/>
              <a:ext cx="8164032" cy="60601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06680" tIns="106680" rIns="106680" bIns="106680" numCol="1" spcCol="1270" anchor="ctr" anchorCtr="0">
              <a:noAutofit/>
            </a:bodyPr>
            <a:lstStyle/>
            <a:p>
              <a:pPr lvl="0" algn="l" defTabSz="1244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AU" sz="2800" kern="1200" dirty="0" smtClean="0"/>
                <a:t>Obtain advice and information </a:t>
              </a:r>
              <a:endParaRPr lang="en-AU" sz="2800" kern="1200" dirty="0"/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489984" y="4670754"/>
            <a:ext cx="8229600" cy="671580"/>
            <a:chOff x="0" y="3055521"/>
            <a:chExt cx="8229600" cy="671580"/>
          </a:xfrm>
        </p:grpSpPr>
        <p:sp>
          <p:nvSpPr>
            <p:cNvPr id="15" name="Rounded Rectangle 14"/>
            <p:cNvSpPr/>
            <p:nvPr/>
          </p:nvSpPr>
          <p:spPr>
            <a:xfrm>
              <a:off x="0" y="3055521"/>
              <a:ext cx="8229600" cy="671580"/>
            </a:xfrm>
            <a:prstGeom prst="roundRect">
              <a:avLst/>
            </a:prstGeom>
            <a:solidFill>
              <a:srgbClr val="6792C5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6" name="Rounded Rectangle 12"/>
            <p:cNvSpPr/>
            <p:nvPr/>
          </p:nvSpPr>
          <p:spPr>
            <a:xfrm>
              <a:off x="32784" y="3088305"/>
              <a:ext cx="8164032" cy="60601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06680" tIns="106680" rIns="106680" bIns="106680" numCol="1" spcCol="1270" anchor="ctr" anchorCtr="0">
              <a:noAutofit/>
            </a:bodyPr>
            <a:lstStyle/>
            <a:p>
              <a:pPr lvl="0" algn="l" defTabSz="1244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AU" sz="2800" kern="1200" dirty="0" smtClean="0"/>
                <a:t>Review incident data</a:t>
              </a:r>
              <a:endParaRPr lang="en-AU" sz="2800" kern="1200" dirty="0"/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489984" y="5422974"/>
            <a:ext cx="8229600" cy="671580"/>
            <a:chOff x="0" y="3807741"/>
            <a:chExt cx="8229600" cy="671580"/>
          </a:xfrm>
        </p:grpSpPr>
        <p:sp>
          <p:nvSpPr>
            <p:cNvPr id="13" name="Rounded Rectangle 12"/>
            <p:cNvSpPr/>
            <p:nvPr/>
          </p:nvSpPr>
          <p:spPr>
            <a:xfrm>
              <a:off x="0" y="3807741"/>
              <a:ext cx="8229600" cy="671580"/>
            </a:xfrm>
            <a:prstGeom prst="roundRect">
              <a:avLst/>
            </a:prstGeom>
            <a:solidFill>
              <a:srgbClr val="0070C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4" name="Rounded Rectangle 14"/>
            <p:cNvSpPr/>
            <p:nvPr/>
          </p:nvSpPr>
          <p:spPr>
            <a:xfrm>
              <a:off x="32784" y="3840525"/>
              <a:ext cx="8164032" cy="60601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06680" tIns="106680" rIns="106680" bIns="106680" numCol="1" spcCol="1270" anchor="ctr" anchorCtr="0">
              <a:noAutofit/>
            </a:bodyPr>
            <a:lstStyle/>
            <a:p>
              <a:pPr lvl="0" algn="l" defTabSz="1244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AU" sz="2800" kern="1200" dirty="0" smtClean="0"/>
                <a:t>Review HR data</a:t>
              </a:r>
              <a:endParaRPr lang="en-AU" sz="2800" kern="1200" dirty="0"/>
            </a:p>
          </p:txBody>
        </p:sp>
      </p:grpSp>
    </p:spTree>
    <p:extLst>
      <p:ext uri="{BB962C8B-B14F-4D97-AF65-F5344CB8AC3E}">
        <p14:creationId xmlns:p14="http://schemas.microsoft.com/office/powerpoint/2010/main" val="1268576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Assessing the risks</a:t>
            </a:r>
          </a:p>
        </p:txBody>
      </p:sp>
      <p:graphicFrame>
        <p:nvGraphicFramePr>
          <p:cNvPr id="4" name="Content Placeholder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60221093"/>
              </p:ext>
            </p:extLst>
          </p:nvPr>
        </p:nvGraphicFramePr>
        <p:xfrm>
          <a:off x="43841" y="1265787"/>
          <a:ext cx="9056318" cy="48381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7532817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Controls: Work scheduling</a:t>
            </a:r>
          </a:p>
        </p:txBody>
      </p:sp>
      <p:graphicFrame>
        <p:nvGraphicFramePr>
          <p:cNvPr id="4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47466992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78639367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Controls: Job demands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lvl="0"/>
            <a:r>
              <a:rPr lang="en-US" dirty="0"/>
              <a:t>ensure fit-for-purpose plant, machinery and equipment is used at the workplace </a:t>
            </a:r>
          </a:p>
          <a:p>
            <a:pPr lvl="0"/>
            <a:r>
              <a:rPr lang="en-US" dirty="0"/>
              <a:t>encourage workers to report concerns </a:t>
            </a:r>
          </a:p>
          <a:p>
            <a:pPr lvl="0"/>
            <a:r>
              <a:rPr lang="en-US" dirty="0"/>
              <a:t>redesign the job to limit periods of excessive demands</a:t>
            </a:r>
            <a:endParaRPr lang="en-AU" dirty="0"/>
          </a:p>
          <a:p>
            <a:pPr lvl="0"/>
            <a:r>
              <a:rPr lang="en-US" dirty="0"/>
              <a:t>introduce job rotation to limit a build-up of fatigue</a:t>
            </a:r>
            <a:endParaRPr lang="en-AU" dirty="0"/>
          </a:p>
          <a:p>
            <a:pPr lvl="0"/>
            <a:r>
              <a:rPr lang="en-US" dirty="0"/>
              <a:t>develop contingency plans for potential situations where workers may have to unexpectedly work longer hours, more shifts or a long sequence of shifts</a:t>
            </a:r>
            <a:endParaRPr lang="en-AU" dirty="0"/>
          </a:p>
          <a:p>
            <a:pPr lvl="0"/>
            <a:r>
              <a:rPr lang="en-US" dirty="0"/>
              <a:t>plan for expected changes in work flow including anticipated peaks and troughs during the year.</a:t>
            </a:r>
            <a:endParaRPr lang="en-AU" dirty="0"/>
          </a:p>
          <a:p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7586406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Controls: Environmental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lvl="0"/>
            <a:r>
              <a:rPr lang="en-US" dirty="0"/>
              <a:t>Avoid working during periods of extreme temperature or minimise exposure time through job rotation.</a:t>
            </a:r>
            <a:endParaRPr lang="en-AU" dirty="0"/>
          </a:p>
          <a:p>
            <a:pPr lvl="0"/>
            <a:r>
              <a:rPr lang="en-US" dirty="0"/>
              <a:t>Provide a cool area where workers can take a rest break and rehydrate in hot work environments.</a:t>
            </a:r>
            <a:endParaRPr lang="en-AU" dirty="0"/>
          </a:p>
          <a:p>
            <a:pPr lvl="0"/>
            <a:r>
              <a:rPr lang="en-US" dirty="0"/>
              <a:t>Install ventilation and mechanical cooling devices in hot, small and enclosed spaces such as truck cabins.</a:t>
            </a:r>
            <a:endParaRPr lang="en-AU" dirty="0"/>
          </a:p>
          <a:p>
            <a:pPr lvl="0"/>
            <a:r>
              <a:rPr lang="en-US" dirty="0"/>
              <a:t>Provide adequate facilities for rest, sleep, meal breaks, onsite accommodation (if appropriate).</a:t>
            </a:r>
            <a:endParaRPr lang="en-AU" dirty="0"/>
          </a:p>
          <a:p>
            <a:pPr lvl="0"/>
            <a:r>
              <a:rPr lang="en-US" dirty="0"/>
              <a:t>Install adjustable, low-vibration seats in machinery and vehicles and provide low vibration hand held equipment.</a:t>
            </a:r>
            <a:endParaRPr lang="en-AU" dirty="0"/>
          </a:p>
          <a:p>
            <a:pPr lvl="0"/>
            <a:r>
              <a:rPr lang="en-US" dirty="0"/>
              <a:t>Provide and maintain a workplace which is well lit, safe and secure.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64378147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Controls: Personal factors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develop a fatigue policy </a:t>
            </a:r>
          </a:p>
          <a:p>
            <a:pPr lvl="0"/>
            <a:r>
              <a:rPr lang="en-US" dirty="0"/>
              <a:t>consult workers about managing fatigue </a:t>
            </a:r>
          </a:p>
          <a:p>
            <a:pPr lvl="0"/>
            <a:r>
              <a:rPr lang="en-US" dirty="0"/>
              <a:t>provide training in how to identify signs and symptoms, as well as personal and organisational level controls.</a:t>
            </a:r>
            <a:endParaRPr lang="en-AU" dirty="0"/>
          </a:p>
          <a:p>
            <a:pPr marL="0" indent="0">
              <a:buNone/>
            </a:pPr>
            <a:endParaRPr lang="en-AU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248400" y="4171121"/>
            <a:ext cx="2438400" cy="2438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798418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F5BED7FE-73DA-E24A-BF43-1540DFCBB9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756"/>
            <a:ext cx="9144000" cy="6848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667220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228</TotalTime>
  <Words>498</Words>
  <Application>Microsoft Office PowerPoint</Application>
  <PresentationFormat>On-screen Show (4:3)</PresentationFormat>
  <Paragraphs>94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6" baseType="lpstr">
      <vt:lpstr>ＭＳ Ｐゴシック</vt:lpstr>
      <vt:lpstr>Arial</vt:lpstr>
      <vt:lpstr>Office Theme</vt:lpstr>
      <vt:lpstr>PowerPoint Presentation</vt:lpstr>
      <vt:lpstr>Assessment criteria</vt:lpstr>
      <vt:lpstr>What is fatigue?</vt:lpstr>
      <vt:lpstr>PowerPoint Presentation</vt:lpstr>
      <vt:lpstr>How does fatigue present itself?</vt:lpstr>
      <vt:lpstr>What causes fatigue?</vt:lpstr>
      <vt:lpstr>How to identify risk factors</vt:lpstr>
      <vt:lpstr>Assessing the risks</vt:lpstr>
      <vt:lpstr>Controls: Work scheduling</vt:lpstr>
      <vt:lpstr>Controls: Job demands</vt:lpstr>
      <vt:lpstr>Controls: Environmental </vt:lpstr>
      <vt:lpstr>Controls: Personal factors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Angelos Sariyiannis</dc:creator>
  <cp:lastModifiedBy>Emma-Claire Bayliss</cp:lastModifiedBy>
  <cp:revision>12</cp:revision>
  <dcterms:created xsi:type="dcterms:W3CDTF">2018-06-15T02:04:24Z</dcterms:created>
  <dcterms:modified xsi:type="dcterms:W3CDTF">2018-08-01T05:22:20Z</dcterms:modified>
</cp:coreProperties>
</file>