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63" r:id="rId3"/>
    <p:sldId id="264" r:id="rId4"/>
    <p:sldId id="265" r:id="rId5"/>
    <p:sldId id="266" r:id="rId6"/>
    <p:sldId id="267" r:id="rId7"/>
    <p:sldId id="268" r:id="rId8"/>
    <p:sldId id="269" r:id="rId9"/>
    <p:sldId id="270" r:id="rId10"/>
    <p:sldId id="271" r:id="rId11"/>
    <p:sldId id="258" r:id="rId1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1"/>
    <p:restoredTop sz="94677"/>
  </p:normalViewPr>
  <p:slideViewPr>
    <p:cSldViewPr snapToGrid="0" snapToObjects="1">
      <p:cViewPr varScale="1">
        <p:scale>
          <a:sx n="112" d="100"/>
          <a:sy n="112" d="100"/>
        </p:scale>
        <p:origin x="978"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6CDD2B9-1CA1-1249-8E1F-5258F8BD0B6E}" type="datetimeFigureOut">
              <a:rPr lang="en-US" smtClean="0"/>
              <a:t>7/27/2018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5717199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7/27/2018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0633472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6CDD2B9-1CA1-1249-8E1F-5258F8BD0B6E}" type="datetimeFigureOut">
              <a:rPr lang="en-US" smtClean="0"/>
              <a:t>7/27/2018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3047179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6CDD2B9-1CA1-1249-8E1F-5258F8BD0B6E}" type="datetimeFigureOut">
              <a:rPr lang="en-US" smtClean="0"/>
              <a:t>7/27/2018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0043374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6CDD2B9-1CA1-1249-8E1F-5258F8BD0B6E}" type="datetimeFigureOut">
              <a:rPr lang="en-US" smtClean="0"/>
              <a:t>7/27/2018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064024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6CDD2B9-1CA1-1249-8E1F-5258F8BD0B6E}" type="datetimeFigureOut">
              <a:rPr lang="en-US" smtClean="0"/>
              <a:t>7/27/2018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3822729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CDD2B9-1CA1-1249-8E1F-5258F8BD0B6E}" type="datetimeFigureOut">
              <a:rPr lang="en-US" smtClean="0"/>
              <a:t>7/27/2018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7474547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CDD2B9-1CA1-1249-8E1F-5258F8BD0B6E}" type="datetimeFigureOut">
              <a:rPr lang="en-US" smtClean="0"/>
              <a:t>7/27/2018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639097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CDD2B9-1CA1-1249-8E1F-5258F8BD0B6E}" type="datetimeFigureOut">
              <a:rPr lang="en-US" smtClean="0"/>
              <a:t>7/27/2018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5121882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7/27/2018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6752314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7/27/2018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0066802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CDD2B9-1CA1-1249-8E1F-5258F8BD0B6E}" type="datetimeFigureOut">
              <a:rPr lang="en-US" smtClean="0"/>
              <a:t>7/27/2018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02534A-8BAB-654B-B7E3-427727216B24}" type="slidenum">
              <a:rPr lang="en-US" smtClean="0"/>
              <a:t>‹#›</a:t>
            </a:fld>
            <a:endParaRPr lang="en-US"/>
          </a:p>
        </p:txBody>
      </p:sp>
      <p:pic>
        <p:nvPicPr>
          <p:cNvPr id="7" name="Picture 6"/>
          <p:cNvPicPr>
            <a:picLocks noChangeAspect="1"/>
          </p:cNvPicPr>
          <p:nvPr userDrawn="1"/>
        </p:nvPicPr>
        <p:blipFill>
          <a:blip r:embed="rId13"/>
          <a:stretch>
            <a:fillRect/>
          </a:stretch>
        </p:blipFill>
        <p:spPr>
          <a:xfrm>
            <a:off x="0" y="0"/>
            <a:ext cx="9156700" cy="508000"/>
          </a:xfrm>
          <a:prstGeom prst="rect">
            <a:avLst/>
          </a:prstGeom>
        </p:spPr>
      </p:pic>
    </p:spTree>
    <p:extLst>
      <p:ext uri="{BB962C8B-B14F-4D97-AF65-F5344CB8AC3E}">
        <p14:creationId xmlns:p14="http://schemas.microsoft.com/office/powerpoint/2010/main" val="20400243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7609"/>
            <a:ext cx="9143999" cy="6848487"/>
          </a:xfrm>
          <a:prstGeom prst="rect">
            <a:avLst/>
          </a:prstGeom>
        </p:spPr>
      </p:pic>
      <p:sp>
        <p:nvSpPr>
          <p:cNvPr id="2" name="TextBox 1"/>
          <p:cNvSpPr txBox="1"/>
          <p:nvPr/>
        </p:nvSpPr>
        <p:spPr>
          <a:xfrm>
            <a:off x="152400" y="2717800"/>
            <a:ext cx="8267700" cy="2677656"/>
          </a:xfrm>
          <a:prstGeom prst="rect">
            <a:avLst/>
          </a:prstGeom>
          <a:noFill/>
        </p:spPr>
        <p:txBody>
          <a:bodyPr wrap="square" rtlCol="0">
            <a:spAutoFit/>
          </a:bodyPr>
          <a:lstStyle/>
          <a:p>
            <a:r>
              <a:rPr lang="en-AU" sz="2800" dirty="0" smtClean="0"/>
              <a:t>WELDING</a:t>
            </a:r>
            <a:endParaRPr lang="en-AU" sz="2800" dirty="0" smtClean="0"/>
          </a:p>
          <a:p>
            <a:endParaRPr lang="en-AU" sz="2800" dirty="0"/>
          </a:p>
          <a:p>
            <a:endParaRPr lang="en-AU" sz="2800" dirty="0" smtClean="0"/>
          </a:p>
          <a:p>
            <a:endParaRPr lang="en-AU" sz="2800" dirty="0"/>
          </a:p>
          <a:p>
            <a:endParaRPr lang="en-AU" sz="2800" dirty="0" smtClean="0"/>
          </a:p>
          <a:p>
            <a:r>
              <a:rPr lang="en-AU" sz="2800" dirty="0" smtClean="0"/>
              <a:t>WORK HEALTH AND SAFETY OFFICER</a:t>
            </a:r>
            <a:endParaRPr lang="en-AU" sz="2800" dirty="0"/>
          </a:p>
        </p:txBody>
      </p:sp>
    </p:spTree>
    <p:extLst>
      <p:ext uri="{BB962C8B-B14F-4D97-AF65-F5344CB8AC3E}">
        <p14:creationId xmlns:p14="http://schemas.microsoft.com/office/powerpoint/2010/main" val="33370822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Assessment Criteria</a:t>
            </a:r>
            <a:endParaRPr lang="en-AU" dirty="0"/>
          </a:p>
        </p:txBody>
      </p:sp>
      <p:sp>
        <p:nvSpPr>
          <p:cNvPr id="3" name="Content Placeholder 2"/>
          <p:cNvSpPr>
            <a:spLocks noGrp="1"/>
          </p:cNvSpPr>
          <p:nvPr>
            <p:ph idx="1"/>
          </p:nvPr>
        </p:nvSpPr>
        <p:spPr/>
        <p:txBody>
          <a:bodyPr/>
          <a:lstStyle/>
          <a:p>
            <a:pPr lvl="0"/>
            <a:r>
              <a:rPr lang="en-AU" dirty="0"/>
              <a:t>Describe the statutory and minimum requirements relating to welding processes.</a:t>
            </a:r>
          </a:p>
          <a:p>
            <a:pPr lvl="0"/>
            <a:r>
              <a:rPr lang="en-AU" dirty="0"/>
              <a:t>List the hazards that are associated with the processes of welding.</a:t>
            </a:r>
          </a:p>
          <a:p>
            <a:pPr lvl="0"/>
            <a:r>
              <a:rPr lang="en-AU" dirty="0"/>
              <a:t>Describe the control measures that are available to minimise or remove the risk associated with these hazards.</a:t>
            </a:r>
          </a:p>
          <a:p>
            <a:endParaRPr lang="en-AU" dirty="0"/>
          </a:p>
        </p:txBody>
      </p:sp>
    </p:spTree>
    <p:extLst>
      <p:ext uri="{BB962C8B-B14F-4D97-AF65-F5344CB8AC3E}">
        <p14:creationId xmlns:p14="http://schemas.microsoft.com/office/powerpoint/2010/main" val="40476726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Welding techniques</a:t>
            </a:r>
            <a:endParaRPr lang="en-AU" dirty="0"/>
          </a:p>
        </p:txBody>
      </p:sp>
      <p:sp>
        <p:nvSpPr>
          <p:cNvPr id="3" name="Content Placeholder 2"/>
          <p:cNvSpPr>
            <a:spLocks noGrp="1"/>
          </p:cNvSpPr>
          <p:nvPr>
            <p:ph idx="1"/>
          </p:nvPr>
        </p:nvSpPr>
        <p:spPr/>
        <p:txBody>
          <a:bodyPr>
            <a:normAutofit fontScale="92500" lnSpcReduction="10000"/>
          </a:bodyPr>
          <a:lstStyle/>
          <a:p>
            <a:r>
              <a:rPr lang="en-AU" dirty="0" smtClean="0"/>
              <a:t>Shielded Metal Arc</a:t>
            </a:r>
          </a:p>
          <a:p>
            <a:r>
              <a:rPr lang="en-AU" dirty="0" smtClean="0"/>
              <a:t>Gas Metal Arc</a:t>
            </a:r>
          </a:p>
          <a:p>
            <a:r>
              <a:rPr lang="en-AU" dirty="0" smtClean="0"/>
              <a:t>Gas Tungsten Arc</a:t>
            </a:r>
          </a:p>
          <a:p>
            <a:r>
              <a:rPr lang="en-AU" dirty="0" smtClean="0"/>
              <a:t>Oxy-fuel </a:t>
            </a:r>
          </a:p>
          <a:p>
            <a:endParaRPr lang="en-AU" dirty="0"/>
          </a:p>
          <a:p>
            <a:pPr marL="0" indent="0">
              <a:buNone/>
            </a:pPr>
            <a:r>
              <a:rPr lang="en-US" dirty="0"/>
              <a:t>Welding hazards include electric shock, burns, fire and explosions, radiation, heat, fumes &amp; gases, noise and numerous other physical hazards. </a:t>
            </a:r>
            <a:endParaRPr lang="en-AU" dirty="0"/>
          </a:p>
        </p:txBody>
      </p:sp>
    </p:spTree>
    <p:extLst>
      <p:ext uri="{BB962C8B-B14F-4D97-AF65-F5344CB8AC3E}">
        <p14:creationId xmlns:p14="http://schemas.microsoft.com/office/powerpoint/2010/main" val="24501465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Gas welding safety</a:t>
            </a:r>
            <a:endParaRPr lang="en-AU" dirty="0"/>
          </a:p>
        </p:txBody>
      </p:sp>
      <p:sp>
        <p:nvSpPr>
          <p:cNvPr id="3" name="Content Placeholder 2"/>
          <p:cNvSpPr>
            <a:spLocks noGrp="1"/>
          </p:cNvSpPr>
          <p:nvPr>
            <p:ph idx="1"/>
          </p:nvPr>
        </p:nvSpPr>
        <p:spPr/>
        <p:txBody>
          <a:bodyPr/>
          <a:lstStyle/>
          <a:p>
            <a:r>
              <a:rPr lang="en-AU" dirty="0" smtClean="0"/>
              <a:t>Storage and handling</a:t>
            </a:r>
          </a:p>
          <a:p>
            <a:r>
              <a:rPr lang="en-AU" dirty="0" smtClean="0"/>
              <a:t>General gas welding safety tips</a:t>
            </a:r>
          </a:p>
          <a:p>
            <a:r>
              <a:rPr lang="en-AU" dirty="0" smtClean="0"/>
              <a:t>Personal protective equipment</a:t>
            </a:r>
          </a:p>
          <a:p>
            <a:r>
              <a:rPr lang="en-AU" dirty="0" smtClean="0"/>
              <a:t>Proper ventilation </a:t>
            </a:r>
          </a:p>
        </p:txBody>
      </p:sp>
    </p:spTree>
    <p:extLst>
      <p:ext uri="{BB962C8B-B14F-4D97-AF65-F5344CB8AC3E}">
        <p14:creationId xmlns:p14="http://schemas.microsoft.com/office/powerpoint/2010/main" val="16472635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10285"/>
            <a:ext cx="8229600" cy="1143000"/>
          </a:xfrm>
        </p:spPr>
        <p:txBody>
          <a:bodyPr/>
          <a:lstStyle/>
          <a:p>
            <a:r>
              <a:rPr lang="en-AU" dirty="0" smtClean="0"/>
              <a:t>Welding – Electrical Safety </a:t>
            </a:r>
            <a:endParaRPr lang="en-AU" dirty="0"/>
          </a:p>
        </p:txBody>
      </p:sp>
      <p:sp>
        <p:nvSpPr>
          <p:cNvPr id="3" name="Content Placeholder 2"/>
          <p:cNvSpPr>
            <a:spLocks noGrp="1"/>
          </p:cNvSpPr>
          <p:nvPr>
            <p:ph idx="1"/>
          </p:nvPr>
        </p:nvSpPr>
        <p:spPr/>
        <p:txBody>
          <a:bodyPr>
            <a:normAutofit fontScale="77500" lnSpcReduction="20000"/>
          </a:bodyPr>
          <a:lstStyle/>
          <a:p>
            <a:pPr lvl="0"/>
            <a:r>
              <a:rPr lang="en-US" dirty="0"/>
              <a:t>Servicing and installation must only be undertaken by a qualified licensed electrician. Never tamper with electrical supply circuits or systems.  The welder is only responsible for making connections in the welding circuit and for setting external welding machine controls. </a:t>
            </a:r>
            <a:endParaRPr lang="en-AU" dirty="0"/>
          </a:p>
          <a:p>
            <a:pPr lvl="0"/>
            <a:r>
              <a:rPr lang="en-US" dirty="0"/>
              <a:t>Equipment should be well maintained and checked regularly, particularly the insulation and connections on work return leads and holders. </a:t>
            </a:r>
            <a:endParaRPr lang="en-AU" dirty="0"/>
          </a:p>
          <a:p>
            <a:pPr lvl="0"/>
            <a:r>
              <a:rPr lang="en-US" dirty="0"/>
              <a:t>Wherever possible work should be performed on a dry insulated floor.  Wooden platforms, rubber mats, or dry areas provide extra protection especially in confined spaces. </a:t>
            </a:r>
            <a:endParaRPr lang="en-AU" dirty="0"/>
          </a:p>
          <a:p>
            <a:pPr marL="0" indent="0">
              <a:buNone/>
            </a:pPr>
            <a:endParaRPr lang="en-AU" dirty="0"/>
          </a:p>
        </p:txBody>
      </p:sp>
    </p:spTree>
    <p:extLst>
      <p:ext uri="{BB962C8B-B14F-4D97-AF65-F5344CB8AC3E}">
        <p14:creationId xmlns:p14="http://schemas.microsoft.com/office/powerpoint/2010/main" val="1617443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Welding – Electrical Safety </a:t>
            </a:r>
          </a:p>
        </p:txBody>
      </p:sp>
      <p:sp>
        <p:nvSpPr>
          <p:cNvPr id="3" name="Content Placeholder 2"/>
          <p:cNvSpPr>
            <a:spLocks noGrp="1"/>
          </p:cNvSpPr>
          <p:nvPr>
            <p:ph idx="1"/>
          </p:nvPr>
        </p:nvSpPr>
        <p:spPr/>
        <p:txBody>
          <a:bodyPr>
            <a:normAutofit fontScale="85000" lnSpcReduction="20000"/>
          </a:bodyPr>
          <a:lstStyle/>
          <a:p>
            <a:pPr lvl="0"/>
            <a:r>
              <a:rPr lang="en-US" dirty="0"/>
              <a:t>Electrodes or welding wire should never be touched with bare hands when in the holder or welding gun.  Holders or welding guns should never be held under the armpits.  Remember, hot work increases risk due to the reduced skin resistance when sweating occurs. </a:t>
            </a:r>
            <a:endParaRPr lang="en-AU" dirty="0"/>
          </a:p>
          <a:p>
            <a:pPr lvl="0"/>
            <a:r>
              <a:rPr lang="en-US" dirty="0"/>
              <a:t>Always use Australian Standards - approved welding helmets and lenses. </a:t>
            </a:r>
            <a:endParaRPr lang="en-AU" dirty="0"/>
          </a:p>
          <a:p>
            <a:pPr lvl="0"/>
            <a:r>
              <a:rPr lang="en-US" dirty="0"/>
              <a:t>Where practicable consideration should be given to the use of Welding Voltage Reducers that maintain an output no greater than 12v until the arc is struck. </a:t>
            </a:r>
            <a:endParaRPr lang="en-AU" dirty="0"/>
          </a:p>
          <a:p>
            <a:pPr marL="0" indent="0">
              <a:buNone/>
            </a:pPr>
            <a:endParaRPr lang="en-AU" dirty="0"/>
          </a:p>
        </p:txBody>
      </p:sp>
    </p:spTree>
    <p:extLst>
      <p:ext uri="{BB962C8B-B14F-4D97-AF65-F5344CB8AC3E}">
        <p14:creationId xmlns:p14="http://schemas.microsoft.com/office/powerpoint/2010/main" val="11429425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Burns, fire and explosion</a:t>
            </a:r>
            <a:endParaRPr lang="en-AU" dirty="0"/>
          </a:p>
        </p:txBody>
      </p:sp>
      <p:sp>
        <p:nvSpPr>
          <p:cNvPr id="3" name="Content Placeholder 2"/>
          <p:cNvSpPr>
            <a:spLocks noGrp="1"/>
          </p:cNvSpPr>
          <p:nvPr>
            <p:ph idx="1"/>
          </p:nvPr>
        </p:nvSpPr>
        <p:spPr/>
        <p:txBody>
          <a:bodyPr/>
          <a:lstStyle/>
          <a:p>
            <a:pPr marL="0" indent="0">
              <a:buNone/>
            </a:pPr>
            <a:r>
              <a:rPr lang="en-US" dirty="0"/>
              <a:t>Flame cutting and welding operations are a major cause of industrial fires.  The precautions necessary to avoid such incidents depend largely upon the processes being used and the location of the </a:t>
            </a:r>
            <a:r>
              <a:rPr lang="en-US" dirty="0" smtClean="0"/>
              <a:t>work. </a:t>
            </a:r>
            <a:endParaRPr lang="en-AU" dirty="0"/>
          </a:p>
        </p:txBody>
      </p:sp>
    </p:spTree>
    <p:extLst>
      <p:ext uri="{BB962C8B-B14F-4D97-AF65-F5344CB8AC3E}">
        <p14:creationId xmlns:p14="http://schemas.microsoft.com/office/powerpoint/2010/main" val="27676341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Fumes and gases</a:t>
            </a:r>
            <a:endParaRPr lang="en-AU" dirty="0"/>
          </a:p>
        </p:txBody>
      </p:sp>
      <p:sp>
        <p:nvSpPr>
          <p:cNvPr id="3" name="Content Placeholder 2"/>
          <p:cNvSpPr>
            <a:spLocks noGrp="1"/>
          </p:cNvSpPr>
          <p:nvPr>
            <p:ph idx="1"/>
          </p:nvPr>
        </p:nvSpPr>
        <p:spPr/>
        <p:txBody>
          <a:bodyPr/>
          <a:lstStyle/>
          <a:p>
            <a:pPr marL="0" indent="0">
              <a:buNone/>
            </a:pPr>
            <a:r>
              <a:rPr lang="en-AU" dirty="0"/>
              <a:t>During the welding process certain health and safety hazards may be present in the form of metal fumes and gases. </a:t>
            </a:r>
          </a:p>
          <a:p>
            <a:pPr marL="0" indent="0">
              <a:buNone/>
            </a:pPr>
            <a:endParaRPr lang="en-AU" dirty="0" smtClean="0"/>
          </a:p>
          <a:p>
            <a:pPr marL="0" indent="0">
              <a:buNone/>
            </a:pPr>
            <a:r>
              <a:rPr lang="en-US" dirty="0"/>
              <a:t>General ventilation, local point exhaust and personal respiratory protection all serve to remove or reduce risk to the worker. </a:t>
            </a:r>
            <a:endParaRPr lang="en-AU" dirty="0"/>
          </a:p>
        </p:txBody>
      </p:sp>
    </p:spTree>
    <p:extLst>
      <p:ext uri="{BB962C8B-B14F-4D97-AF65-F5344CB8AC3E}">
        <p14:creationId xmlns:p14="http://schemas.microsoft.com/office/powerpoint/2010/main" val="3539153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Control measures </a:t>
            </a:r>
            <a:endParaRPr lang="en-AU" dirty="0"/>
          </a:p>
        </p:txBody>
      </p:sp>
      <p:sp>
        <p:nvSpPr>
          <p:cNvPr id="3" name="Content Placeholder 2"/>
          <p:cNvSpPr>
            <a:spLocks noGrp="1"/>
          </p:cNvSpPr>
          <p:nvPr>
            <p:ph idx="1"/>
          </p:nvPr>
        </p:nvSpPr>
        <p:spPr/>
        <p:txBody>
          <a:bodyPr/>
          <a:lstStyle/>
          <a:p>
            <a:r>
              <a:rPr lang="en-AU" dirty="0" smtClean="0"/>
              <a:t>General or dilution ventilation</a:t>
            </a:r>
          </a:p>
          <a:p>
            <a:r>
              <a:rPr lang="en-AU" dirty="0" smtClean="0"/>
              <a:t>Local exhaust </a:t>
            </a:r>
            <a:r>
              <a:rPr lang="en-AU" dirty="0" err="1" smtClean="0"/>
              <a:t>ventilaton</a:t>
            </a:r>
            <a:r>
              <a:rPr lang="en-AU" dirty="0" smtClean="0"/>
              <a:t> </a:t>
            </a:r>
            <a:endParaRPr lang="en-AU" dirty="0"/>
          </a:p>
        </p:txBody>
      </p:sp>
    </p:spTree>
    <p:extLst>
      <p:ext uri="{BB962C8B-B14F-4D97-AF65-F5344CB8AC3E}">
        <p14:creationId xmlns:p14="http://schemas.microsoft.com/office/powerpoint/2010/main" val="6673212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Physical hazards </a:t>
            </a:r>
            <a:endParaRPr lang="en-AU" dirty="0"/>
          </a:p>
        </p:txBody>
      </p:sp>
      <p:sp>
        <p:nvSpPr>
          <p:cNvPr id="3" name="Content Placeholder 2"/>
          <p:cNvSpPr>
            <a:spLocks noGrp="1"/>
          </p:cNvSpPr>
          <p:nvPr>
            <p:ph idx="1"/>
          </p:nvPr>
        </p:nvSpPr>
        <p:spPr>
          <a:xfrm>
            <a:off x="457200" y="1600200"/>
            <a:ext cx="8229600" cy="5049982"/>
          </a:xfrm>
        </p:spPr>
        <p:txBody>
          <a:bodyPr>
            <a:normAutofit fontScale="25000" lnSpcReduction="20000"/>
          </a:bodyPr>
          <a:lstStyle/>
          <a:p>
            <a:pPr lvl="0"/>
            <a:r>
              <a:rPr lang="en-AU" sz="8000" dirty="0" smtClean="0"/>
              <a:t>Always </a:t>
            </a:r>
            <a:r>
              <a:rPr lang="en-AU" sz="8000" dirty="0"/>
              <a:t>use proper supports. </a:t>
            </a:r>
          </a:p>
          <a:p>
            <a:pPr lvl="0"/>
            <a:r>
              <a:rPr lang="en-AU" sz="8000" dirty="0"/>
              <a:t>Ensure that you are comfortable. </a:t>
            </a:r>
          </a:p>
          <a:p>
            <a:pPr lvl="0"/>
            <a:r>
              <a:rPr lang="en-AU" sz="8000" dirty="0"/>
              <a:t>Always wear suitable eye protection which protect the eyes from radiation.  For added protection from foreign objects and radiation, goggles or safety glasses with side shields should be worn even when other eye or face protection is worn. </a:t>
            </a:r>
          </a:p>
          <a:p>
            <a:pPr lvl="0"/>
            <a:r>
              <a:rPr lang="en-AU" sz="8000" dirty="0"/>
              <a:t>DON'T weld near cleaning tanks containing chlorinated solvents - the heat breaks down the vapours into very toxic gases. </a:t>
            </a:r>
          </a:p>
          <a:p>
            <a:pPr lvl="0"/>
            <a:r>
              <a:rPr lang="en-AU" sz="8000" dirty="0"/>
              <a:t>Laser cutting requires protection from accidental eye contact with the beam or beam reflections. </a:t>
            </a:r>
          </a:p>
          <a:p>
            <a:pPr lvl="0"/>
            <a:r>
              <a:rPr lang="en-AU" sz="8000" dirty="0"/>
              <a:t>Properly mount cylinders. </a:t>
            </a:r>
          </a:p>
          <a:p>
            <a:pPr lvl="0"/>
            <a:r>
              <a:rPr lang="en-AU" sz="8000" dirty="0"/>
              <a:t>Use correct cylinder regulators. </a:t>
            </a:r>
          </a:p>
          <a:p>
            <a:pPr lvl="0"/>
            <a:r>
              <a:rPr lang="en-AU" sz="8000" dirty="0"/>
              <a:t>Ensure adequate lighting. </a:t>
            </a:r>
          </a:p>
          <a:p>
            <a:pPr lvl="0"/>
            <a:r>
              <a:rPr lang="en-AU" sz="8000" dirty="0"/>
              <a:t>Ensure proper earthing of arc - welding equipment. </a:t>
            </a:r>
          </a:p>
          <a:p>
            <a:pPr lvl="0"/>
            <a:r>
              <a:rPr lang="en-AU" sz="8000" dirty="0"/>
              <a:t>Wear appropriate eye protection during slag removal (chipping). </a:t>
            </a:r>
          </a:p>
          <a:p>
            <a:pPr lvl="0"/>
            <a:r>
              <a:rPr lang="en-AU" sz="8000" dirty="0"/>
              <a:t>Avoid radiation exposure from weld check equipment. </a:t>
            </a:r>
          </a:p>
          <a:p>
            <a:pPr lvl="0"/>
            <a:r>
              <a:rPr lang="en-AU" sz="8000" dirty="0"/>
              <a:t>Use welding screens to prevent welding flash from affecting others. </a:t>
            </a:r>
          </a:p>
          <a:p>
            <a:pPr marL="0" indent="0">
              <a:buNone/>
            </a:pPr>
            <a:endParaRPr lang="en-AU" dirty="0"/>
          </a:p>
          <a:p>
            <a:pPr marL="0" indent="0">
              <a:buNone/>
            </a:pPr>
            <a:endParaRPr lang="en-AU" dirty="0"/>
          </a:p>
        </p:txBody>
      </p:sp>
    </p:spTree>
    <p:extLst>
      <p:ext uri="{BB962C8B-B14F-4D97-AF65-F5344CB8AC3E}">
        <p14:creationId xmlns:p14="http://schemas.microsoft.com/office/powerpoint/2010/main" val="20462479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F5BED7FE-73DA-E24A-BF43-1540DFCBB957}"/>
              </a:ext>
            </a:extLst>
          </p:cNvPr>
          <p:cNvPicPr>
            <a:picLocks noChangeAspect="1"/>
          </p:cNvPicPr>
          <p:nvPr/>
        </p:nvPicPr>
        <p:blipFill>
          <a:blip r:embed="rId2"/>
          <a:stretch>
            <a:fillRect/>
          </a:stretch>
        </p:blipFill>
        <p:spPr>
          <a:xfrm>
            <a:off x="0" y="4756"/>
            <a:ext cx="9144000" cy="6848488"/>
          </a:xfrm>
          <a:prstGeom prst="rect">
            <a:avLst/>
          </a:prstGeom>
        </p:spPr>
      </p:pic>
    </p:spTree>
    <p:extLst>
      <p:ext uri="{BB962C8B-B14F-4D97-AF65-F5344CB8AC3E}">
        <p14:creationId xmlns:p14="http://schemas.microsoft.com/office/powerpoint/2010/main" val="383667220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302</TotalTime>
  <Words>522</Words>
  <Application>Microsoft Office PowerPoint</Application>
  <PresentationFormat>On-screen Show (4:3)</PresentationFormat>
  <Paragraphs>52</Paragraphs>
  <Slides>11</Slides>
  <Notes>0</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11</vt:i4>
      </vt:variant>
    </vt:vector>
  </HeadingPairs>
  <TitlesOfParts>
    <vt:vector size="13" baseType="lpstr">
      <vt:lpstr>Arial</vt:lpstr>
      <vt:lpstr>Office Theme</vt:lpstr>
      <vt:lpstr>PowerPoint Presentation</vt:lpstr>
      <vt:lpstr>Assessment Criteria</vt:lpstr>
      <vt:lpstr>Welding techniques</vt:lpstr>
      <vt:lpstr>Gas welding safety</vt:lpstr>
      <vt:lpstr>Welding – Electrical Safety </vt:lpstr>
      <vt:lpstr>Welding – Electrical Safety </vt:lpstr>
      <vt:lpstr>Burns, fire and explosion</vt:lpstr>
      <vt:lpstr>Fumes and gases</vt:lpstr>
      <vt:lpstr>Control measures </vt:lpstr>
      <vt:lpstr>Physical hazards </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Angelos Sariyiannis</dc:creator>
  <cp:lastModifiedBy>Emma-Claire Bayliss</cp:lastModifiedBy>
  <cp:revision>17</cp:revision>
  <dcterms:created xsi:type="dcterms:W3CDTF">2018-06-15T02:04:24Z</dcterms:created>
  <dcterms:modified xsi:type="dcterms:W3CDTF">2018-07-27T04:56:30Z</dcterms:modified>
</cp:coreProperties>
</file>