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4030" r:id="rId2"/>
  </p:sldMasterIdLst>
  <p:sldIdLst>
    <p:sldId id="349" r:id="rId3"/>
    <p:sldId id="350" r:id="rId4"/>
    <p:sldId id="351" r:id="rId5"/>
    <p:sldId id="352" r:id="rId6"/>
    <p:sldId id="353" r:id="rId7"/>
    <p:sldId id="354" r:id="rId8"/>
    <p:sldId id="355" r:id="rId9"/>
    <p:sldId id="356" r:id="rId10"/>
    <p:sldId id="357" r:id="rId11"/>
    <p:sldId id="358" r:id="rId12"/>
    <p:sldId id="359" r:id="rId13"/>
    <p:sldId id="360" r:id="rId14"/>
    <p:sldId id="361" r:id="rId15"/>
    <p:sldId id="362" r:id="rId16"/>
    <p:sldId id="363" r:id="rId17"/>
    <p:sldId id="364" r:id="rId18"/>
    <p:sldId id="365" r:id="rId19"/>
    <p:sldId id="366" r:id="rId20"/>
    <p:sldId id="367" r:id="rId21"/>
    <p:sldId id="368" r:id="rId22"/>
    <p:sldId id="369" r:id="rId23"/>
    <p:sldId id="370" r:id="rId24"/>
    <p:sldId id="371" r:id="rId25"/>
    <p:sldId id="372" r:id="rId26"/>
    <p:sldId id="373" r:id="rId27"/>
    <p:sldId id="374" r:id="rId28"/>
    <p:sldId id="375" r:id="rId29"/>
    <p:sldId id="376" r:id="rId30"/>
    <p:sldId id="377" r:id="rId31"/>
    <p:sldId id="378" r:id="rId32"/>
    <p:sldId id="379" r:id="rId33"/>
    <p:sldId id="380" r:id="rId34"/>
    <p:sldId id="381" r:id="rId35"/>
    <p:sldId id="382" r:id="rId36"/>
    <p:sldId id="383" r:id="rId37"/>
    <p:sldId id="384" r:id="rId38"/>
    <p:sldId id="385" r:id="rId39"/>
    <p:sldId id="386" r:id="rId40"/>
    <p:sldId id="387" r:id="rId41"/>
    <p:sldId id="388" r:id="rId42"/>
    <p:sldId id="389" r:id="rId43"/>
    <p:sldId id="390" r:id="rId44"/>
    <p:sldId id="391" r:id="rId45"/>
    <p:sldId id="392" r:id="rId46"/>
    <p:sldId id="393" r:id="rId47"/>
    <p:sldId id="394" r:id="rId48"/>
    <p:sldId id="395" r:id="rId49"/>
    <p:sldId id="396" r:id="rId50"/>
    <p:sldId id="397" r:id="rId51"/>
    <p:sldId id="398" r:id="rId52"/>
    <p:sldId id="399" r:id="rId53"/>
    <p:sldId id="400" r:id="rId54"/>
    <p:sldId id="401" r:id="rId55"/>
    <p:sldId id="402" r:id="rId56"/>
    <p:sldId id="403" r:id="rId57"/>
    <p:sldId id="404" r:id="rId58"/>
    <p:sldId id="405" r:id="rId59"/>
    <p:sldId id="406" r:id="rId60"/>
    <p:sldId id="407" r:id="rId61"/>
    <p:sldId id="408" r:id="rId62"/>
    <p:sldId id="409" r:id="rId63"/>
    <p:sldId id="410" r:id="rId64"/>
    <p:sldId id="411" r:id="rId65"/>
    <p:sldId id="412" r:id="rId66"/>
    <p:sldId id="413" r:id="rId67"/>
    <p:sldId id="414" r:id="rId68"/>
    <p:sldId id="415" r:id="rId69"/>
    <p:sldId id="416" r:id="rId70"/>
    <p:sldId id="417" r:id="rId71"/>
    <p:sldId id="418" r:id="rId72"/>
  </p:sldIdLst>
  <p:sldSz cx="9144000" cy="6858000" type="screen4x3"/>
  <p:notesSz cx="6858000" cy="9144000"/>
  <p:custDataLst>
    <p:tags r:id="rId73"/>
  </p:custDataLst>
  <p:defaultTextStyle>
    <a:defPPr>
      <a:defRPr lang="en-US"/>
    </a:defPPr>
    <a:lvl1pPr algn="l" defTabSz="457200" rtl="0" fontAlgn="base">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1pPr>
    <a:lvl2pPr marL="457200" algn="l" defTabSz="457200" rtl="0" fontAlgn="base">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2pPr>
    <a:lvl3pPr marL="914400" algn="l" defTabSz="457200" rtl="0" fontAlgn="base">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3pPr>
    <a:lvl4pPr marL="1371600" algn="l" defTabSz="457200" rtl="0" fontAlgn="base">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4pPr>
    <a:lvl5pPr marL="1828800" algn="l" defTabSz="457200" rtl="0" fontAlgn="base">
      <a:spcBef>
        <a:spcPct val="0"/>
      </a:spcBef>
      <a:spcAft>
        <a:spcPct val="0"/>
      </a:spcAft>
      <a:defRPr kern="1200">
        <a:solidFill>
          <a:schemeClr val="tx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1069AB"/>
    <a:srgbClr val="FED46C"/>
    <a:srgbClr val="E3A0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6" d="100"/>
          <a:sy n="106" d="100"/>
        </p:scale>
        <p:origin x="1686" y="114"/>
      </p:cViewPr>
      <p:guideLst>
        <p:guide orient="horz" pos="2160"/>
        <p:guide pos="2880"/>
      </p:guideLst>
    </p:cSldViewPr>
  </p:slideViewPr>
  <p:notesTextViewPr>
    <p:cViewPr>
      <p:scale>
        <a:sx n="100" d="100"/>
        <a:sy n="100" d="100"/>
      </p:scale>
      <p:origin x="0" y="0"/>
    </p:cViewPr>
  </p:notesTextViewPr>
  <p:sorterViewPr>
    <p:cViewPr>
      <p:scale>
        <a:sx n="150" d="100"/>
        <a:sy n="150" d="100"/>
      </p:scale>
      <p:origin x="0" y="184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Master" Target="../slideMasters/slideMaster2.xml"/><Relationship Id="rId1" Type="http://schemas.openxmlformats.org/officeDocument/2006/relationships/tags" Target="../tags/tag2.xml"/><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12582" y="134771"/>
            <a:ext cx="7165463" cy="978507"/>
          </a:xfrm>
          <a:prstGeom prst="rect">
            <a:avLst/>
          </a:prstGeom>
        </p:spPr>
        <p:txBody>
          <a:bodyPr/>
          <a:lstStyle/>
          <a:p>
            <a:r>
              <a:rPr lang="en-US" smtClean="0"/>
              <a:t>Click to edit Master title style</a:t>
            </a:r>
            <a:endParaRPr lang="en-US" dirty="0"/>
          </a:p>
        </p:txBody>
      </p:sp>
    </p:spTree>
    <p:extLst>
      <p:ext uri="{BB962C8B-B14F-4D97-AF65-F5344CB8AC3E}">
        <p14:creationId xmlns:p14="http://schemas.microsoft.com/office/powerpoint/2010/main" val="31940310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42212" y="274638"/>
            <a:ext cx="7144588" cy="1143000"/>
          </a:xfrm>
          <a:prstGeom prst="rect">
            <a:avLst/>
          </a:prstGeom>
        </p:spPr>
        <p:txBody>
          <a:bodyPr/>
          <a:lstStyle/>
          <a:p>
            <a:r>
              <a:rPr lang="en-AU" smtClean="0"/>
              <a:t>Click to edit Master title style</a:t>
            </a:r>
            <a:endParaRPr lang="en-US" dirty="0"/>
          </a:p>
        </p:txBody>
      </p:sp>
      <p:sp>
        <p:nvSpPr>
          <p:cNvPr id="3" name="Content Placeholder 2"/>
          <p:cNvSpPr>
            <a:spLocks noGrp="1"/>
          </p:cNvSpPr>
          <p:nvPr>
            <p:ph idx="1"/>
          </p:nvPr>
        </p:nvSpPr>
        <p:spPr>
          <a:xfrm>
            <a:off x="1542212" y="1600200"/>
            <a:ext cx="7144588" cy="4525963"/>
          </a:xfrm>
          <a:prstGeom prst="rect">
            <a:avLst/>
          </a:prstGeom>
        </p:spPr>
        <p:txBody>
          <a:bodyPr/>
          <a:lstStyle>
            <a:lvl1pPr marL="342900" indent="-342900">
              <a:buSzPct val="100000"/>
              <a:buFontTx/>
              <a:buBlip>
                <a:blip r:embed="rId2"/>
              </a:buBlip>
              <a:defRPr sz="1800">
                <a:latin typeface="Arial Narrow"/>
              </a:defRPr>
            </a:lvl1pPr>
            <a:lvl2pPr marL="742950" indent="-285750">
              <a:buSzPct val="100000"/>
              <a:buFont typeface="Wingdings" charset="2"/>
              <a:buChar char="§"/>
              <a:defRPr sz="1800" baseline="0">
                <a:latin typeface="Arial Narrow"/>
              </a:defRPr>
            </a:lvl2pPr>
          </a:lstStyle>
          <a:p>
            <a:pPr lvl="0"/>
            <a:r>
              <a:rPr lang="en-AU" dirty="0" smtClean="0"/>
              <a:t>Click to edit Master text styles</a:t>
            </a:r>
          </a:p>
          <a:p>
            <a:pPr lvl="1"/>
            <a:r>
              <a:rPr lang="en-AU" dirty="0" smtClean="0"/>
              <a:t>Second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391D1A15-AF27-4358-93A2-3DD079A3A1DD}" type="datetimeFigureOut">
              <a:rPr lang="en-US"/>
              <a:pPr>
                <a:defRPr/>
              </a:pPr>
              <a:t>12/11/2018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EB21E798-8477-4D6F-AE8F-B82719D793D4}" type="slidenum">
              <a:rPr lang="en-US" altLang="en-US"/>
              <a:pPr/>
              <a:t>‹#›</a:t>
            </a:fld>
            <a:endParaRPr lang="en-US" altLang="en-US"/>
          </a:p>
        </p:txBody>
      </p:sp>
    </p:spTree>
    <p:extLst>
      <p:ext uri="{BB962C8B-B14F-4D97-AF65-F5344CB8AC3E}">
        <p14:creationId xmlns:p14="http://schemas.microsoft.com/office/powerpoint/2010/main" val="278557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Tree>
    <p:extLst>
      <p:ext uri="{BB962C8B-B14F-4D97-AF65-F5344CB8AC3E}">
        <p14:creationId xmlns:p14="http://schemas.microsoft.com/office/powerpoint/2010/main" val="608214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5053A57E-CD2E-4AE3-9BFE-B888637A105F}" type="datetimeFigureOut">
              <a:rPr lang="en-US"/>
              <a:pPr>
                <a:defRPr/>
              </a:pPr>
              <a:t>12/11/2018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206C6479-E569-4072-ADE8-388AD923F1D3}" type="slidenum">
              <a:rPr lang="en-US" altLang="en-US"/>
              <a:pPr/>
              <a:t>‹#›</a:t>
            </a:fld>
            <a:endParaRPr lang="en-US" altLang="en-US"/>
          </a:p>
        </p:txBody>
      </p:sp>
    </p:spTree>
    <p:extLst>
      <p:ext uri="{BB962C8B-B14F-4D97-AF65-F5344CB8AC3E}">
        <p14:creationId xmlns:p14="http://schemas.microsoft.com/office/powerpoint/2010/main" val="3414344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49D68CDC-7952-4E3D-B730-95C7E5B4E5B1}" type="datetimeFigureOut">
              <a:rPr lang="en-US"/>
              <a:pPr>
                <a:defRPr/>
              </a:pPr>
              <a:t>12/11/2018</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DE590FEF-6621-4E79-9B9E-EEF8A71524A8}" type="slidenum">
              <a:rPr lang="en-US" altLang="en-US"/>
              <a:pPr/>
              <a:t>‹#›</a:t>
            </a:fld>
            <a:endParaRPr lang="en-US" altLang="en-US"/>
          </a:p>
        </p:txBody>
      </p:sp>
    </p:spTree>
    <p:extLst>
      <p:ext uri="{BB962C8B-B14F-4D97-AF65-F5344CB8AC3E}">
        <p14:creationId xmlns:p14="http://schemas.microsoft.com/office/powerpoint/2010/main" val="4231986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38A07F87-0DC4-4181-BB12-93CBA276A9C7}" type="datetimeFigureOut">
              <a:rPr lang="en-US"/>
              <a:pPr>
                <a:defRPr/>
              </a:pPr>
              <a:t>12/11/2018</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F6EBD490-1EEF-4713-8D97-6DC608A908D6}" type="slidenum">
              <a:rPr lang="en-US" altLang="en-US"/>
              <a:pPr/>
              <a:t>‹#›</a:t>
            </a:fld>
            <a:endParaRPr lang="en-US" altLang="en-US"/>
          </a:p>
        </p:txBody>
      </p:sp>
    </p:spTree>
    <p:extLst>
      <p:ext uri="{BB962C8B-B14F-4D97-AF65-F5344CB8AC3E}">
        <p14:creationId xmlns:p14="http://schemas.microsoft.com/office/powerpoint/2010/main" val="3895432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8102A566-DEFC-4ECD-85B5-95E2EC1E2C88}" type="datetimeFigureOut">
              <a:rPr lang="en-US"/>
              <a:pPr>
                <a:defRPr/>
              </a:pPr>
              <a:t>12/11/2018</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920925F2-A802-4EA4-A9E0-91C1D4CF8C2C}" type="slidenum">
              <a:rPr lang="en-US" altLang="en-US"/>
              <a:pPr/>
              <a:t>‹#›</a:t>
            </a:fld>
            <a:endParaRPr lang="en-US" altLang="en-US"/>
          </a:p>
        </p:txBody>
      </p:sp>
    </p:spTree>
    <p:extLst>
      <p:ext uri="{BB962C8B-B14F-4D97-AF65-F5344CB8AC3E}">
        <p14:creationId xmlns:p14="http://schemas.microsoft.com/office/powerpoint/2010/main" val="2309551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B7EA09C9-B249-49E1-B3AD-592E5270D0A2}" type="datetimeFigureOut">
              <a:rPr lang="en-US"/>
              <a:pPr>
                <a:defRPr/>
              </a:pPr>
              <a:t>12/11/2018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FF6BC453-9EBF-4F76-A860-0DA824B63453}" type="slidenum">
              <a:rPr lang="en-US" altLang="en-US"/>
              <a:pPr/>
              <a:t>‹#›</a:t>
            </a:fld>
            <a:endParaRPr lang="en-US" altLang="en-US"/>
          </a:p>
        </p:txBody>
      </p:sp>
    </p:spTree>
    <p:extLst>
      <p:ext uri="{BB962C8B-B14F-4D97-AF65-F5344CB8AC3E}">
        <p14:creationId xmlns:p14="http://schemas.microsoft.com/office/powerpoint/2010/main" val="1139266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F22F1F6D-E494-431C-BBAC-2F6F333B4B31}" type="datetimeFigureOut">
              <a:rPr lang="en-US"/>
              <a:pPr>
                <a:defRPr/>
              </a:pPr>
              <a:t>12/11/2018</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4399F741-A46E-4A0A-880B-ED7080EC8F3B}" type="slidenum">
              <a:rPr lang="en-US" altLang="en-US"/>
              <a:pPr/>
              <a:t>‹#›</a:t>
            </a:fld>
            <a:endParaRPr lang="en-US" altLang="en-US"/>
          </a:p>
        </p:txBody>
      </p:sp>
    </p:spTree>
    <p:extLst>
      <p:ext uri="{BB962C8B-B14F-4D97-AF65-F5344CB8AC3E}">
        <p14:creationId xmlns:p14="http://schemas.microsoft.com/office/powerpoint/2010/main" val="819416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30A0CC42-5AF9-4F68-93AE-4D5C4FFF3F04}" type="datetimeFigureOut">
              <a:rPr lang="en-US"/>
              <a:pPr>
                <a:defRPr/>
              </a:pPr>
              <a:t>12/11/2018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09D80B8C-4CE3-4EC4-A4B4-9C3DC013B9B4}" type="slidenum">
              <a:rPr lang="en-US" altLang="en-US"/>
              <a:pPr/>
              <a:t>‹#›</a:t>
            </a:fld>
            <a:endParaRPr lang="en-US" altLang="en-US"/>
          </a:p>
        </p:txBody>
      </p:sp>
    </p:spTree>
    <p:extLst>
      <p:ext uri="{BB962C8B-B14F-4D97-AF65-F5344CB8AC3E}">
        <p14:creationId xmlns:p14="http://schemas.microsoft.com/office/powerpoint/2010/main" val="100145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ea typeface="ＭＳ Ｐゴシック" charset="-128"/>
              </a:defRPr>
            </a:lvl1pPr>
          </a:lstStyle>
          <a:p>
            <a:pPr>
              <a:defRPr/>
            </a:pPr>
            <a:fld id="{F9E55665-3998-40EC-8ED1-C2F91AB0E14D}" type="datetimeFigureOut">
              <a:rPr lang="en-US"/>
              <a:pPr>
                <a:defRPr/>
              </a:pPr>
              <a:t>12/11/2018</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A0473DFC-F43E-44A7-B4D5-73D80CD0479E}" type="slidenum">
              <a:rPr lang="en-US" altLang="en-US"/>
              <a:pPr/>
              <a:t>‹#›</a:t>
            </a:fld>
            <a:endParaRPr lang="en-US" altLang="en-US"/>
          </a:p>
        </p:txBody>
      </p:sp>
    </p:spTree>
    <p:extLst>
      <p:ext uri="{BB962C8B-B14F-4D97-AF65-F5344CB8AC3E}">
        <p14:creationId xmlns:p14="http://schemas.microsoft.com/office/powerpoint/2010/main" val="12516506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Version 4 Powerpoi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Tree>
    <p:extLst>
      <p:ext uri="{BB962C8B-B14F-4D97-AF65-F5344CB8AC3E}">
        <p14:creationId xmlns:p14="http://schemas.microsoft.com/office/powerpoint/2010/main" val="2478093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 name="Picture 6" descr="C:\Users\beng.CAG\Desktop\Document Templates\PPT jpgs\jpgs\Trades_PP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39750" y="4292600"/>
            <a:ext cx="4176713" cy="576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AU"/>
          </a:p>
        </p:txBody>
      </p:sp>
      <p:sp>
        <p:nvSpPr>
          <p:cNvPr id="6" name="Title 1"/>
          <p:cNvSpPr>
            <a:spLocks noGrp="1"/>
          </p:cNvSpPr>
          <p:nvPr>
            <p:ph type="title"/>
          </p:nvPr>
        </p:nvSpPr>
        <p:spPr>
          <a:xfrm>
            <a:off x="601216" y="4005064"/>
            <a:ext cx="5122912" cy="1138138"/>
          </a:xfrm>
        </p:spPr>
        <p:txBody>
          <a:bodyPr anchor="ctr"/>
          <a:lstStyle/>
          <a:p>
            <a:r>
              <a:rPr lang="en-US" dirty="0" smtClean="0"/>
              <a:t>Click to edit Master title style</a:t>
            </a:r>
            <a:endParaRPr lang="en-AU" dirty="0"/>
          </a:p>
        </p:txBody>
      </p:sp>
      <p:sp>
        <p:nvSpPr>
          <p:cNvPr id="2" name="Rectangle 1"/>
          <p:cNvSpPr/>
          <p:nvPr userDrawn="1"/>
        </p:nvSpPr>
        <p:spPr>
          <a:xfrm>
            <a:off x="6697133" y="4148667"/>
            <a:ext cx="2023534" cy="8720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7" name="Picture 7"/>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221941" y="4041775"/>
            <a:ext cx="2651125"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20806652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600"/>
            </a:lvl1pPr>
            <a:lvl2pPr>
              <a:lnSpc>
                <a:spcPct val="125000"/>
              </a:lnSpc>
              <a:spcBef>
                <a:spcPts val="600"/>
              </a:spcBef>
              <a:spcAft>
                <a:spcPts val="600"/>
              </a:spcAft>
              <a:defRPr sz="16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Tree>
    <p:extLst>
      <p:ext uri="{BB962C8B-B14F-4D97-AF65-F5344CB8AC3E}">
        <p14:creationId xmlns:p14="http://schemas.microsoft.com/office/powerpoint/2010/main" val="2447360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4309734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20547044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2697042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extLst>
      <p:ext uri="{BB962C8B-B14F-4D97-AF65-F5344CB8AC3E}">
        <p14:creationId xmlns:p14="http://schemas.microsoft.com/office/powerpoint/2010/main" val="3495795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930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2630101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AU"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2595460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195102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extLst>
      <p:ext uri="{BB962C8B-B14F-4D97-AF65-F5344CB8AC3E}">
        <p14:creationId xmlns:p14="http://schemas.microsoft.com/office/powerpoint/2010/main" val="3630993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6" descr="Power-Point Template-checkerplate.png"/>
          <p:cNvPicPr>
            <a:picLocks/>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91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1"/>
          <p:cNvSpPr>
            <a:spLocks noGrp="1"/>
          </p:cNvSpPr>
          <p:nvPr>
            <p:ph type="title"/>
          </p:nvPr>
        </p:nvSpPr>
        <p:spPr bwMode="auto">
          <a:xfrm>
            <a:off x="1414463" y="274638"/>
            <a:ext cx="74676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AU" altLang="en-US" smtClean="0"/>
              <a:t>CLICK TO EDIT MASTER TITLE STYLE</a:t>
            </a:r>
            <a:endParaRPr lang="en-US" altLang="en-US" smtClean="0"/>
          </a:p>
        </p:txBody>
      </p:sp>
      <p:sp>
        <p:nvSpPr>
          <p:cNvPr id="1028" name="Text Placeholder 15"/>
          <p:cNvSpPr>
            <a:spLocks noGrp="1"/>
          </p:cNvSpPr>
          <p:nvPr>
            <p:ph type="body" idx="1"/>
          </p:nvPr>
        </p:nvSpPr>
        <p:spPr bwMode="auto">
          <a:xfrm>
            <a:off x="1414463" y="1254125"/>
            <a:ext cx="7467600" cy="295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AU" altLang="en-US" smtClean="0"/>
              <a:t>Click to edit master text styles</a:t>
            </a:r>
          </a:p>
          <a:p>
            <a:pPr lvl="1"/>
            <a:r>
              <a:rPr lang="en-AU" altLang="en-US" smtClean="0"/>
              <a:t>Second level</a:t>
            </a:r>
          </a:p>
          <a:p>
            <a:pPr lvl="2"/>
            <a:r>
              <a:rPr lang="en-AU" altLang="en-US" smtClean="0"/>
              <a:t>Third level</a:t>
            </a:r>
          </a:p>
        </p:txBody>
      </p:sp>
    </p:spTree>
  </p:cSld>
  <p:clrMap bg1="lt1" tx1="dk1" bg2="lt2" tx2="dk2" accent1="accent1" accent2="accent2" accent3="accent3" accent4="accent4" accent5="accent5" accent6="accent6" hlink="hlink" folHlink="folHlink"/>
  <p:sldLayoutIdLst>
    <p:sldLayoutId id="2147484283" r:id="rId1"/>
    <p:sldLayoutId id="2147484296" r:id="rId2"/>
    <p:sldLayoutId id="2147484284"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 id="2147484285" r:id="rId12"/>
  </p:sldLayoutIdLst>
  <p:timing>
    <p:tnLst>
      <p:par>
        <p:cTn id="1" dur="indefinite" restart="never" nodeType="tmRoot"/>
      </p:par>
    </p:tnLst>
  </p:timing>
  <p:txStyles>
    <p:titleStyle>
      <a:lvl1pPr algn="l" defTabSz="457200" rtl="0" eaLnBrk="0" fontAlgn="base" hangingPunct="0">
        <a:spcBef>
          <a:spcPct val="0"/>
        </a:spcBef>
        <a:spcAft>
          <a:spcPct val="0"/>
        </a:spcAft>
        <a:defRPr sz="2400" kern="1200">
          <a:solidFill>
            <a:srgbClr val="0069AA"/>
          </a:solidFill>
          <a:latin typeface="+mj-lt"/>
          <a:ea typeface="ＭＳ Ｐゴシック" charset="0"/>
          <a:cs typeface="Arial Black"/>
        </a:defRPr>
      </a:lvl1pPr>
      <a:lvl2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2pPr>
      <a:lvl3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3pPr>
      <a:lvl4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4pPr>
      <a:lvl5pPr algn="l" defTabSz="457200" rtl="0" eaLnBrk="0" fontAlgn="base" hangingPunct="0">
        <a:spcBef>
          <a:spcPct val="0"/>
        </a:spcBef>
        <a:spcAft>
          <a:spcPct val="0"/>
        </a:spcAft>
        <a:defRPr sz="2400">
          <a:solidFill>
            <a:srgbClr val="0069AA"/>
          </a:solidFill>
          <a:latin typeface="Impact" charset="0"/>
          <a:ea typeface="ＭＳ Ｐゴシック" charset="0"/>
          <a:cs typeface="Arial Black" pitchFamily="34" charset="0"/>
        </a:defRPr>
      </a:lvl5pPr>
      <a:lvl6pPr marL="457200" algn="l" defTabSz="457200" rtl="0" fontAlgn="base">
        <a:spcBef>
          <a:spcPct val="0"/>
        </a:spcBef>
        <a:spcAft>
          <a:spcPct val="0"/>
        </a:spcAft>
        <a:defRPr sz="2400">
          <a:solidFill>
            <a:srgbClr val="0069AA"/>
          </a:solidFill>
          <a:latin typeface="Impact" charset="0"/>
          <a:ea typeface="ＭＳ Ｐゴシック" charset="0"/>
        </a:defRPr>
      </a:lvl6pPr>
      <a:lvl7pPr marL="914400" algn="l" defTabSz="457200" rtl="0" fontAlgn="base">
        <a:spcBef>
          <a:spcPct val="0"/>
        </a:spcBef>
        <a:spcAft>
          <a:spcPct val="0"/>
        </a:spcAft>
        <a:defRPr sz="2400">
          <a:solidFill>
            <a:srgbClr val="0069AA"/>
          </a:solidFill>
          <a:latin typeface="Impact" charset="0"/>
          <a:ea typeface="ＭＳ Ｐゴシック" charset="0"/>
        </a:defRPr>
      </a:lvl7pPr>
      <a:lvl8pPr marL="1371600" algn="l" defTabSz="457200" rtl="0" fontAlgn="base">
        <a:spcBef>
          <a:spcPct val="0"/>
        </a:spcBef>
        <a:spcAft>
          <a:spcPct val="0"/>
        </a:spcAft>
        <a:defRPr sz="2400">
          <a:solidFill>
            <a:srgbClr val="0069AA"/>
          </a:solidFill>
          <a:latin typeface="Impact" charset="0"/>
          <a:ea typeface="ＭＳ Ｐゴシック" charset="0"/>
        </a:defRPr>
      </a:lvl8pPr>
      <a:lvl9pPr marL="1828800" algn="l" defTabSz="457200" rtl="0" fontAlgn="base">
        <a:spcBef>
          <a:spcPct val="0"/>
        </a:spcBef>
        <a:spcAft>
          <a:spcPct val="0"/>
        </a:spcAft>
        <a:defRPr sz="2400">
          <a:solidFill>
            <a:srgbClr val="0069AA"/>
          </a:solidFill>
          <a:latin typeface="Impact" charset="0"/>
          <a:ea typeface="ＭＳ Ｐゴシック" charset="0"/>
        </a:defRPr>
      </a:lvl9pPr>
    </p:titleStyle>
    <p:bodyStyle>
      <a:lvl1pPr marL="342900" indent="-342900" algn="l" defTabSz="457200" rtl="0" eaLnBrk="0" fontAlgn="base" hangingPunct="0">
        <a:spcBef>
          <a:spcPct val="20000"/>
        </a:spcBef>
        <a:spcAft>
          <a:spcPct val="0"/>
        </a:spcAft>
        <a:buSzPct val="100000"/>
        <a:defRPr kern="1200">
          <a:solidFill>
            <a:schemeClr val="tx1"/>
          </a:solidFill>
          <a:latin typeface="Arial Narrow"/>
          <a:ea typeface="ＭＳ Ｐゴシック" charset="0"/>
          <a:cs typeface="Arial Narrow"/>
        </a:defRPr>
      </a:lvl1pPr>
      <a:lvl2pPr marL="742950" indent="-285750" algn="l" defTabSz="457200" rtl="0" eaLnBrk="0" fontAlgn="base" hangingPunct="0">
        <a:spcBef>
          <a:spcPct val="20000"/>
        </a:spcBef>
        <a:spcAft>
          <a:spcPct val="0"/>
        </a:spcAft>
        <a:buSzPct val="100000"/>
        <a:buBlip>
          <a:blip r:embed="rId15"/>
        </a:buBlip>
        <a:defRPr kern="1200">
          <a:solidFill>
            <a:schemeClr val="tx1"/>
          </a:solidFill>
          <a:latin typeface="Arial Narrow"/>
          <a:ea typeface="ＭＳ Ｐゴシック" charset="0"/>
          <a:cs typeface="Arial Narrow"/>
        </a:defRPr>
      </a:lvl2pPr>
      <a:lvl3pPr marL="1025525" indent="-228600" algn="l" defTabSz="457200" rtl="0" eaLnBrk="0" fontAlgn="base" hangingPunct="0">
        <a:spcBef>
          <a:spcPct val="20000"/>
        </a:spcBef>
        <a:spcAft>
          <a:spcPct val="0"/>
        </a:spcAft>
        <a:buBlip>
          <a:blip r:embed="rId16"/>
        </a:buBlip>
        <a:defRPr kern="1200">
          <a:solidFill>
            <a:schemeClr val="tx1"/>
          </a:solidFill>
          <a:latin typeface="Arial Narrow"/>
          <a:ea typeface="ＭＳ Ｐゴシック" charset="0"/>
          <a:cs typeface="Arial Narrow"/>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6" descr="C:\Users\beng.CAG\Desktop\Document Templates\PPT jpgs\jpgs\Trades_PPT2.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590550" y="346075"/>
            <a:ext cx="8229600" cy="706438"/>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2052" name="Text Placeholder 2"/>
          <p:cNvSpPr>
            <a:spLocks noGrp="1"/>
          </p:cNvSpPr>
          <p:nvPr>
            <p:ph type="body" idx="1"/>
          </p:nvPr>
        </p:nvSpPr>
        <p:spPr bwMode="auto">
          <a:xfrm>
            <a:off x="457200" y="1125538"/>
            <a:ext cx="822960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AU" altLang="en-US" smtClean="0"/>
          </a:p>
        </p:txBody>
      </p:sp>
    </p:spTree>
  </p:cSld>
  <p:clrMap bg1="lt1" tx1="dk1" bg2="lt2" tx2="dk2" accent1="accent1" accent2="accent2" accent3="accent3" accent4="accent4" accent5="accent5" accent6="accent6" hlink="hlink" folHlink="folHlink"/>
  <p:sldLayoutIdLst>
    <p:sldLayoutId id="2147484305" r:id="rId1"/>
    <p:sldLayoutId id="2147484286" r:id="rId2"/>
    <p:sldLayoutId id="2147484287" r:id="rId3"/>
    <p:sldLayoutId id="2147484288" r:id="rId4"/>
    <p:sldLayoutId id="2147484289" r:id="rId5"/>
    <p:sldLayoutId id="2147484290" r:id="rId6"/>
    <p:sldLayoutId id="2147484291" r:id="rId7"/>
    <p:sldLayoutId id="2147484292" r:id="rId8"/>
    <p:sldLayoutId id="2147484293" r:id="rId9"/>
    <p:sldLayoutId id="2147484294" r:id="rId10"/>
    <p:sldLayoutId id="2147484295" r:id="rId11"/>
  </p:sldLayoutIdLst>
  <p:txStyles>
    <p:titleStyle>
      <a:lvl1pPr algn="l" rtl="0" eaLnBrk="0" fontAlgn="base" hangingPunct="0">
        <a:spcBef>
          <a:spcPct val="0"/>
        </a:spcBef>
        <a:spcAft>
          <a:spcPct val="0"/>
        </a:spcAft>
        <a:defRPr sz="2800" b="1" kern="1200" cap="all">
          <a:solidFill>
            <a:schemeClr val="tx1"/>
          </a:solidFill>
          <a:latin typeface="Verdana" pitchFamily="34" charset="0"/>
          <a:ea typeface="Verdana" pitchFamily="34" charset="0"/>
          <a:cs typeface="Verdana" pitchFamily="34" charset="0"/>
        </a:defRPr>
      </a:lvl1pPr>
      <a:lvl2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2pPr>
      <a:lvl3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3pPr>
      <a:lvl4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4pPr>
      <a:lvl5pPr algn="l" rtl="0" eaLnBrk="0" fontAlgn="base" hangingPunct="0">
        <a:spcBef>
          <a:spcPct val="0"/>
        </a:spcBef>
        <a:spcAft>
          <a:spcPct val="0"/>
        </a:spcAft>
        <a:defRPr sz="2800" b="1">
          <a:solidFill>
            <a:schemeClr val="tx1"/>
          </a:solidFill>
          <a:latin typeface="Verdana" pitchFamily="34" charset="0"/>
          <a:ea typeface="Verdana" pitchFamily="34" charset="0"/>
          <a:cs typeface="Verdana" pitchFamily="34" charset="0"/>
        </a:defRPr>
      </a:lvl5pPr>
      <a:lvl6pPr marL="4572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6pPr>
      <a:lvl7pPr marL="9144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7pPr>
      <a:lvl8pPr marL="13716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8pPr>
      <a:lvl9pPr marL="1828800" algn="l" rtl="0" fontAlgn="base">
        <a:spcBef>
          <a:spcPct val="0"/>
        </a:spcBef>
        <a:spcAft>
          <a:spcPct val="0"/>
        </a:spcAft>
        <a:defRPr sz="2800" b="1">
          <a:solidFill>
            <a:schemeClr val="tx1"/>
          </a:solidFill>
          <a:latin typeface="Verdana" pitchFamily="34" charset="0"/>
          <a:ea typeface="Verdana" pitchFamily="34" charset="0"/>
          <a:cs typeface="Verdana" pitchFamily="34" charset="0"/>
        </a:defRPr>
      </a:lvl9pPr>
    </p:titleStyle>
    <p:bodyStyle>
      <a:lvl1pPr marL="342900" indent="-3429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1pPr>
      <a:lvl2pPr marL="742950" indent="-28575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rtl="0" eaLnBrk="0" fontAlgn="base" hangingPunct="0">
        <a:spcBef>
          <a:spcPct val="20000"/>
        </a:spcBef>
        <a:spcAft>
          <a:spcPct val="0"/>
        </a:spcAft>
        <a:buClr>
          <a:srgbClr val="C8102E"/>
        </a:buClr>
        <a:buFont typeface="Arial" panose="020B0604020202020204"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4.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4.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14.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4.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4.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4.xml"/><Relationship Id="rId1"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14.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4.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14.xml"/><Relationship Id="rId1" Type="http://schemas.openxmlformats.org/officeDocument/2006/relationships/tags" Target="../tags/tag14.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14.xml"/><Relationship Id="rId1" Type="http://schemas.openxmlformats.org/officeDocument/2006/relationships/tags" Target="../tags/tag15.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4.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14.xml"/><Relationship Id="rId1" Type="http://schemas.openxmlformats.org/officeDocument/2006/relationships/tags" Target="../tags/tag1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14.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14.xml"/><Relationship Id="rId1" Type="http://schemas.openxmlformats.org/officeDocument/2006/relationships/tags" Target="../tags/tag19.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14.xml"/><Relationship Id="rId1" Type="http://schemas.openxmlformats.org/officeDocument/2006/relationships/tags" Target="../tags/tag20.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14.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14.xml"/><Relationship Id="rId1" Type="http://schemas.openxmlformats.org/officeDocument/2006/relationships/tags" Target="../tags/tag2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14.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14.xml"/><Relationship Id="rId1" Type="http://schemas.openxmlformats.org/officeDocument/2006/relationships/tags" Target="../tags/tag24.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14.xml"/><Relationship Id="rId1" Type="http://schemas.openxmlformats.org/officeDocument/2006/relationships/tags" Target="../tags/tag25.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14.xml"/><Relationship Id="rId1" Type="http://schemas.openxmlformats.org/officeDocument/2006/relationships/tags" Target="../tags/tag26.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14.xml"/><Relationship Id="rId1" Type="http://schemas.openxmlformats.org/officeDocument/2006/relationships/tags" Target="../tags/tag27.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14.xml"/><Relationship Id="rId1" Type="http://schemas.openxmlformats.org/officeDocument/2006/relationships/tags" Target="../tags/tag28.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14.xml"/><Relationship Id="rId1" Type="http://schemas.openxmlformats.org/officeDocument/2006/relationships/tags" Target="../tags/tag29.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14.xml"/><Relationship Id="rId1" Type="http://schemas.openxmlformats.org/officeDocument/2006/relationships/tags" Target="../tags/tag30.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14.xml"/><Relationship Id="rId1" Type="http://schemas.openxmlformats.org/officeDocument/2006/relationships/tags" Target="../tags/tag31.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14.xml"/><Relationship Id="rId1" Type="http://schemas.openxmlformats.org/officeDocument/2006/relationships/tags" Target="../tags/tag32.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14.xml"/><Relationship Id="rId1" Type="http://schemas.openxmlformats.org/officeDocument/2006/relationships/tags" Target="../tags/tag33.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14.xml"/><Relationship Id="rId1" Type="http://schemas.openxmlformats.org/officeDocument/2006/relationships/tags" Target="../tags/tag34.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Layout" Target="../slideLayouts/slideLayout14.xml"/><Relationship Id="rId1" Type="http://schemas.openxmlformats.org/officeDocument/2006/relationships/tags" Target="../tags/tag35.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14.xml"/><Relationship Id="rId1" Type="http://schemas.openxmlformats.org/officeDocument/2006/relationships/tags" Target="../tags/tag36.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Layout" Target="../slideLayouts/slideLayout14.xml"/><Relationship Id="rId1" Type="http://schemas.openxmlformats.org/officeDocument/2006/relationships/tags" Target="../tags/tag37.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14.xml"/><Relationship Id="rId1" Type="http://schemas.openxmlformats.org/officeDocument/2006/relationships/tags" Target="../tags/tag38.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14.xml"/><Relationship Id="rId1" Type="http://schemas.openxmlformats.org/officeDocument/2006/relationships/tags" Target="../tags/tag39.xml"/></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14.xml"/><Relationship Id="rId1" Type="http://schemas.openxmlformats.org/officeDocument/2006/relationships/tags" Target="../tags/tag40.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14.xml"/><Relationship Id="rId1" Type="http://schemas.openxmlformats.org/officeDocument/2006/relationships/tags" Target="../tags/tag41.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14.xml"/><Relationship Id="rId1" Type="http://schemas.openxmlformats.org/officeDocument/2006/relationships/tags" Target="../tags/tag42.xml"/></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14.xml"/><Relationship Id="rId1" Type="http://schemas.openxmlformats.org/officeDocument/2006/relationships/tags" Target="../tags/tag43.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slideLayout" Target="../slideLayouts/slideLayout14.xml"/><Relationship Id="rId1" Type="http://schemas.openxmlformats.org/officeDocument/2006/relationships/tags" Target="../tags/tag44.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14.xml"/><Relationship Id="rId1" Type="http://schemas.openxmlformats.org/officeDocument/2006/relationships/tags" Target="../tags/tag45.xml"/></Relationships>
</file>

<file path=ppt/slides/_rels/slide4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14.xml"/><Relationship Id="rId1" Type="http://schemas.openxmlformats.org/officeDocument/2006/relationships/tags" Target="../tags/tag46.xml"/><Relationship Id="rId4" Type="http://schemas.openxmlformats.org/officeDocument/2006/relationships/image" Target="../media/image50.png"/></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slideLayout" Target="../slideLayouts/slideLayout14.xml"/><Relationship Id="rId1" Type="http://schemas.openxmlformats.org/officeDocument/2006/relationships/tags" Target="../tags/tag4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14.xml"/><Relationship Id="rId1" Type="http://schemas.openxmlformats.org/officeDocument/2006/relationships/tags" Target="../tags/tag48.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14.xml"/><Relationship Id="rId1" Type="http://schemas.openxmlformats.org/officeDocument/2006/relationships/tags" Target="../tags/tag49.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14.xml"/><Relationship Id="rId1" Type="http://schemas.openxmlformats.org/officeDocument/2006/relationships/tags" Target="../tags/tag50.xml"/></Relationships>
</file>

<file path=ppt/slides/_rels/slide4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slideLayout" Target="../slideLayouts/slideLayout14.xml"/><Relationship Id="rId1" Type="http://schemas.openxmlformats.org/officeDocument/2006/relationships/tags" Target="../tags/tag51.xml"/></Relationships>
</file>

<file path=ppt/slides/_rels/slide5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14.xml"/><Relationship Id="rId1" Type="http://schemas.openxmlformats.org/officeDocument/2006/relationships/tags" Target="../tags/tag52.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53.xml"/></Relationships>
</file>

<file path=ppt/slides/_rels/slide5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slideLayout" Target="../slideLayouts/slideLayout14.xml"/><Relationship Id="rId1" Type="http://schemas.openxmlformats.org/officeDocument/2006/relationships/tags" Target="../tags/tag54.xml"/></Relationships>
</file>

<file path=ppt/slides/_rels/slide5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slideLayout" Target="../slideLayouts/slideLayout14.xml"/><Relationship Id="rId1" Type="http://schemas.openxmlformats.org/officeDocument/2006/relationships/tags" Target="../tags/tag55.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14.xml"/><Relationship Id="rId1" Type="http://schemas.openxmlformats.org/officeDocument/2006/relationships/tags" Target="../tags/tag56.xml"/></Relationships>
</file>

<file path=ppt/slides/_rels/slide5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14.xml"/><Relationship Id="rId1" Type="http://schemas.openxmlformats.org/officeDocument/2006/relationships/tags" Target="../tags/tag57.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14.xml"/><Relationship Id="rId1" Type="http://schemas.openxmlformats.org/officeDocument/2006/relationships/tags" Target="../tags/tag58.xml"/></Relationships>
</file>

<file path=ppt/slides/_rels/slide5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Layout" Target="../slideLayouts/slideLayout14.xml"/><Relationship Id="rId1" Type="http://schemas.openxmlformats.org/officeDocument/2006/relationships/tags" Target="../tags/tag59.xml"/></Relationships>
</file>

<file path=ppt/slides/_rels/slide5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slideLayout" Target="../slideLayouts/slideLayout14.xml"/><Relationship Id="rId1" Type="http://schemas.openxmlformats.org/officeDocument/2006/relationships/tags" Target="../tags/tag60.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14.xml"/><Relationship Id="rId1" Type="http://schemas.openxmlformats.org/officeDocument/2006/relationships/tags" Target="../tags/tag61.xml"/></Relationships>
</file>

<file path=ppt/slides/_rels/slide6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slideLayout" Target="../slideLayouts/slideLayout14.xml"/><Relationship Id="rId1" Type="http://schemas.openxmlformats.org/officeDocument/2006/relationships/tags" Target="../tags/tag62.xml"/></Relationships>
</file>

<file path=ppt/slides/_rels/slide6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slideLayout" Target="../slideLayouts/slideLayout14.xml"/><Relationship Id="rId1" Type="http://schemas.openxmlformats.org/officeDocument/2006/relationships/tags" Target="../tags/tag63.xml"/></Relationships>
</file>

<file path=ppt/slides/_rels/slide6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slideLayout" Target="../slideLayouts/slideLayout14.xml"/><Relationship Id="rId1" Type="http://schemas.openxmlformats.org/officeDocument/2006/relationships/tags" Target="../tags/tag64.xml"/></Relationships>
</file>

<file path=ppt/slides/_rels/slide6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14.xml"/><Relationship Id="rId1" Type="http://schemas.openxmlformats.org/officeDocument/2006/relationships/tags" Target="../tags/tag65.xml"/></Relationships>
</file>

<file path=ppt/slides/_rels/slide6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slideLayout" Target="../slideLayouts/slideLayout14.xml"/><Relationship Id="rId1" Type="http://schemas.openxmlformats.org/officeDocument/2006/relationships/tags" Target="../tags/tag66.xml"/></Relationships>
</file>

<file path=ppt/slides/_rels/slide6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slideLayout" Target="../slideLayouts/slideLayout14.xml"/><Relationship Id="rId1" Type="http://schemas.openxmlformats.org/officeDocument/2006/relationships/tags" Target="../tags/tag67.xml"/></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slideLayout" Target="../slideLayouts/slideLayout14.xml"/><Relationship Id="rId1" Type="http://schemas.openxmlformats.org/officeDocument/2006/relationships/tags" Target="../tags/tag68.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ags" Target="../tags/tag69.xml"/></Relationships>
</file>

<file path=ppt/slides/_rels/slide6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slideLayout" Target="../slideLayouts/slideLayout14.xml"/><Relationship Id="rId1" Type="http://schemas.openxmlformats.org/officeDocument/2006/relationships/tags" Target="../tags/tag70.xml"/></Relationships>
</file>

<file path=ppt/slides/_rels/slide7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slideLayout" Target="../slideLayouts/slideLayout14.xml"/><Relationship Id="rId1" Type="http://schemas.openxmlformats.org/officeDocument/2006/relationships/tags" Target="../tags/tag7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977" y="4113005"/>
            <a:ext cx="6505575" cy="862013"/>
          </a:xfrm>
        </p:spPr>
        <p:txBody>
          <a:bodyPr/>
          <a:lstStyle/>
          <a:p>
            <a:pPr eaLnBrk="1" hangingPunct="1">
              <a:defRPr/>
            </a:pPr>
            <a:r>
              <a:rPr lang="en-AU" sz="2400" dirty="0" smtClean="0">
                <a:latin typeface="+mn-lt"/>
              </a:rPr>
              <a:t>RIICWM401D </a:t>
            </a:r>
            <a:r>
              <a:rPr lang="en-AU" sz="2400" dirty="0" smtClean="0">
                <a:latin typeface="+mn-lt"/>
              </a:rPr>
              <a:t>supervise civil </a:t>
            </a:r>
            <a:r>
              <a:rPr lang="en-AU" sz="2400" dirty="0" smtClean="0">
                <a:latin typeface="+mn-lt"/>
              </a:rPr>
              <a:t>works</a:t>
            </a:r>
            <a:br>
              <a:rPr lang="en-AU" sz="2400" dirty="0" smtClean="0">
                <a:latin typeface="+mn-lt"/>
              </a:rPr>
            </a:br>
            <a:r>
              <a:rPr lang="en-AU" sz="2400" dirty="0" smtClean="0">
                <a:latin typeface="+mn-lt"/>
              </a:rPr>
              <a:t>Presentation 2</a:t>
            </a:r>
            <a:endParaRPr lang="en-AU" sz="2400" dirty="0">
              <a:latin typeface="+mn-lt"/>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sp>
        <p:nvSpPr>
          <p:cNvPr id="5" name="Rectangle 4"/>
          <p:cNvSpPr>
            <a:spLocks noChangeArrowheads="1"/>
          </p:cNvSpPr>
          <p:nvPr/>
        </p:nvSpPr>
        <p:spPr bwMode="auto">
          <a:xfrm>
            <a:off x="1541463" y="2438400"/>
            <a:ext cx="3573462"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latin typeface="Arial Narrow" panose="020B0606020202030204" pitchFamily="34" charset="0"/>
              </a:rPr>
              <a:t>Once you have planned your civil works tasks effectively, you are able to initiate the tasks in order to complete them. </a:t>
            </a:r>
          </a:p>
          <a:p>
            <a:pPr>
              <a:spcBef>
                <a:spcPct val="20000"/>
              </a:spcBef>
              <a:buSzPct val="100000"/>
            </a:pPr>
            <a:endParaRPr lang="en-AU" altLang="en-US">
              <a:latin typeface="Arial Narrow" panose="020B0606020202030204" pitchFamily="34" charset="0"/>
            </a:endParaRPr>
          </a:p>
          <a:p>
            <a:pPr>
              <a:spcBef>
                <a:spcPct val="20000"/>
              </a:spcBef>
              <a:buSzPct val="100000"/>
            </a:pPr>
            <a:r>
              <a:rPr lang="en-AU" altLang="en-US">
                <a:latin typeface="Arial Narrow" panose="020B0606020202030204" pitchFamily="34" charset="0"/>
              </a:rPr>
              <a:t>You will need to acquire and make available the resources necessary to complete the tasks safely and efficiently.</a:t>
            </a:r>
            <a:endParaRPr lang="en-US" altLang="en-US">
              <a:latin typeface="Arial Narrow" panose="020B0606020202030204" pitchFamily="34" charset="0"/>
            </a:endParaRPr>
          </a:p>
        </p:txBody>
      </p:sp>
      <p:pic>
        <p:nvPicPr>
          <p:cNvPr id="3" name="Picture 2" descr="Civil Construction Site 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13350" y="2371725"/>
            <a:ext cx="347345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sp>
        <p:nvSpPr>
          <p:cNvPr id="3" name="Content Placeholder 2"/>
          <p:cNvSpPr>
            <a:spLocks noGrp="1"/>
          </p:cNvSpPr>
          <p:nvPr>
            <p:ph idx="1"/>
          </p:nvPr>
        </p:nvSpPr>
        <p:spPr>
          <a:xfrm>
            <a:off x="4962525" y="2120900"/>
            <a:ext cx="3724275" cy="2554288"/>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The resources that you may need to acquire and allocate include: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b="1" smtClean="0">
                <a:latin typeface="Arial Narrow" panose="020B0606020202030204" pitchFamily="34" charset="0"/>
                <a:ea typeface="ＭＳ Ｐゴシック" panose="020B0600070205080204" pitchFamily="34" charset="-128"/>
              </a:rPr>
              <a:t>Haulage Vehicles</a:t>
            </a:r>
          </a:p>
          <a:p>
            <a:pPr marL="0" indent="0">
              <a:buFontTx/>
              <a:buNone/>
            </a:pPr>
            <a:r>
              <a:rPr lang="en-AU" altLang="en-US" smtClean="0">
                <a:latin typeface="Arial Narrow" panose="020B0606020202030204" pitchFamily="34" charset="0"/>
                <a:ea typeface="ＭＳ Ｐゴシック" panose="020B0600070205080204" pitchFamily="34" charset="-128"/>
              </a:rPr>
              <a:t>These include dump trucks, haul trucks and other large vehicles that are required to move loads either on highways or during highway construction activities.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haul truck 9295307_xxl.jpg"/>
          <p:cNvPicPr>
            <a:picLocks noChangeAspect="1"/>
          </p:cNvPicPr>
          <p:nvPr/>
        </p:nvPicPr>
        <p:blipFill>
          <a:blip r:embed="rId3">
            <a:extLst>
              <a:ext uri="{28A0092B-C50C-407E-A947-70E740481C1C}">
                <a14:useLocalDpi xmlns:a14="http://schemas.microsoft.com/office/drawing/2010/main" val="0"/>
              </a:ext>
            </a:extLst>
          </a:blip>
          <a:srcRect b="40334"/>
          <a:stretch>
            <a:fillRect/>
          </a:stretch>
        </p:blipFill>
        <p:spPr bwMode="auto">
          <a:xfrm>
            <a:off x="1541463" y="2057400"/>
            <a:ext cx="3263900" cy="293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sp>
        <p:nvSpPr>
          <p:cNvPr id="3" name="Content Placeholder 2"/>
          <p:cNvSpPr>
            <a:spLocks noGrp="1"/>
          </p:cNvSpPr>
          <p:nvPr>
            <p:ph idx="1"/>
          </p:nvPr>
        </p:nvSpPr>
        <p:spPr>
          <a:xfrm>
            <a:off x="1541463" y="1766888"/>
            <a:ext cx="7145337" cy="862012"/>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Personnel/Workers</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These people could come from your own site staff or labour hire companies.</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4" name="Picture 3" descr="site team meeting construction supervisor workers ppe hat vest 12556656_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6625" y="2628900"/>
            <a:ext cx="4424363"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sp>
        <p:nvSpPr>
          <p:cNvPr id="3" name="Content Placeholder 2"/>
          <p:cNvSpPr>
            <a:spLocks noGrp="1"/>
          </p:cNvSpPr>
          <p:nvPr>
            <p:ph idx="1"/>
          </p:nvPr>
        </p:nvSpPr>
        <p:spPr>
          <a:xfrm>
            <a:off x="4562475" y="1943100"/>
            <a:ext cx="4124325" cy="2554288"/>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Plant, Equipment And Tools</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Each task will have its own requirements for plant, equipment and tools.</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 This equipment may be owned by the company or may be leased for the term of the activity. Most large plant items are leased due to the costs involved with the purchasing of the items. </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4" name="Picture 3" descr="construction site machinery plant parked parking pipes spoil heap compactor haul trucks 96326116 cropped.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509838"/>
            <a:ext cx="2911475" cy="213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pic>
        <p:nvPicPr>
          <p:cNvPr id="6" name="Picture 5" descr="construction worker supervisor inspector read document hard hat ppe 13582653_l.jpg"/>
          <p:cNvPicPr>
            <a:picLocks noChangeAspect="1"/>
          </p:cNvPicPr>
          <p:nvPr/>
        </p:nvPicPr>
        <p:blipFill>
          <a:blip r:embed="rId3">
            <a:extLst>
              <a:ext uri="{28A0092B-C50C-407E-A947-70E740481C1C}">
                <a14:useLocalDpi xmlns:a14="http://schemas.microsoft.com/office/drawing/2010/main" val="0"/>
              </a:ext>
            </a:extLst>
          </a:blip>
          <a:srcRect b="5862"/>
          <a:stretch>
            <a:fillRect/>
          </a:stretch>
        </p:blipFill>
        <p:spPr bwMode="auto">
          <a:xfrm>
            <a:off x="4940300" y="2557463"/>
            <a:ext cx="3508375" cy="364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2851150"/>
            <a:ext cx="4021137" cy="214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It is essential that you as the supervisor know the capabilities and limitations of all types of plant and equipment used on the site. </a:t>
            </a:r>
          </a:p>
          <a:p>
            <a:pPr>
              <a:spcBef>
                <a:spcPct val="20000"/>
              </a:spcBef>
              <a:buSzPct val="100000"/>
            </a:pPr>
            <a:endParaRPr lang="en-AU" altLang="en-US">
              <a:solidFill>
                <a:srgbClr val="000000"/>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This is so that you can allocate the most appropriate equipment for the safe, effective and efficient conduct of the tasks.</a:t>
            </a:r>
            <a:endParaRPr lang="en-US" altLang="en-US">
              <a:solidFill>
                <a:srgbClr val="000000"/>
              </a:solidFill>
              <a:latin typeface="Arial Narrow" panose="020B0606020202030204" pitchFamily="34" charset="0"/>
            </a:endParaRPr>
          </a:p>
        </p:txBody>
      </p:sp>
      <p:sp>
        <p:nvSpPr>
          <p:cNvPr id="3" name="Rectangle 2"/>
          <p:cNvSpPr>
            <a:spLocks noChangeArrowheads="1"/>
          </p:cNvSpPr>
          <p:nvPr/>
        </p:nvSpPr>
        <p:spPr bwMode="auto">
          <a:xfrm>
            <a:off x="1541463" y="1900238"/>
            <a:ext cx="7145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Some of the plant will come with a driver or operator but some will come ‘bare’ and you will need to organise the personnel/workers to operate the machinery.</a:t>
            </a:r>
            <a:endParaRPr lang="en-US" altLang="en-US">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dissolve">
                                      <p:cBhvr>
                                        <p:cTn id="1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sp>
        <p:nvSpPr>
          <p:cNvPr id="3" name="Content Placeholder 2"/>
          <p:cNvSpPr>
            <a:spLocks noGrp="1"/>
          </p:cNvSpPr>
          <p:nvPr>
            <p:ph idx="1"/>
          </p:nvPr>
        </p:nvSpPr>
        <p:spPr>
          <a:xfrm>
            <a:off x="4903788" y="2781300"/>
            <a:ext cx="3783012" cy="29733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 sub-contractor is someone your organisation employs and pays to complete tasks that your company is responsible for under the terms of your contract.</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On many smaller civil works projects, the entire project will be completed by teams of sub-contractors with only minimal staffing from the principle contracting agency being onsite to supervise.</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group meeting site workers plans ppe hi vis vests hard hat dv1961024 cropped and edited.jpg"/>
          <p:cNvPicPr>
            <a:picLocks noChangeAspect="1"/>
          </p:cNvPicPr>
          <p:nvPr/>
        </p:nvPicPr>
        <p:blipFill>
          <a:blip r:embed="rId3">
            <a:extLst>
              <a:ext uri="{28A0092B-C50C-407E-A947-70E740481C1C}">
                <a14:useLocalDpi xmlns:a14="http://schemas.microsoft.com/office/drawing/2010/main" val="0"/>
              </a:ext>
            </a:extLst>
          </a:blip>
          <a:srcRect t="1189" b="253"/>
          <a:stretch>
            <a:fillRect/>
          </a:stretch>
        </p:blipFill>
        <p:spPr bwMode="auto">
          <a:xfrm>
            <a:off x="1541463" y="2922588"/>
            <a:ext cx="3095625" cy="288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1665288"/>
            <a:ext cx="71453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eaLnBrk="1" hangingPunct="1"/>
            <a:r>
              <a:rPr lang="en-AU" altLang="en-US" b="1">
                <a:latin typeface="Arial Narrow" panose="020B0606020202030204" pitchFamily="34" charset="0"/>
              </a:rPr>
              <a:t>Sub-Contractors</a:t>
            </a:r>
          </a:p>
          <a:p>
            <a:pPr eaLnBrk="1" hangingPunct="1"/>
            <a:endParaRPr lang="en-US" altLang="en-US">
              <a:solidFill>
                <a:srgbClr val="06519B"/>
              </a:solidFill>
              <a:latin typeface="Arial Narrow" panose="020B0606020202030204" pitchFamily="34" charset="0"/>
            </a:endParaRPr>
          </a:p>
          <a:p>
            <a:pPr eaLnBrk="1" hangingPunct="1"/>
            <a:r>
              <a:rPr lang="en-AU" altLang="en-US">
                <a:latin typeface="Arial Narrow" panose="020B0606020202030204" pitchFamily="34" charset="0"/>
              </a:rPr>
              <a:t>One method of achieving specialist tasks is to use sub-contractors.</a:t>
            </a:r>
            <a:endParaRPr lang="en-US" altLang="en-US">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orker clipboard phone mobile hi vis hard hat communication 11977880_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91225" y="2635250"/>
            <a:ext cx="3143250" cy="342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sp>
        <p:nvSpPr>
          <p:cNvPr id="3" name="Content Placeholder 2"/>
          <p:cNvSpPr>
            <a:spLocks noGrp="1"/>
          </p:cNvSpPr>
          <p:nvPr>
            <p:ph idx="1"/>
          </p:nvPr>
        </p:nvSpPr>
        <p:spPr>
          <a:xfrm>
            <a:off x="1541463" y="3349625"/>
            <a:ext cx="4197350" cy="21431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As a supervisor you may be required to order materials or you may be required to notify a purchasing officer of the material requirements.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You are also required to ensure materials used are appropriate and available and are used correctly in accordance with site specifications.</a:t>
            </a:r>
            <a:endParaRPr lang="en-US" altLang="en-US" smtClean="0">
              <a:latin typeface="Arial Narrow" panose="020B0606020202030204" pitchFamily="34" charset="0"/>
              <a:ea typeface="ＭＳ Ｐゴシック" panose="020B0600070205080204" pitchFamily="34" charset="-128"/>
            </a:endParaRPr>
          </a:p>
        </p:txBody>
      </p:sp>
      <p:sp>
        <p:nvSpPr>
          <p:cNvPr id="7" name="Rectangle 6"/>
          <p:cNvSpPr>
            <a:spLocks noChangeArrowheads="1"/>
          </p:cNvSpPr>
          <p:nvPr/>
        </p:nvSpPr>
        <p:spPr bwMode="auto">
          <a:xfrm>
            <a:off x="1541463" y="1787525"/>
            <a:ext cx="714533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b="1">
                <a:latin typeface="Arial Narrow" panose="020B0606020202030204" pitchFamily="34" charset="0"/>
              </a:rPr>
              <a:t>Construction Materials</a:t>
            </a:r>
          </a:p>
          <a:p>
            <a:pPr>
              <a:spcBef>
                <a:spcPct val="20000"/>
              </a:spcBef>
              <a:buSzPct val="100000"/>
            </a:pPr>
            <a:endParaRPr lang="en-US" altLang="en-US">
              <a:solidFill>
                <a:srgbClr val="06519B"/>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Without the correct materials in the correct grades and quantities, it is impossible to complete the task to the specifications.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 ACQUIRE RESOURCES FOR THE TASKS</a:t>
            </a:r>
            <a:endParaRPr lang="en-US" dirty="0">
              <a:ea typeface="+mj-ea"/>
            </a:endParaRPr>
          </a:p>
        </p:txBody>
      </p:sp>
      <p:sp>
        <p:nvSpPr>
          <p:cNvPr id="3" name="Content Placeholder 2"/>
          <p:cNvSpPr>
            <a:spLocks noGrp="1"/>
          </p:cNvSpPr>
          <p:nvPr>
            <p:ph idx="1"/>
          </p:nvPr>
        </p:nvSpPr>
        <p:spPr>
          <a:xfrm>
            <a:off x="4576763" y="2251075"/>
            <a:ext cx="4110037" cy="26971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Once you have determined the resources that will be required, it is necessary for you to allocate them to where they are needed for safe, efficient and effective completion of tasks.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Ensure all personnel/workers working with the resources have the appropriate accreditations, licenses, skills and knowledge to undertake the tasks required of them.</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lipboard white hard hat ppe worker medfr10696.jpg"/>
          <p:cNvPicPr>
            <a:picLocks noChangeAspect="1"/>
          </p:cNvPicPr>
          <p:nvPr/>
        </p:nvPicPr>
        <p:blipFill>
          <a:blip r:embed="rId3">
            <a:extLst>
              <a:ext uri="{28A0092B-C50C-407E-A947-70E740481C1C}">
                <a14:useLocalDpi xmlns:a14="http://schemas.microsoft.com/office/drawing/2010/main" val="0"/>
              </a:ext>
            </a:extLst>
          </a:blip>
          <a:srcRect l="7338" r="14711"/>
          <a:stretch>
            <a:fillRect/>
          </a:stretch>
        </p:blipFill>
        <p:spPr bwMode="auto">
          <a:xfrm>
            <a:off x="1541463" y="2324100"/>
            <a:ext cx="2946400" cy="252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2.1.1 PROCUREMENT REQUIREMENTS</a:t>
            </a:r>
            <a:endParaRPr lang="en-US" dirty="0">
              <a:ea typeface="+mj-ea"/>
            </a:endParaRPr>
          </a:p>
        </p:txBody>
      </p:sp>
      <p:sp>
        <p:nvSpPr>
          <p:cNvPr id="3" name="Content Placeholder 2"/>
          <p:cNvSpPr>
            <a:spLocks noGrp="1"/>
          </p:cNvSpPr>
          <p:nvPr>
            <p:ph idx="1"/>
          </p:nvPr>
        </p:nvSpPr>
        <p:spPr>
          <a:xfrm>
            <a:off x="1541463" y="2157413"/>
            <a:ext cx="4110037" cy="25542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Procurement is the process of buying or sourcing materials and labour that meets the needs of the project.</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procurement officer will normally work with the contracts manager.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On small projects the contract manger and the procurement officer could be the same person.</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plan documents ipad supervisor worker 12556706_xxl.jpg"/>
          <p:cNvPicPr>
            <a:picLocks noChangeAspect="1"/>
          </p:cNvPicPr>
          <p:nvPr/>
        </p:nvPicPr>
        <p:blipFill>
          <a:blip r:embed="rId3">
            <a:extLst>
              <a:ext uri="{28A0092B-C50C-407E-A947-70E740481C1C}">
                <a14:useLocalDpi xmlns:a14="http://schemas.microsoft.com/office/drawing/2010/main" val="0"/>
              </a:ext>
            </a:extLst>
          </a:blip>
          <a:srcRect l="5676" r="21001"/>
          <a:stretch>
            <a:fillRect/>
          </a:stretch>
        </p:blipFill>
        <p:spPr bwMode="auto">
          <a:xfrm>
            <a:off x="5762625" y="2227263"/>
            <a:ext cx="2924175"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2.1.1 PROCUREMENT REQUIREMENTS</a:t>
            </a:r>
            <a:endParaRPr lang="en-US" dirty="0">
              <a:ea typeface="+mj-ea"/>
            </a:endParaRPr>
          </a:p>
        </p:txBody>
      </p:sp>
      <p:sp>
        <p:nvSpPr>
          <p:cNvPr id="3" name="Content Placeholder 2"/>
          <p:cNvSpPr>
            <a:spLocks noGrp="1"/>
          </p:cNvSpPr>
          <p:nvPr>
            <p:ph idx="1"/>
          </p:nvPr>
        </p:nvSpPr>
        <p:spPr>
          <a:xfrm>
            <a:off x="5080000" y="2894013"/>
            <a:ext cx="3606800" cy="2973387"/>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Depending on the size of your company and the project you are working on, the procurement process could be simple, with a set number of quotes being needed before a purchase can be made.</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Large projects could require the issuing of tenders to ensure the best supplier is found and purchases only being made from suppliers on the list.</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ivil construction road ramp highway 12993316_l.jpg"/>
          <p:cNvPicPr>
            <a:picLocks noChangeAspect="1"/>
          </p:cNvPicPr>
          <p:nvPr/>
        </p:nvPicPr>
        <p:blipFill>
          <a:blip r:embed="rId3">
            <a:extLst>
              <a:ext uri="{28A0092B-C50C-407E-A947-70E740481C1C}">
                <a14:useLocalDpi xmlns:a14="http://schemas.microsoft.com/office/drawing/2010/main" val="0"/>
              </a:ext>
            </a:extLst>
          </a:blip>
          <a:srcRect l="25587" r="5168"/>
          <a:stretch>
            <a:fillRect/>
          </a:stretch>
        </p:blipFill>
        <p:spPr bwMode="auto">
          <a:xfrm>
            <a:off x="1541463" y="2692400"/>
            <a:ext cx="3308350" cy="317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1682750"/>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Each site and each organisation will have a different process for procurement but every site will have a requirement for well-documented, auditable and transparent procurements.</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2.1.1 PROCUREMENT REQUIREMENTS</a:t>
            </a:r>
            <a:endParaRPr lang="en-US" dirty="0">
              <a:ea typeface="+mj-ea"/>
            </a:endParaRPr>
          </a:p>
        </p:txBody>
      </p:sp>
      <p:sp>
        <p:nvSpPr>
          <p:cNvPr id="3" name="Content Placeholder 2"/>
          <p:cNvSpPr>
            <a:spLocks noGrp="1"/>
          </p:cNvSpPr>
          <p:nvPr>
            <p:ph idx="1"/>
          </p:nvPr>
        </p:nvSpPr>
        <p:spPr>
          <a:xfrm>
            <a:off x="1541463" y="2233613"/>
            <a:ext cx="3232150" cy="2695575"/>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When conducting procurements it is not necessarily the cheapest price that should be the governing factor. </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In some cases, the cheapest initial cost will be the largest ongoing cost because of the amount of man hours required in monitoring the supplier and having rework done. </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4" name="Picture 3" descr="Generic Australian Money.jpg"/>
          <p:cNvPicPr>
            <a:picLocks noChangeAspect="1"/>
          </p:cNvPicPr>
          <p:nvPr/>
        </p:nvPicPr>
        <p:blipFill>
          <a:blip r:embed="rId3">
            <a:extLst>
              <a:ext uri="{28A0092B-C50C-407E-A947-70E740481C1C}">
                <a14:useLocalDpi xmlns:a14="http://schemas.microsoft.com/office/drawing/2010/main" val="0"/>
              </a:ext>
            </a:extLst>
          </a:blip>
          <a:srcRect l="10545" t="12566" r="15173" b="7941"/>
          <a:stretch>
            <a:fillRect/>
          </a:stretch>
        </p:blipFill>
        <p:spPr bwMode="auto">
          <a:xfrm>
            <a:off x="4938713" y="2244725"/>
            <a:ext cx="3748087"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2.1.1 PROCUREMENT REQUIREMENTS</a:t>
            </a:r>
            <a:endParaRPr lang="en-US" dirty="0">
              <a:ea typeface="+mj-ea"/>
            </a:endParaRPr>
          </a:p>
        </p:txBody>
      </p:sp>
      <p:sp>
        <p:nvSpPr>
          <p:cNvPr id="3" name="Content Placeholder 2"/>
          <p:cNvSpPr>
            <a:spLocks noGrp="1"/>
          </p:cNvSpPr>
          <p:nvPr>
            <p:ph idx="1"/>
          </p:nvPr>
        </p:nvSpPr>
        <p:spPr>
          <a:xfrm>
            <a:off x="5232400" y="2752725"/>
            <a:ext cx="3454400" cy="1754188"/>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The development of a tender checklist that details what is essential for a supplier to have is a good idea.</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 Often supervisors will be involved in reading the tender documentation. </a:t>
            </a:r>
          </a:p>
        </p:txBody>
      </p:sp>
      <p:pic>
        <p:nvPicPr>
          <p:cNvPr id="4" name="Picture 3" descr="blank checklist 13294323_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500313"/>
            <a:ext cx="357187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2.1.1 PROCUREMENT REQUIREMENTS</a:t>
            </a:r>
            <a:endParaRPr lang="en-US" dirty="0">
              <a:ea typeface="+mj-ea"/>
            </a:endParaRPr>
          </a:p>
        </p:txBody>
      </p:sp>
      <p:sp>
        <p:nvSpPr>
          <p:cNvPr id="3" name="Content Placeholder 2"/>
          <p:cNvSpPr>
            <a:spLocks noGrp="1"/>
          </p:cNvSpPr>
          <p:nvPr>
            <p:ph idx="1"/>
          </p:nvPr>
        </p:nvSpPr>
        <p:spPr>
          <a:xfrm>
            <a:off x="1541463" y="1938338"/>
            <a:ext cx="3479800" cy="34782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Unless your company policy states otherwise, always evaluate suppliers on more than the final cost. </a:t>
            </a:r>
          </a:p>
          <a:p>
            <a:pPr marL="0" indent="0">
              <a:buFontTx/>
              <a:buNone/>
            </a:pPr>
            <a:r>
              <a:rPr lang="en-AU" altLang="en-US" smtClean="0">
                <a:latin typeface="Arial Narrow" panose="020B0606020202030204" pitchFamily="34" charset="0"/>
                <a:ea typeface="ＭＳ Ｐゴシック" panose="020B0600070205080204" pitchFamily="34" charset="-128"/>
              </a:rPr>
              <a:t>Look at items such as reliability, auditability, tracing of orders, policies, procedures and document trails.</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Detailed procedures should be in place within your company that will outline the process for evaluation of tenders and other procurement issues.</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5" name="Picture 4" descr="worker clipboard checks read write hard hat ppe stk311193rkn.jpg"/>
          <p:cNvPicPr>
            <a:picLocks noChangeAspect="1"/>
          </p:cNvPicPr>
          <p:nvPr/>
        </p:nvPicPr>
        <p:blipFill>
          <a:blip r:embed="rId3">
            <a:extLst>
              <a:ext uri="{28A0092B-C50C-407E-A947-70E740481C1C}">
                <a14:useLocalDpi xmlns:a14="http://schemas.microsoft.com/office/drawing/2010/main" val="0"/>
              </a:ext>
            </a:extLst>
          </a:blip>
          <a:srcRect l="20914" r="3467"/>
          <a:stretch>
            <a:fillRect/>
          </a:stretch>
        </p:blipFill>
        <p:spPr bwMode="auto">
          <a:xfrm>
            <a:off x="5149850" y="1973263"/>
            <a:ext cx="3536950" cy="351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fontScale="90000"/>
          </a:bodyPr>
          <a:lstStyle/>
          <a:p>
            <a:pPr eaLnBrk="1" fontAlgn="auto" hangingPunct="1">
              <a:spcAft>
                <a:spcPts val="0"/>
              </a:spcAft>
              <a:defRPr/>
            </a:pPr>
            <a:r>
              <a:rPr lang="en-US" dirty="0" smtClean="0">
                <a:ea typeface="+mj-ea"/>
              </a:rPr>
              <a:t>2.2 ISSUE INSTRUCTIONS TO TEAM MEMBERS AND PERSONNEL/WORKERS</a:t>
            </a:r>
            <a:endParaRPr lang="en-US" dirty="0">
              <a:ea typeface="+mj-ea"/>
            </a:endParaRPr>
          </a:p>
        </p:txBody>
      </p:sp>
      <p:sp>
        <p:nvSpPr>
          <p:cNvPr id="3" name="Content Placeholder 2"/>
          <p:cNvSpPr>
            <a:spLocks noGrp="1"/>
          </p:cNvSpPr>
          <p:nvPr>
            <p:ph idx="1"/>
          </p:nvPr>
        </p:nvSpPr>
        <p:spPr>
          <a:xfrm>
            <a:off x="5103813" y="2192338"/>
            <a:ext cx="3582987" cy="269716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Issuing instructions to your team will need to be done in a manner that enables each member of the team to be aware of what they need to do and how they are expected to complete the tasks.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Clear instructions to team members ensure safe, effective and efficient conduct of tasks and activities.</a:t>
            </a:r>
            <a:r>
              <a:rPr lang="en-US" altLang="en-US" smtClean="0">
                <a:latin typeface="Arial Narrow" panose="020B0606020202030204" pitchFamily="34" charset="0"/>
                <a:ea typeface="ＭＳ Ｐゴシック" panose="020B0600070205080204" pitchFamily="34" charset="-128"/>
              </a:rPr>
              <a:t> </a:t>
            </a:r>
          </a:p>
        </p:txBody>
      </p:sp>
      <p:pic>
        <p:nvPicPr>
          <p:cNvPr id="4" name="Picture 3" descr="construction road worker supervisor communication consult discuss meeting ppe hard hat vest 10859276_l.jpg"/>
          <p:cNvPicPr>
            <a:picLocks noChangeAspect="1"/>
          </p:cNvPicPr>
          <p:nvPr/>
        </p:nvPicPr>
        <p:blipFill>
          <a:blip r:embed="rId3">
            <a:extLst>
              <a:ext uri="{28A0092B-C50C-407E-A947-70E740481C1C}">
                <a14:useLocalDpi xmlns:a14="http://schemas.microsoft.com/office/drawing/2010/main" val="0"/>
              </a:ext>
            </a:extLst>
          </a:blip>
          <a:srcRect l="7829" r="4330"/>
          <a:stretch>
            <a:fillRect/>
          </a:stretch>
        </p:blipFill>
        <p:spPr bwMode="auto">
          <a:xfrm>
            <a:off x="1541463" y="2228850"/>
            <a:ext cx="3446462"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fontScale="90000"/>
          </a:bodyPr>
          <a:lstStyle/>
          <a:p>
            <a:pPr eaLnBrk="1" fontAlgn="auto" hangingPunct="1">
              <a:spcAft>
                <a:spcPts val="0"/>
              </a:spcAft>
              <a:defRPr/>
            </a:pPr>
            <a:r>
              <a:rPr lang="en-US" dirty="0" smtClean="0">
                <a:ea typeface="+mj-ea"/>
              </a:rPr>
              <a:t>2.2 ISSUE INSTRUCTIONS TO TEAM MEMBERS AND PERSONNEL/WORKERS</a:t>
            </a:r>
            <a:endParaRPr lang="en-US" dirty="0">
              <a:ea typeface="+mj-ea"/>
            </a:endParaRPr>
          </a:p>
        </p:txBody>
      </p:sp>
      <p:sp>
        <p:nvSpPr>
          <p:cNvPr id="3" name="Content Placeholder 2"/>
          <p:cNvSpPr>
            <a:spLocks noGrp="1"/>
          </p:cNvSpPr>
          <p:nvPr>
            <p:ph idx="1"/>
          </p:nvPr>
        </p:nvSpPr>
        <p:spPr>
          <a:xfrm>
            <a:off x="1541463" y="1417638"/>
            <a:ext cx="7145337" cy="6461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Instructions can be given in many formats depending upon the needs of the worksite, including:</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RIICWM401B 2.2 pg 8.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47975" y="2027238"/>
            <a:ext cx="5332413" cy="399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2.2.1 EFFECTIVE PREPARATION</a:t>
            </a:r>
            <a:endParaRPr lang="en-US" dirty="0">
              <a:ea typeface="+mj-ea"/>
            </a:endParaRPr>
          </a:p>
        </p:txBody>
      </p:sp>
      <p:sp>
        <p:nvSpPr>
          <p:cNvPr id="4" name="Rectangle 3"/>
          <p:cNvSpPr>
            <a:spLocks noChangeArrowheads="1"/>
          </p:cNvSpPr>
          <p:nvPr/>
        </p:nvSpPr>
        <p:spPr bwMode="auto">
          <a:xfrm>
            <a:off x="1541463" y="2209800"/>
            <a:ext cx="3586162"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Preparing for meetings involves planning what information needs to be conveyed and identifying the best manner in which to convey the information. </a:t>
            </a:r>
          </a:p>
          <a:p>
            <a:pPr>
              <a:spcBef>
                <a:spcPct val="20000"/>
              </a:spcBef>
              <a:buSzPct val="100000"/>
            </a:pPr>
            <a:endParaRPr lang="en-AU" altLang="en-US">
              <a:solidFill>
                <a:srgbClr val="000000"/>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A well-planned and considered meeting will be more effective at conveying the required information than a meeting that is unplanned.</a:t>
            </a:r>
            <a:endParaRPr lang="en-US" altLang="en-US">
              <a:solidFill>
                <a:srgbClr val="000000"/>
              </a:solidFill>
              <a:latin typeface="Arial Narrow" panose="020B0606020202030204" pitchFamily="34" charset="0"/>
            </a:endParaRPr>
          </a:p>
        </p:txBody>
      </p:sp>
      <p:pic>
        <p:nvPicPr>
          <p:cNvPr id="3" name="Picture 2" descr="meeting plans warden hat supervisor 123196034.jpg"/>
          <p:cNvPicPr>
            <a:picLocks noChangeAspect="1"/>
          </p:cNvPicPr>
          <p:nvPr/>
        </p:nvPicPr>
        <p:blipFill>
          <a:blip r:embed="rId3">
            <a:extLst>
              <a:ext uri="{28A0092B-C50C-407E-A947-70E740481C1C}">
                <a14:useLocalDpi xmlns:a14="http://schemas.microsoft.com/office/drawing/2010/main" val="0"/>
              </a:ext>
            </a:extLst>
          </a:blip>
          <a:srcRect l="3514" r="5560"/>
          <a:stretch>
            <a:fillRect/>
          </a:stretch>
        </p:blipFill>
        <p:spPr bwMode="auto">
          <a:xfrm>
            <a:off x="5303838" y="2162175"/>
            <a:ext cx="3382962"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2.2.1 EFFECTIVE PREPARATION</a:t>
            </a:r>
            <a:endParaRPr lang="en-US" dirty="0">
              <a:ea typeface="+mj-ea"/>
            </a:endParaRPr>
          </a:p>
        </p:txBody>
      </p:sp>
      <p:sp>
        <p:nvSpPr>
          <p:cNvPr id="3" name="Content Placeholder 2"/>
          <p:cNvSpPr>
            <a:spLocks noGrp="1"/>
          </p:cNvSpPr>
          <p:nvPr>
            <p:ph idx="1"/>
          </p:nvPr>
        </p:nvSpPr>
        <p:spPr>
          <a:xfrm>
            <a:off x="6000750" y="1885950"/>
            <a:ext cx="3143250" cy="30162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Items that you may need to prepare before a meeting could include: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Short messages.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Job reports.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Log books.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Diaries.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Briefing notes.</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documents files papers stack 9748680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6263" y="2198688"/>
            <a:ext cx="3811587"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orker think ppe hard hat vest overalls 10234293_l.jpg"/>
          <p:cNvPicPr>
            <a:picLocks noChangeAspect="1"/>
          </p:cNvPicPr>
          <p:nvPr/>
        </p:nvPicPr>
        <p:blipFill>
          <a:blip r:embed="rId3">
            <a:extLst>
              <a:ext uri="{28A0092B-C50C-407E-A947-70E740481C1C}">
                <a14:useLocalDpi xmlns:a14="http://schemas.microsoft.com/office/drawing/2010/main" val="0"/>
              </a:ext>
            </a:extLst>
          </a:blip>
          <a:srcRect l="3957" r="3452"/>
          <a:stretch>
            <a:fillRect/>
          </a:stretch>
        </p:blipFill>
        <p:spPr bwMode="auto">
          <a:xfrm>
            <a:off x="5086350" y="1963738"/>
            <a:ext cx="3694113" cy="341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2.2.1 EFFECTIVE PREPARATION</a:t>
            </a:r>
            <a:endParaRPr lang="en-US" dirty="0">
              <a:ea typeface="+mj-ea"/>
            </a:endParaRPr>
          </a:p>
        </p:txBody>
      </p:sp>
      <p:sp>
        <p:nvSpPr>
          <p:cNvPr id="3" name="Content Placeholder 2"/>
          <p:cNvSpPr>
            <a:spLocks noGrp="1"/>
          </p:cNvSpPr>
          <p:nvPr>
            <p:ph idx="1"/>
          </p:nvPr>
        </p:nvSpPr>
        <p:spPr>
          <a:xfrm>
            <a:off x="1541463" y="2212975"/>
            <a:ext cx="4291012" cy="237013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When preparing any of these forms of communications, ensure you consider the organisational requirements you need to comply with, your personal management style and your comfort levels with presenting information.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If you are comfortable presenting information, you may not feel compelled to prepare comprehensive notes.</a:t>
            </a:r>
            <a:r>
              <a:rPr lang="en-US" altLang="en-US" smtClean="0">
                <a:latin typeface="Arial Narrow" panose="020B0606020202030204" pitchFamily="34" charset="0"/>
                <a:ea typeface="ＭＳ Ｐゴシック" panose="020B0600070205080204" pitchFamily="34" charset="-128"/>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2.2.1 EFFECTIVE PREPARATION</a:t>
            </a:r>
            <a:endParaRPr lang="en-US" dirty="0">
              <a:ea typeface="+mj-ea"/>
            </a:endParaRPr>
          </a:p>
        </p:txBody>
      </p:sp>
      <p:sp>
        <p:nvSpPr>
          <p:cNvPr id="3" name="Content Placeholder 2"/>
          <p:cNvSpPr>
            <a:spLocks noGrp="1"/>
          </p:cNvSpPr>
          <p:nvPr>
            <p:ph idx="1"/>
          </p:nvPr>
        </p:nvSpPr>
        <p:spPr>
          <a:xfrm>
            <a:off x="1541463" y="2100263"/>
            <a:ext cx="3479800" cy="2862262"/>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Any written documentation will need to meet the needs of the organisation, the information and the intended audience. </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Job reports may require presentation after you have completed them. </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Ensure you meet the requirements of your site and give full information when presenting job reports.</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4" name="Picture 3" descr="pen write paper notes notebook 10749196_xxl.jpg"/>
          <p:cNvPicPr>
            <a:picLocks noChangeAspect="1"/>
          </p:cNvPicPr>
          <p:nvPr/>
        </p:nvPicPr>
        <p:blipFill>
          <a:blip r:embed="rId3">
            <a:extLst>
              <a:ext uri="{28A0092B-C50C-407E-A947-70E740481C1C}">
                <a14:useLocalDpi xmlns:a14="http://schemas.microsoft.com/office/drawing/2010/main" val="0"/>
              </a:ext>
            </a:extLst>
          </a:blip>
          <a:srcRect l="10612" t="615" r="17070" b="-615"/>
          <a:stretch>
            <a:fillRect/>
          </a:stretch>
        </p:blipFill>
        <p:spPr bwMode="auto">
          <a:xfrm>
            <a:off x="5081588" y="2211388"/>
            <a:ext cx="3605212"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2.2.1 EFFECTIVE PREPARATION</a:t>
            </a:r>
            <a:endParaRPr lang="en-US" dirty="0">
              <a:ea typeface="+mj-ea"/>
            </a:endParaRPr>
          </a:p>
        </p:txBody>
      </p:sp>
      <p:sp>
        <p:nvSpPr>
          <p:cNvPr id="6" name="Rectangle 5"/>
          <p:cNvSpPr>
            <a:spLocks noChangeArrowheads="1"/>
          </p:cNvSpPr>
          <p:nvPr/>
        </p:nvSpPr>
        <p:spPr bwMode="auto">
          <a:xfrm>
            <a:off x="1541463" y="1555750"/>
            <a:ext cx="7145337"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Log books and diaries should be maintained at all times when working on civil construction sites to keep track of when tasks have been completed and any issues that have been dealt with.</a:t>
            </a:r>
            <a:endParaRPr lang="en-US" altLang="en-US">
              <a:solidFill>
                <a:srgbClr val="000000"/>
              </a:solidFill>
              <a:latin typeface="Arial Narrow" panose="020B0606020202030204" pitchFamily="34" charset="0"/>
            </a:endParaRPr>
          </a:p>
        </p:txBody>
      </p:sp>
      <p:pic>
        <p:nvPicPr>
          <p:cNvPr id="3" name="Picture 2" descr="clipboard write 115867810 cropped.jpg"/>
          <p:cNvPicPr>
            <a:picLocks noChangeAspect="1"/>
          </p:cNvPicPr>
          <p:nvPr/>
        </p:nvPicPr>
        <p:blipFill>
          <a:blip r:embed="rId3">
            <a:extLst>
              <a:ext uri="{28A0092B-C50C-407E-A947-70E740481C1C}">
                <a14:useLocalDpi xmlns:a14="http://schemas.microsoft.com/office/drawing/2010/main" val="0"/>
              </a:ext>
            </a:extLst>
          </a:blip>
          <a:srcRect l="10963" r="5080"/>
          <a:stretch>
            <a:fillRect/>
          </a:stretch>
        </p:blipFill>
        <p:spPr bwMode="auto">
          <a:xfrm>
            <a:off x="3230563" y="2525713"/>
            <a:ext cx="3170237"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2.2.2 EFFECTIVE COMMUNICATIONS</a:t>
            </a:r>
            <a:endParaRPr lang="en-US" dirty="0">
              <a:ea typeface="+mj-ea"/>
            </a:endParaRPr>
          </a:p>
        </p:txBody>
      </p:sp>
      <p:sp>
        <p:nvSpPr>
          <p:cNvPr id="5" name="Rectangle 4"/>
          <p:cNvSpPr>
            <a:spLocks noChangeArrowheads="1"/>
          </p:cNvSpPr>
          <p:nvPr/>
        </p:nvSpPr>
        <p:spPr bwMode="auto">
          <a:xfrm>
            <a:off x="1541463" y="2238375"/>
            <a:ext cx="2973387" cy="230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eaLnBrk="1" hangingPunct="1"/>
            <a:r>
              <a:rPr lang="en-AU" altLang="en-US">
                <a:solidFill>
                  <a:srgbClr val="000000"/>
                </a:solidFill>
                <a:latin typeface="Arial Narrow" panose="020B0606020202030204" pitchFamily="34" charset="0"/>
                <a:ea typeface="MS Mincho" panose="02020609040205080304" pitchFamily="49" charset="-128"/>
              </a:rPr>
              <a:t>Clear communication is essential when issuing instructions and discussing workplace activities. </a:t>
            </a:r>
          </a:p>
          <a:p>
            <a:pPr eaLnBrk="1" hangingPunct="1"/>
            <a:endParaRPr lang="en-AU" altLang="en-US">
              <a:solidFill>
                <a:srgbClr val="000000"/>
              </a:solidFill>
              <a:latin typeface="Arial Narrow" panose="020B0606020202030204" pitchFamily="34" charset="0"/>
              <a:ea typeface="MS Mincho" panose="02020609040205080304" pitchFamily="49" charset="-128"/>
            </a:endParaRPr>
          </a:p>
          <a:p>
            <a:pPr eaLnBrk="1" hangingPunct="1"/>
            <a:r>
              <a:rPr lang="en-AU" altLang="en-US">
                <a:solidFill>
                  <a:srgbClr val="000000"/>
                </a:solidFill>
                <a:latin typeface="Arial Narrow" panose="020B0606020202030204" pitchFamily="34" charset="0"/>
                <a:ea typeface="MS Mincho" panose="02020609040205080304" pitchFamily="49" charset="-128"/>
              </a:rPr>
              <a:t>This ensures that all personnel/workers know what they are required to do, when they need to do it and how they need to do it.</a:t>
            </a:r>
            <a:endParaRPr lang="en-US" altLang="en-US">
              <a:solidFill>
                <a:srgbClr val="000000"/>
              </a:solidFill>
              <a:latin typeface="Arial Narrow" panose="020B0606020202030204" pitchFamily="34" charset="0"/>
              <a:ea typeface="MS Mincho" panose="02020609040205080304" pitchFamily="49" charset="-128"/>
            </a:endParaRPr>
          </a:p>
        </p:txBody>
      </p:sp>
      <p:pic>
        <p:nvPicPr>
          <p:cNvPr id="3" name="Picture 2" descr="consult communication radio read clipboard consult discuss 9909131_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86300" y="2070100"/>
            <a:ext cx="4000500" cy="266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2.2.2 EFFECTIVE COMMUNICATIONS</a:t>
            </a:r>
            <a:endParaRPr lang="en-US" dirty="0">
              <a:ea typeface="+mj-ea"/>
            </a:endParaRPr>
          </a:p>
        </p:txBody>
      </p:sp>
      <p:sp>
        <p:nvSpPr>
          <p:cNvPr id="3" name="Content Placeholder 2"/>
          <p:cNvSpPr>
            <a:spLocks noGrp="1"/>
          </p:cNvSpPr>
          <p:nvPr>
            <p:ph idx="1"/>
          </p:nvPr>
        </p:nvSpPr>
        <p:spPr>
          <a:xfrm>
            <a:off x="4611688" y="1790700"/>
            <a:ext cx="4075112" cy="455453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Using site communication methods could include using a variety of communications equipment such as: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Two-way radios.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Mobile phones.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Landline phones.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Email.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Instant messaging.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Message boards.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Hand signals and symbols – used due to the high</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levels of background noise.</a:t>
            </a:r>
            <a:endParaRPr lang="en-US" altLang="en-US" smtClean="0">
              <a:latin typeface="Arial Narrow" panose="020B0606020202030204" pitchFamily="34" charset="0"/>
              <a:ea typeface="ＭＳ Ｐゴシック" panose="020B0600070205080204" pitchFamily="34" charset="-128"/>
            </a:endParaRPr>
          </a:p>
        </p:txBody>
      </p:sp>
      <p:pic>
        <p:nvPicPr>
          <p:cNvPr id="7" name="Picture 6" descr="worker radio communication 92636430.jpg"/>
          <p:cNvPicPr>
            <a:picLocks noChangeAspect="1"/>
          </p:cNvPicPr>
          <p:nvPr/>
        </p:nvPicPr>
        <p:blipFill>
          <a:blip r:embed="rId3">
            <a:extLst>
              <a:ext uri="{28A0092B-C50C-407E-A947-70E740481C1C}">
                <a14:useLocalDpi xmlns:a14="http://schemas.microsoft.com/office/drawing/2010/main" val="0"/>
              </a:ext>
            </a:extLst>
          </a:blip>
          <a:srcRect t="13422" b="3404"/>
          <a:stretch>
            <a:fillRect/>
          </a:stretch>
        </p:blipFill>
        <p:spPr bwMode="auto">
          <a:xfrm>
            <a:off x="1541463" y="2016125"/>
            <a:ext cx="2832100" cy="353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2.2.2 EFFECTIVE COMMUNICATIONS</a:t>
            </a:r>
            <a:endParaRPr lang="en-US" dirty="0">
              <a:ea typeface="+mj-ea"/>
            </a:endParaRPr>
          </a:p>
        </p:txBody>
      </p:sp>
      <p:sp>
        <p:nvSpPr>
          <p:cNvPr id="3" name="Content Placeholder 2"/>
          <p:cNvSpPr>
            <a:spLocks noGrp="1"/>
          </p:cNvSpPr>
          <p:nvPr>
            <p:ph idx="1"/>
          </p:nvPr>
        </p:nvSpPr>
        <p:spPr>
          <a:xfrm>
            <a:off x="1541463" y="2147888"/>
            <a:ext cx="3467100" cy="206216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Without clear communication procedures in place it can be difficult to share information, receive information and plan work activities.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Communication is essential to ensuring the safety of personnel/workers and visitors to the site. </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worker communication hard hat hi vis radio 11573838_l.jpg"/>
          <p:cNvPicPr>
            <a:picLocks noChangeAspect="1"/>
          </p:cNvPicPr>
          <p:nvPr/>
        </p:nvPicPr>
        <p:blipFill>
          <a:blip r:embed="rId3">
            <a:extLst>
              <a:ext uri="{28A0092B-C50C-407E-A947-70E740481C1C}">
                <a14:useLocalDpi xmlns:a14="http://schemas.microsoft.com/office/drawing/2010/main" val="0"/>
              </a:ext>
            </a:extLst>
          </a:blip>
          <a:srcRect l="21072" t="5975" b="7431"/>
          <a:stretch>
            <a:fillRect/>
          </a:stretch>
        </p:blipFill>
        <p:spPr bwMode="auto">
          <a:xfrm>
            <a:off x="5170488" y="2147888"/>
            <a:ext cx="3516312"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865688"/>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Without clear and consistent communications, it is difficult to make sure that all personnel/workers are aware of problems, risks, issues or control measures.</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 SET OUT TASKS</a:t>
            </a:r>
            <a:endParaRPr lang="en-US" dirty="0">
              <a:ea typeface="+mj-ea"/>
            </a:endParaRPr>
          </a:p>
        </p:txBody>
      </p:sp>
      <p:sp>
        <p:nvSpPr>
          <p:cNvPr id="3" name="Content Placeholder 2"/>
          <p:cNvSpPr>
            <a:spLocks noGrp="1"/>
          </p:cNvSpPr>
          <p:nvPr>
            <p:ph idx="1"/>
          </p:nvPr>
        </p:nvSpPr>
        <p:spPr>
          <a:xfrm>
            <a:off x="5005388" y="2187575"/>
            <a:ext cx="3681412" cy="32924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Setting out tasks is the process of preparing work areas in a manner that ensures effective completion of the required tasks.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Tasks that may need to be set out include: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Establishing control lines.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Establishing the cleared width.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Determining batters.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Establishing offsets.</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Construction Manager with plans.jpg"/>
          <p:cNvPicPr>
            <a:picLocks noChangeAspect="1"/>
          </p:cNvPicPr>
          <p:nvPr/>
        </p:nvPicPr>
        <p:blipFill>
          <a:blip r:embed="rId3">
            <a:extLst>
              <a:ext uri="{28A0092B-C50C-407E-A947-70E740481C1C}">
                <a14:useLocalDpi xmlns:a14="http://schemas.microsoft.com/office/drawing/2010/main" val="0"/>
              </a:ext>
            </a:extLst>
          </a:blip>
          <a:srcRect l="37471" t="6789"/>
          <a:stretch>
            <a:fillRect/>
          </a:stretch>
        </p:blipFill>
        <p:spPr bwMode="auto">
          <a:xfrm>
            <a:off x="1541463" y="2185988"/>
            <a:ext cx="3214687" cy="319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 SET OUT TASKS</a:t>
            </a:r>
            <a:endParaRPr lang="en-US" dirty="0">
              <a:ea typeface="+mj-ea"/>
            </a:endParaRPr>
          </a:p>
        </p:txBody>
      </p:sp>
      <p:sp>
        <p:nvSpPr>
          <p:cNvPr id="3" name="Content Placeholder 2"/>
          <p:cNvSpPr>
            <a:spLocks noGrp="1"/>
          </p:cNvSpPr>
          <p:nvPr>
            <p:ph idx="1"/>
          </p:nvPr>
        </p:nvSpPr>
        <p:spPr>
          <a:xfrm>
            <a:off x="1541463" y="1536700"/>
            <a:ext cx="7145337" cy="120173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 procedures and requirements for site set out will be determined by site factors and the specifications you are working under. These will be established at the beginning of the project but may change depending on the needs of the tasks during the project.</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ivil construction site.png"/>
          <p:cNvPicPr>
            <a:picLocks noChangeAspect="1"/>
          </p:cNvPicPr>
          <p:nvPr/>
        </p:nvPicPr>
        <p:blipFill>
          <a:blip r:embed="rId3">
            <a:extLst>
              <a:ext uri="{28A0092B-C50C-407E-A947-70E740481C1C}">
                <a14:useLocalDpi xmlns:a14="http://schemas.microsoft.com/office/drawing/2010/main" val="0"/>
              </a:ext>
            </a:extLst>
          </a:blip>
          <a:srcRect t="5087"/>
          <a:stretch>
            <a:fillRect/>
          </a:stretch>
        </p:blipFill>
        <p:spPr bwMode="auto">
          <a:xfrm>
            <a:off x="3074988" y="2898775"/>
            <a:ext cx="4495800" cy="319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2.3.1 ESTABLISH OFFSETS</a:t>
            </a:r>
            <a:endParaRPr lang="en-US" dirty="0">
              <a:ea typeface="+mj-ea"/>
            </a:endParaRPr>
          </a:p>
        </p:txBody>
      </p:sp>
      <p:sp>
        <p:nvSpPr>
          <p:cNvPr id="3" name="Content Placeholder 2"/>
          <p:cNvSpPr>
            <a:spLocks noGrp="1"/>
          </p:cNvSpPr>
          <p:nvPr>
            <p:ph idx="1"/>
          </p:nvPr>
        </p:nvSpPr>
        <p:spPr>
          <a:xfrm>
            <a:off x="4810125" y="2122488"/>
            <a:ext cx="3876675" cy="28305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Control lines are the base line for measuring from. These control lines may run from any pre-determined point on the site to another. </a:t>
            </a:r>
          </a:p>
          <a:p>
            <a:pPr marL="0" indent="0">
              <a:buFontTx/>
              <a:buNone/>
            </a:pPr>
            <a:r>
              <a:rPr lang="en-AU" altLang="en-US" smtClean="0">
                <a:latin typeface="Arial Narrow" panose="020B0606020202030204" pitchFamily="34" charset="0"/>
                <a:ea typeface="ＭＳ Ｐゴシック" panose="020B0600070205080204" pitchFamily="34" charset="-128"/>
              </a:rPr>
              <a:t>Offsets are how far from that control line an activity is to take place or an area is to be cleared.</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 negative number means the offset is to the left of the line, a positive number means the offset is to the right of the line. </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worker supervisor inspect plans communication 13583357_l edit .jpg"/>
          <p:cNvPicPr>
            <a:picLocks noChangeAspect="1"/>
          </p:cNvPicPr>
          <p:nvPr/>
        </p:nvPicPr>
        <p:blipFill>
          <a:blip r:embed="rId3">
            <a:extLst>
              <a:ext uri="{28A0092B-C50C-407E-A947-70E740481C1C}">
                <a14:useLocalDpi xmlns:a14="http://schemas.microsoft.com/office/drawing/2010/main" val="0"/>
              </a:ext>
            </a:extLst>
          </a:blip>
          <a:srcRect t="29317"/>
          <a:stretch>
            <a:fillRect/>
          </a:stretch>
        </p:blipFill>
        <p:spPr bwMode="auto">
          <a:xfrm>
            <a:off x="1541463" y="2170113"/>
            <a:ext cx="3079750" cy="326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2.3.1 ESTABLISH OFFSETS</a:t>
            </a:r>
            <a:endParaRPr lang="en-US" dirty="0">
              <a:ea typeface="+mj-ea"/>
            </a:endParaRPr>
          </a:p>
        </p:txBody>
      </p:sp>
      <p:sp>
        <p:nvSpPr>
          <p:cNvPr id="6" name="Rectangle 5"/>
          <p:cNvSpPr>
            <a:spLocks noChangeArrowheads="1"/>
          </p:cNvSpPr>
          <p:nvPr/>
        </p:nvSpPr>
        <p:spPr bwMode="auto">
          <a:xfrm>
            <a:off x="1541463" y="1549400"/>
            <a:ext cx="7145337"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By varying the amount of movement between the right and left of the line, you are able to establish or create different shapes in the final product.</a:t>
            </a:r>
            <a:endParaRPr lang="en-US" altLang="en-US">
              <a:solidFill>
                <a:srgbClr val="000000"/>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 </a:t>
            </a:r>
            <a:endParaRPr lang="en-US" altLang="en-US">
              <a:solidFill>
                <a:srgbClr val="000000"/>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When you are establishing offsets, you will need to obtain your offset figures from the site construction plan.</a:t>
            </a:r>
            <a:r>
              <a:rPr lang="en-US" altLang="en-US">
                <a:solidFill>
                  <a:srgbClr val="000000"/>
                </a:solidFill>
                <a:latin typeface="Arial Narrow" panose="020B0606020202030204" pitchFamily="34" charset="0"/>
              </a:rPr>
              <a:t> </a:t>
            </a:r>
          </a:p>
        </p:txBody>
      </p:sp>
      <p:pic>
        <p:nvPicPr>
          <p:cNvPr id="3" name="Picture 2" descr="Builders looking at plans.jpg"/>
          <p:cNvPicPr>
            <a:picLocks noChangeAspect="1"/>
          </p:cNvPicPr>
          <p:nvPr/>
        </p:nvPicPr>
        <p:blipFill>
          <a:blip r:embed="rId3">
            <a:extLst>
              <a:ext uri="{28A0092B-C50C-407E-A947-70E740481C1C}">
                <a14:useLocalDpi xmlns:a14="http://schemas.microsoft.com/office/drawing/2010/main" val="0"/>
              </a:ext>
            </a:extLst>
          </a:blip>
          <a:srcRect r="6767"/>
          <a:stretch>
            <a:fillRect/>
          </a:stretch>
        </p:blipFill>
        <p:spPr bwMode="auto">
          <a:xfrm>
            <a:off x="4229100" y="3416300"/>
            <a:ext cx="3084513" cy="244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2.3.2 LEVELLING DEVICES</a:t>
            </a:r>
            <a:endParaRPr lang="en-US" dirty="0">
              <a:ea typeface="+mj-ea"/>
            </a:endParaRPr>
          </a:p>
        </p:txBody>
      </p:sp>
      <p:sp>
        <p:nvSpPr>
          <p:cNvPr id="3" name="Content Placeholder 2"/>
          <p:cNvSpPr>
            <a:spLocks noGrp="1"/>
          </p:cNvSpPr>
          <p:nvPr>
            <p:ph idx="1"/>
          </p:nvPr>
        </p:nvSpPr>
        <p:spPr>
          <a:xfrm>
            <a:off x="1541463" y="2957513"/>
            <a:ext cx="4424362"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To ensure effective use of the levelling equipment and devices it is necessary to ensure the equipment is correctly calibrated before using it.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How this is done will vary between different brands and models of the equipment. You will need to use the operator’s manuals, product specifications and manufacturer’s instructions to determine the method for calibration of your equipment.</a:t>
            </a:r>
            <a:r>
              <a:rPr lang="en-US" altLang="en-US" smtClean="0">
                <a:latin typeface="Arial Narrow" panose="020B0606020202030204" pitchFamily="34" charset="0"/>
                <a:ea typeface="ＭＳ Ｐゴシック" panose="020B0600070205080204" pitchFamily="34" charset="-128"/>
              </a:rPr>
              <a:t> </a:t>
            </a:r>
          </a:p>
        </p:txBody>
      </p:sp>
      <p:pic>
        <p:nvPicPr>
          <p:cNvPr id="7" name="Picture 6" descr="manufacturers specifications green folder turned.png"/>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r="14558"/>
          <a:stretch>
            <a:fillRect/>
          </a:stretch>
        </p:blipFill>
        <p:spPr bwMode="auto">
          <a:xfrm>
            <a:off x="6073775" y="2892425"/>
            <a:ext cx="3070225" cy="396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541463" y="1752600"/>
            <a:ext cx="71453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Levelling devices are used in many different aspects of the setting out processes – to determine gradients, batters, benches if required, to measure offsets, to determine drainage grades and to help with road geometry.</a:t>
            </a:r>
            <a:endParaRPr lang="en-US" altLang="en-US">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1000"/>
                                        <p:tgtEl>
                                          <p:spTgt spid="8"/>
                                        </p:tgtEl>
                                      </p:cBhvr>
                                    </p:animEffect>
                                  </p:childTnLst>
                                </p:cTn>
                              </p:par>
                              <p:par>
                                <p:cTn id="14" presetID="9"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2.3.2 LEVELLING DEVICES</a:t>
            </a:r>
            <a:endParaRPr lang="en-US" dirty="0">
              <a:ea typeface="+mj-ea"/>
            </a:endParaRPr>
          </a:p>
        </p:txBody>
      </p:sp>
      <p:sp>
        <p:nvSpPr>
          <p:cNvPr id="3" name="Content Placeholder 2"/>
          <p:cNvSpPr>
            <a:spLocks noGrp="1"/>
          </p:cNvSpPr>
          <p:nvPr>
            <p:ph idx="1"/>
          </p:nvPr>
        </p:nvSpPr>
        <p:spPr>
          <a:xfrm>
            <a:off x="4265613" y="2011363"/>
            <a:ext cx="4421187"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When setting out the levelling equipment, ensure you have positioned the equipment in such a way that it meets the manufacturer’s specifications. Each leg of the tripod should be adjusted to ensure a level platform for the levelling equipment.</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Each new item of levelling equipment or levelling devices will be different to the last one you used. </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Man surveying ground.jpg"/>
          <p:cNvPicPr>
            <a:picLocks noChangeAspect="1"/>
          </p:cNvPicPr>
          <p:nvPr/>
        </p:nvPicPr>
        <p:blipFill>
          <a:blip r:embed="rId3">
            <a:extLst>
              <a:ext uri="{28A0092B-C50C-407E-A947-70E740481C1C}">
                <a14:useLocalDpi xmlns:a14="http://schemas.microsoft.com/office/drawing/2010/main" val="0"/>
              </a:ext>
            </a:extLst>
          </a:blip>
          <a:srcRect l="8786" r="21132"/>
          <a:stretch>
            <a:fillRect/>
          </a:stretch>
        </p:blipFill>
        <p:spPr bwMode="auto">
          <a:xfrm>
            <a:off x="1541463" y="2022475"/>
            <a:ext cx="2551112"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4746625"/>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Make sure you read the owner or operator manual that comes with the equipment to ensure you are aware of what you need to do to use the equipment correctly.</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MONITOR TASK PERFORMANCE</a:t>
            </a:r>
            <a:endParaRPr lang="en-US" dirty="0">
              <a:ea typeface="+mj-ea"/>
            </a:endParaRPr>
          </a:p>
        </p:txBody>
      </p:sp>
      <p:sp>
        <p:nvSpPr>
          <p:cNvPr id="3" name="Content Placeholder 2"/>
          <p:cNvSpPr>
            <a:spLocks noGrp="1"/>
          </p:cNvSpPr>
          <p:nvPr>
            <p:ph idx="1"/>
          </p:nvPr>
        </p:nvSpPr>
        <p:spPr>
          <a:xfrm>
            <a:off x="1541463" y="2039938"/>
            <a:ext cx="3930650" cy="30162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Monitoring tasks to ensure the work meets the required outcomes is a large component of supervision on civil construction worksites.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Some of the monitoring tasks that you will need to complete include: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t>
            </a:r>
            <a:r>
              <a:rPr lang="en-AU" altLang="en-US" b="1" smtClean="0">
                <a:latin typeface="Arial Narrow" panose="020B0606020202030204" pitchFamily="34" charset="0"/>
                <a:ea typeface="ＭＳ Ｐゴシック" panose="020B0600070205080204" pitchFamily="34" charset="-128"/>
              </a:rPr>
              <a:t>Risk Assessments</a:t>
            </a:r>
          </a:p>
          <a:p>
            <a:pPr marL="0" indent="0">
              <a:buFontTx/>
              <a:buNone/>
            </a:pPr>
            <a:r>
              <a:rPr lang="en-AU" altLang="en-US" smtClean="0">
                <a:latin typeface="Arial Narrow" panose="020B0606020202030204" pitchFamily="34" charset="0"/>
                <a:ea typeface="ＭＳ Ｐゴシック" panose="020B0600070205080204" pitchFamily="34" charset="-128"/>
              </a:rPr>
              <a:t>This includes both ongoing risk assessments and pre-start risk assessments.</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risk sign exclamation10088013_xx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70538" y="2270125"/>
            <a:ext cx="3116262" cy="304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MONITOR TASK PERFORMANCE</a:t>
            </a:r>
            <a:endParaRPr lang="en-US" dirty="0">
              <a:ea typeface="+mj-ea"/>
            </a:endParaRPr>
          </a:p>
        </p:txBody>
      </p:sp>
      <p:pic>
        <p:nvPicPr>
          <p:cNvPr id="4" name="Picture 3" descr="surveying.jpg"/>
          <p:cNvPicPr>
            <a:picLocks noChangeAspect="1"/>
          </p:cNvPicPr>
          <p:nvPr/>
        </p:nvPicPr>
        <p:blipFill>
          <a:blip r:embed="rId3">
            <a:extLst>
              <a:ext uri="{28A0092B-C50C-407E-A947-70E740481C1C}">
                <a14:useLocalDpi xmlns:a14="http://schemas.microsoft.com/office/drawing/2010/main" val="0"/>
              </a:ext>
            </a:extLst>
          </a:blip>
          <a:srcRect l="23250" t="10591" b="6126"/>
          <a:stretch>
            <a:fillRect/>
          </a:stretch>
        </p:blipFill>
        <p:spPr bwMode="auto">
          <a:xfrm>
            <a:off x="3376613" y="3173413"/>
            <a:ext cx="3984625" cy="288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1690688"/>
            <a:ext cx="7145337"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b="1">
                <a:latin typeface="Arial Narrow" panose="020B0606020202030204" pitchFamily="34" charset="0"/>
              </a:rPr>
              <a:t>Engineering Survey Monitoring</a:t>
            </a:r>
          </a:p>
          <a:p>
            <a:pPr>
              <a:spcBef>
                <a:spcPct val="20000"/>
              </a:spcBef>
              <a:buSzPct val="100000"/>
            </a:pPr>
            <a:endParaRPr lang="en-US" altLang="en-US">
              <a:solidFill>
                <a:srgbClr val="06519B"/>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This is aimed at ensuring work is being conducted in accordance with the engineering requirements.</a:t>
            </a:r>
            <a:endParaRPr lang="en-US" altLang="en-US">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MONITOR TASK PERFORMANCE</a:t>
            </a:r>
            <a:endParaRPr lang="en-US" dirty="0">
              <a:ea typeface="+mj-ea"/>
            </a:endParaRPr>
          </a:p>
        </p:txBody>
      </p:sp>
      <p:sp>
        <p:nvSpPr>
          <p:cNvPr id="3" name="Content Placeholder 2"/>
          <p:cNvSpPr>
            <a:spLocks noGrp="1"/>
          </p:cNvSpPr>
          <p:nvPr>
            <p:ph idx="1"/>
          </p:nvPr>
        </p:nvSpPr>
        <p:spPr>
          <a:xfrm>
            <a:off x="4821238" y="1965325"/>
            <a:ext cx="3865562" cy="3170238"/>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Sampling And Testing</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While you may or may not be required to do the testing yourself, you will have to arrange for the testing to be conducted.</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 You will need to monitor work to ensure it meets the base levels for testing and sampling and ensure adequate planning is undertaken so that you are allowing enough time between the testing and the next task.</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5" name="Picture 4" descr="worker supervisor discuss communication site pipes ppe 97390764.jpg"/>
          <p:cNvPicPr>
            <a:picLocks noChangeAspect="1"/>
          </p:cNvPicPr>
          <p:nvPr/>
        </p:nvPicPr>
        <p:blipFill>
          <a:blip r:embed="rId3">
            <a:extLst>
              <a:ext uri="{28A0092B-C50C-407E-A947-70E740481C1C}">
                <a14:useLocalDpi xmlns:a14="http://schemas.microsoft.com/office/drawing/2010/main" val="0"/>
              </a:ext>
            </a:extLst>
          </a:blip>
          <a:srcRect l="10152" r="3386"/>
          <a:stretch>
            <a:fillRect/>
          </a:stretch>
        </p:blipFill>
        <p:spPr bwMode="auto">
          <a:xfrm>
            <a:off x="1541463" y="2430463"/>
            <a:ext cx="318928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MONITOR TASK PERFORMANCE</a:t>
            </a:r>
            <a:endParaRPr lang="en-US" dirty="0">
              <a:ea typeface="+mj-ea"/>
            </a:endParaRPr>
          </a:p>
        </p:txBody>
      </p:sp>
      <p:sp>
        <p:nvSpPr>
          <p:cNvPr id="3" name="Content Placeholder 2"/>
          <p:cNvSpPr>
            <a:spLocks noGrp="1"/>
          </p:cNvSpPr>
          <p:nvPr>
            <p:ph idx="1"/>
          </p:nvPr>
        </p:nvSpPr>
        <p:spPr>
          <a:xfrm>
            <a:off x="1541463" y="2295525"/>
            <a:ext cx="4125912" cy="1938338"/>
          </a:xfrm>
        </p:spPr>
        <p:txBody>
          <a:bodyPr>
            <a:spAutoFit/>
          </a:bodyPr>
          <a:lstStyle/>
          <a:p>
            <a:pPr marL="0" indent="0">
              <a:buFontTx/>
              <a:buNone/>
            </a:pPr>
            <a:r>
              <a:rPr lang="en-AU" altLang="en-US" b="1" smtClean="0">
                <a:latin typeface="Arial Narrow" panose="020B0606020202030204" pitchFamily="34" charset="0"/>
                <a:ea typeface="ＭＳ Ｐゴシック" panose="020B0600070205080204" pitchFamily="34" charset="-128"/>
              </a:rPr>
              <a:t>Recording And Observing Construction Practices</a:t>
            </a:r>
          </a:p>
          <a:p>
            <a:pPr marL="0" indent="0">
              <a:buFontTx/>
              <a:buNone/>
            </a:pPr>
            <a:r>
              <a:rPr lang="en-AU" altLang="en-US" smtClean="0">
                <a:latin typeface="Arial Narrow" panose="020B0606020202030204" pitchFamily="34" charset="0"/>
                <a:ea typeface="ＭＳ Ｐゴシック" panose="020B0600070205080204" pitchFamily="34" charset="-128"/>
              </a:rPr>
              <a:t>This includes ensuring procedures are adhered to or adjusted to meet the site practices.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Recording can be done in reports, diaries, logs or procedural documentation.</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worker checklist clipboard write 139089583.jpg"/>
          <p:cNvPicPr>
            <a:picLocks noChangeAspect="1"/>
          </p:cNvPicPr>
          <p:nvPr/>
        </p:nvPicPr>
        <p:blipFill>
          <a:blip r:embed="rId3">
            <a:extLst>
              <a:ext uri="{28A0092B-C50C-407E-A947-70E740481C1C}">
                <a14:useLocalDpi xmlns:a14="http://schemas.microsoft.com/office/drawing/2010/main" val="0"/>
              </a:ext>
            </a:extLst>
          </a:blip>
          <a:srcRect l="15910"/>
          <a:stretch>
            <a:fillRect/>
          </a:stretch>
        </p:blipFill>
        <p:spPr bwMode="auto">
          <a:xfrm>
            <a:off x="5854700" y="2324100"/>
            <a:ext cx="2832100" cy="252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MONITOR TASK PERFORMANCE</a:t>
            </a:r>
            <a:endParaRPr lang="en-US" dirty="0">
              <a:ea typeface="+mj-ea"/>
            </a:endParaRPr>
          </a:p>
        </p:txBody>
      </p:sp>
      <p:sp>
        <p:nvSpPr>
          <p:cNvPr id="7" name="Rectangle 6"/>
          <p:cNvSpPr>
            <a:spLocks noChangeArrowheads="1"/>
          </p:cNvSpPr>
          <p:nvPr/>
        </p:nvSpPr>
        <p:spPr bwMode="auto">
          <a:xfrm>
            <a:off x="5091113" y="2157413"/>
            <a:ext cx="3595687" cy="253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b="1">
                <a:latin typeface="Arial Narrow" panose="020B0606020202030204" pitchFamily="34" charset="0"/>
              </a:rPr>
              <a:t>General Supervision</a:t>
            </a:r>
          </a:p>
          <a:p>
            <a:pPr>
              <a:spcBef>
                <a:spcPct val="20000"/>
              </a:spcBef>
              <a:buSzPct val="100000"/>
            </a:pPr>
            <a:endParaRPr lang="en-AU" altLang="en-US" sz="1600" b="1">
              <a:latin typeface="Arial Narrow" panose="020B0606020202030204" pitchFamily="34" charset="0"/>
            </a:endParaRPr>
          </a:p>
          <a:p>
            <a:pPr>
              <a:spcBef>
                <a:spcPct val="20000"/>
              </a:spcBef>
              <a:buSzPct val="100000"/>
            </a:pPr>
            <a:r>
              <a:rPr lang="en-AU" altLang="en-US" sz="1600">
                <a:solidFill>
                  <a:srgbClr val="000000"/>
                </a:solidFill>
                <a:latin typeface="Arial Narrow" panose="020B0606020202030204" pitchFamily="34" charset="0"/>
              </a:rPr>
              <a:t>This is the day-to-day task of ensuring your team is doing the expected tasks in the expected manner.</a:t>
            </a:r>
          </a:p>
          <a:p>
            <a:pPr>
              <a:spcBef>
                <a:spcPct val="20000"/>
              </a:spcBef>
              <a:buSzPct val="100000"/>
            </a:pPr>
            <a:endParaRPr lang="en-US" altLang="en-US" sz="1600">
              <a:solidFill>
                <a:srgbClr val="000000"/>
              </a:solidFill>
              <a:latin typeface="Arial Narrow" panose="020B0606020202030204" pitchFamily="34" charset="0"/>
            </a:endParaRPr>
          </a:p>
          <a:p>
            <a:pPr>
              <a:spcBef>
                <a:spcPct val="20000"/>
              </a:spcBef>
              <a:buSzPct val="100000"/>
            </a:pPr>
            <a:r>
              <a:rPr lang="en-AU" altLang="en-US" sz="1600">
                <a:solidFill>
                  <a:srgbClr val="000000"/>
                </a:solidFill>
                <a:latin typeface="Arial Narrow" panose="020B0606020202030204" pitchFamily="34" charset="0"/>
              </a:rPr>
              <a:t> Your monitoring requirements will vary depending on your level of responsibility and the tasks you are undertaking.</a:t>
            </a:r>
            <a:endParaRPr lang="en-US" altLang="en-US" sz="1600">
              <a:solidFill>
                <a:srgbClr val="000000"/>
              </a:solidFill>
              <a:latin typeface="Arial Narrow" panose="020B0606020202030204" pitchFamily="34" charset="0"/>
            </a:endParaRPr>
          </a:p>
        </p:txBody>
      </p:sp>
      <p:pic>
        <p:nvPicPr>
          <p:cNvPr id="3" name="Picture 2" descr="worker supervisor clipboard communication excavator work site 5470349_xl.jpg"/>
          <p:cNvPicPr>
            <a:picLocks noChangeAspect="1"/>
          </p:cNvPicPr>
          <p:nvPr/>
        </p:nvPicPr>
        <p:blipFill>
          <a:blip r:embed="rId3">
            <a:extLst>
              <a:ext uri="{28A0092B-C50C-407E-A947-70E740481C1C}">
                <a14:useLocalDpi xmlns:a14="http://schemas.microsoft.com/office/drawing/2010/main" val="0"/>
              </a:ext>
            </a:extLst>
          </a:blip>
          <a:srcRect l="3506" r="9195"/>
          <a:stretch>
            <a:fillRect/>
          </a:stretch>
        </p:blipFill>
        <p:spPr bwMode="auto">
          <a:xfrm>
            <a:off x="1541463" y="2339975"/>
            <a:ext cx="3344862"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MONITOR TASK PERFORMANCE</a:t>
            </a:r>
            <a:endParaRPr lang="en-US" dirty="0">
              <a:ea typeface="+mj-ea"/>
            </a:endParaRPr>
          </a:p>
        </p:txBody>
      </p:sp>
      <p:sp>
        <p:nvSpPr>
          <p:cNvPr id="3" name="Content Placeholder 2"/>
          <p:cNvSpPr>
            <a:spLocks noGrp="1"/>
          </p:cNvSpPr>
          <p:nvPr>
            <p:ph idx="1"/>
          </p:nvPr>
        </p:nvSpPr>
        <p:spPr>
          <a:xfrm>
            <a:off x="1541463" y="2781300"/>
            <a:ext cx="3910012" cy="2141538"/>
          </a:xfrm>
        </p:spPr>
        <p:txBody>
          <a:bodyPr>
            <a:spAutoFit/>
          </a:bodyPr>
          <a:lstStyle/>
          <a:p>
            <a:pPr marL="682625"/>
            <a:r>
              <a:rPr lang="en-AU" altLang="en-US" smtClean="0">
                <a:latin typeface="Arial Narrow" panose="020B0606020202030204" pitchFamily="34" charset="0"/>
                <a:ea typeface="ＭＳ Ｐゴシック" panose="020B0600070205080204" pitchFamily="34" charset="-128"/>
              </a:rPr>
              <a:t>Task specifications – the specifics of how the tasks are to be completed.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Drawings requirements.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Coordination requirements – this could be between individual members or between different teams or groups.</a:t>
            </a:r>
            <a:r>
              <a:rPr lang="en-US" altLang="en-US" smtClean="0">
                <a:latin typeface="Arial Narrow" panose="020B0606020202030204" pitchFamily="34" charset="0"/>
                <a:ea typeface="ＭＳ Ｐゴシック" panose="020B0600070205080204" pitchFamily="34" charset="-128"/>
              </a:rPr>
              <a:t> </a:t>
            </a:r>
          </a:p>
        </p:txBody>
      </p:sp>
      <p:pic>
        <p:nvPicPr>
          <p:cNvPr id="4" name="Picture 3" descr="hard hat plan construction read 99782741.jpg"/>
          <p:cNvPicPr>
            <a:picLocks noChangeAspect="1"/>
          </p:cNvPicPr>
          <p:nvPr/>
        </p:nvPicPr>
        <p:blipFill>
          <a:blip r:embed="rId3">
            <a:extLst>
              <a:ext uri="{28A0092B-C50C-407E-A947-70E740481C1C}">
                <a14:useLocalDpi xmlns:a14="http://schemas.microsoft.com/office/drawing/2010/main" val="0"/>
              </a:ext>
            </a:extLst>
          </a:blip>
          <a:srcRect l="8292" t="5898" r="1442"/>
          <a:stretch>
            <a:fillRect/>
          </a:stretch>
        </p:blipFill>
        <p:spPr bwMode="auto">
          <a:xfrm>
            <a:off x="5702300" y="2847975"/>
            <a:ext cx="2984500" cy="207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1657350"/>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Monitoring of tasks assists to determine whether required outcomes are being achieved. Your outcomes can be derived from the following requirements: </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 MONITOR TASK PERFORMANCE</a:t>
            </a:r>
            <a:endParaRPr lang="en-US" dirty="0">
              <a:ea typeface="+mj-ea"/>
            </a:endParaRPr>
          </a:p>
        </p:txBody>
      </p:sp>
      <p:sp>
        <p:nvSpPr>
          <p:cNvPr id="3" name="Content Placeholder 2"/>
          <p:cNvSpPr>
            <a:spLocks noGrp="1"/>
          </p:cNvSpPr>
          <p:nvPr>
            <p:ph idx="1"/>
          </p:nvPr>
        </p:nvSpPr>
        <p:spPr>
          <a:xfrm>
            <a:off x="4948238" y="2225675"/>
            <a:ext cx="3738562" cy="2697163"/>
          </a:xfrm>
        </p:spPr>
        <p:txBody>
          <a:bodyPr>
            <a:spAutoFit/>
          </a:bodyPr>
          <a:lstStyle/>
          <a:p>
            <a:pPr marL="682625"/>
            <a:r>
              <a:rPr lang="en-AU" altLang="en-US" smtClean="0">
                <a:latin typeface="Arial Narrow" panose="020B0606020202030204" pitchFamily="34" charset="0"/>
                <a:ea typeface="ＭＳ Ｐゴシック" panose="020B0600070205080204" pitchFamily="34" charset="-128"/>
              </a:rPr>
              <a:t>Waste management requirements.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Activity scheduling – to ensure tasks are being completed on time to allow for the next task in the sequence to start on time. </a:t>
            </a:r>
            <a:endParaRPr lang="en-US" altLang="en-US" smtClean="0">
              <a:latin typeface="Arial Narrow" panose="020B0606020202030204" pitchFamily="34" charset="0"/>
              <a:ea typeface="ＭＳ Ｐゴシック" panose="020B0600070205080204" pitchFamily="34" charset="-128"/>
            </a:endParaRPr>
          </a:p>
          <a:p>
            <a:pPr marL="682625"/>
            <a:r>
              <a:rPr lang="en-AU" altLang="en-US" smtClean="0">
                <a:latin typeface="Arial Narrow" panose="020B0606020202030204" pitchFamily="34" charset="0"/>
                <a:ea typeface="ＭＳ Ｐゴシック" panose="020B0600070205080204" pitchFamily="34" charset="-128"/>
              </a:rPr>
              <a:t>Cost requirements – both individual costs for different tasks and activities and for the costs of the overall project.</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waste disposal clean up bin 126940418.jpg"/>
          <p:cNvPicPr>
            <a:picLocks noChangeAspect="1"/>
          </p:cNvPicPr>
          <p:nvPr/>
        </p:nvPicPr>
        <p:blipFill>
          <a:blip r:embed="rId3">
            <a:extLst>
              <a:ext uri="{28A0092B-C50C-407E-A947-70E740481C1C}">
                <a14:useLocalDpi xmlns:a14="http://schemas.microsoft.com/office/drawing/2010/main" val="0"/>
              </a:ext>
            </a:extLst>
          </a:blip>
          <a:srcRect l="10628"/>
          <a:stretch>
            <a:fillRect/>
          </a:stretch>
        </p:blipFill>
        <p:spPr bwMode="auto">
          <a:xfrm>
            <a:off x="1541463" y="2346325"/>
            <a:ext cx="3263900"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4540250" y="1665288"/>
            <a:ext cx="4146550" cy="47085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Monitoring methods will vary between tasks, sites and organisations. Some of the common monitoring methods include: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Observation of the tasks and activities.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Monitoring completion times.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Task inspection and reporting.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Individual assessment.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Interpretation of test results.</a:t>
            </a:r>
          </a:p>
          <a:p>
            <a:pPr marL="0" indent="0">
              <a:buFontTx/>
              <a:buNone/>
            </a:pPr>
            <a:r>
              <a:rPr lang="en-AU" altLang="en-US" smtClean="0">
                <a:latin typeface="Arial Narrow" panose="020B0606020202030204" pitchFamily="34" charset="0"/>
                <a:ea typeface="ＭＳ Ｐゴシック" panose="020B0600070205080204" pitchFamily="34" charset="-128"/>
              </a:rPr>
              <a:t> How you conduct your monitoring will vary depending on the needs of the site, the tasks being undertaken, your organisational requirements and your own individual management style.</a:t>
            </a:r>
            <a:r>
              <a:rPr lang="en-US" altLang="en-US" smtClean="0">
                <a:latin typeface="Arial Narrow" panose="020B0606020202030204" pitchFamily="34" charset="0"/>
                <a:ea typeface="ＭＳ Ｐゴシック" panose="020B0600070205080204" pitchFamily="34" charset="-128"/>
              </a:rPr>
              <a:t> </a:t>
            </a:r>
          </a:p>
        </p:txBody>
      </p:sp>
      <p:pic>
        <p:nvPicPr>
          <p:cNvPr id="4" name="Picture 3" descr="worker supervisor inspect hard hat white vest ppe 84421987.jpg"/>
          <p:cNvPicPr>
            <a:picLocks noChangeAspect="1"/>
          </p:cNvPicPr>
          <p:nvPr/>
        </p:nvPicPr>
        <p:blipFill>
          <a:blip r:embed="rId3">
            <a:extLst>
              <a:ext uri="{28A0092B-C50C-407E-A947-70E740481C1C}">
                <a14:useLocalDpi xmlns:a14="http://schemas.microsoft.com/office/drawing/2010/main" val="0"/>
              </a:ext>
            </a:extLst>
          </a:blip>
          <a:srcRect l="980" t="446" r="1958"/>
          <a:stretch>
            <a:fillRect/>
          </a:stretch>
        </p:blipFill>
        <p:spPr bwMode="auto">
          <a:xfrm>
            <a:off x="1541463" y="1665288"/>
            <a:ext cx="2771775" cy="426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orker supervisor think write clipboard ppe hard hat 14774613_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49925" y="2971800"/>
            <a:ext cx="3394075"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1541463" y="2971800"/>
            <a:ext cx="4208462" cy="17541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Each day will require different inspections, depending upon the types of tasks and activities that are being undertaken on the site.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Each different inspection type could have a different procedure that will need to be followed. </a:t>
            </a:r>
            <a:endParaRPr lang="en-US" altLang="en-US" smtClean="0">
              <a:latin typeface="Arial Narrow" panose="020B0606020202030204" pitchFamily="34" charset="0"/>
              <a:ea typeface="ＭＳ Ｐゴシック" panose="020B0600070205080204" pitchFamily="34" charset="-128"/>
            </a:endParaRPr>
          </a:p>
        </p:txBody>
      </p:sp>
      <p:sp>
        <p:nvSpPr>
          <p:cNvPr id="6" name="Rectangle 5"/>
          <p:cNvSpPr>
            <a:spLocks noChangeArrowheads="1"/>
          </p:cNvSpPr>
          <p:nvPr/>
        </p:nvSpPr>
        <p:spPr bwMode="auto">
          <a:xfrm>
            <a:off x="1541463" y="1666875"/>
            <a:ext cx="7145337"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b="1">
                <a:latin typeface="Arial Narrow" panose="020B0606020202030204" pitchFamily="34" charset="0"/>
              </a:rPr>
              <a:t>Inspection Requirements</a:t>
            </a:r>
          </a:p>
          <a:p>
            <a:pPr>
              <a:spcBef>
                <a:spcPct val="20000"/>
              </a:spcBef>
              <a:buSzPct val="100000"/>
            </a:pPr>
            <a:endParaRPr lang="en-US" altLang="en-US">
              <a:solidFill>
                <a:srgbClr val="06519B"/>
              </a:solidFill>
              <a:latin typeface="Arial Narrow" panose="020B0606020202030204" pitchFamily="34" charset="0"/>
            </a:endParaRPr>
          </a:p>
          <a:p>
            <a:pPr>
              <a:spcBef>
                <a:spcPct val="20000"/>
              </a:spcBef>
              <a:buSzPct val="100000"/>
            </a:pPr>
            <a:r>
              <a:rPr lang="en-AU" altLang="en-US" sz="1600">
                <a:solidFill>
                  <a:srgbClr val="000000"/>
                </a:solidFill>
                <a:latin typeface="Arial Narrow" panose="020B0606020202030204" pitchFamily="34" charset="0"/>
              </a:rPr>
              <a:t>Inspections are a daily part of life for a supervisor on civil construction sites.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4268788" y="2097088"/>
            <a:ext cx="4418012" cy="31702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Each inspection will have different reporting, observation and recording procedures that need to be known and followed.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These could include checklists, inspection logs or registers and site-specific requirements.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Each individual site you work on will also have different requirements.</a:t>
            </a:r>
            <a:r>
              <a:rPr lang="en-US" altLang="en-US" smtClean="0">
                <a:latin typeface="Arial Narrow" panose="020B0606020202030204" pitchFamily="34" charset="0"/>
                <a:ea typeface="ＭＳ Ｐゴシック" panose="020B0600070205080204" pitchFamily="34" charset="-128"/>
              </a:rPr>
              <a:t> </a:t>
            </a:r>
            <a:r>
              <a:rPr lang="en-AU" altLang="en-US" smtClean="0">
                <a:latin typeface="Arial Narrow" panose="020B0606020202030204" pitchFamily="34" charset="0"/>
                <a:ea typeface="ＭＳ Ｐゴシック" panose="020B0600070205080204" pitchFamily="34" charset="-128"/>
              </a:rPr>
              <a:t>As you start your position as a supervisor, you must identify the requirements for inspections that you need to meet.</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little man check list clipboard pencil write yellow hard hat 12703584_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001838"/>
            <a:ext cx="2509837" cy="355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1541463" y="1417638"/>
            <a:ext cx="7145337" cy="2141537"/>
          </a:xfrm>
        </p:spPr>
        <p:txBody>
          <a:bodyPr>
            <a:spAutoFit/>
          </a:bodyPr>
          <a:lstStyle/>
          <a:p>
            <a:pPr marL="0" indent="0">
              <a:buFontTx/>
              <a:buNone/>
            </a:pPr>
            <a:r>
              <a:rPr lang="en-AU" altLang="en-US" b="1" smtClean="0">
                <a:solidFill>
                  <a:srgbClr val="06519B"/>
                </a:solidFill>
                <a:latin typeface="Arial Narrow" panose="020B0606020202030204" pitchFamily="34" charset="0"/>
                <a:ea typeface="ＭＳ Ｐゴシック" panose="020B0600070205080204" pitchFamily="34" charset="-128"/>
              </a:rPr>
              <a:t>Individual Assessments</a:t>
            </a:r>
          </a:p>
          <a:p>
            <a:pPr marL="0" indent="0">
              <a:buFontTx/>
              <a:buNone/>
            </a:pPr>
            <a:endParaRPr lang="en-US" altLang="en-US" smtClean="0">
              <a:solidFill>
                <a:srgbClr val="06519B"/>
              </a:solidFill>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Another task that a supervisor must undertake is assessments of both individual team members and assessments of teams.</a:t>
            </a:r>
            <a:r>
              <a:rPr lang="en-US" altLang="en-US" smtClean="0">
                <a:latin typeface="Arial Narrow" panose="020B0606020202030204" pitchFamily="34" charset="0"/>
                <a:ea typeface="ＭＳ Ｐゴシック" panose="020B0600070205080204" pitchFamily="34" charset="-128"/>
              </a:rPr>
              <a:t> </a:t>
            </a:r>
            <a:r>
              <a:rPr lang="en-AU" altLang="en-US" smtClean="0">
                <a:latin typeface="Arial Narrow" panose="020B0606020202030204" pitchFamily="34" charset="0"/>
                <a:ea typeface="ＭＳ Ｐゴシック" panose="020B0600070205080204" pitchFamily="34" charset="-128"/>
              </a:rPr>
              <a:t>When undertaking individual assessments you are assessing how that person is performing tasks and activities. You will be examining the performances against a pre-determined checklist that will examine:</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RIICWM401B 2.4.1 pg 16.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19350" y="3651250"/>
            <a:ext cx="4781550"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1"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1541463" y="3203575"/>
            <a:ext cx="4413250" cy="144621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Often performance reviews are seen as a difficult or confronting aspect of a supervisor’s tasks.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Try to look at them more as an opportunity for improvement and as a team developing exercise.</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refinery read clipboard worker coveralls hard hat pp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4425" y="3046413"/>
            <a:ext cx="2770188"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2011363"/>
            <a:ext cx="712311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These evaluations should be used as an opportunity for you, the supervisor, to look at how to develop skills and attitudes within your team that will help the team to achieve goals and targets more easily.</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4421188" y="2808288"/>
            <a:ext cx="4265612" cy="23701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Two-way dialogue can allow for more improvement in weak areas than a lecture on performance gaps or failures to meet expectations.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Once you have completed the evaluation, it is necessary for you to share this evaluation with both the individual and your human resources department or manager.</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Supervisor workers in hi vis talking.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563813"/>
            <a:ext cx="2786062"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1876425"/>
            <a:ext cx="71453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When conducting performance review meetings try to be optimistic, pleasant and allow the individual an opportunity to speak as well. </a:t>
            </a:r>
            <a:endParaRPr lang="en-US" altLang="en-US">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1541463" y="2217738"/>
            <a:ext cx="4052887"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Task performance monitoring can be a difficult task at times, but it is necessary to ensure all members of the team are aware of where they are meeting or exceeding expectations and where they need to improve.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This monitoring can be done in any way that meets company requirements and your own individual management style.</a:t>
            </a:r>
            <a:endParaRPr lang="en-US" altLang="en-US" smtClean="0">
              <a:latin typeface="Arial Narrow" panose="020B0606020202030204" pitchFamily="34" charset="0"/>
              <a:ea typeface="ＭＳ Ｐゴシック" panose="020B0600070205080204" pitchFamily="34" charset="-128"/>
            </a:endParaRPr>
          </a:p>
        </p:txBody>
      </p:sp>
      <p:pic>
        <p:nvPicPr>
          <p:cNvPr id="9" name="Picture 8" descr="worker supervisor meeting construction clipboard yellow hat 86544977.jpg"/>
          <p:cNvPicPr>
            <a:picLocks noChangeAspect="1"/>
          </p:cNvPicPr>
          <p:nvPr/>
        </p:nvPicPr>
        <p:blipFill>
          <a:blip r:embed="rId3">
            <a:extLst>
              <a:ext uri="{28A0092B-C50C-407E-A947-70E740481C1C}">
                <a14:useLocalDpi xmlns:a14="http://schemas.microsoft.com/office/drawing/2010/main" val="0"/>
              </a:ext>
            </a:extLst>
          </a:blip>
          <a:srcRect t="22920"/>
          <a:stretch>
            <a:fillRect/>
          </a:stretch>
        </p:blipFill>
        <p:spPr bwMode="auto">
          <a:xfrm>
            <a:off x="5807075" y="1897063"/>
            <a:ext cx="2879725" cy="332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RIICWM401A transparency JPG ppt.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38" y="3560763"/>
            <a:ext cx="1146175"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1000"/>
                                        <p:tgtEl>
                                          <p:spTgt spid="9"/>
                                        </p:tgtEl>
                                      </p:cBhvr>
                                    </p:animEffect>
                                  </p:childTnLst>
                                </p:cTn>
                              </p:par>
                              <p:par>
                                <p:cTn id="14" presetID="12"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1000"/>
                                        <p:tgtEl>
                                          <p:spTgt spid="5"/>
                                        </p:tgtEl>
                                        <p:attrNameLst>
                                          <p:attrName>ppt_x</p:attrName>
                                        </p:attrNameLst>
                                      </p:cBhvr>
                                      <p:tavLst>
                                        <p:tav tm="0">
                                          <p:val>
                                            <p:strVal val="#ppt_x-#ppt_w*1.125000"/>
                                          </p:val>
                                        </p:tav>
                                        <p:tav tm="100000">
                                          <p:val>
                                            <p:strVal val="#ppt_x"/>
                                          </p:val>
                                        </p:tav>
                                      </p:tavLst>
                                    </p:anim>
                                    <p:animEffect transition="in" filter="wipe(right)">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5" name="Rectangle 4"/>
          <p:cNvSpPr>
            <a:spLocks noChangeArrowheads="1"/>
          </p:cNvSpPr>
          <p:nvPr/>
        </p:nvSpPr>
        <p:spPr bwMode="auto">
          <a:xfrm>
            <a:off x="5467350" y="2249488"/>
            <a:ext cx="3219450"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b="1">
                <a:latin typeface="Arial Narrow" panose="020B0606020202030204" pitchFamily="34" charset="0"/>
              </a:rPr>
              <a:t>Interpretation Of Test Results</a:t>
            </a:r>
          </a:p>
          <a:p>
            <a:pPr>
              <a:spcBef>
                <a:spcPct val="20000"/>
              </a:spcBef>
              <a:buSzPct val="100000"/>
            </a:pPr>
            <a:endParaRPr lang="en-US" altLang="en-US">
              <a:solidFill>
                <a:srgbClr val="06519B"/>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Test results on materials, areas and processes will need to be read, understood and acted upon.</a:t>
            </a:r>
            <a:endParaRPr lang="en-US" altLang="en-US">
              <a:solidFill>
                <a:srgbClr val="000000"/>
              </a:solidFill>
              <a:latin typeface="Arial Narrow" panose="020B0606020202030204" pitchFamily="34" charset="0"/>
            </a:endParaRPr>
          </a:p>
        </p:txBody>
      </p:sp>
      <p:pic>
        <p:nvPicPr>
          <p:cNvPr id="3" name="Picture 2" descr="data graph magnifying analyse 14005770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249488"/>
            <a:ext cx="3725862"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lipboard hard hat ppe vest write read 125166978.jpg"/>
          <p:cNvPicPr>
            <a:picLocks noChangeAspect="1"/>
          </p:cNvPicPr>
          <p:nvPr/>
        </p:nvPicPr>
        <p:blipFill>
          <a:blip r:embed="rId3">
            <a:extLst>
              <a:ext uri="{28A0092B-C50C-407E-A947-70E740481C1C}">
                <a14:useLocalDpi xmlns:a14="http://schemas.microsoft.com/office/drawing/2010/main" val="0"/>
              </a:ext>
            </a:extLst>
          </a:blip>
          <a:srcRect l="8057" t="6850"/>
          <a:stretch>
            <a:fillRect/>
          </a:stretch>
        </p:blipFill>
        <p:spPr bwMode="auto">
          <a:xfrm>
            <a:off x="5995988" y="2128838"/>
            <a:ext cx="3148012"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1541463" y="1976438"/>
            <a:ext cx="4114800" cy="45545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These actions could include: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Reworking failed areas or processes.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Proceeding to the next task when test results are</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positive.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Changing processes to the meet the needs of the</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tasks if test results show processes are a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problem.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Changing materials if test results show a material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change is warranted.</a:t>
            </a:r>
          </a:p>
          <a:p>
            <a:pPr marL="0" indent="0">
              <a:buFontTx/>
              <a:buNone/>
            </a:pPr>
            <a:r>
              <a:rPr lang="en-AU" altLang="en-US" smtClean="0">
                <a:latin typeface="Arial Narrow" panose="020B0606020202030204" pitchFamily="34" charset="0"/>
                <a:ea typeface="MS Mincho" panose="02020609040205080304" pitchFamily="49" charset="-128"/>
              </a:rPr>
              <a:t>Most test results will not require interpretation. They will simply show that quality specifications have or have not been met.</a:t>
            </a:r>
            <a:endParaRPr lang="en-US" altLang="en-US" smtClean="0">
              <a:latin typeface="Arial Narrow" panose="020B0606020202030204" pitchFamily="34" charset="0"/>
              <a:ea typeface="MS Mincho" panose="02020609040205080304" pitchFamily="49" charset="-128"/>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2.4.1 MONITORING METHODS</a:t>
            </a:r>
            <a:endParaRPr lang="en-US" dirty="0">
              <a:ea typeface="+mj-ea"/>
            </a:endParaRPr>
          </a:p>
        </p:txBody>
      </p:sp>
      <p:sp>
        <p:nvSpPr>
          <p:cNvPr id="3" name="Content Placeholder 2"/>
          <p:cNvSpPr>
            <a:spLocks noGrp="1"/>
          </p:cNvSpPr>
          <p:nvPr>
            <p:ph idx="1"/>
          </p:nvPr>
        </p:nvSpPr>
        <p:spPr>
          <a:xfrm>
            <a:off x="4313238" y="2024063"/>
            <a:ext cx="4373562" cy="317023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It is the actions that you undertake when you have the test result that is important.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Your actions when you have received the test results will need to conform with the requirements of the worksite and higher management requests.</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Test results that show negative compliance will need to be discussed immediately with your supervisor or the site quality assurance officer to determine the next step in the process.</a:t>
            </a:r>
            <a:r>
              <a:rPr lang="en-US" altLang="en-US" smtClean="0">
                <a:solidFill>
                  <a:srgbClr val="000000"/>
                </a:solidFill>
                <a:latin typeface="Arial Narrow" panose="020B0606020202030204" pitchFamily="34" charset="0"/>
                <a:ea typeface="ＭＳ Ｐゴシック" panose="020B0600070205080204" pitchFamily="34" charset="-128"/>
              </a:rPr>
              <a:t> </a:t>
            </a:r>
          </a:p>
        </p:txBody>
      </p:sp>
      <p:pic>
        <p:nvPicPr>
          <p:cNvPr id="6" name="Picture 5" descr="worker read clipboard instructions 13988323_xl cropped.jpg"/>
          <p:cNvPicPr>
            <a:picLocks noChangeAspect="1"/>
          </p:cNvPicPr>
          <p:nvPr/>
        </p:nvPicPr>
        <p:blipFill>
          <a:blip r:embed="rId3">
            <a:extLst>
              <a:ext uri="{28A0092B-C50C-407E-A947-70E740481C1C}">
                <a14:useLocalDpi xmlns:a14="http://schemas.microsoft.com/office/drawing/2010/main" val="0"/>
              </a:ext>
            </a:extLst>
          </a:blip>
          <a:srcRect t="3931" b="3983"/>
          <a:stretch>
            <a:fillRect/>
          </a:stretch>
        </p:blipFill>
        <p:spPr bwMode="auto">
          <a:xfrm>
            <a:off x="1541463" y="2089150"/>
            <a:ext cx="2638425" cy="320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2.4.2 team building and leadership</a:t>
            </a:r>
            <a:endParaRPr lang="en-US" dirty="0">
              <a:ea typeface="+mj-ea"/>
            </a:endParaRPr>
          </a:p>
        </p:txBody>
      </p:sp>
      <p:sp>
        <p:nvSpPr>
          <p:cNvPr id="3" name="Content Placeholder 2"/>
          <p:cNvSpPr>
            <a:spLocks noGrp="1"/>
          </p:cNvSpPr>
          <p:nvPr>
            <p:ph idx="1"/>
          </p:nvPr>
        </p:nvSpPr>
        <p:spPr>
          <a:xfrm>
            <a:off x="1716088" y="3019425"/>
            <a:ext cx="4373562"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It is essential that you provide leadership to the team and develop the abilities of each team member to ensure they are able to perform within the team to the best of their abilities.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Development of workplace relationships is essential to building teams that are effective and efficient and able to function well in all situations.</a:t>
            </a:r>
            <a:r>
              <a:rPr lang="en-US" altLang="en-US" smtClean="0">
                <a:latin typeface="Arial Narrow" panose="020B0606020202030204" pitchFamily="34" charset="0"/>
                <a:ea typeface="ＭＳ Ｐゴシック" panose="020B0600070205080204" pitchFamily="34" charset="-128"/>
              </a:rPr>
              <a:t> </a:t>
            </a:r>
            <a:endParaRPr lang="en-AU" altLang="en-US" smtClean="0">
              <a:latin typeface="Arial Narrow" panose="020B0606020202030204" pitchFamily="34" charset="0"/>
              <a:ea typeface="ＭＳ Ｐゴシック" panose="020B0600070205080204" pitchFamily="34" charset="-128"/>
            </a:endParaRPr>
          </a:p>
        </p:txBody>
      </p:sp>
      <p:pic>
        <p:nvPicPr>
          <p:cNvPr id="4" name="Picture 3" descr="construction meeting discussion team group sit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89650" y="2852738"/>
            <a:ext cx="2597150" cy="232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1541463" y="1920875"/>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In the monitoring of tasks you may be required to provide feedback, guidance or assistance to team members.</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2.4.2 team building and leadership</a:t>
            </a:r>
            <a:endParaRPr lang="en-US" dirty="0">
              <a:ea typeface="+mj-ea"/>
            </a:endParaRPr>
          </a:p>
        </p:txBody>
      </p:sp>
      <p:sp>
        <p:nvSpPr>
          <p:cNvPr id="3" name="Content Placeholder 2"/>
          <p:cNvSpPr>
            <a:spLocks noGrp="1"/>
          </p:cNvSpPr>
          <p:nvPr>
            <p:ph idx="1"/>
          </p:nvPr>
        </p:nvSpPr>
        <p:spPr>
          <a:xfrm>
            <a:off x="4849813" y="2038350"/>
            <a:ext cx="3836987" cy="317023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You may be required to provide guidance and assistance to members of your team throughout their tasks.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This may be through the communication of general advice or it may be through the use of mentoring.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Working closely with and guiding personnel/workers is an effective training tool and is also an effective team-building tool. </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Construction worker supervisor Man Larry &amp; Barry frolicking about.jpg"/>
          <p:cNvPicPr>
            <a:picLocks noChangeAspect="1"/>
          </p:cNvPicPr>
          <p:nvPr/>
        </p:nvPicPr>
        <p:blipFill>
          <a:blip r:embed="rId3">
            <a:extLst>
              <a:ext uri="{28A0092B-C50C-407E-A947-70E740481C1C}">
                <a14:useLocalDpi xmlns:a14="http://schemas.microsoft.com/office/drawing/2010/main" val="0"/>
              </a:ext>
            </a:extLst>
          </a:blip>
          <a:srcRect t="8398" b="23466"/>
          <a:stretch>
            <a:fillRect/>
          </a:stretch>
        </p:blipFill>
        <p:spPr bwMode="auto">
          <a:xfrm>
            <a:off x="1541463" y="2085975"/>
            <a:ext cx="3116262" cy="318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2.4.2 team building and leadership</a:t>
            </a:r>
            <a:endParaRPr lang="en-US" dirty="0">
              <a:ea typeface="+mj-ea"/>
            </a:endParaRPr>
          </a:p>
        </p:txBody>
      </p:sp>
      <p:sp>
        <p:nvSpPr>
          <p:cNvPr id="3" name="Content Placeholder 2"/>
          <p:cNvSpPr>
            <a:spLocks noGrp="1"/>
          </p:cNvSpPr>
          <p:nvPr>
            <p:ph idx="1"/>
          </p:nvPr>
        </p:nvSpPr>
        <p:spPr>
          <a:xfrm>
            <a:off x="1543050" y="2254250"/>
            <a:ext cx="4117975" cy="206216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As a mentor you require patience, understanding and the ability to communicate clearly and concisely.</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In order to be an inspirational team leader you will need to show positive examples of empathy, compassion, effectiveness, efficiency, and listening and communication skills.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worker supervisor construction site communication meeting hard hats clipboard 79084898.jpg"/>
          <p:cNvPicPr>
            <a:picLocks noChangeAspect="1"/>
          </p:cNvPicPr>
          <p:nvPr/>
        </p:nvPicPr>
        <p:blipFill>
          <a:blip r:embed="rId3">
            <a:extLst>
              <a:ext uri="{28A0092B-C50C-407E-A947-70E740481C1C}">
                <a14:useLocalDpi xmlns:a14="http://schemas.microsoft.com/office/drawing/2010/main" val="0"/>
              </a:ext>
            </a:extLst>
          </a:blip>
          <a:srcRect l="9679" r="11273"/>
          <a:stretch>
            <a:fillRect/>
          </a:stretch>
        </p:blipFill>
        <p:spPr bwMode="auto">
          <a:xfrm>
            <a:off x="5783263" y="2181225"/>
            <a:ext cx="2903537"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2.4.2 team building and leadership</a:t>
            </a:r>
            <a:endParaRPr lang="en-US" dirty="0">
              <a:ea typeface="+mj-ea"/>
            </a:endParaRPr>
          </a:p>
        </p:txBody>
      </p:sp>
      <p:sp>
        <p:nvSpPr>
          <p:cNvPr id="3" name="Content Placeholder 2"/>
          <p:cNvSpPr>
            <a:spLocks noGrp="1"/>
          </p:cNvSpPr>
          <p:nvPr>
            <p:ph idx="1"/>
          </p:nvPr>
        </p:nvSpPr>
        <p:spPr>
          <a:xfrm>
            <a:off x="1541463" y="1417638"/>
            <a:ext cx="7145337" cy="3698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Other common leadership techniques include:</a:t>
            </a:r>
            <a:r>
              <a:rPr lang="en-US" altLang="en-US" smtClean="0">
                <a:latin typeface="Arial Narrow" panose="020B0606020202030204" pitchFamily="34" charset="0"/>
                <a:ea typeface="ＭＳ Ｐゴシック" panose="020B0600070205080204" pitchFamily="34" charset="-128"/>
              </a:rPr>
              <a:t> </a:t>
            </a:r>
          </a:p>
        </p:txBody>
      </p:sp>
      <p:graphicFrame>
        <p:nvGraphicFramePr>
          <p:cNvPr id="5" name="Table 4"/>
          <p:cNvGraphicFramePr>
            <a:graphicFrameLocks noGrp="1"/>
          </p:cNvGraphicFramePr>
          <p:nvPr/>
        </p:nvGraphicFramePr>
        <p:xfrm>
          <a:off x="1541463" y="1852613"/>
          <a:ext cx="7145337" cy="4273550"/>
        </p:xfrm>
        <a:graphic>
          <a:graphicData uri="http://schemas.openxmlformats.org/drawingml/2006/table">
            <a:tbl>
              <a:tblPr firstRow="1" bandRow="1">
                <a:tableStyleId>{5C22544A-7EE6-4342-B048-85BDC9FD1C3A}</a:tableStyleId>
              </a:tblPr>
              <a:tblGrid>
                <a:gridCol w="1387363"/>
                <a:gridCol w="5757974"/>
              </a:tblGrid>
              <a:tr h="321399">
                <a:tc gridSpan="2">
                  <a:txBody>
                    <a:bodyPr/>
                    <a:lstStyle/>
                    <a:p>
                      <a:pPr algn="ctr">
                        <a:spcAft>
                          <a:spcPts val="0"/>
                        </a:spcAft>
                      </a:pPr>
                      <a:r>
                        <a:rPr lang="en-AU" sz="1800" b="1" dirty="0">
                          <a:solidFill>
                            <a:srgbClr val="FFFFFF"/>
                          </a:solidFill>
                          <a:effectLst/>
                          <a:latin typeface="Arial Narrow"/>
                          <a:ea typeface="MS Mincho"/>
                          <a:cs typeface="Times New Roman"/>
                        </a:rPr>
                        <a:t>Leadership Techniques:</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529E"/>
                    </a:solidFill>
                  </a:tcPr>
                </a:tc>
                <a:tc hMerge="1">
                  <a:txBody>
                    <a:bodyPr/>
                    <a:lstStyle/>
                    <a:p>
                      <a:endParaRPr lang="en-US"/>
                    </a:p>
                  </a:txBody>
                  <a:tcPr/>
                </a:tc>
              </a:tr>
              <a:tr h="616964">
                <a:tc>
                  <a:txBody>
                    <a:bodyPr/>
                    <a:lstStyle/>
                    <a:p>
                      <a:pPr>
                        <a:spcAft>
                          <a:spcPts val="0"/>
                        </a:spcAft>
                      </a:pPr>
                      <a:r>
                        <a:rPr lang="en-AU" sz="1800" b="1" dirty="0">
                          <a:effectLst/>
                          <a:latin typeface="Arial Narrow"/>
                          <a:ea typeface="MS Mincho"/>
                          <a:cs typeface="Times New Roman"/>
                        </a:rPr>
                        <a:t>Active </a:t>
                      </a:r>
                      <a:r>
                        <a:rPr lang="en-AU" sz="1800" b="1" dirty="0" smtClean="0">
                          <a:effectLst/>
                          <a:latin typeface="Arial Narrow"/>
                          <a:ea typeface="MS Mincho"/>
                          <a:cs typeface="Times New Roman"/>
                        </a:rPr>
                        <a:t>Listening.</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Arial Narrow"/>
                          <a:ea typeface="MS Mincho"/>
                          <a:cs typeface="Times New Roman"/>
                        </a:rPr>
                        <a:t>By actively listening to the members of your team you are able to identify problems or issues before they become difficult to manage.</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1665435">
                <a:tc>
                  <a:txBody>
                    <a:bodyPr/>
                    <a:lstStyle/>
                    <a:p>
                      <a:pPr>
                        <a:spcAft>
                          <a:spcPts val="0"/>
                        </a:spcAft>
                      </a:pPr>
                      <a:r>
                        <a:rPr lang="en-AU" sz="1800" b="1" dirty="0">
                          <a:effectLst/>
                          <a:latin typeface="Arial Narrow"/>
                          <a:ea typeface="MS Mincho"/>
                          <a:cs typeface="Times New Roman"/>
                        </a:rPr>
                        <a:t>Time </a:t>
                      </a:r>
                      <a:r>
                        <a:rPr lang="en-AU" sz="1800" b="1" dirty="0" smtClean="0">
                          <a:effectLst/>
                          <a:latin typeface="Arial Narrow"/>
                          <a:ea typeface="MS Mincho"/>
                          <a:cs typeface="Times New Roman"/>
                        </a:rPr>
                        <a:t>Management.</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Aft>
                          <a:spcPts val="0"/>
                        </a:spcAft>
                      </a:pPr>
                      <a:r>
                        <a:rPr lang="en-AU" sz="1800" dirty="0">
                          <a:effectLst/>
                          <a:latin typeface="Arial Narrow"/>
                          <a:ea typeface="MS Mincho"/>
                          <a:cs typeface="Times New Roman"/>
                        </a:rPr>
                        <a:t>Good time management allows for achievement of goals and tasks without pressuring the members of the team. </a:t>
                      </a:r>
                      <a:endParaRPr lang="en-US" sz="1800" dirty="0">
                        <a:effectLst/>
                        <a:latin typeface="Arial Narrow"/>
                        <a:ea typeface="MS Mincho"/>
                        <a:cs typeface="Times New Roman"/>
                      </a:endParaRPr>
                    </a:p>
                    <a:p>
                      <a:pPr>
                        <a:spcAft>
                          <a:spcPts val="0"/>
                        </a:spcAft>
                      </a:pPr>
                      <a:r>
                        <a:rPr lang="en-AU" sz="1800" dirty="0">
                          <a:effectLst/>
                          <a:latin typeface="Arial Narrow"/>
                          <a:ea typeface="MS Mincho"/>
                          <a:cs typeface="Times New Roman"/>
                        </a:rPr>
                        <a:t>By allocating the correct amount of time to complete a task, you are ensuring the task is completed properly while still ensuring the members of your team are not overloaded, overwhelmed or stressed unnecessarily.</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1669752">
                <a:tc>
                  <a:txBody>
                    <a:bodyPr/>
                    <a:lstStyle/>
                    <a:p>
                      <a:pPr>
                        <a:spcAft>
                          <a:spcPts val="0"/>
                        </a:spcAft>
                      </a:pPr>
                      <a:r>
                        <a:rPr lang="en-AU" sz="1800" b="1" dirty="0">
                          <a:effectLst/>
                          <a:latin typeface="Arial Narrow"/>
                          <a:ea typeface="MS Mincho"/>
                          <a:cs typeface="Times New Roman"/>
                        </a:rPr>
                        <a:t>Decision </a:t>
                      </a:r>
                      <a:r>
                        <a:rPr lang="en-AU" sz="1800" b="1" dirty="0" smtClean="0">
                          <a:effectLst/>
                          <a:latin typeface="Arial Narrow"/>
                          <a:ea typeface="MS Mincho"/>
                          <a:cs typeface="Times New Roman"/>
                        </a:rPr>
                        <a:t>Making.</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Aft>
                          <a:spcPts val="0"/>
                        </a:spcAft>
                      </a:pPr>
                      <a:r>
                        <a:rPr lang="en-AU" sz="1800" dirty="0">
                          <a:effectLst/>
                          <a:latin typeface="Arial Narrow"/>
                          <a:ea typeface="MS Mincho"/>
                          <a:cs typeface="Times New Roman"/>
                        </a:rPr>
                        <a:t>Making the right decision at the right times is essential to the completion of all tasks.</a:t>
                      </a:r>
                      <a:endParaRPr lang="en-US" sz="1800" dirty="0">
                        <a:effectLst/>
                        <a:latin typeface="Arial Narrow"/>
                        <a:ea typeface="MS Mincho"/>
                        <a:cs typeface="Times New Roman"/>
                      </a:endParaRPr>
                    </a:p>
                    <a:p>
                      <a:pPr>
                        <a:spcAft>
                          <a:spcPts val="0"/>
                        </a:spcAft>
                      </a:pPr>
                      <a:r>
                        <a:rPr lang="en-AU" sz="1800" dirty="0">
                          <a:effectLst/>
                          <a:latin typeface="Arial Narrow"/>
                          <a:ea typeface="MS Mincho"/>
                          <a:cs typeface="Times New Roman"/>
                        </a:rPr>
                        <a:t>Follow the procedures and policies of your organisation, make solid decisions and stand by them. Take into consideration all information available and analyse the consequences of decisions made (or not made) before implementing them.</a:t>
                      </a:r>
                      <a:endParaRPr lang="en-US" sz="1800" dirty="0">
                        <a:effectLst/>
                        <a:latin typeface="Arial Narrow"/>
                        <a:ea typeface="MS Mincho"/>
                        <a:cs typeface="Times New Roman"/>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INITIATE ADJUSTMENTS TO PRACTICES OR PLANS </a:t>
            </a:r>
            <a:endParaRPr lang="en-US" dirty="0">
              <a:ea typeface="+mj-ea"/>
            </a:endParaRPr>
          </a:p>
        </p:txBody>
      </p:sp>
      <p:sp>
        <p:nvSpPr>
          <p:cNvPr id="3" name="Content Placeholder 2"/>
          <p:cNvSpPr>
            <a:spLocks noGrp="1"/>
          </p:cNvSpPr>
          <p:nvPr>
            <p:ph idx="1"/>
          </p:nvPr>
        </p:nvSpPr>
        <p:spPr>
          <a:xfrm>
            <a:off x="4502150" y="2208213"/>
            <a:ext cx="4184650" cy="21431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Civil works will at times require adjustments to be made to ensure the safety of the personnel/workers onsite or to achieve required outcomes.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These adjustments may be made spontaneously, in response to developing site conditions or may be planned adjustments.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Excavator civil construction lay pipes lift crane.jpg"/>
          <p:cNvPicPr>
            <a:picLocks noChangeAspect="1"/>
          </p:cNvPicPr>
          <p:nvPr/>
        </p:nvPicPr>
        <p:blipFill>
          <a:blip r:embed="rId3">
            <a:extLst>
              <a:ext uri="{28A0092B-C50C-407E-A947-70E740481C1C}">
                <a14:useLocalDpi xmlns:a14="http://schemas.microsoft.com/office/drawing/2010/main" val="0"/>
              </a:ext>
            </a:extLst>
          </a:blip>
          <a:srcRect l="8755" r="12358"/>
          <a:stretch>
            <a:fillRect/>
          </a:stretch>
        </p:blipFill>
        <p:spPr bwMode="auto">
          <a:xfrm>
            <a:off x="1541463" y="2208213"/>
            <a:ext cx="2805112"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493838" y="4619625"/>
            <a:ext cx="7372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Spontaneous adjustments may be conducted verbally. These are commonly done in response to changing site conditions or safety concerns.</a:t>
            </a:r>
            <a:r>
              <a:rPr lang="en-US" altLang="en-US" sz="1600">
                <a:solidFill>
                  <a:srgbClr val="000000"/>
                </a:solidFill>
                <a:latin typeface="Arial Narrow" panose="020B0606020202030204" pitchFamily="34" charset="0"/>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INITIATE ADJUSTMENTS TO PRACTICES OR PLANS </a:t>
            </a:r>
            <a:endParaRPr lang="en-US" dirty="0">
              <a:ea typeface="+mj-ea"/>
            </a:endParaRPr>
          </a:p>
        </p:txBody>
      </p:sp>
      <p:sp>
        <p:nvSpPr>
          <p:cNvPr id="3" name="Content Placeholder 2"/>
          <p:cNvSpPr>
            <a:spLocks noGrp="1"/>
          </p:cNvSpPr>
          <p:nvPr>
            <p:ph idx="1"/>
          </p:nvPr>
        </p:nvSpPr>
        <p:spPr>
          <a:xfrm>
            <a:off x="1541463" y="2208213"/>
            <a:ext cx="3522662" cy="37861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Planned adjustments are those that are normally done because of: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Equipment changes.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Personnel/workers changes.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Safety concerns.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Changes in materials.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Changes in processes.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Any other change onsite known in </a:t>
            </a:r>
            <a:br>
              <a:rPr lang="en-AU" altLang="en-US" smtClean="0">
                <a:latin typeface="Arial Narrow" panose="020B0606020202030204" pitchFamily="34" charset="0"/>
                <a:ea typeface="ＭＳ Ｐゴシック" panose="020B0600070205080204" pitchFamily="34" charset="-128"/>
              </a:rPr>
            </a:br>
            <a:r>
              <a:rPr lang="en-AU" altLang="en-US" smtClean="0">
                <a:latin typeface="Arial Narrow" panose="020B0606020202030204" pitchFamily="34" charset="0"/>
                <a:ea typeface="ＭＳ Ｐゴシック" panose="020B0600070205080204" pitchFamily="34" charset="-128"/>
              </a:rPr>
              <a:t>   advance.</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bobcat operator talking to worke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21288" y="2103438"/>
            <a:ext cx="3465512" cy="312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V4 SWMS clipboard construction mining.jpg"/>
          <p:cNvPicPr>
            <a:picLocks noChangeAspect="1"/>
          </p:cNvPicPr>
          <p:nvPr/>
        </p:nvPicPr>
        <p:blipFill>
          <a:blip r:embed="rId3">
            <a:extLst>
              <a:ext uri="{28A0092B-C50C-407E-A947-70E740481C1C}">
                <a14:useLocalDpi xmlns:a14="http://schemas.microsoft.com/office/drawing/2010/main" val="0"/>
              </a:ext>
            </a:extLst>
          </a:blip>
          <a:srcRect b="23003"/>
          <a:stretch>
            <a:fillRect/>
          </a:stretch>
        </p:blipFill>
        <p:spPr bwMode="auto">
          <a:xfrm>
            <a:off x="6286500" y="2293938"/>
            <a:ext cx="2857500"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INITIATE ADJUSTMENTS TO PRACTICES OR PLANS </a:t>
            </a:r>
            <a:endParaRPr lang="en-US" dirty="0">
              <a:ea typeface="+mj-ea"/>
            </a:endParaRPr>
          </a:p>
        </p:txBody>
      </p:sp>
      <p:sp>
        <p:nvSpPr>
          <p:cNvPr id="3" name="Content Placeholder 2"/>
          <p:cNvSpPr>
            <a:spLocks noGrp="1"/>
          </p:cNvSpPr>
          <p:nvPr>
            <p:ph idx="1"/>
          </p:nvPr>
        </p:nvSpPr>
        <p:spPr>
          <a:xfrm>
            <a:off x="1538288" y="2732088"/>
            <a:ext cx="3883025" cy="267652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Often procedures, Safe Work Method Statements (SWMS), work instructions or process directions will need to be re-written to accommodate these adjustments.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When initiating adjustments you may be required to speak with your supervisor or site management before making the changes or you may have the authority to make the changes yourself. </a:t>
            </a:r>
            <a:endParaRPr lang="en-US" altLang="en-US" smtClean="0">
              <a:latin typeface="Arial Narrow" panose="020B0606020202030204" pitchFamily="34" charset="0"/>
              <a:ea typeface="ＭＳ Ｐゴシック" panose="020B0600070205080204" pitchFamily="34" charset="-128"/>
            </a:endParaRPr>
          </a:p>
        </p:txBody>
      </p:sp>
      <p:sp>
        <p:nvSpPr>
          <p:cNvPr id="6" name="Rectangle 5"/>
          <p:cNvSpPr>
            <a:spLocks noChangeArrowheads="1"/>
          </p:cNvSpPr>
          <p:nvPr/>
        </p:nvSpPr>
        <p:spPr bwMode="auto">
          <a:xfrm>
            <a:off x="1541463" y="1779588"/>
            <a:ext cx="7145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These planned adjustments can be initiated in a more controlled manner and are normally completed in a written format. </a:t>
            </a:r>
            <a:endParaRPr lang="en-US" altLang="en-US">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2.5 INITIATE ADJUSTMENTS TO PRACTICES OR PLANS </a:t>
            </a:r>
            <a:endParaRPr lang="en-US" dirty="0">
              <a:ea typeface="+mj-ea"/>
            </a:endParaRPr>
          </a:p>
        </p:txBody>
      </p:sp>
      <p:sp>
        <p:nvSpPr>
          <p:cNvPr id="3" name="Content Placeholder 2"/>
          <p:cNvSpPr>
            <a:spLocks noGrp="1"/>
          </p:cNvSpPr>
          <p:nvPr>
            <p:ph idx="1"/>
          </p:nvPr>
        </p:nvSpPr>
        <p:spPr>
          <a:xfrm>
            <a:off x="4932363" y="2244725"/>
            <a:ext cx="3754437"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Your duty statement will outline if you have the authority to make the adjustments without prior approval from your manager.</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Normally, spontaneous adjustments made in response to changing safety situations can be made by any supervisor, but changes to procedures, materials or equipment will need to be discussed first.</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Construction Supervisor With clip board.jpg"/>
          <p:cNvPicPr>
            <a:picLocks noChangeAspect="1"/>
          </p:cNvPicPr>
          <p:nvPr/>
        </p:nvPicPr>
        <p:blipFill>
          <a:blip r:embed="rId3">
            <a:extLst>
              <a:ext uri="{28A0092B-C50C-407E-A947-70E740481C1C}">
                <a14:useLocalDpi xmlns:a14="http://schemas.microsoft.com/office/drawing/2010/main" val="0"/>
              </a:ext>
            </a:extLst>
          </a:blip>
          <a:srcRect r="31084"/>
          <a:stretch>
            <a:fillRect/>
          </a:stretch>
        </p:blipFill>
        <p:spPr bwMode="auto">
          <a:xfrm>
            <a:off x="1541463" y="2033588"/>
            <a:ext cx="3163887" cy="305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fontScale="90000"/>
          </a:bodyPr>
          <a:lstStyle/>
          <a:p>
            <a:pPr eaLnBrk="1" fontAlgn="auto" hangingPunct="1">
              <a:spcAft>
                <a:spcPts val="0"/>
              </a:spcAft>
              <a:defRPr/>
            </a:pPr>
            <a:r>
              <a:rPr lang="en-US" dirty="0" smtClean="0">
                <a:ea typeface="+mj-ea"/>
              </a:rPr>
              <a:t>2.6 ENSURE EQUIPMENT MAINTENANCE REQUIREMENTS ARE CARRIED OUT</a:t>
            </a:r>
            <a:endParaRPr lang="en-US" dirty="0">
              <a:ea typeface="+mj-ea"/>
            </a:endParaRPr>
          </a:p>
        </p:txBody>
      </p:sp>
      <p:sp>
        <p:nvSpPr>
          <p:cNvPr id="3" name="Content Placeholder 2"/>
          <p:cNvSpPr>
            <a:spLocks noGrp="1"/>
          </p:cNvSpPr>
          <p:nvPr>
            <p:ph idx="1"/>
          </p:nvPr>
        </p:nvSpPr>
        <p:spPr>
          <a:xfrm>
            <a:off x="5397500" y="2187575"/>
            <a:ext cx="3289300" cy="2030413"/>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As the supervisor, it is your responsibility to ensure that all plant, equipment and tools are maintained as required and that the maintenance records and logs are completed in accordance with site requirements and manufacturer’s specifications.</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dozer mechanic maintenanc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187575"/>
            <a:ext cx="3697287"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541463" y="4645025"/>
            <a:ext cx="714533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In order to do this effectively you should ensure that you are aware of the maintenance requirements for each item of plant, piece of equipment and tool that is being used by your team.</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fontScale="90000"/>
          </a:bodyPr>
          <a:lstStyle/>
          <a:p>
            <a:pPr eaLnBrk="1" fontAlgn="auto" hangingPunct="1">
              <a:spcAft>
                <a:spcPts val="0"/>
              </a:spcAft>
              <a:defRPr/>
            </a:pPr>
            <a:r>
              <a:rPr lang="en-US" dirty="0" smtClean="0">
                <a:ea typeface="+mj-ea"/>
              </a:rPr>
              <a:t>2.6 ENSURE EQUIPMENT MAINTENANCE REQUIREMENTS ARE CARRIED OUT</a:t>
            </a:r>
            <a:endParaRPr lang="en-US" dirty="0">
              <a:ea typeface="+mj-ea"/>
            </a:endParaRPr>
          </a:p>
        </p:txBody>
      </p:sp>
      <p:sp>
        <p:nvSpPr>
          <p:cNvPr id="3" name="Content Placeholder 2"/>
          <p:cNvSpPr>
            <a:spLocks noGrp="1"/>
          </p:cNvSpPr>
          <p:nvPr>
            <p:ph idx="1"/>
          </p:nvPr>
        </p:nvSpPr>
        <p:spPr>
          <a:xfrm>
            <a:off x="1541463" y="2124075"/>
            <a:ext cx="3962400"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This can be a difficult task, so using a computerised reminder system (such as an outlook calendar) that will alert you when an item is ready for maintenance is a good idea. </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Writing the name or identifying number of the item that requires maintenance in a diary is also effective.</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worker construction computer type typing document communication ppe hard hat desk 116812263.jpg"/>
          <p:cNvPicPr>
            <a:picLocks noChangeAspect="1"/>
          </p:cNvPicPr>
          <p:nvPr/>
        </p:nvPicPr>
        <p:blipFill>
          <a:blip r:embed="rId3">
            <a:extLst>
              <a:ext uri="{28A0092B-C50C-407E-A947-70E740481C1C}">
                <a14:useLocalDpi xmlns:a14="http://schemas.microsoft.com/office/drawing/2010/main" val="0"/>
              </a:ext>
            </a:extLst>
          </a:blip>
          <a:srcRect l="12218" r="6915"/>
          <a:stretch>
            <a:fillRect/>
          </a:stretch>
        </p:blipFill>
        <p:spPr bwMode="auto">
          <a:xfrm>
            <a:off x="5624513" y="2081213"/>
            <a:ext cx="305752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4846638"/>
            <a:ext cx="71405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You may be required to schedule activities and tasks around the maintenance schedule or to ensure that equipment and plant is available to the maintenance department when they request it.</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fontScale="90000"/>
          </a:bodyPr>
          <a:lstStyle/>
          <a:p>
            <a:pPr eaLnBrk="1" fontAlgn="auto" hangingPunct="1">
              <a:spcAft>
                <a:spcPts val="0"/>
              </a:spcAft>
              <a:defRPr/>
            </a:pPr>
            <a:r>
              <a:rPr lang="en-US" dirty="0" smtClean="0">
                <a:ea typeface="+mj-ea"/>
              </a:rPr>
              <a:t>2.6 ENSURE EQUIPMENT MAINTENANCE REQUIREMENTS ARE CARRIED OUT</a:t>
            </a:r>
            <a:endParaRPr lang="en-US" dirty="0">
              <a:ea typeface="+mj-ea"/>
            </a:endParaRPr>
          </a:p>
        </p:txBody>
      </p:sp>
      <p:sp>
        <p:nvSpPr>
          <p:cNvPr id="3" name="Content Placeholder 2"/>
          <p:cNvSpPr>
            <a:spLocks noGrp="1"/>
          </p:cNvSpPr>
          <p:nvPr>
            <p:ph idx="1"/>
          </p:nvPr>
        </p:nvSpPr>
        <p:spPr>
          <a:xfrm>
            <a:off x="4837113" y="2133600"/>
            <a:ext cx="3849687" cy="297338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It can be easy to put production ahead of maintenance tasks when working to tight deadlines and when you are receiving pressure to achieve targets and productivity.</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However, you need to remember that good maintenance of plant, equipment and machinery will ensure minimal downtime, less breakdowns and therefore greater long term efficiencies, safety and productivity.</a:t>
            </a:r>
            <a:endParaRPr lang="en-US" altLang="en-US" smtClean="0">
              <a:latin typeface="Arial Narrow" panose="020B0606020202030204" pitchFamily="34" charset="0"/>
              <a:ea typeface="ＭＳ Ｐゴシック" panose="020B0600070205080204" pitchFamily="34" charset="-128"/>
            </a:endParaRPr>
          </a:p>
        </p:txBody>
      </p:sp>
      <p:pic>
        <p:nvPicPr>
          <p:cNvPr id="4" name="Picture 3" descr="Civil construction equipment.png"/>
          <p:cNvPicPr>
            <a:picLocks noChangeAspect="1"/>
          </p:cNvPicPr>
          <p:nvPr/>
        </p:nvPicPr>
        <p:blipFill>
          <a:blip r:embed="rId3">
            <a:extLst>
              <a:ext uri="{28A0092B-C50C-407E-A947-70E740481C1C}">
                <a14:useLocalDpi xmlns:a14="http://schemas.microsoft.com/office/drawing/2010/main" val="0"/>
              </a:ext>
            </a:extLst>
          </a:blip>
          <a:srcRect l="20572"/>
          <a:stretch>
            <a:fillRect/>
          </a:stretch>
        </p:blipFill>
        <p:spPr bwMode="auto">
          <a:xfrm>
            <a:off x="1541463" y="2260600"/>
            <a:ext cx="3195637"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COMPLETE AND SUBMIT REPORTS</a:t>
            </a:r>
            <a:endParaRPr lang="en-US" dirty="0">
              <a:ea typeface="+mj-ea"/>
            </a:endParaRPr>
          </a:p>
        </p:txBody>
      </p:sp>
      <p:sp>
        <p:nvSpPr>
          <p:cNvPr id="3" name="Content Placeholder 2"/>
          <p:cNvSpPr>
            <a:spLocks noGrp="1"/>
          </p:cNvSpPr>
          <p:nvPr>
            <p:ph idx="1"/>
          </p:nvPr>
        </p:nvSpPr>
        <p:spPr>
          <a:xfrm>
            <a:off x="1541463" y="2114550"/>
            <a:ext cx="4197350" cy="3170238"/>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As a supervisor, a large component of your time will be spent creating and completing reports. </a:t>
            </a:r>
          </a:p>
          <a:p>
            <a:pPr marL="0" indent="0">
              <a:buFontTx/>
              <a:buNone/>
            </a:pPr>
            <a:r>
              <a:rPr lang="en-AU" altLang="en-US" smtClean="0">
                <a:latin typeface="Arial Narrow" panose="020B0606020202030204" pitchFamily="34" charset="0"/>
                <a:ea typeface="ＭＳ Ｐゴシック" panose="020B0600070205080204" pitchFamily="34" charset="-128"/>
              </a:rPr>
              <a:t>These reports will cover every aspect of the tasks your team has been completing.</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The reports that will commonly need to be created and completed may include: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Productivity reports. </a:t>
            </a:r>
            <a:endParaRPr lang="en-US" altLang="en-US" smtClean="0">
              <a:latin typeface="Arial Narrow" panose="020B0606020202030204" pitchFamily="34" charset="0"/>
              <a:ea typeface="ＭＳ Ｐゴシック" panose="020B0600070205080204" pitchFamily="34" charset="-128"/>
            </a:endParaRPr>
          </a:p>
          <a:p>
            <a:pPr marL="0" indent="0"/>
            <a:r>
              <a:rPr lang="en-AU" altLang="en-US" smtClean="0">
                <a:latin typeface="Arial Narrow" panose="020B0606020202030204" pitchFamily="34" charset="0"/>
                <a:ea typeface="ＭＳ Ｐゴシック" panose="020B0600070205080204" pitchFamily="34" charset="-128"/>
              </a:rPr>
              <a:t>   Material used reports. </a:t>
            </a:r>
          </a:p>
        </p:txBody>
      </p:sp>
      <p:pic>
        <p:nvPicPr>
          <p:cNvPr id="5" name="Picture 4" descr="documents stack paper reports.jpg"/>
          <p:cNvPicPr>
            <a:picLocks noChangeAspect="1"/>
          </p:cNvPicPr>
          <p:nvPr/>
        </p:nvPicPr>
        <p:blipFill>
          <a:blip r:embed="rId2">
            <a:extLst>
              <a:ext uri="{28A0092B-C50C-407E-A947-70E740481C1C}">
                <a14:useLocalDpi xmlns:a14="http://schemas.microsoft.com/office/drawing/2010/main" val="0"/>
              </a:ext>
            </a:extLst>
          </a:blip>
          <a:srcRect l="8997" r="19330" b="23792"/>
          <a:stretch>
            <a:fillRect/>
          </a:stretch>
        </p:blipFill>
        <p:spPr bwMode="auto">
          <a:xfrm>
            <a:off x="5915025" y="2079625"/>
            <a:ext cx="3228975" cy="343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COMPLETE AND SUBMIT REPORTS</a:t>
            </a:r>
            <a:endParaRPr lang="en-US" dirty="0">
              <a:ea typeface="+mj-ea"/>
            </a:endParaRPr>
          </a:p>
        </p:txBody>
      </p:sp>
      <p:sp>
        <p:nvSpPr>
          <p:cNvPr id="3" name="Content Placeholder 2"/>
          <p:cNvSpPr>
            <a:spLocks noGrp="1"/>
          </p:cNvSpPr>
          <p:nvPr>
            <p:ph idx="1"/>
          </p:nvPr>
        </p:nvSpPr>
        <p:spPr>
          <a:xfrm>
            <a:off x="4681538" y="2243138"/>
            <a:ext cx="4005262" cy="3170237"/>
          </a:xfrm>
        </p:spPr>
        <p:txBody>
          <a:bodyPr>
            <a:spAutoFit/>
          </a:bodyPr>
          <a:lstStyle/>
          <a:p>
            <a:pPr marL="682625"/>
            <a:r>
              <a:rPr lang="en-AU" altLang="en-US" smtClean="0">
                <a:solidFill>
                  <a:srgbClr val="000000"/>
                </a:solidFill>
                <a:latin typeface="Arial Narrow" panose="020B0606020202030204" pitchFamily="34" charset="0"/>
                <a:ea typeface="ＭＳ Ｐゴシック" panose="020B0600070205080204" pitchFamily="34" charset="-128"/>
              </a:rPr>
              <a:t>Environmental reports.</a:t>
            </a:r>
          </a:p>
          <a:p>
            <a:pPr marL="682625"/>
            <a:r>
              <a:rPr lang="en-AU" altLang="en-US" smtClean="0">
                <a:solidFill>
                  <a:srgbClr val="000000"/>
                </a:solidFill>
                <a:latin typeface="Arial Narrow" panose="020B0606020202030204" pitchFamily="34" charset="0"/>
                <a:ea typeface="ＭＳ Ｐゴシック" panose="020B0600070205080204" pitchFamily="34" charset="-128"/>
              </a:rPr>
              <a:t>Machinery maintenance reports.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682625"/>
            <a:r>
              <a:rPr lang="en-AU" altLang="en-US" smtClean="0">
                <a:solidFill>
                  <a:srgbClr val="000000"/>
                </a:solidFill>
                <a:latin typeface="Arial Narrow" panose="020B0606020202030204" pitchFamily="34" charset="0"/>
                <a:ea typeface="ＭＳ Ｐゴシック" panose="020B0600070205080204" pitchFamily="34" charset="-128"/>
              </a:rPr>
              <a:t>Quality assurance reports.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682625"/>
            <a:r>
              <a:rPr lang="en-AU" altLang="en-US" smtClean="0">
                <a:solidFill>
                  <a:srgbClr val="000000"/>
                </a:solidFill>
                <a:latin typeface="Arial Narrow" panose="020B0606020202030204" pitchFamily="34" charset="0"/>
                <a:ea typeface="ＭＳ Ｐゴシック" panose="020B0600070205080204" pitchFamily="34" charset="-128"/>
              </a:rPr>
              <a:t>Safety reports.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682625"/>
            <a:r>
              <a:rPr lang="en-AU" altLang="en-US" smtClean="0">
                <a:solidFill>
                  <a:srgbClr val="000000"/>
                </a:solidFill>
                <a:latin typeface="Arial Narrow" panose="020B0606020202030204" pitchFamily="34" charset="0"/>
                <a:ea typeface="ＭＳ Ｐゴシック" panose="020B0600070205080204" pitchFamily="34" charset="-128"/>
              </a:rPr>
              <a:t>Each of these reports will need to contain information that is specific to the needs of the report and the requirements of your audience</a:t>
            </a:r>
            <a:r>
              <a:rPr lang="en-AU" altLang="en-US" smtClean="0">
                <a:solidFill>
                  <a:srgbClr val="FF0000"/>
                </a:solidFill>
                <a:latin typeface="Arial Narrow" panose="020B0606020202030204" pitchFamily="34" charset="0"/>
                <a:ea typeface="ＭＳ Ｐゴシック" panose="020B0600070205080204" pitchFamily="34" charset="-128"/>
              </a:rPr>
              <a:t>.</a:t>
            </a:r>
            <a:endParaRPr lang="en-US" altLang="en-US" smtClean="0">
              <a:solidFill>
                <a:srgbClr val="FF0000"/>
              </a:solidFill>
              <a:latin typeface="Arial Narrow" panose="020B0606020202030204" pitchFamily="34" charset="0"/>
              <a:ea typeface="ＭＳ Ｐゴシック" panose="020B0600070205080204" pitchFamily="34" charset="-128"/>
            </a:endParaRPr>
          </a:p>
        </p:txBody>
      </p:sp>
      <p:pic>
        <p:nvPicPr>
          <p:cNvPr id="72708" name="Picture 4" descr="environmental protection plan recycle recylc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2092325"/>
            <a:ext cx="3021012"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2708"/>
                                        </p:tgtEl>
                                        <p:attrNameLst>
                                          <p:attrName>style.visibility</p:attrName>
                                        </p:attrNameLst>
                                      </p:cBhvr>
                                      <p:to>
                                        <p:strVal val="visible"/>
                                      </p:to>
                                    </p:set>
                                    <p:animEffect transition="in" filter="dissolve">
                                      <p:cBhvr>
                                        <p:cTn id="13" dur="1000"/>
                                        <p:tgtEl>
                                          <p:spTgt spid="72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COMPLETE AND SUBMIT REPORTS</a:t>
            </a:r>
            <a:endParaRPr lang="en-US" dirty="0">
              <a:ea typeface="+mj-ea"/>
            </a:endParaRPr>
          </a:p>
        </p:txBody>
      </p:sp>
      <p:sp>
        <p:nvSpPr>
          <p:cNvPr id="3" name="Content Placeholder 2"/>
          <p:cNvSpPr>
            <a:spLocks noGrp="1"/>
          </p:cNvSpPr>
          <p:nvPr>
            <p:ph idx="1"/>
          </p:nvPr>
        </p:nvSpPr>
        <p:spPr>
          <a:xfrm>
            <a:off x="1541463" y="2212975"/>
            <a:ext cx="3525837"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Some of the reports you will be required to compile will be pre-formatted, so all you need to do is fill in the blanks with the required information.</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These pre-populated forms make the reporting process quicker, but they can also lead to important information being left out of the report.</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4" name="Picture 3" descr="complete fill out form application 3585876_l.jpg"/>
          <p:cNvPicPr>
            <a:picLocks noChangeAspect="1"/>
          </p:cNvPicPr>
          <p:nvPr/>
        </p:nvPicPr>
        <p:blipFill>
          <a:blip r:embed="rId3">
            <a:extLst>
              <a:ext uri="{28A0092B-C50C-407E-A947-70E740481C1C}">
                <a14:useLocalDpi xmlns:a14="http://schemas.microsoft.com/office/drawing/2010/main" val="0"/>
              </a:ext>
            </a:extLst>
          </a:blip>
          <a:srcRect l="24843"/>
          <a:stretch>
            <a:fillRect/>
          </a:stretch>
        </p:blipFill>
        <p:spPr bwMode="auto">
          <a:xfrm>
            <a:off x="5221288" y="2052638"/>
            <a:ext cx="3465512"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COMPLETE AND SUBMIT REPORTS</a:t>
            </a:r>
            <a:endParaRPr lang="en-US" dirty="0">
              <a:ea typeface="+mj-ea"/>
            </a:endParaRPr>
          </a:p>
        </p:txBody>
      </p:sp>
      <p:sp>
        <p:nvSpPr>
          <p:cNvPr id="3" name="Content Placeholder 2"/>
          <p:cNvSpPr>
            <a:spLocks noGrp="1"/>
          </p:cNvSpPr>
          <p:nvPr>
            <p:ph idx="1"/>
          </p:nvPr>
        </p:nvSpPr>
        <p:spPr>
          <a:xfrm>
            <a:off x="4292600" y="2457450"/>
            <a:ext cx="4394200" cy="2141538"/>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When you have this issue, ensure you add an appendix to the pre-populated report or create a written report that deals with the issue directly.</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 When creating a report, ensure you understand your audience needs to identify the most important information and analyse the information itself.</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5" name="Picture 4" descr="construction supervisor worker man hi-vis vest hard hat computer report.jpg"/>
          <p:cNvPicPr>
            <a:picLocks noChangeAspect="1"/>
          </p:cNvPicPr>
          <p:nvPr/>
        </p:nvPicPr>
        <p:blipFill>
          <a:blip r:embed="rId3">
            <a:extLst>
              <a:ext uri="{28A0092B-C50C-407E-A947-70E740481C1C}">
                <a14:useLocalDpi xmlns:a14="http://schemas.microsoft.com/office/drawing/2010/main" val="0"/>
              </a:ext>
            </a:extLst>
          </a:blip>
          <a:srcRect l="13776" r="16756"/>
          <a:stretch>
            <a:fillRect/>
          </a:stretch>
        </p:blipFill>
        <p:spPr bwMode="auto">
          <a:xfrm>
            <a:off x="1541463" y="2252663"/>
            <a:ext cx="2605087" cy="249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supervisor worker documents checklist clipboard report writing 3825961_x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86388" y="1939925"/>
            <a:ext cx="3732212" cy="354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COMPLETE AND SUBMIT REPORTS</a:t>
            </a:r>
            <a:endParaRPr lang="en-US" dirty="0">
              <a:ea typeface="+mj-ea"/>
            </a:endParaRPr>
          </a:p>
        </p:txBody>
      </p:sp>
      <p:sp>
        <p:nvSpPr>
          <p:cNvPr id="7" name="Rectangle 6"/>
          <p:cNvSpPr>
            <a:spLocks noChangeArrowheads="1"/>
          </p:cNvSpPr>
          <p:nvPr/>
        </p:nvSpPr>
        <p:spPr bwMode="auto">
          <a:xfrm>
            <a:off x="1541463" y="2149475"/>
            <a:ext cx="3268662" cy="297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The information that needs to be delivered to the audience will help to determine the length and complexity of the report.</a:t>
            </a:r>
          </a:p>
          <a:p>
            <a:pPr>
              <a:spcBef>
                <a:spcPct val="20000"/>
              </a:spcBef>
              <a:buSzPct val="100000"/>
            </a:pPr>
            <a:endParaRPr lang="en-AU" altLang="en-US">
              <a:solidFill>
                <a:srgbClr val="000000"/>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If you are creating a report for an audience that is unfamiliar with the processes that are used on your site, you should give a brief overview of what has been done and why. </a:t>
            </a:r>
            <a:r>
              <a:rPr lang="en-US" altLang="en-US">
                <a:solidFill>
                  <a:srgbClr val="000000"/>
                </a:solidFill>
                <a:latin typeface="Arial Narrow" panose="020B0606020202030204" pitchFamily="34" charset="0"/>
              </a:rPr>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COMPLETE AND SUBMIT REPORTS</a:t>
            </a:r>
            <a:endParaRPr lang="en-US" dirty="0">
              <a:ea typeface="+mj-ea"/>
            </a:endParaRPr>
          </a:p>
        </p:txBody>
      </p:sp>
      <p:sp>
        <p:nvSpPr>
          <p:cNvPr id="3" name="Content Placeholder 2"/>
          <p:cNvSpPr>
            <a:spLocks noGrp="1"/>
          </p:cNvSpPr>
          <p:nvPr>
            <p:ph idx="1"/>
          </p:nvPr>
        </p:nvSpPr>
        <p:spPr>
          <a:xfrm>
            <a:off x="4914900" y="2168525"/>
            <a:ext cx="3771900" cy="2695575"/>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If the audience is aware of your organisation’s processes, you can focus more on the information you need to covey with minimal background information.</a:t>
            </a: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Every organisation, site and task has differing needs and requirements and you will need to adjust your reporting procedures to meet these requirements. </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4" name="Picture 3" descr="worker hard hat computer typing.jpg"/>
          <p:cNvPicPr>
            <a:picLocks noChangeAspect="1"/>
          </p:cNvPicPr>
          <p:nvPr/>
        </p:nvPicPr>
        <p:blipFill>
          <a:blip r:embed="rId3">
            <a:extLst>
              <a:ext uri="{28A0092B-C50C-407E-A947-70E740481C1C}">
                <a14:useLocalDpi xmlns:a14="http://schemas.microsoft.com/office/drawing/2010/main" val="0"/>
              </a:ext>
            </a:extLst>
          </a:blip>
          <a:srcRect r="20547"/>
          <a:stretch>
            <a:fillRect/>
          </a:stretch>
        </p:blipFill>
        <p:spPr bwMode="auto">
          <a:xfrm>
            <a:off x="1541463" y="2220913"/>
            <a:ext cx="3195637"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2.7 COMPLETE AND SUBMIT REPORTS</a:t>
            </a:r>
            <a:endParaRPr lang="en-US" dirty="0">
              <a:ea typeface="+mj-ea"/>
            </a:endParaRPr>
          </a:p>
        </p:txBody>
      </p:sp>
      <p:sp>
        <p:nvSpPr>
          <p:cNvPr id="3" name="Content Placeholder 2"/>
          <p:cNvSpPr>
            <a:spLocks noGrp="1"/>
          </p:cNvSpPr>
          <p:nvPr>
            <p:ph idx="1"/>
          </p:nvPr>
        </p:nvSpPr>
        <p:spPr>
          <a:xfrm>
            <a:off x="1541463" y="1417638"/>
            <a:ext cx="7145337" cy="1446212"/>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It is possible that each day, week or month you will need to adjust how you are reporting site conditions.</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You are most likely to need to use a combination of both pre-populated and created reports. Your organisational requirements and procedures will dictate this.</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worker clipboard write report record 125166627.jpg"/>
          <p:cNvPicPr>
            <a:picLocks noChangeAspect="1"/>
          </p:cNvPicPr>
          <p:nvPr/>
        </p:nvPicPr>
        <p:blipFill>
          <a:blip r:embed="rId3">
            <a:extLst>
              <a:ext uri="{28A0092B-C50C-407E-A947-70E740481C1C}">
                <a14:useLocalDpi xmlns:a14="http://schemas.microsoft.com/office/drawing/2010/main" val="0"/>
              </a:ext>
            </a:extLst>
          </a:blip>
          <a:srcRect l="3967" r="2754"/>
          <a:stretch>
            <a:fillRect/>
          </a:stretch>
        </p:blipFill>
        <p:spPr bwMode="auto">
          <a:xfrm>
            <a:off x="3489325" y="3205163"/>
            <a:ext cx="2797175" cy="301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RECOMMEND CHANGES</a:t>
            </a:r>
            <a:endParaRPr lang="en-US" dirty="0">
              <a:ea typeface="+mj-ea"/>
            </a:endParaRPr>
          </a:p>
        </p:txBody>
      </p:sp>
      <p:sp>
        <p:nvSpPr>
          <p:cNvPr id="3" name="Content Placeholder 2"/>
          <p:cNvSpPr>
            <a:spLocks noGrp="1"/>
          </p:cNvSpPr>
          <p:nvPr>
            <p:ph idx="1"/>
          </p:nvPr>
        </p:nvSpPr>
        <p:spPr>
          <a:xfrm>
            <a:off x="1541463" y="1417638"/>
            <a:ext cx="7145337" cy="369887"/>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As a supervisor, on occasions, you will need to recommend changes in:</a:t>
            </a:r>
            <a:endParaRPr lang="en-US" altLang="en-US" smtClean="0">
              <a:latin typeface="Arial Narrow" panose="020B0606020202030204" pitchFamily="34" charset="0"/>
              <a:ea typeface="ＭＳ Ｐゴシック" panose="020B0600070205080204" pitchFamily="34" charset="-128"/>
            </a:endParaRPr>
          </a:p>
        </p:txBody>
      </p:sp>
      <p:pic>
        <p:nvPicPr>
          <p:cNvPr id="6" name="Picture 5" descr="RIICWM401B 2.8.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16163" y="2028825"/>
            <a:ext cx="5275262" cy="394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 RECOMMEND CHANGES</a:t>
            </a:r>
            <a:endParaRPr lang="en-US" dirty="0">
              <a:ea typeface="+mj-ea"/>
            </a:endParaRPr>
          </a:p>
        </p:txBody>
      </p:sp>
      <p:sp>
        <p:nvSpPr>
          <p:cNvPr id="3" name="Content Placeholder 2"/>
          <p:cNvSpPr>
            <a:spLocks noGrp="1"/>
          </p:cNvSpPr>
          <p:nvPr>
            <p:ph idx="1"/>
          </p:nvPr>
        </p:nvSpPr>
        <p:spPr>
          <a:xfrm>
            <a:off x="4076700" y="2070100"/>
            <a:ext cx="4610100" cy="24193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You may need to recommend changes to these areas in order to improve the safety, efficiency and effectiveness of the civil works programs and tasks you are trying to achieve.</a:t>
            </a:r>
            <a:endParaRPr lang="en-US" altLang="en-US" smtClean="0">
              <a:latin typeface="Arial Narrow" panose="020B0606020202030204" pitchFamily="34" charset="0"/>
              <a:ea typeface="ＭＳ Ｐゴシック" panose="020B0600070205080204" pitchFamily="34" charset="-128"/>
            </a:endParaRPr>
          </a:p>
          <a:p>
            <a:pPr marL="0" indent="0">
              <a:buFontTx/>
              <a:buNone/>
            </a:pPr>
            <a:r>
              <a:rPr lang="en-AU" altLang="en-US" smtClean="0">
                <a:latin typeface="Arial Narrow" panose="020B0606020202030204" pitchFamily="34" charset="0"/>
                <a:ea typeface="ＭＳ Ｐゴシック" panose="020B0600070205080204" pitchFamily="34" charset="-128"/>
              </a:rPr>
              <a:t> When making recommendations you will have more success if you are logical, emotionless and thorough in your presentation of the recommendation. </a:t>
            </a:r>
            <a:endParaRPr lang="en-US" altLang="en-US" smtClean="0">
              <a:latin typeface="Arial Narrow" panose="020B0606020202030204" pitchFamily="34" charset="0"/>
              <a:ea typeface="ＭＳ Ｐゴシック" panose="020B0600070205080204" pitchFamily="34" charset="-128"/>
            </a:endParaRPr>
          </a:p>
        </p:txBody>
      </p:sp>
      <p:pic>
        <p:nvPicPr>
          <p:cNvPr id="5" name="Picture 4" descr="worker computer think ppe 11870584_l.jpg"/>
          <p:cNvPicPr>
            <a:picLocks noChangeAspect="1"/>
          </p:cNvPicPr>
          <p:nvPr/>
        </p:nvPicPr>
        <p:blipFill>
          <a:blip r:embed="rId3">
            <a:extLst>
              <a:ext uri="{28A0092B-C50C-407E-A947-70E740481C1C}">
                <a14:useLocalDpi xmlns:a14="http://schemas.microsoft.com/office/drawing/2010/main" val="0"/>
              </a:ext>
            </a:extLst>
          </a:blip>
          <a:srcRect l="5006" r="3607"/>
          <a:stretch>
            <a:fillRect/>
          </a:stretch>
        </p:blipFill>
        <p:spPr bwMode="auto">
          <a:xfrm>
            <a:off x="1541463" y="2133600"/>
            <a:ext cx="241300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1541463" y="4757738"/>
            <a:ext cx="71453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sz="1600">
                <a:solidFill>
                  <a:srgbClr val="000000"/>
                </a:solidFill>
                <a:latin typeface="Arial Narrow" panose="020B0606020202030204" pitchFamily="34" charset="0"/>
              </a:rPr>
              <a:t>Major change recommendations should be made in a written format, while minor changes, such as operator changes, can be made verbally.</a:t>
            </a:r>
            <a:endParaRPr lang="en-US" altLang="en-US" sz="1600">
              <a:solidFill>
                <a:srgbClr val="000000"/>
              </a:solidFill>
              <a:latin typeface="Arial Narrow" panose="020B060602020203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2.8.1 WRITTEN RECOMMENDATIONS</a:t>
            </a:r>
            <a:endParaRPr lang="en-US" dirty="0">
              <a:ea typeface="+mj-ea"/>
            </a:endParaRPr>
          </a:p>
        </p:txBody>
      </p:sp>
      <p:sp>
        <p:nvSpPr>
          <p:cNvPr id="3" name="Content Placeholder 2"/>
          <p:cNvSpPr>
            <a:spLocks noGrp="1"/>
          </p:cNvSpPr>
          <p:nvPr>
            <p:ph idx="1"/>
          </p:nvPr>
        </p:nvSpPr>
        <p:spPr>
          <a:xfrm>
            <a:off x="1541463" y="1409700"/>
            <a:ext cx="7145337" cy="1200150"/>
          </a:xfrm>
        </p:spPr>
        <p:txBody>
          <a:bodyPr>
            <a:spAutoFit/>
          </a:bodyPr>
          <a:lstStyle/>
          <a:p>
            <a:pPr marL="0" indent="0">
              <a:buFontTx/>
              <a:buNone/>
            </a:pPr>
            <a:r>
              <a:rPr lang="en-AU" altLang="en-US" smtClean="0">
                <a:latin typeface="Arial Narrow" panose="020B0606020202030204" pitchFamily="34" charset="0"/>
                <a:ea typeface="ＭＳ Ｐゴシック" panose="020B0600070205080204" pitchFamily="34" charset="-128"/>
              </a:rPr>
              <a:t>When making written recommendations you will need to present your argument in a logical and sequential manner. The basic layout of the report should meet the requirements of your organisation but will most likely follow the a format similar to the one below.</a:t>
            </a:r>
            <a:endParaRPr lang="en-US" altLang="en-US" smtClean="0">
              <a:latin typeface="Arial Narrow" panose="020B0606020202030204" pitchFamily="34" charset="0"/>
              <a:ea typeface="ＭＳ Ｐゴシック" panose="020B0600070205080204" pitchFamily="34" charset="-128"/>
            </a:endParaRPr>
          </a:p>
        </p:txBody>
      </p:sp>
      <p:graphicFrame>
        <p:nvGraphicFramePr>
          <p:cNvPr id="6" name="Table 5"/>
          <p:cNvGraphicFramePr>
            <a:graphicFrameLocks noGrp="1"/>
          </p:cNvGraphicFramePr>
          <p:nvPr/>
        </p:nvGraphicFramePr>
        <p:xfrm>
          <a:off x="1541463" y="2620963"/>
          <a:ext cx="7162800" cy="3527425"/>
        </p:xfrm>
        <a:graphic>
          <a:graphicData uri="http://schemas.openxmlformats.org/drawingml/2006/table">
            <a:tbl>
              <a:tblPr/>
              <a:tblGrid>
                <a:gridCol w="7162800"/>
              </a:tblGrid>
              <a:tr h="384175">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FFFFFF"/>
                          </a:solidFill>
                          <a:effectLst/>
                          <a:latin typeface="Arial Narrow" pitchFamily="34" charset="0"/>
                          <a:ea typeface="MS Mincho" pitchFamily="49" charset="-128"/>
                        </a:rPr>
                        <a:t>Basic format of a report:</a:t>
                      </a:r>
                      <a:endParaRPr kumimoji="0" lang="en-US" sz="1800" b="1" i="0" u="none" strike="noStrike" cap="none" normalizeH="0" baseline="0" smtClean="0">
                        <a:ln>
                          <a:noFill/>
                        </a:ln>
                        <a:solidFill>
                          <a:srgbClr val="FFFFFF"/>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r>
              <a:tr h="384175">
                <a:tc>
                  <a:txBody>
                    <a:bodyPr/>
                    <a:lstStyle/>
                    <a:p>
                      <a:pPr marL="0" marR="0" lvl="0" indent="0" algn="l" defTabSz="457200" rtl="0" eaLnBrk="1" fontAlgn="base" latinLnBrk="0" hangingPunct="1">
                        <a:lnSpc>
                          <a:spcPct val="100000"/>
                        </a:lnSpc>
                        <a:spcBef>
                          <a:spcPct val="0"/>
                        </a:spcBef>
                        <a:spcAft>
                          <a:spcPct val="0"/>
                        </a:spcAft>
                        <a:buClrTx/>
                        <a:buSzTx/>
                        <a:buFontTx/>
                        <a:buNone/>
                        <a:tabLst>
                          <a:tab pos="4584700" algn="l"/>
                        </a:tabLst>
                      </a:pPr>
                      <a:r>
                        <a:rPr kumimoji="0" lang="en-AU" sz="1800" b="0" i="0" u="none" strike="noStrike" cap="none" normalizeH="0" baseline="0" smtClean="0">
                          <a:ln>
                            <a:noFill/>
                          </a:ln>
                          <a:solidFill>
                            <a:srgbClr val="000000"/>
                          </a:solidFill>
                          <a:effectLst/>
                          <a:latin typeface="Arial Narrow" pitchFamily="34" charset="0"/>
                          <a:ea typeface="MS Mincho" pitchFamily="49" charset="-128"/>
                        </a:rPr>
                        <a:t>1. State the purpose of the report.</a:t>
                      </a:r>
                      <a:endParaRPr kumimoji="0" lang="en-US" sz="1800" b="0" i="0" u="none" strike="noStrike" cap="none" normalizeH="0" baseline="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800" b="0" i="0" u="none" strike="noStrike" cap="none" normalizeH="0" baseline="0" smtClean="0">
                          <a:ln>
                            <a:noFill/>
                          </a:ln>
                          <a:solidFill>
                            <a:srgbClr val="000000"/>
                          </a:solidFill>
                          <a:effectLst/>
                          <a:latin typeface="Arial Narrow" pitchFamily="34" charset="0"/>
                          <a:ea typeface="MS Mincho" pitchFamily="49" charset="-128"/>
                        </a:rPr>
                        <a:t>2. Outline what is not working efficiently or safely.</a:t>
                      </a:r>
                      <a:endParaRPr kumimoji="0" lang="en-US" sz="1800" b="0" i="0" u="none" strike="noStrike" cap="none" normalizeH="0" baseline="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224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800" b="0" i="0" u="none" strike="noStrike" cap="none" normalizeH="0" baseline="0" smtClean="0">
                          <a:ln>
                            <a:noFill/>
                          </a:ln>
                          <a:solidFill>
                            <a:srgbClr val="000000"/>
                          </a:solidFill>
                          <a:effectLst/>
                          <a:latin typeface="Arial Narrow" pitchFamily="34" charset="0"/>
                          <a:ea typeface="MS Mincho" pitchFamily="49" charset="-128"/>
                        </a:rPr>
                        <a:t>3. Present your argument. This should include as many details as are known. If you have more than one possible course of action that will solve the problem, present your preferred option first. Ensure you give all the benefits of adopting your suggestion clearly. The stronger your argument, the more benefits that are to be gained, the more likely your recommendation is to be successful.</a:t>
                      </a:r>
                      <a:endParaRPr kumimoji="0" lang="en-US" sz="1800" b="0" i="0" u="none" strike="noStrike" cap="none" normalizeH="0" baseline="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4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800" b="0" i="0" u="none" strike="noStrike" cap="none" normalizeH="0" baseline="0" smtClean="0">
                          <a:ln>
                            <a:noFill/>
                          </a:ln>
                          <a:solidFill>
                            <a:srgbClr val="000000"/>
                          </a:solidFill>
                          <a:effectLst/>
                          <a:latin typeface="Arial Narrow" pitchFamily="34" charset="0"/>
                          <a:ea typeface="MS Mincho" pitchFamily="49" charset="-128"/>
                        </a:rPr>
                        <a:t>4. Costing of your suggestions.</a:t>
                      </a:r>
                      <a:endParaRPr kumimoji="0" lang="en-US" sz="1800" b="0" i="0" u="none" strike="noStrike" cap="none" normalizeH="0" baseline="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832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800" b="0" i="0" u="none" strike="noStrike" cap="none" normalizeH="0" baseline="0" smtClean="0">
                          <a:ln>
                            <a:noFill/>
                          </a:ln>
                          <a:solidFill>
                            <a:srgbClr val="000000"/>
                          </a:solidFill>
                          <a:effectLst/>
                          <a:latin typeface="Arial Narrow" pitchFamily="34" charset="0"/>
                          <a:ea typeface="MS Mincho" pitchFamily="49" charset="-128"/>
                        </a:rPr>
                        <a:t>5. Present your conclusions. Here is your last opportunity to </a:t>
                      </a:r>
                      <a:r>
                        <a:rPr kumimoji="0" lang="en-AU" altLang="en-US" sz="1800" b="0" i="0" u="none" strike="noStrike" cap="none" normalizeH="0" baseline="0" smtClean="0">
                          <a:ln>
                            <a:noFill/>
                          </a:ln>
                          <a:solidFill>
                            <a:srgbClr val="000000"/>
                          </a:solidFill>
                          <a:effectLst/>
                          <a:latin typeface="Arial Narrow" pitchFamily="34" charset="0"/>
                          <a:ea typeface="MS Mincho" pitchFamily="49" charset="-128"/>
                        </a:rPr>
                        <a:t>‘</a:t>
                      </a:r>
                      <a:r>
                        <a:rPr kumimoji="0" lang="en-AU" sz="1800" b="0" i="0" u="none" strike="noStrike" cap="none" normalizeH="0" baseline="0" smtClean="0">
                          <a:ln>
                            <a:noFill/>
                          </a:ln>
                          <a:solidFill>
                            <a:srgbClr val="000000"/>
                          </a:solidFill>
                          <a:effectLst/>
                          <a:latin typeface="Arial Narrow" pitchFamily="34" charset="0"/>
                          <a:ea typeface="MS Mincho" pitchFamily="49" charset="-128"/>
                        </a:rPr>
                        <a:t>sell</a:t>
                      </a:r>
                      <a:r>
                        <a:rPr kumimoji="0" lang="en-AU" altLang="en-US" sz="1800" b="0" i="0" u="none" strike="noStrike" cap="none" normalizeH="0" baseline="0" smtClean="0">
                          <a:ln>
                            <a:noFill/>
                          </a:ln>
                          <a:solidFill>
                            <a:srgbClr val="000000"/>
                          </a:solidFill>
                          <a:effectLst/>
                          <a:latin typeface="Arial Narrow" pitchFamily="34" charset="0"/>
                          <a:ea typeface="MS Mincho" pitchFamily="49" charset="-128"/>
                        </a:rPr>
                        <a:t>’</a:t>
                      </a:r>
                      <a:r>
                        <a:rPr kumimoji="0" lang="en-AU" sz="1800" b="0" i="0" u="none" strike="noStrike" cap="none" normalizeH="0" baseline="0" smtClean="0">
                          <a:ln>
                            <a:noFill/>
                          </a:ln>
                          <a:solidFill>
                            <a:srgbClr val="000000"/>
                          </a:solidFill>
                          <a:effectLst/>
                          <a:latin typeface="Arial Narrow" pitchFamily="34" charset="0"/>
                          <a:ea typeface="MS Mincho" pitchFamily="49" charset="-128"/>
                        </a:rPr>
                        <a:t> your preferred option.</a:t>
                      </a:r>
                      <a:endParaRPr kumimoji="0" lang="en-US" sz="1800" b="0" i="0" u="none" strike="noStrike" cap="none" normalizeH="0" baseline="0" smtClean="0">
                        <a:ln>
                          <a:noFill/>
                        </a:ln>
                        <a:solidFill>
                          <a:srgbClr val="000000"/>
                        </a:solidFill>
                        <a:effectLst/>
                        <a:latin typeface="Arial Narrow"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2.8.1 WRITTEN RECOMMENDATIONS</a:t>
            </a:r>
            <a:endParaRPr lang="en-US" dirty="0">
              <a:ea typeface="+mj-ea"/>
            </a:endParaRPr>
          </a:p>
        </p:txBody>
      </p:sp>
      <p:sp>
        <p:nvSpPr>
          <p:cNvPr id="3" name="Content Placeholder 2"/>
          <p:cNvSpPr>
            <a:spLocks noGrp="1"/>
          </p:cNvSpPr>
          <p:nvPr>
            <p:ph idx="1"/>
          </p:nvPr>
        </p:nvSpPr>
        <p:spPr>
          <a:xfrm>
            <a:off x="4986338" y="2025650"/>
            <a:ext cx="3700462" cy="2554288"/>
          </a:xfrm>
        </p:spPr>
        <p:txBody>
          <a:bodyPr>
            <a:spAutoFit/>
          </a:bodyPr>
          <a:lstStyle/>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Some organisations will require you to write an executive summary of the report.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 This is a paragraph that is normally 10% of the final report. </a:t>
            </a:r>
            <a:endParaRPr lang="en-US" altLang="en-US" smtClean="0">
              <a:solidFill>
                <a:srgbClr val="000000"/>
              </a:solidFill>
              <a:latin typeface="Arial Narrow" panose="020B0606020202030204" pitchFamily="34" charset="0"/>
              <a:ea typeface="ＭＳ Ｐゴシック" panose="020B0600070205080204" pitchFamily="34" charset="-128"/>
            </a:endParaRPr>
          </a:p>
          <a:p>
            <a:pPr marL="0" indent="0">
              <a:buFontTx/>
              <a:buNone/>
            </a:pPr>
            <a:r>
              <a:rPr lang="en-AU" altLang="en-US" smtClean="0">
                <a:solidFill>
                  <a:srgbClr val="000000"/>
                </a:solidFill>
                <a:latin typeface="Arial Narrow" panose="020B0606020202030204" pitchFamily="34" charset="0"/>
                <a:ea typeface="ＭＳ Ｐゴシック" panose="020B0600070205080204" pitchFamily="34" charset="-128"/>
              </a:rPr>
              <a:t> This paragraph summarises the entire report, stating the problem, the solution and the benefits of the solution.</a:t>
            </a:r>
            <a:endParaRPr lang="en-US" altLang="en-US" smtClean="0">
              <a:solidFill>
                <a:srgbClr val="000000"/>
              </a:solidFill>
              <a:latin typeface="Arial Narrow" panose="020B0606020202030204" pitchFamily="34" charset="0"/>
              <a:ea typeface="ＭＳ Ｐゴシック" panose="020B0600070205080204" pitchFamily="34" charset="-128"/>
            </a:endParaRPr>
          </a:p>
        </p:txBody>
      </p:sp>
      <p:pic>
        <p:nvPicPr>
          <p:cNvPr id="4" name="Picture 3" descr="worker man typing computer report.jpg"/>
          <p:cNvPicPr>
            <a:picLocks noChangeAspect="1"/>
          </p:cNvPicPr>
          <p:nvPr/>
        </p:nvPicPr>
        <p:blipFill>
          <a:blip r:embed="rId3">
            <a:extLst>
              <a:ext uri="{28A0092B-C50C-407E-A947-70E740481C1C}">
                <a14:useLocalDpi xmlns:a14="http://schemas.microsoft.com/office/drawing/2010/main" val="0"/>
              </a:ext>
            </a:extLst>
          </a:blip>
          <a:srcRect l="6821" r="3429"/>
          <a:stretch>
            <a:fillRect/>
          </a:stretch>
        </p:blipFill>
        <p:spPr bwMode="auto">
          <a:xfrm>
            <a:off x="1541463" y="2200275"/>
            <a:ext cx="3290887" cy="244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normAutofit/>
          </a:bodyPr>
          <a:lstStyle/>
          <a:p>
            <a:pPr eaLnBrk="1" fontAlgn="auto" hangingPunct="1">
              <a:spcAft>
                <a:spcPts val="0"/>
              </a:spcAft>
              <a:defRPr/>
            </a:pPr>
            <a:r>
              <a:rPr lang="en-US" dirty="0" smtClean="0">
                <a:ea typeface="+mj-ea"/>
              </a:rPr>
              <a:t>2.8.1 WRITTEN RECOMMENDATIONS</a:t>
            </a:r>
            <a:endParaRPr lang="en-US" dirty="0">
              <a:ea typeface="+mj-ea"/>
            </a:endParaRPr>
          </a:p>
        </p:txBody>
      </p:sp>
      <p:sp>
        <p:nvSpPr>
          <p:cNvPr id="7" name="Content Placeholder 2"/>
          <p:cNvSpPr txBox="1">
            <a:spLocks/>
          </p:cNvSpPr>
          <p:nvPr/>
        </p:nvSpPr>
        <p:spPr bwMode="auto">
          <a:xfrm>
            <a:off x="1541463" y="2327275"/>
            <a:ext cx="3608387"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a:solidFill>
                  <a:schemeClr val="tx1"/>
                </a:solidFill>
                <a:latin typeface="Times New Roman" panose="02020603050405020304" pitchFamily="18"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Times New Roman" panose="02020603050405020304" pitchFamily="18" charset="0"/>
                <a:ea typeface="ＭＳ Ｐゴシック" panose="020B0600070205080204" pitchFamily="34" charset="-128"/>
              </a:defRPr>
            </a:lvl9pPr>
          </a:lstStyle>
          <a:p>
            <a:pPr>
              <a:spcBef>
                <a:spcPct val="20000"/>
              </a:spcBef>
              <a:buSzPct val="100000"/>
            </a:pPr>
            <a:r>
              <a:rPr lang="en-AU" altLang="en-US">
                <a:solidFill>
                  <a:srgbClr val="000000"/>
                </a:solidFill>
                <a:latin typeface="Arial Narrow" panose="020B0606020202030204" pitchFamily="34" charset="0"/>
              </a:rPr>
              <a:t>When you see something that is not working safely, efficiently or effectively as it could be, it is your responsibility as a supervisor to attempt to fix the problem. </a:t>
            </a:r>
            <a:endParaRPr lang="en-US" altLang="en-US">
              <a:solidFill>
                <a:srgbClr val="000000"/>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 </a:t>
            </a:r>
            <a:endParaRPr lang="en-US" altLang="en-US">
              <a:solidFill>
                <a:srgbClr val="000000"/>
              </a:solidFill>
              <a:latin typeface="Arial Narrow" panose="020B0606020202030204" pitchFamily="34" charset="0"/>
            </a:endParaRPr>
          </a:p>
          <a:p>
            <a:pPr>
              <a:spcBef>
                <a:spcPct val="20000"/>
              </a:spcBef>
              <a:buSzPct val="100000"/>
            </a:pPr>
            <a:r>
              <a:rPr lang="en-AU" altLang="en-US">
                <a:solidFill>
                  <a:srgbClr val="000000"/>
                </a:solidFill>
                <a:latin typeface="Arial Narrow" panose="020B0606020202030204" pitchFamily="34" charset="0"/>
              </a:rPr>
              <a:t>Often this can only be done through the use of a recommendation report.</a:t>
            </a:r>
            <a:endParaRPr lang="en-US" altLang="en-US">
              <a:solidFill>
                <a:srgbClr val="000000"/>
              </a:solidFill>
              <a:latin typeface="Arial Narrow" panose="020B0606020202030204" pitchFamily="34" charset="0"/>
            </a:endParaRPr>
          </a:p>
        </p:txBody>
      </p:sp>
      <p:pic>
        <p:nvPicPr>
          <p:cNvPr id="3" name="Picture 2" descr="hard hat write report document paper record worker supervisor 11717789_l cropped.jpg"/>
          <p:cNvPicPr>
            <a:picLocks noChangeAspect="1"/>
          </p:cNvPicPr>
          <p:nvPr/>
        </p:nvPicPr>
        <p:blipFill>
          <a:blip r:embed="rId3">
            <a:extLst>
              <a:ext uri="{28A0092B-C50C-407E-A947-70E740481C1C}">
                <a14:useLocalDpi xmlns:a14="http://schemas.microsoft.com/office/drawing/2010/main" val="0"/>
              </a:ext>
            </a:extLst>
          </a:blip>
          <a:srcRect b="7535"/>
          <a:stretch>
            <a:fillRect/>
          </a:stretch>
        </p:blipFill>
        <p:spPr bwMode="auto">
          <a:xfrm>
            <a:off x="5329238" y="1585913"/>
            <a:ext cx="3684587" cy="430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70"/>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orporate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1831</TotalTime>
  <Words>2981</Words>
  <Application>Microsoft Office PowerPoint</Application>
  <PresentationFormat>On-screen Show (4:3)</PresentationFormat>
  <Paragraphs>303</Paragraphs>
  <Slides>70</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70</vt:i4>
      </vt:variant>
    </vt:vector>
  </HeadingPairs>
  <TitlesOfParts>
    <vt:vector size="82" baseType="lpstr">
      <vt:lpstr>MS Mincho</vt:lpstr>
      <vt:lpstr>ＭＳ Ｐゴシック</vt:lpstr>
      <vt:lpstr>Arial</vt:lpstr>
      <vt:lpstr>Arial Black</vt:lpstr>
      <vt:lpstr>Arial Narrow</vt:lpstr>
      <vt:lpstr>Calibri</vt:lpstr>
      <vt:lpstr>Impact</vt:lpstr>
      <vt:lpstr>Times New Roman</vt:lpstr>
      <vt:lpstr>Verdana</vt:lpstr>
      <vt:lpstr>Wingdings</vt:lpstr>
      <vt:lpstr>Custom Design</vt:lpstr>
      <vt:lpstr>Corporate PPT Template</vt:lpstr>
      <vt:lpstr>RIICWM401D supervise civil works Presentation 2</vt:lpstr>
      <vt:lpstr>2.1 ACQUIRE RESOURCES FOR THE TASKS</vt:lpstr>
      <vt:lpstr>2.1 ACQUIRE RESOURCES FOR THE TASKS</vt:lpstr>
      <vt:lpstr>2.1 ACQUIRE RESOURCES FOR THE TASKS</vt:lpstr>
      <vt:lpstr>2.1 ACQUIRE RESOURCES FOR THE TASKS</vt:lpstr>
      <vt:lpstr>2.1 ACQUIRE RESOURCES FOR THE TASKS</vt:lpstr>
      <vt:lpstr>2.1 ACQUIRE RESOURCES FOR THE TASKS</vt:lpstr>
      <vt:lpstr>2.1 ACQUIRE RESOURCES FOR THE TASKS</vt:lpstr>
      <vt:lpstr>2.1 ACQUIRE RESOURCES FOR THE TASKS</vt:lpstr>
      <vt:lpstr>2.1.1 PROCUREMENT REQUIREMENTS</vt:lpstr>
      <vt:lpstr>2.1.1 PROCUREMENT REQUIREMENTS</vt:lpstr>
      <vt:lpstr>2.1.1 PROCUREMENT REQUIREMENTS</vt:lpstr>
      <vt:lpstr>2.1.1 PROCUREMENT REQUIREMENTS</vt:lpstr>
      <vt:lpstr>2.1.1 PROCUREMENT REQUIREMENTS</vt:lpstr>
      <vt:lpstr>2.2 ISSUE INSTRUCTIONS TO TEAM MEMBERS AND PERSONNEL/WORKERS</vt:lpstr>
      <vt:lpstr>2.2 ISSUE INSTRUCTIONS TO TEAM MEMBERS AND PERSONNEL/WORKERS</vt:lpstr>
      <vt:lpstr>2.2.1 EFFECTIVE PREPARATION</vt:lpstr>
      <vt:lpstr>2.2.1 EFFECTIVE PREPARATION</vt:lpstr>
      <vt:lpstr>2.2.1 EFFECTIVE PREPARATION</vt:lpstr>
      <vt:lpstr>2.2.1 EFFECTIVE PREPARATION</vt:lpstr>
      <vt:lpstr>2.2.1 EFFECTIVE PREPARATION</vt:lpstr>
      <vt:lpstr>2.2.2 EFFECTIVE COMMUNICATIONS</vt:lpstr>
      <vt:lpstr>2.2.2 EFFECTIVE COMMUNICATIONS</vt:lpstr>
      <vt:lpstr>2.2.2 EFFECTIVE COMMUNICATIONS</vt:lpstr>
      <vt:lpstr>2.3 SET OUT TASKS</vt:lpstr>
      <vt:lpstr>2.3 SET OUT TASKS</vt:lpstr>
      <vt:lpstr>2.3.1 ESTABLISH OFFSETS</vt:lpstr>
      <vt:lpstr>2.3.1 ESTABLISH OFFSETS</vt:lpstr>
      <vt:lpstr>2.3.2 LEVELLING DEVICES</vt:lpstr>
      <vt:lpstr>2.3.2 LEVELLING DEVICES</vt:lpstr>
      <vt:lpstr>2.4 MONITOR TASK PERFORMANCE</vt:lpstr>
      <vt:lpstr>2.4 MONITOR TASK PERFORMANCE</vt:lpstr>
      <vt:lpstr>2.4 MONITOR TASK PERFORMANCE</vt:lpstr>
      <vt:lpstr>2.4 MONITOR TASK PERFORMANCE</vt:lpstr>
      <vt:lpstr>2.4 MONITOR TASK PERFORMANCE</vt:lpstr>
      <vt:lpstr>2.4 MONITOR TASK PERFORMANCE</vt:lpstr>
      <vt:lpstr>2.4 MONITOR TASK PERFORMANCE</vt:lpstr>
      <vt:lpstr>2.4.1 MONITORING METHODS</vt:lpstr>
      <vt:lpstr>2.4.1 MONITORING METHODS</vt:lpstr>
      <vt:lpstr>2.4.1 MONITORING METHODS</vt:lpstr>
      <vt:lpstr>2.4.1 MONITORING METHODS</vt:lpstr>
      <vt:lpstr>2.4.1 MONITORING METHODS</vt:lpstr>
      <vt:lpstr>2.4.1 MONITORING METHODS</vt:lpstr>
      <vt:lpstr>2.4.1 MONITORING METHODS</vt:lpstr>
      <vt:lpstr>2.4.1 MONITORING METHODS</vt:lpstr>
      <vt:lpstr>2.4.1 MONITORING METHODS</vt:lpstr>
      <vt:lpstr>2.4.1 MONITORING METHODS</vt:lpstr>
      <vt:lpstr>2.4.2 team building and leadership</vt:lpstr>
      <vt:lpstr>2.4.2 team building and leadership</vt:lpstr>
      <vt:lpstr>2.4.2 team building and leadership</vt:lpstr>
      <vt:lpstr>2.4.2 team building and leadership</vt:lpstr>
      <vt:lpstr>2.5 INITIATE ADJUSTMENTS TO PRACTICES OR PLANS </vt:lpstr>
      <vt:lpstr>2.5 INITIATE ADJUSTMENTS TO PRACTICES OR PLANS </vt:lpstr>
      <vt:lpstr>2.5 INITIATE ADJUSTMENTS TO PRACTICES OR PLANS </vt:lpstr>
      <vt:lpstr>2.5 INITIATE ADJUSTMENTS TO PRACTICES OR PLANS </vt:lpstr>
      <vt:lpstr>2.6 ENSURE EQUIPMENT MAINTENANCE REQUIREMENTS ARE CARRIED OUT</vt:lpstr>
      <vt:lpstr>2.6 ENSURE EQUIPMENT MAINTENANCE REQUIREMENTS ARE CARRIED OUT</vt:lpstr>
      <vt:lpstr>2.6 ENSURE EQUIPMENT MAINTENANCE REQUIREMENTS ARE CARRIED OUT</vt:lpstr>
      <vt:lpstr>2.7 COMPLETE AND SUBMIT REPORTS</vt:lpstr>
      <vt:lpstr>2.7 COMPLETE AND SUBMIT REPORTS</vt:lpstr>
      <vt:lpstr>2.7 COMPLETE AND SUBMIT REPORTS</vt:lpstr>
      <vt:lpstr>2.7 COMPLETE AND SUBMIT REPORTS</vt:lpstr>
      <vt:lpstr>2.7 COMPLETE AND SUBMIT REPORTS</vt:lpstr>
      <vt:lpstr>2.7 COMPLETE AND SUBMIT REPORTS</vt:lpstr>
      <vt:lpstr>2.7 COMPLETE AND SUBMIT REPORTS</vt:lpstr>
      <vt:lpstr>2.8 RECOMMEND CHANGES</vt:lpstr>
      <vt:lpstr>2.8 RECOMMEND CHANGES</vt:lpstr>
      <vt:lpstr>2.8.1 WRITTEN RECOMMENDATIONS</vt:lpstr>
      <vt:lpstr>2.8.1 WRITTEN RECOMMENDATIONS</vt:lpstr>
      <vt:lpstr>2.8.1 WRITTEN RECOMMENDATIONS</vt:lpstr>
    </vt:vector>
  </TitlesOfParts>
  <Company>Safe Work Resources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Peachey</dc:creator>
  <cp:lastModifiedBy>Jonathan Curro</cp:lastModifiedBy>
  <cp:revision>208</cp:revision>
  <dcterms:created xsi:type="dcterms:W3CDTF">2011-08-09T01:40:17Z</dcterms:created>
  <dcterms:modified xsi:type="dcterms:W3CDTF">2018-12-11T01:52:44Z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CAA10BAE-9262-4FF7-A8E3-019112226AEC</vt:lpwstr>
  </property>
  <property fmtid="{D5CDD505-2E9C-101B-9397-08002B2CF9AE}" pid="3" name="ArticulatePath">
    <vt:lpwstr>RIICWM401D PowerPoint 2_1-0</vt:lpwstr>
  </property>
</Properties>
</file>