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8"/>
  </p:notesMasterIdLst>
  <p:sldIdLst>
    <p:sldId id="257" r:id="rId2"/>
    <p:sldId id="309" r:id="rId3"/>
    <p:sldId id="610" r:id="rId4"/>
    <p:sldId id="611" r:id="rId5"/>
    <p:sldId id="612" r:id="rId6"/>
    <p:sldId id="613" r:id="rId7"/>
    <p:sldId id="392" r:id="rId8"/>
    <p:sldId id="504" r:id="rId9"/>
    <p:sldId id="614" r:id="rId10"/>
    <p:sldId id="615" r:id="rId11"/>
    <p:sldId id="616" r:id="rId12"/>
    <p:sldId id="617" r:id="rId13"/>
    <p:sldId id="439" r:id="rId14"/>
    <p:sldId id="396" r:id="rId15"/>
    <p:sldId id="618" r:id="rId16"/>
    <p:sldId id="619" r:id="rId17"/>
    <p:sldId id="620" r:id="rId18"/>
    <p:sldId id="621" r:id="rId19"/>
    <p:sldId id="622" r:id="rId20"/>
    <p:sldId id="399" r:id="rId21"/>
    <p:sldId id="586" r:id="rId22"/>
    <p:sldId id="623" r:id="rId23"/>
    <p:sldId id="624" r:id="rId24"/>
    <p:sldId id="588" r:id="rId25"/>
    <p:sldId id="589" r:id="rId26"/>
    <p:sldId id="666" r:id="rId27"/>
    <p:sldId id="625" r:id="rId28"/>
    <p:sldId id="626" r:id="rId29"/>
    <p:sldId id="627" r:id="rId30"/>
    <p:sldId id="628" r:id="rId31"/>
    <p:sldId id="630" r:id="rId32"/>
    <p:sldId id="591" r:id="rId33"/>
    <p:sldId id="592" r:id="rId34"/>
    <p:sldId id="667" r:id="rId35"/>
    <p:sldId id="631" r:id="rId36"/>
    <p:sldId id="632" r:id="rId37"/>
    <p:sldId id="633" r:id="rId38"/>
    <p:sldId id="634" r:id="rId39"/>
    <p:sldId id="594" r:id="rId40"/>
    <p:sldId id="604" r:id="rId41"/>
    <p:sldId id="635" r:id="rId42"/>
    <p:sldId id="606" r:id="rId43"/>
    <p:sldId id="562" r:id="rId44"/>
    <p:sldId id="636" r:id="rId45"/>
    <p:sldId id="637" r:id="rId46"/>
    <p:sldId id="638" r:id="rId47"/>
    <p:sldId id="639" r:id="rId48"/>
    <p:sldId id="640" r:id="rId49"/>
    <p:sldId id="641" r:id="rId50"/>
    <p:sldId id="564" r:id="rId51"/>
    <p:sldId id="565" r:id="rId52"/>
    <p:sldId id="642" r:id="rId53"/>
    <p:sldId id="668" r:id="rId54"/>
    <p:sldId id="643" r:id="rId55"/>
    <p:sldId id="644" r:id="rId56"/>
    <p:sldId id="645" r:id="rId57"/>
    <p:sldId id="646" r:id="rId58"/>
    <p:sldId id="647" r:id="rId59"/>
    <p:sldId id="648" r:id="rId60"/>
    <p:sldId id="649" r:id="rId61"/>
    <p:sldId id="650" r:id="rId62"/>
    <p:sldId id="651" r:id="rId63"/>
    <p:sldId id="652" r:id="rId64"/>
    <p:sldId id="653" r:id="rId65"/>
    <p:sldId id="654" r:id="rId66"/>
    <p:sldId id="655" r:id="rId67"/>
    <p:sldId id="656" r:id="rId68"/>
    <p:sldId id="657" r:id="rId69"/>
    <p:sldId id="658" r:id="rId70"/>
    <p:sldId id="659" r:id="rId71"/>
    <p:sldId id="567" r:id="rId72"/>
    <p:sldId id="538" r:id="rId73"/>
    <p:sldId id="669" r:id="rId74"/>
    <p:sldId id="660" r:id="rId75"/>
    <p:sldId id="661" r:id="rId76"/>
    <p:sldId id="662" r:id="rId77"/>
    <p:sldId id="540" r:id="rId78"/>
    <p:sldId id="541" r:id="rId79"/>
    <p:sldId id="663" r:id="rId80"/>
    <p:sldId id="543" r:id="rId81"/>
    <p:sldId id="544" r:id="rId82"/>
    <p:sldId id="664" r:id="rId83"/>
    <p:sldId id="665" r:id="rId84"/>
    <p:sldId id="546" r:id="rId85"/>
    <p:sldId id="435" r:id="rId86"/>
    <p:sldId id="418" r:id="rId8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varScale="1">
        <p:scale>
          <a:sx n="67" d="100"/>
          <a:sy n="67" d="100"/>
        </p:scale>
        <p:origin x="-117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B95389-5854-4C6E-8F65-96AC9A286D9C}" type="doc">
      <dgm:prSet loTypeId="urn:microsoft.com/office/officeart/2005/8/layout/vProcess5" loCatId="process" qsTypeId="urn:microsoft.com/office/officeart/2005/8/quickstyle/3d1" qsCatId="3D" csTypeId="urn:microsoft.com/office/officeart/2005/8/colors/accent2_5" csCatId="accent2" phldr="1"/>
      <dgm:spPr/>
      <dgm:t>
        <a:bodyPr/>
        <a:lstStyle/>
        <a:p>
          <a:endParaRPr lang="en-GB"/>
        </a:p>
      </dgm:t>
    </dgm:pt>
    <dgm:pt modelId="{98198843-80EF-48B7-9948-3565383A7F5C}">
      <dgm:prSet phldrT="[Text]"/>
      <dgm:spPr/>
      <dgm:t>
        <a:bodyPr/>
        <a:lstStyle/>
        <a:p>
          <a:r>
            <a:rPr lang="en-GB"/>
            <a:t>Two verbal warnings from class teacher</a:t>
          </a:r>
        </a:p>
      </dgm:t>
    </dgm:pt>
    <dgm:pt modelId="{BD1694BC-FD4D-4286-B016-5352ADEB7D32}" type="parTrans" cxnId="{12D49548-6267-4D97-81D5-A7EA224BB076}">
      <dgm:prSet/>
      <dgm:spPr/>
      <dgm:t>
        <a:bodyPr/>
        <a:lstStyle/>
        <a:p>
          <a:endParaRPr lang="en-GB"/>
        </a:p>
      </dgm:t>
    </dgm:pt>
    <dgm:pt modelId="{270F3382-CC8C-4EF5-9FEC-8F64B115BCF8}" type="sibTrans" cxnId="{12D49548-6267-4D97-81D5-A7EA224BB076}">
      <dgm:prSet/>
      <dgm:spPr/>
      <dgm:t>
        <a:bodyPr/>
        <a:lstStyle/>
        <a:p>
          <a:endParaRPr lang="en-GB"/>
        </a:p>
      </dgm:t>
    </dgm:pt>
    <dgm:pt modelId="{13EC4850-90C9-4778-8396-C311F82EDC04}">
      <dgm:prSet phldrT="[Text]"/>
      <dgm:spPr/>
      <dgm:t>
        <a:bodyPr/>
        <a:lstStyle/>
        <a:p>
          <a:r>
            <a:rPr lang="en-GB"/>
            <a:t>Move seats within same classroom</a:t>
          </a:r>
        </a:p>
      </dgm:t>
    </dgm:pt>
    <dgm:pt modelId="{0761A03A-593E-4F75-B5C5-F8069A7D0386}" type="parTrans" cxnId="{CFCD159A-5DC5-48D1-A10F-7CDF8D5FB175}">
      <dgm:prSet/>
      <dgm:spPr/>
      <dgm:t>
        <a:bodyPr/>
        <a:lstStyle/>
        <a:p>
          <a:endParaRPr lang="en-GB"/>
        </a:p>
      </dgm:t>
    </dgm:pt>
    <dgm:pt modelId="{AB873D03-13FE-4AF2-ABE1-2336B8043C51}" type="sibTrans" cxnId="{CFCD159A-5DC5-48D1-A10F-7CDF8D5FB175}">
      <dgm:prSet/>
      <dgm:spPr/>
      <dgm:t>
        <a:bodyPr/>
        <a:lstStyle/>
        <a:p>
          <a:endParaRPr lang="en-GB"/>
        </a:p>
      </dgm:t>
    </dgm:pt>
    <dgm:pt modelId="{EE36D046-19C3-4C73-BEA2-B28176836FC8}">
      <dgm:prSet phldrT="[Text]"/>
      <dgm:spPr/>
      <dgm:t>
        <a:bodyPr/>
        <a:lstStyle/>
        <a:p>
          <a:r>
            <a:rPr lang="en-GB"/>
            <a:t>Removed from classroom by designated member of staff</a:t>
          </a:r>
        </a:p>
      </dgm:t>
    </dgm:pt>
    <dgm:pt modelId="{C19D88D0-DF47-4283-A7E4-07BF84711558}" type="parTrans" cxnId="{E47451A4-7AA2-4961-950A-E7567B16B99B}">
      <dgm:prSet/>
      <dgm:spPr/>
      <dgm:t>
        <a:bodyPr/>
        <a:lstStyle/>
        <a:p>
          <a:endParaRPr lang="en-GB"/>
        </a:p>
      </dgm:t>
    </dgm:pt>
    <dgm:pt modelId="{0E42E0B0-AC4A-4107-B49C-86DCD6B3F0B0}" type="sibTrans" cxnId="{E47451A4-7AA2-4961-950A-E7567B16B99B}">
      <dgm:prSet/>
      <dgm:spPr/>
      <dgm:t>
        <a:bodyPr/>
        <a:lstStyle/>
        <a:p>
          <a:endParaRPr lang="en-GB"/>
        </a:p>
      </dgm:t>
    </dgm:pt>
    <dgm:pt modelId="{11070B0D-2C19-4505-8CC9-107F8D3BAB1A}">
      <dgm:prSet/>
      <dgm:spPr/>
      <dgm:t>
        <a:bodyPr/>
        <a:lstStyle/>
        <a:p>
          <a:r>
            <a:rPr lang="en-GB"/>
            <a:t>Student repeats the lesson at the end of the school day with the class teacher</a:t>
          </a:r>
        </a:p>
      </dgm:t>
    </dgm:pt>
    <dgm:pt modelId="{D4B2C979-176D-4710-80DF-0ED72E862D48}" type="parTrans" cxnId="{6A73E0E8-DBC5-4DD3-9E08-50679F22F988}">
      <dgm:prSet/>
      <dgm:spPr/>
      <dgm:t>
        <a:bodyPr/>
        <a:lstStyle/>
        <a:p>
          <a:endParaRPr lang="en-GB"/>
        </a:p>
      </dgm:t>
    </dgm:pt>
    <dgm:pt modelId="{DE85D1E1-A591-4FAB-98AE-BDC06FA97B7F}" type="sibTrans" cxnId="{6A73E0E8-DBC5-4DD3-9E08-50679F22F988}">
      <dgm:prSet/>
      <dgm:spPr/>
      <dgm:t>
        <a:bodyPr/>
        <a:lstStyle/>
        <a:p>
          <a:endParaRPr lang="en-GB"/>
        </a:p>
      </dgm:t>
    </dgm:pt>
    <dgm:pt modelId="{F80BFECD-0880-4085-B069-7CB61312CA24}">
      <dgm:prSet/>
      <dgm:spPr/>
      <dgm:t>
        <a:bodyPr/>
        <a:lstStyle/>
        <a:p>
          <a:r>
            <a:rPr lang="en-GB"/>
            <a:t>Incident recorded on designated management system and referred to relevant member of staff</a:t>
          </a:r>
        </a:p>
      </dgm:t>
    </dgm:pt>
    <dgm:pt modelId="{FF8CAEC9-8A80-48A2-AD08-62B79637DE7C}" type="parTrans" cxnId="{516AFAE9-A874-4D71-AD38-1F29B0DFD859}">
      <dgm:prSet/>
      <dgm:spPr/>
      <dgm:t>
        <a:bodyPr/>
        <a:lstStyle/>
        <a:p>
          <a:endParaRPr lang="en-GB"/>
        </a:p>
      </dgm:t>
    </dgm:pt>
    <dgm:pt modelId="{C6AFB89F-426B-4AB0-8F07-DCD662D93B89}" type="sibTrans" cxnId="{516AFAE9-A874-4D71-AD38-1F29B0DFD859}">
      <dgm:prSet/>
      <dgm:spPr/>
      <dgm:t>
        <a:bodyPr/>
        <a:lstStyle/>
        <a:p>
          <a:endParaRPr lang="en-GB"/>
        </a:p>
      </dgm:t>
    </dgm:pt>
    <dgm:pt modelId="{CC2A78DA-AB93-4049-A08B-9FDEE937DCD6}" type="pres">
      <dgm:prSet presAssocID="{CCB95389-5854-4C6E-8F65-96AC9A286D9C}" presName="outerComposite" presStyleCnt="0">
        <dgm:presLayoutVars>
          <dgm:chMax val="5"/>
          <dgm:dir/>
          <dgm:resizeHandles val="exact"/>
        </dgm:presLayoutVars>
      </dgm:prSet>
      <dgm:spPr/>
      <dgm:t>
        <a:bodyPr/>
        <a:lstStyle/>
        <a:p>
          <a:endParaRPr lang="en-GB"/>
        </a:p>
      </dgm:t>
    </dgm:pt>
    <dgm:pt modelId="{8E1FC779-BD08-4BAF-B6E3-5F61C0695F85}" type="pres">
      <dgm:prSet presAssocID="{CCB95389-5854-4C6E-8F65-96AC9A286D9C}" presName="dummyMaxCanvas" presStyleCnt="0">
        <dgm:presLayoutVars/>
      </dgm:prSet>
      <dgm:spPr/>
    </dgm:pt>
    <dgm:pt modelId="{39D49336-98BE-4799-82ED-0B01A581F436}" type="pres">
      <dgm:prSet presAssocID="{CCB95389-5854-4C6E-8F65-96AC9A286D9C}" presName="FiveNodes_1" presStyleLbl="node1" presStyleIdx="0" presStyleCnt="5">
        <dgm:presLayoutVars>
          <dgm:bulletEnabled val="1"/>
        </dgm:presLayoutVars>
      </dgm:prSet>
      <dgm:spPr/>
      <dgm:t>
        <a:bodyPr/>
        <a:lstStyle/>
        <a:p>
          <a:endParaRPr lang="en-GB"/>
        </a:p>
      </dgm:t>
    </dgm:pt>
    <dgm:pt modelId="{1EAC352B-5257-4845-8048-C1E5982D06B9}" type="pres">
      <dgm:prSet presAssocID="{CCB95389-5854-4C6E-8F65-96AC9A286D9C}" presName="FiveNodes_2" presStyleLbl="node1" presStyleIdx="1" presStyleCnt="5">
        <dgm:presLayoutVars>
          <dgm:bulletEnabled val="1"/>
        </dgm:presLayoutVars>
      </dgm:prSet>
      <dgm:spPr/>
      <dgm:t>
        <a:bodyPr/>
        <a:lstStyle/>
        <a:p>
          <a:endParaRPr lang="en-GB"/>
        </a:p>
      </dgm:t>
    </dgm:pt>
    <dgm:pt modelId="{3548C170-8D8B-442F-8B71-4FCA1C9ED595}" type="pres">
      <dgm:prSet presAssocID="{CCB95389-5854-4C6E-8F65-96AC9A286D9C}" presName="FiveNodes_3" presStyleLbl="node1" presStyleIdx="2" presStyleCnt="5">
        <dgm:presLayoutVars>
          <dgm:bulletEnabled val="1"/>
        </dgm:presLayoutVars>
      </dgm:prSet>
      <dgm:spPr/>
      <dgm:t>
        <a:bodyPr/>
        <a:lstStyle/>
        <a:p>
          <a:endParaRPr lang="en-GB"/>
        </a:p>
      </dgm:t>
    </dgm:pt>
    <dgm:pt modelId="{B6631EE5-9E34-47D2-9951-16C7D4FEB788}" type="pres">
      <dgm:prSet presAssocID="{CCB95389-5854-4C6E-8F65-96AC9A286D9C}" presName="FiveNodes_4" presStyleLbl="node1" presStyleIdx="3" presStyleCnt="5">
        <dgm:presLayoutVars>
          <dgm:bulletEnabled val="1"/>
        </dgm:presLayoutVars>
      </dgm:prSet>
      <dgm:spPr/>
      <dgm:t>
        <a:bodyPr/>
        <a:lstStyle/>
        <a:p>
          <a:endParaRPr lang="en-GB"/>
        </a:p>
      </dgm:t>
    </dgm:pt>
    <dgm:pt modelId="{9744F878-0B41-4CE5-BC30-EC00BD774C96}" type="pres">
      <dgm:prSet presAssocID="{CCB95389-5854-4C6E-8F65-96AC9A286D9C}" presName="FiveNodes_5" presStyleLbl="node1" presStyleIdx="4" presStyleCnt="5">
        <dgm:presLayoutVars>
          <dgm:bulletEnabled val="1"/>
        </dgm:presLayoutVars>
      </dgm:prSet>
      <dgm:spPr/>
      <dgm:t>
        <a:bodyPr/>
        <a:lstStyle/>
        <a:p>
          <a:endParaRPr lang="en-GB"/>
        </a:p>
      </dgm:t>
    </dgm:pt>
    <dgm:pt modelId="{118B9F11-8D5F-4F56-9EA2-EB5B4D594F7C}" type="pres">
      <dgm:prSet presAssocID="{CCB95389-5854-4C6E-8F65-96AC9A286D9C}" presName="FiveConn_1-2" presStyleLbl="fgAccFollowNode1" presStyleIdx="0" presStyleCnt="4">
        <dgm:presLayoutVars>
          <dgm:bulletEnabled val="1"/>
        </dgm:presLayoutVars>
      </dgm:prSet>
      <dgm:spPr/>
      <dgm:t>
        <a:bodyPr/>
        <a:lstStyle/>
        <a:p>
          <a:endParaRPr lang="en-GB"/>
        </a:p>
      </dgm:t>
    </dgm:pt>
    <dgm:pt modelId="{88D10182-7D67-4132-B9C2-764C534CB95F}" type="pres">
      <dgm:prSet presAssocID="{CCB95389-5854-4C6E-8F65-96AC9A286D9C}" presName="FiveConn_2-3" presStyleLbl="fgAccFollowNode1" presStyleIdx="1" presStyleCnt="4">
        <dgm:presLayoutVars>
          <dgm:bulletEnabled val="1"/>
        </dgm:presLayoutVars>
      </dgm:prSet>
      <dgm:spPr/>
      <dgm:t>
        <a:bodyPr/>
        <a:lstStyle/>
        <a:p>
          <a:endParaRPr lang="en-GB"/>
        </a:p>
      </dgm:t>
    </dgm:pt>
    <dgm:pt modelId="{E98A5992-A0DE-44DF-BE5F-B4E161A194E9}" type="pres">
      <dgm:prSet presAssocID="{CCB95389-5854-4C6E-8F65-96AC9A286D9C}" presName="FiveConn_3-4" presStyleLbl="fgAccFollowNode1" presStyleIdx="2" presStyleCnt="4">
        <dgm:presLayoutVars>
          <dgm:bulletEnabled val="1"/>
        </dgm:presLayoutVars>
      </dgm:prSet>
      <dgm:spPr/>
      <dgm:t>
        <a:bodyPr/>
        <a:lstStyle/>
        <a:p>
          <a:endParaRPr lang="en-GB"/>
        </a:p>
      </dgm:t>
    </dgm:pt>
    <dgm:pt modelId="{BDE3692F-D802-4962-88AA-C87A3F275D89}" type="pres">
      <dgm:prSet presAssocID="{CCB95389-5854-4C6E-8F65-96AC9A286D9C}" presName="FiveConn_4-5" presStyleLbl="fgAccFollowNode1" presStyleIdx="3" presStyleCnt="4">
        <dgm:presLayoutVars>
          <dgm:bulletEnabled val="1"/>
        </dgm:presLayoutVars>
      </dgm:prSet>
      <dgm:spPr/>
      <dgm:t>
        <a:bodyPr/>
        <a:lstStyle/>
        <a:p>
          <a:endParaRPr lang="en-GB"/>
        </a:p>
      </dgm:t>
    </dgm:pt>
    <dgm:pt modelId="{106211D8-8A78-4991-8B7D-4B0F2DD6EC13}" type="pres">
      <dgm:prSet presAssocID="{CCB95389-5854-4C6E-8F65-96AC9A286D9C}" presName="FiveNodes_1_text" presStyleLbl="node1" presStyleIdx="4" presStyleCnt="5">
        <dgm:presLayoutVars>
          <dgm:bulletEnabled val="1"/>
        </dgm:presLayoutVars>
      </dgm:prSet>
      <dgm:spPr/>
      <dgm:t>
        <a:bodyPr/>
        <a:lstStyle/>
        <a:p>
          <a:endParaRPr lang="en-GB"/>
        </a:p>
      </dgm:t>
    </dgm:pt>
    <dgm:pt modelId="{818C9259-BF77-4AD2-A1BC-E129A63B5000}" type="pres">
      <dgm:prSet presAssocID="{CCB95389-5854-4C6E-8F65-96AC9A286D9C}" presName="FiveNodes_2_text" presStyleLbl="node1" presStyleIdx="4" presStyleCnt="5">
        <dgm:presLayoutVars>
          <dgm:bulletEnabled val="1"/>
        </dgm:presLayoutVars>
      </dgm:prSet>
      <dgm:spPr/>
      <dgm:t>
        <a:bodyPr/>
        <a:lstStyle/>
        <a:p>
          <a:endParaRPr lang="en-GB"/>
        </a:p>
      </dgm:t>
    </dgm:pt>
    <dgm:pt modelId="{183B4717-DA6D-4664-A85B-3ED3AB09F78D}" type="pres">
      <dgm:prSet presAssocID="{CCB95389-5854-4C6E-8F65-96AC9A286D9C}" presName="FiveNodes_3_text" presStyleLbl="node1" presStyleIdx="4" presStyleCnt="5">
        <dgm:presLayoutVars>
          <dgm:bulletEnabled val="1"/>
        </dgm:presLayoutVars>
      </dgm:prSet>
      <dgm:spPr/>
      <dgm:t>
        <a:bodyPr/>
        <a:lstStyle/>
        <a:p>
          <a:endParaRPr lang="en-GB"/>
        </a:p>
      </dgm:t>
    </dgm:pt>
    <dgm:pt modelId="{BBB2B0E3-3B42-48FC-838C-D729682A6597}" type="pres">
      <dgm:prSet presAssocID="{CCB95389-5854-4C6E-8F65-96AC9A286D9C}" presName="FiveNodes_4_text" presStyleLbl="node1" presStyleIdx="4" presStyleCnt="5">
        <dgm:presLayoutVars>
          <dgm:bulletEnabled val="1"/>
        </dgm:presLayoutVars>
      </dgm:prSet>
      <dgm:spPr/>
      <dgm:t>
        <a:bodyPr/>
        <a:lstStyle/>
        <a:p>
          <a:endParaRPr lang="en-GB"/>
        </a:p>
      </dgm:t>
    </dgm:pt>
    <dgm:pt modelId="{E1DC3808-3723-4E30-A0F0-36AB41955886}" type="pres">
      <dgm:prSet presAssocID="{CCB95389-5854-4C6E-8F65-96AC9A286D9C}" presName="FiveNodes_5_text" presStyleLbl="node1" presStyleIdx="4" presStyleCnt="5">
        <dgm:presLayoutVars>
          <dgm:bulletEnabled val="1"/>
        </dgm:presLayoutVars>
      </dgm:prSet>
      <dgm:spPr/>
      <dgm:t>
        <a:bodyPr/>
        <a:lstStyle/>
        <a:p>
          <a:endParaRPr lang="en-GB"/>
        </a:p>
      </dgm:t>
    </dgm:pt>
  </dgm:ptLst>
  <dgm:cxnLst>
    <dgm:cxn modelId="{4F7E6965-BF9D-402B-9325-A823624C627B}" type="presOf" srcId="{EE36D046-19C3-4C73-BEA2-B28176836FC8}" destId="{183B4717-DA6D-4664-A85B-3ED3AB09F78D}" srcOrd="1" destOrd="0" presId="urn:microsoft.com/office/officeart/2005/8/layout/vProcess5"/>
    <dgm:cxn modelId="{7C798CB9-443C-46B4-8606-EE0E15D64E14}" type="presOf" srcId="{13EC4850-90C9-4778-8396-C311F82EDC04}" destId="{1EAC352B-5257-4845-8048-C1E5982D06B9}" srcOrd="0" destOrd="0" presId="urn:microsoft.com/office/officeart/2005/8/layout/vProcess5"/>
    <dgm:cxn modelId="{6A73E0E8-DBC5-4DD3-9E08-50679F22F988}" srcId="{CCB95389-5854-4C6E-8F65-96AC9A286D9C}" destId="{11070B0D-2C19-4505-8CC9-107F8D3BAB1A}" srcOrd="3" destOrd="0" parTransId="{D4B2C979-176D-4710-80DF-0ED72E862D48}" sibTransId="{DE85D1E1-A591-4FAB-98AE-BDC06FA97B7F}"/>
    <dgm:cxn modelId="{D9C2F24F-FACB-49AC-97A4-F5D20CF5CFC9}" type="presOf" srcId="{270F3382-CC8C-4EF5-9FEC-8F64B115BCF8}" destId="{118B9F11-8D5F-4F56-9EA2-EB5B4D594F7C}" srcOrd="0" destOrd="0" presId="urn:microsoft.com/office/officeart/2005/8/layout/vProcess5"/>
    <dgm:cxn modelId="{E30B7B1B-CE28-4C60-B985-C4BDD399AFEB}" type="presOf" srcId="{DE85D1E1-A591-4FAB-98AE-BDC06FA97B7F}" destId="{BDE3692F-D802-4962-88AA-C87A3F275D89}" srcOrd="0" destOrd="0" presId="urn:microsoft.com/office/officeart/2005/8/layout/vProcess5"/>
    <dgm:cxn modelId="{A00ECB04-2FB4-4FC2-B0A4-6D6E1A1AEFC2}" type="presOf" srcId="{98198843-80EF-48B7-9948-3565383A7F5C}" destId="{106211D8-8A78-4991-8B7D-4B0F2DD6EC13}" srcOrd="1" destOrd="0" presId="urn:microsoft.com/office/officeart/2005/8/layout/vProcess5"/>
    <dgm:cxn modelId="{B2A2837C-5B9F-4FBF-A35C-939F711A3D1B}" type="presOf" srcId="{11070B0D-2C19-4505-8CC9-107F8D3BAB1A}" destId="{BBB2B0E3-3B42-48FC-838C-D729682A6597}" srcOrd="1" destOrd="0" presId="urn:microsoft.com/office/officeart/2005/8/layout/vProcess5"/>
    <dgm:cxn modelId="{CFCD159A-5DC5-48D1-A10F-7CDF8D5FB175}" srcId="{CCB95389-5854-4C6E-8F65-96AC9A286D9C}" destId="{13EC4850-90C9-4778-8396-C311F82EDC04}" srcOrd="1" destOrd="0" parTransId="{0761A03A-593E-4F75-B5C5-F8069A7D0386}" sibTransId="{AB873D03-13FE-4AF2-ABE1-2336B8043C51}"/>
    <dgm:cxn modelId="{1640DFA4-630D-4868-949F-E922CD318C7A}" type="presOf" srcId="{F80BFECD-0880-4085-B069-7CB61312CA24}" destId="{E1DC3808-3723-4E30-A0F0-36AB41955886}" srcOrd="1" destOrd="0" presId="urn:microsoft.com/office/officeart/2005/8/layout/vProcess5"/>
    <dgm:cxn modelId="{12D49548-6267-4D97-81D5-A7EA224BB076}" srcId="{CCB95389-5854-4C6E-8F65-96AC9A286D9C}" destId="{98198843-80EF-48B7-9948-3565383A7F5C}" srcOrd="0" destOrd="0" parTransId="{BD1694BC-FD4D-4286-B016-5352ADEB7D32}" sibTransId="{270F3382-CC8C-4EF5-9FEC-8F64B115BCF8}"/>
    <dgm:cxn modelId="{DA6EE9ED-9FDE-4823-A9B0-1E7037FE5E10}" type="presOf" srcId="{CCB95389-5854-4C6E-8F65-96AC9A286D9C}" destId="{CC2A78DA-AB93-4049-A08B-9FDEE937DCD6}" srcOrd="0" destOrd="0" presId="urn:microsoft.com/office/officeart/2005/8/layout/vProcess5"/>
    <dgm:cxn modelId="{D4A0C620-1F22-44FA-AE7B-9030EE280498}" type="presOf" srcId="{AB873D03-13FE-4AF2-ABE1-2336B8043C51}" destId="{88D10182-7D67-4132-B9C2-764C534CB95F}" srcOrd="0" destOrd="0" presId="urn:microsoft.com/office/officeart/2005/8/layout/vProcess5"/>
    <dgm:cxn modelId="{A1BBBC08-BE33-4A29-9BBA-1182CD64DDB1}" type="presOf" srcId="{EE36D046-19C3-4C73-BEA2-B28176836FC8}" destId="{3548C170-8D8B-442F-8B71-4FCA1C9ED595}" srcOrd="0" destOrd="0" presId="urn:microsoft.com/office/officeart/2005/8/layout/vProcess5"/>
    <dgm:cxn modelId="{78C4BF9F-80E5-499B-88E6-38AE59392962}" type="presOf" srcId="{0E42E0B0-AC4A-4107-B49C-86DCD6B3F0B0}" destId="{E98A5992-A0DE-44DF-BE5F-B4E161A194E9}" srcOrd="0" destOrd="0" presId="urn:microsoft.com/office/officeart/2005/8/layout/vProcess5"/>
    <dgm:cxn modelId="{E47451A4-7AA2-4961-950A-E7567B16B99B}" srcId="{CCB95389-5854-4C6E-8F65-96AC9A286D9C}" destId="{EE36D046-19C3-4C73-BEA2-B28176836FC8}" srcOrd="2" destOrd="0" parTransId="{C19D88D0-DF47-4283-A7E4-07BF84711558}" sibTransId="{0E42E0B0-AC4A-4107-B49C-86DCD6B3F0B0}"/>
    <dgm:cxn modelId="{101CF761-64F1-4C3E-8C0B-4F8D4E0114C3}" type="presOf" srcId="{13EC4850-90C9-4778-8396-C311F82EDC04}" destId="{818C9259-BF77-4AD2-A1BC-E129A63B5000}" srcOrd="1" destOrd="0" presId="urn:microsoft.com/office/officeart/2005/8/layout/vProcess5"/>
    <dgm:cxn modelId="{516AFAE9-A874-4D71-AD38-1F29B0DFD859}" srcId="{CCB95389-5854-4C6E-8F65-96AC9A286D9C}" destId="{F80BFECD-0880-4085-B069-7CB61312CA24}" srcOrd="4" destOrd="0" parTransId="{FF8CAEC9-8A80-48A2-AD08-62B79637DE7C}" sibTransId="{C6AFB89F-426B-4AB0-8F07-DCD662D93B89}"/>
    <dgm:cxn modelId="{D5B0D3EA-1F5C-45F9-816A-FB71000535E8}" type="presOf" srcId="{98198843-80EF-48B7-9948-3565383A7F5C}" destId="{39D49336-98BE-4799-82ED-0B01A581F436}" srcOrd="0" destOrd="0" presId="urn:microsoft.com/office/officeart/2005/8/layout/vProcess5"/>
    <dgm:cxn modelId="{4AC46F38-421B-4BC2-8969-6DFD80A99F0E}" type="presOf" srcId="{F80BFECD-0880-4085-B069-7CB61312CA24}" destId="{9744F878-0B41-4CE5-BC30-EC00BD774C96}" srcOrd="0" destOrd="0" presId="urn:microsoft.com/office/officeart/2005/8/layout/vProcess5"/>
    <dgm:cxn modelId="{1E53E0FE-13C3-4C7C-92F1-F56570C3BCF2}" type="presOf" srcId="{11070B0D-2C19-4505-8CC9-107F8D3BAB1A}" destId="{B6631EE5-9E34-47D2-9951-16C7D4FEB788}" srcOrd="0" destOrd="0" presId="urn:microsoft.com/office/officeart/2005/8/layout/vProcess5"/>
    <dgm:cxn modelId="{75E98519-5FC4-46FE-B0EF-369DE259B2FE}" type="presParOf" srcId="{CC2A78DA-AB93-4049-A08B-9FDEE937DCD6}" destId="{8E1FC779-BD08-4BAF-B6E3-5F61C0695F85}" srcOrd="0" destOrd="0" presId="urn:microsoft.com/office/officeart/2005/8/layout/vProcess5"/>
    <dgm:cxn modelId="{F72DDE4D-9D6E-4EBE-806C-448596BF12A4}" type="presParOf" srcId="{CC2A78DA-AB93-4049-A08B-9FDEE937DCD6}" destId="{39D49336-98BE-4799-82ED-0B01A581F436}" srcOrd="1" destOrd="0" presId="urn:microsoft.com/office/officeart/2005/8/layout/vProcess5"/>
    <dgm:cxn modelId="{60894FB5-182D-49C2-8E23-CF0BB5FFA010}" type="presParOf" srcId="{CC2A78DA-AB93-4049-A08B-9FDEE937DCD6}" destId="{1EAC352B-5257-4845-8048-C1E5982D06B9}" srcOrd="2" destOrd="0" presId="urn:microsoft.com/office/officeart/2005/8/layout/vProcess5"/>
    <dgm:cxn modelId="{E0299F11-48BA-47C1-8A23-CA60BABF4021}" type="presParOf" srcId="{CC2A78DA-AB93-4049-A08B-9FDEE937DCD6}" destId="{3548C170-8D8B-442F-8B71-4FCA1C9ED595}" srcOrd="3" destOrd="0" presId="urn:microsoft.com/office/officeart/2005/8/layout/vProcess5"/>
    <dgm:cxn modelId="{D5BB1F13-F395-4A17-991C-5852E8F68A83}" type="presParOf" srcId="{CC2A78DA-AB93-4049-A08B-9FDEE937DCD6}" destId="{B6631EE5-9E34-47D2-9951-16C7D4FEB788}" srcOrd="4" destOrd="0" presId="urn:microsoft.com/office/officeart/2005/8/layout/vProcess5"/>
    <dgm:cxn modelId="{C6180676-B558-4C04-8DEA-AFD7F13A5337}" type="presParOf" srcId="{CC2A78DA-AB93-4049-A08B-9FDEE937DCD6}" destId="{9744F878-0B41-4CE5-BC30-EC00BD774C96}" srcOrd="5" destOrd="0" presId="urn:microsoft.com/office/officeart/2005/8/layout/vProcess5"/>
    <dgm:cxn modelId="{58C4E5D8-99A0-4F44-B22C-6D2F8DA206FD}" type="presParOf" srcId="{CC2A78DA-AB93-4049-A08B-9FDEE937DCD6}" destId="{118B9F11-8D5F-4F56-9EA2-EB5B4D594F7C}" srcOrd="6" destOrd="0" presId="urn:microsoft.com/office/officeart/2005/8/layout/vProcess5"/>
    <dgm:cxn modelId="{C7FD4CC1-CD7C-4474-AF01-80BAE5F11953}" type="presParOf" srcId="{CC2A78DA-AB93-4049-A08B-9FDEE937DCD6}" destId="{88D10182-7D67-4132-B9C2-764C534CB95F}" srcOrd="7" destOrd="0" presId="urn:microsoft.com/office/officeart/2005/8/layout/vProcess5"/>
    <dgm:cxn modelId="{FF5C4D95-27B8-46EB-91D9-1FF352BF7B2B}" type="presParOf" srcId="{CC2A78DA-AB93-4049-A08B-9FDEE937DCD6}" destId="{E98A5992-A0DE-44DF-BE5F-B4E161A194E9}" srcOrd="8" destOrd="0" presId="urn:microsoft.com/office/officeart/2005/8/layout/vProcess5"/>
    <dgm:cxn modelId="{406A95FE-BEEB-4017-AFA1-F2A1043C6326}" type="presParOf" srcId="{CC2A78DA-AB93-4049-A08B-9FDEE937DCD6}" destId="{BDE3692F-D802-4962-88AA-C87A3F275D89}" srcOrd="9" destOrd="0" presId="urn:microsoft.com/office/officeart/2005/8/layout/vProcess5"/>
    <dgm:cxn modelId="{BB93371F-6F16-41D4-9AC7-B6EE0EFF8EE3}" type="presParOf" srcId="{CC2A78DA-AB93-4049-A08B-9FDEE937DCD6}" destId="{106211D8-8A78-4991-8B7D-4B0F2DD6EC13}" srcOrd="10" destOrd="0" presId="urn:microsoft.com/office/officeart/2005/8/layout/vProcess5"/>
    <dgm:cxn modelId="{3F06CCDB-34C0-4636-AB53-2287B789E7E4}" type="presParOf" srcId="{CC2A78DA-AB93-4049-A08B-9FDEE937DCD6}" destId="{818C9259-BF77-4AD2-A1BC-E129A63B5000}" srcOrd="11" destOrd="0" presId="urn:microsoft.com/office/officeart/2005/8/layout/vProcess5"/>
    <dgm:cxn modelId="{593EA92C-0551-4CBB-B2BA-31E36EC31541}" type="presParOf" srcId="{CC2A78DA-AB93-4049-A08B-9FDEE937DCD6}" destId="{183B4717-DA6D-4664-A85B-3ED3AB09F78D}" srcOrd="12" destOrd="0" presId="urn:microsoft.com/office/officeart/2005/8/layout/vProcess5"/>
    <dgm:cxn modelId="{82D45A1C-AAC6-4FC0-8B9A-5704B102A488}" type="presParOf" srcId="{CC2A78DA-AB93-4049-A08B-9FDEE937DCD6}" destId="{BBB2B0E3-3B42-48FC-838C-D729682A6597}" srcOrd="13" destOrd="0" presId="urn:microsoft.com/office/officeart/2005/8/layout/vProcess5"/>
    <dgm:cxn modelId="{1CF0CD83-0F76-48A8-847B-CC56A3894DE8}" type="presParOf" srcId="{CC2A78DA-AB93-4049-A08B-9FDEE937DCD6}" destId="{E1DC3808-3723-4E30-A0F0-36AB41955886}"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D49336-98BE-4799-82ED-0B01A581F436}">
      <dsp:nvSpPr>
        <dsp:cNvPr id="0" name=""/>
        <dsp:cNvSpPr/>
      </dsp:nvSpPr>
      <dsp:spPr>
        <a:xfrm>
          <a:off x="0" y="0"/>
          <a:ext cx="6336792" cy="814673"/>
        </a:xfrm>
        <a:prstGeom prst="roundRect">
          <a:avLst>
            <a:gd name="adj" fmla="val 10000"/>
          </a:avLst>
        </a:prstGeom>
        <a:gradFill rotWithShape="0">
          <a:gsLst>
            <a:gs pos="0">
              <a:schemeClr val="accent2">
                <a:alpha val="90000"/>
                <a:hueOff val="0"/>
                <a:satOff val="0"/>
                <a:lumOff val="0"/>
                <a:alphaOff val="0"/>
                <a:shade val="51000"/>
                <a:satMod val="130000"/>
              </a:schemeClr>
            </a:gs>
            <a:gs pos="80000">
              <a:schemeClr val="accent2">
                <a:alpha val="90000"/>
                <a:hueOff val="0"/>
                <a:satOff val="0"/>
                <a:lumOff val="0"/>
                <a:alphaOff val="0"/>
                <a:shade val="93000"/>
                <a:satMod val="130000"/>
              </a:schemeClr>
            </a:gs>
            <a:gs pos="100000">
              <a:schemeClr val="accent2">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Two verbal warnings from class teacher</a:t>
          </a:r>
        </a:p>
      </dsp:txBody>
      <dsp:txXfrm>
        <a:off x="23861" y="23861"/>
        <a:ext cx="5362379" cy="766951"/>
      </dsp:txXfrm>
    </dsp:sp>
    <dsp:sp modelId="{1EAC352B-5257-4845-8048-C1E5982D06B9}">
      <dsp:nvSpPr>
        <dsp:cNvPr id="0" name=""/>
        <dsp:cNvSpPr/>
      </dsp:nvSpPr>
      <dsp:spPr>
        <a:xfrm>
          <a:off x="473202" y="927822"/>
          <a:ext cx="6336792" cy="814673"/>
        </a:xfrm>
        <a:prstGeom prst="roundRect">
          <a:avLst>
            <a:gd name="adj" fmla="val 10000"/>
          </a:avLst>
        </a:prstGeom>
        <a:gradFill rotWithShape="0">
          <a:gsLst>
            <a:gs pos="0">
              <a:schemeClr val="accent2">
                <a:alpha val="90000"/>
                <a:hueOff val="0"/>
                <a:satOff val="0"/>
                <a:lumOff val="0"/>
                <a:alphaOff val="-10000"/>
                <a:shade val="51000"/>
                <a:satMod val="130000"/>
              </a:schemeClr>
            </a:gs>
            <a:gs pos="80000">
              <a:schemeClr val="accent2">
                <a:alpha val="90000"/>
                <a:hueOff val="0"/>
                <a:satOff val="0"/>
                <a:lumOff val="0"/>
                <a:alphaOff val="-10000"/>
                <a:shade val="93000"/>
                <a:satMod val="130000"/>
              </a:schemeClr>
            </a:gs>
            <a:gs pos="100000">
              <a:schemeClr val="accent2">
                <a:alpha val="90000"/>
                <a:hueOff val="0"/>
                <a:satOff val="0"/>
                <a:lumOff val="0"/>
                <a:alphaOff val="-1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Move seats within same classroom</a:t>
          </a:r>
        </a:p>
      </dsp:txBody>
      <dsp:txXfrm>
        <a:off x="497063" y="951683"/>
        <a:ext cx="5286330" cy="766951"/>
      </dsp:txXfrm>
    </dsp:sp>
    <dsp:sp modelId="{3548C170-8D8B-442F-8B71-4FCA1C9ED595}">
      <dsp:nvSpPr>
        <dsp:cNvPr id="0" name=""/>
        <dsp:cNvSpPr/>
      </dsp:nvSpPr>
      <dsp:spPr>
        <a:xfrm>
          <a:off x="946404" y="1855644"/>
          <a:ext cx="6336792" cy="814673"/>
        </a:xfrm>
        <a:prstGeom prst="roundRect">
          <a:avLst>
            <a:gd name="adj" fmla="val 10000"/>
          </a:avLst>
        </a:prstGeom>
        <a:gradFill rotWithShape="0">
          <a:gsLst>
            <a:gs pos="0">
              <a:schemeClr val="accent2">
                <a:alpha val="90000"/>
                <a:hueOff val="0"/>
                <a:satOff val="0"/>
                <a:lumOff val="0"/>
                <a:alphaOff val="-20000"/>
                <a:shade val="51000"/>
                <a:satMod val="130000"/>
              </a:schemeClr>
            </a:gs>
            <a:gs pos="80000">
              <a:schemeClr val="accent2">
                <a:alpha val="90000"/>
                <a:hueOff val="0"/>
                <a:satOff val="0"/>
                <a:lumOff val="0"/>
                <a:alphaOff val="-20000"/>
                <a:shade val="93000"/>
                <a:satMod val="130000"/>
              </a:schemeClr>
            </a:gs>
            <a:gs pos="100000">
              <a:schemeClr val="accent2">
                <a:alpha val="90000"/>
                <a:hueOff val="0"/>
                <a:satOff val="0"/>
                <a:lumOff val="0"/>
                <a:alphaOff val="-2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Removed from classroom by designated member of staff</a:t>
          </a:r>
        </a:p>
      </dsp:txBody>
      <dsp:txXfrm>
        <a:off x="970265" y="1879505"/>
        <a:ext cx="5286330" cy="766951"/>
      </dsp:txXfrm>
    </dsp:sp>
    <dsp:sp modelId="{B6631EE5-9E34-47D2-9951-16C7D4FEB788}">
      <dsp:nvSpPr>
        <dsp:cNvPr id="0" name=""/>
        <dsp:cNvSpPr/>
      </dsp:nvSpPr>
      <dsp:spPr>
        <a:xfrm>
          <a:off x="1419605" y="2783467"/>
          <a:ext cx="6336792" cy="814673"/>
        </a:xfrm>
        <a:prstGeom prst="roundRect">
          <a:avLst>
            <a:gd name="adj" fmla="val 10000"/>
          </a:avLst>
        </a:prstGeom>
        <a:gradFill rotWithShape="0">
          <a:gsLst>
            <a:gs pos="0">
              <a:schemeClr val="accent2">
                <a:alpha val="90000"/>
                <a:hueOff val="0"/>
                <a:satOff val="0"/>
                <a:lumOff val="0"/>
                <a:alphaOff val="-30000"/>
                <a:shade val="51000"/>
                <a:satMod val="130000"/>
              </a:schemeClr>
            </a:gs>
            <a:gs pos="80000">
              <a:schemeClr val="accent2">
                <a:alpha val="90000"/>
                <a:hueOff val="0"/>
                <a:satOff val="0"/>
                <a:lumOff val="0"/>
                <a:alphaOff val="-30000"/>
                <a:shade val="93000"/>
                <a:satMod val="130000"/>
              </a:schemeClr>
            </a:gs>
            <a:gs pos="100000">
              <a:schemeClr val="accent2">
                <a:alpha val="90000"/>
                <a:hueOff val="0"/>
                <a:satOff val="0"/>
                <a:lumOff val="0"/>
                <a:alphaOff val="-3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Student repeats the lesson at the end of the school day with the class teacher</a:t>
          </a:r>
        </a:p>
      </dsp:txBody>
      <dsp:txXfrm>
        <a:off x="1443466" y="2807328"/>
        <a:ext cx="5286330" cy="766951"/>
      </dsp:txXfrm>
    </dsp:sp>
    <dsp:sp modelId="{9744F878-0B41-4CE5-BC30-EC00BD774C96}">
      <dsp:nvSpPr>
        <dsp:cNvPr id="0" name=""/>
        <dsp:cNvSpPr/>
      </dsp:nvSpPr>
      <dsp:spPr>
        <a:xfrm>
          <a:off x="1892808" y="3711289"/>
          <a:ext cx="6336792" cy="814673"/>
        </a:xfrm>
        <a:prstGeom prst="roundRect">
          <a:avLst>
            <a:gd name="adj" fmla="val 10000"/>
          </a:avLst>
        </a:prstGeom>
        <a:gradFill rotWithShape="0">
          <a:gsLst>
            <a:gs pos="0">
              <a:schemeClr val="accent2">
                <a:alpha val="90000"/>
                <a:hueOff val="0"/>
                <a:satOff val="0"/>
                <a:lumOff val="0"/>
                <a:alphaOff val="-40000"/>
                <a:shade val="51000"/>
                <a:satMod val="130000"/>
              </a:schemeClr>
            </a:gs>
            <a:gs pos="80000">
              <a:schemeClr val="accent2">
                <a:alpha val="90000"/>
                <a:hueOff val="0"/>
                <a:satOff val="0"/>
                <a:lumOff val="0"/>
                <a:alphaOff val="-40000"/>
                <a:shade val="93000"/>
                <a:satMod val="130000"/>
              </a:schemeClr>
            </a:gs>
            <a:gs pos="100000">
              <a:schemeClr val="accent2">
                <a:alpha val="90000"/>
                <a:hueOff val="0"/>
                <a:satOff val="0"/>
                <a:lumOff val="0"/>
                <a:alphaOff val="-4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Incident recorded on designated management system and referred to relevant member of staff</a:t>
          </a:r>
        </a:p>
      </dsp:txBody>
      <dsp:txXfrm>
        <a:off x="1916669" y="3735150"/>
        <a:ext cx="5286330" cy="766951"/>
      </dsp:txXfrm>
    </dsp:sp>
    <dsp:sp modelId="{118B9F11-8D5F-4F56-9EA2-EB5B4D594F7C}">
      <dsp:nvSpPr>
        <dsp:cNvPr id="0" name=""/>
        <dsp:cNvSpPr/>
      </dsp:nvSpPr>
      <dsp:spPr>
        <a:xfrm>
          <a:off x="5807254" y="595164"/>
          <a:ext cx="529537" cy="529537"/>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GB" sz="2400" kern="1200"/>
        </a:p>
      </dsp:txBody>
      <dsp:txXfrm>
        <a:off x="5926400" y="595164"/>
        <a:ext cx="291245" cy="398477"/>
      </dsp:txXfrm>
    </dsp:sp>
    <dsp:sp modelId="{88D10182-7D67-4132-B9C2-764C534CB95F}">
      <dsp:nvSpPr>
        <dsp:cNvPr id="0" name=""/>
        <dsp:cNvSpPr/>
      </dsp:nvSpPr>
      <dsp:spPr>
        <a:xfrm>
          <a:off x="6280456" y="1522986"/>
          <a:ext cx="529537" cy="529537"/>
        </a:xfrm>
        <a:prstGeom prst="downArrow">
          <a:avLst>
            <a:gd name="adj1" fmla="val 55000"/>
            <a:gd name="adj2" fmla="val 45000"/>
          </a:avLst>
        </a:prstGeom>
        <a:solidFill>
          <a:schemeClr val="accent2">
            <a:alpha val="90000"/>
            <a:tint val="40000"/>
            <a:hueOff val="0"/>
            <a:satOff val="0"/>
            <a:lumOff val="0"/>
            <a:alphaOff val="-13333"/>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GB" sz="2400" kern="1200"/>
        </a:p>
      </dsp:txBody>
      <dsp:txXfrm>
        <a:off x="6399602" y="1522986"/>
        <a:ext cx="291245" cy="398477"/>
      </dsp:txXfrm>
    </dsp:sp>
    <dsp:sp modelId="{E98A5992-A0DE-44DF-BE5F-B4E161A194E9}">
      <dsp:nvSpPr>
        <dsp:cNvPr id="0" name=""/>
        <dsp:cNvSpPr/>
      </dsp:nvSpPr>
      <dsp:spPr>
        <a:xfrm>
          <a:off x="6753658" y="2437231"/>
          <a:ext cx="529537" cy="529537"/>
        </a:xfrm>
        <a:prstGeom prst="downArrow">
          <a:avLst>
            <a:gd name="adj1" fmla="val 55000"/>
            <a:gd name="adj2" fmla="val 45000"/>
          </a:avLst>
        </a:prstGeom>
        <a:solidFill>
          <a:schemeClr val="accent2">
            <a:alpha val="90000"/>
            <a:tint val="40000"/>
            <a:hueOff val="0"/>
            <a:satOff val="0"/>
            <a:lumOff val="0"/>
            <a:alphaOff val="-26667"/>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GB" sz="2400" kern="1200"/>
        </a:p>
      </dsp:txBody>
      <dsp:txXfrm>
        <a:off x="6872804" y="2437231"/>
        <a:ext cx="291245" cy="398477"/>
      </dsp:txXfrm>
    </dsp:sp>
    <dsp:sp modelId="{BDE3692F-D802-4962-88AA-C87A3F275D89}">
      <dsp:nvSpPr>
        <dsp:cNvPr id="0" name=""/>
        <dsp:cNvSpPr/>
      </dsp:nvSpPr>
      <dsp:spPr>
        <a:xfrm>
          <a:off x="7226860" y="3374105"/>
          <a:ext cx="529537" cy="529537"/>
        </a:xfrm>
        <a:prstGeom prst="downArrow">
          <a:avLst>
            <a:gd name="adj1" fmla="val 55000"/>
            <a:gd name="adj2" fmla="val 45000"/>
          </a:avLst>
        </a:prstGeom>
        <a:solidFill>
          <a:schemeClr val="accent2">
            <a:alpha val="90000"/>
            <a:tint val="40000"/>
            <a:hueOff val="0"/>
            <a:satOff val="0"/>
            <a:lumOff val="0"/>
            <a:alphaOff val="-4000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GB" sz="2400" kern="1200"/>
        </a:p>
      </dsp:txBody>
      <dsp:txXfrm>
        <a:off x="7346006" y="3374105"/>
        <a:ext cx="291245" cy="39847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5/02/2018</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a:t>
            </a:fld>
            <a:endParaRPr lang="en-CA"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a:t>
            </a:fld>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24</a:t>
            </a:fld>
            <a:endParaRPr lang="en-CA"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26</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71</a:t>
            </a:fld>
            <a:endParaRPr lang="en-CA"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73</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77</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78</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80</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81</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84</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86</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5/02/2018</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5/02/2018</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5/02/2018</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5/02/2018</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CHCECE020</a:t>
            </a:r>
            <a:endParaRPr lang="en-GB" sz="4400" dirty="0" smtClean="0">
              <a:solidFill>
                <a:srgbClr val="FF0000"/>
              </a:solidFill>
            </a:endParaRPr>
          </a:p>
          <a:p>
            <a:pPr algn="r"/>
            <a:r>
              <a:rPr lang="en-AU" sz="4400" b="1" dirty="0" smtClean="0">
                <a:solidFill>
                  <a:srgbClr val="FF0000"/>
                </a:solidFill>
              </a:rPr>
              <a:t>Establish and implement plans for developing cooperative behaviour </a:t>
            </a:r>
            <a:endParaRPr lang="en-GB" sz="4400" dirty="0">
              <a:solidFill>
                <a:srgbClr val="FF0000"/>
              </a:solidFill>
            </a:endParaRPr>
          </a:p>
        </p:txBody>
      </p:sp>
      <p:pic>
        <p:nvPicPr>
          <p:cNvPr id="3" name="Picture 2"/>
          <p:cNvPicPr/>
          <p:nvPr/>
        </p:nvPicPr>
        <p:blipFill>
          <a:blip r:embed="rId3">
            <a:extLst>
              <a:ext uri="{28A0092B-C50C-407E-A947-70E740481C1C}">
                <a14:useLocalDpi xmlns:a14="http://schemas.microsoft.com/office/drawing/2010/main" val="0"/>
              </a:ext>
            </a:extLst>
          </a:blip>
          <a:srcRect/>
          <a:stretch>
            <a:fillRect/>
          </a:stretch>
        </p:blipFill>
        <p:spPr bwMode="auto">
          <a:xfrm>
            <a:off x="605309" y="4005064"/>
            <a:ext cx="2952328" cy="2639556"/>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Establish and apply limits and guidelines for behaviour</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1.1 </a:t>
            </a:r>
            <a:r>
              <a:rPr lang="en-AU" sz="2800" dirty="0"/>
              <a:t>Initiate strategies, which are consistent with children’s abilities, to support them to manage their own behaviour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Emotional intelligence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06437690"/>
              </p:ext>
            </p:extLst>
          </p:nvPr>
        </p:nvGraphicFramePr>
        <p:xfrm>
          <a:off x="251520" y="1412777"/>
          <a:ext cx="8496945" cy="5184575"/>
        </p:xfrm>
        <a:graphic>
          <a:graphicData uri="http://schemas.openxmlformats.org/drawingml/2006/table">
            <a:tbl>
              <a:tblPr firstRow="1" firstCol="1" bandRow="1">
                <a:tableStyleId>{21E4AEA4-8DFA-4A89-87EB-49C32662AFE0}</a:tableStyleId>
              </a:tblPr>
              <a:tblGrid>
                <a:gridCol w="1160455"/>
                <a:gridCol w="3603280"/>
                <a:gridCol w="3733210"/>
              </a:tblGrid>
              <a:tr h="217723">
                <a:tc>
                  <a:txBody>
                    <a:bodyPr/>
                    <a:lstStyle/>
                    <a:p>
                      <a:pPr>
                        <a:lnSpc>
                          <a:spcPct val="100000"/>
                        </a:lnSpc>
                        <a:spcBef>
                          <a:spcPts val="600"/>
                        </a:spcBef>
                        <a:spcAft>
                          <a:spcPts val="600"/>
                        </a:spcAft>
                      </a:pPr>
                      <a:r>
                        <a:rPr lang="en-AU" sz="1400" dirty="0">
                          <a:effectLst/>
                        </a:rPr>
                        <a:t> </a:t>
                      </a:r>
                      <a:endParaRPr lang="en-GB" sz="1400" dirty="0">
                        <a:effectLst/>
                        <a:latin typeface="Calibri"/>
                        <a:ea typeface="Calibri"/>
                        <a:cs typeface="Times New Roman"/>
                      </a:endParaRPr>
                    </a:p>
                  </a:txBody>
                  <a:tcPr marL="64107" marR="64107" marT="0" marB="0"/>
                </a:tc>
                <a:tc>
                  <a:txBody>
                    <a:bodyPr/>
                    <a:lstStyle/>
                    <a:p>
                      <a:pPr>
                        <a:lnSpc>
                          <a:spcPct val="100000"/>
                        </a:lnSpc>
                        <a:spcBef>
                          <a:spcPts val="600"/>
                        </a:spcBef>
                        <a:spcAft>
                          <a:spcPts val="600"/>
                        </a:spcAft>
                      </a:pPr>
                      <a:r>
                        <a:rPr lang="en-AU" sz="1400">
                          <a:effectLst/>
                        </a:rPr>
                        <a:t>Personal competence</a:t>
                      </a:r>
                      <a:endParaRPr lang="en-GB" sz="1400">
                        <a:effectLst/>
                        <a:latin typeface="Calibri"/>
                        <a:ea typeface="Calibri"/>
                        <a:cs typeface="Times New Roman"/>
                      </a:endParaRPr>
                    </a:p>
                  </a:txBody>
                  <a:tcPr marL="64107" marR="64107" marT="0" marB="0"/>
                </a:tc>
                <a:tc>
                  <a:txBody>
                    <a:bodyPr/>
                    <a:lstStyle/>
                    <a:p>
                      <a:pPr>
                        <a:lnSpc>
                          <a:spcPct val="100000"/>
                        </a:lnSpc>
                        <a:spcBef>
                          <a:spcPts val="600"/>
                        </a:spcBef>
                        <a:spcAft>
                          <a:spcPts val="600"/>
                        </a:spcAft>
                      </a:pPr>
                      <a:r>
                        <a:rPr lang="en-AU" sz="1400">
                          <a:effectLst/>
                        </a:rPr>
                        <a:t>Social competence</a:t>
                      </a:r>
                      <a:endParaRPr lang="en-GB" sz="1400">
                        <a:effectLst/>
                        <a:latin typeface="Calibri"/>
                        <a:ea typeface="Calibri"/>
                        <a:cs typeface="Times New Roman"/>
                      </a:endParaRPr>
                    </a:p>
                  </a:txBody>
                  <a:tcPr marL="64107" marR="64107" marT="0" marB="0"/>
                </a:tc>
              </a:tr>
              <a:tr h="1717656">
                <a:tc>
                  <a:txBody>
                    <a:bodyPr/>
                    <a:lstStyle/>
                    <a:p>
                      <a:pPr>
                        <a:lnSpc>
                          <a:spcPct val="100000"/>
                        </a:lnSpc>
                        <a:spcBef>
                          <a:spcPts val="600"/>
                        </a:spcBef>
                        <a:spcAft>
                          <a:spcPts val="600"/>
                        </a:spcAft>
                      </a:pPr>
                      <a:r>
                        <a:rPr lang="en-AU" sz="1400">
                          <a:effectLst/>
                        </a:rPr>
                        <a:t>Recognition</a:t>
                      </a:r>
                      <a:endParaRPr lang="en-GB" sz="1400">
                        <a:effectLst/>
                        <a:latin typeface="Calibri"/>
                        <a:ea typeface="Calibri"/>
                        <a:cs typeface="Times New Roman"/>
                      </a:endParaRPr>
                    </a:p>
                  </a:txBody>
                  <a:tcPr marL="64107" marR="64107" marT="0" marB="0"/>
                </a:tc>
                <a:tc>
                  <a:txBody>
                    <a:bodyPr/>
                    <a:lstStyle/>
                    <a:p>
                      <a:pPr>
                        <a:lnSpc>
                          <a:spcPct val="100000"/>
                        </a:lnSpc>
                        <a:spcBef>
                          <a:spcPts val="600"/>
                        </a:spcBef>
                        <a:spcAft>
                          <a:spcPts val="600"/>
                        </a:spcAft>
                      </a:pPr>
                      <a:r>
                        <a:rPr lang="en-AU" sz="1400" dirty="0">
                          <a:effectLst/>
                        </a:rPr>
                        <a:t>Self-awareness</a:t>
                      </a:r>
                      <a:endParaRPr lang="en-GB" sz="1400" dirty="0">
                        <a:effectLst/>
                      </a:endParaRPr>
                    </a:p>
                    <a:p>
                      <a:pPr>
                        <a:lnSpc>
                          <a:spcPct val="100000"/>
                        </a:lnSpc>
                        <a:spcBef>
                          <a:spcPts val="600"/>
                        </a:spcBef>
                        <a:spcAft>
                          <a:spcPts val="600"/>
                        </a:spcAft>
                      </a:pPr>
                      <a:r>
                        <a:rPr lang="en-AU" sz="1400" dirty="0">
                          <a:effectLst/>
                        </a:rPr>
                        <a:t>Emotions</a:t>
                      </a:r>
                      <a:endParaRPr lang="en-GB" sz="1400" dirty="0">
                        <a:effectLst/>
                      </a:endParaRPr>
                    </a:p>
                    <a:p>
                      <a:pPr>
                        <a:lnSpc>
                          <a:spcPct val="100000"/>
                        </a:lnSpc>
                        <a:spcBef>
                          <a:spcPts val="600"/>
                        </a:spcBef>
                        <a:spcAft>
                          <a:spcPts val="600"/>
                        </a:spcAft>
                      </a:pPr>
                      <a:r>
                        <a:rPr lang="en-AU" sz="1400" dirty="0">
                          <a:effectLst/>
                        </a:rPr>
                        <a:t>Behaviour</a:t>
                      </a:r>
                      <a:endParaRPr lang="en-GB" sz="1400" dirty="0">
                        <a:effectLst/>
                      </a:endParaRPr>
                    </a:p>
                    <a:p>
                      <a:pPr>
                        <a:lnSpc>
                          <a:spcPct val="100000"/>
                        </a:lnSpc>
                        <a:spcBef>
                          <a:spcPts val="600"/>
                        </a:spcBef>
                        <a:spcAft>
                          <a:spcPts val="600"/>
                        </a:spcAft>
                      </a:pPr>
                      <a:r>
                        <a:rPr lang="en-AU" sz="1400" dirty="0">
                          <a:effectLst/>
                        </a:rPr>
                        <a:t>Confidence</a:t>
                      </a:r>
                      <a:endParaRPr lang="en-GB" sz="1400" dirty="0">
                        <a:effectLst/>
                      </a:endParaRPr>
                    </a:p>
                    <a:p>
                      <a:pPr>
                        <a:lnSpc>
                          <a:spcPct val="100000"/>
                        </a:lnSpc>
                        <a:spcBef>
                          <a:spcPts val="600"/>
                        </a:spcBef>
                        <a:spcAft>
                          <a:spcPts val="600"/>
                        </a:spcAft>
                      </a:pPr>
                      <a:r>
                        <a:rPr lang="en-AU" sz="1400" dirty="0">
                          <a:effectLst/>
                        </a:rPr>
                        <a:t>Accurate, honest and reflective self-assessment</a:t>
                      </a:r>
                      <a:endParaRPr lang="en-GB" sz="1400" dirty="0">
                        <a:effectLst/>
                        <a:latin typeface="Calibri"/>
                        <a:ea typeface="Calibri"/>
                        <a:cs typeface="Times New Roman"/>
                      </a:endParaRPr>
                    </a:p>
                  </a:txBody>
                  <a:tcPr marL="64107" marR="64107" marT="0" marB="0"/>
                </a:tc>
                <a:tc>
                  <a:txBody>
                    <a:bodyPr/>
                    <a:lstStyle/>
                    <a:p>
                      <a:pPr>
                        <a:lnSpc>
                          <a:spcPct val="100000"/>
                        </a:lnSpc>
                        <a:spcBef>
                          <a:spcPts val="600"/>
                        </a:spcBef>
                        <a:spcAft>
                          <a:spcPts val="600"/>
                        </a:spcAft>
                      </a:pPr>
                      <a:r>
                        <a:rPr lang="en-AU" sz="1400">
                          <a:effectLst/>
                        </a:rPr>
                        <a:t>Social awareness</a:t>
                      </a:r>
                      <a:endParaRPr lang="en-GB" sz="1400">
                        <a:effectLst/>
                      </a:endParaRPr>
                    </a:p>
                    <a:p>
                      <a:pPr>
                        <a:lnSpc>
                          <a:spcPct val="100000"/>
                        </a:lnSpc>
                        <a:spcBef>
                          <a:spcPts val="600"/>
                        </a:spcBef>
                        <a:spcAft>
                          <a:spcPts val="600"/>
                        </a:spcAft>
                      </a:pPr>
                      <a:r>
                        <a:rPr lang="en-AU" sz="1400">
                          <a:effectLst/>
                        </a:rPr>
                        <a:t>Empathy (recognition and understanding of emotions and behaviours of others)</a:t>
                      </a:r>
                      <a:endParaRPr lang="en-GB" sz="1400">
                        <a:effectLst/>
                      </a:endParaRPr>
                    </a:p>
                    <a:p>
                      <a:pPr>
                        <a:lnSpc>
                          <a:spcPct val="100000"/>
                        </a:lnSpc>
                        <a:spcBef>
                          <a:spcPts val="600"/>
                        </a:spcBef>
                        <a:spcAft>
                          <a:spcPts val="600"/>
                        </a:spcAft>
                      </a:pPr>
                      <a:r>
                        <a:rPr lang="en-AU" sz="1400">
                          <a:effectLst/>
                        </a:rPr>
                        <a:t>Awareness and understanding of feelings, emotions and behaviours of the organisation</a:t>
                      </a:r>
                      <a:endParaRPr lang="en-GB" sz="1400">
                        <a:effectLst/>
                        <a:latin typeface="Calibri"/>
                        <a:ea typeface="Calibri"/>
                        <a:cs typeface="Times New Roman"/>
                      </a:endParaRPr>
                    </a:p>
                  </a:txBody>
                  <a:tcPr marL="64107" marR="64107" marT="0" marB="0"/>
                </a:tc>
              </a:tr>
              <a:tr h="3249196">
                <a:tc>
                  <a:txBody>
                    <a:bodyPr/>
                    <a:lstStyle/>
                    <a:p>
                      <a:pPr>
                        <a:lnSpc>
                          <a:spcPct val="100000"/>
                        </a:lnSpc>
                        <a:spcBef>
                          <a:spcPts val="600"/>
                        </a:spcBef>
                        <a:spcAft>
                          <a:spcPts val="600"/>
                        </a:spcAft>
                      </a:pPr>
                      <a:r>
                        <a:rPr lang="en-AU" sz="1400">
                          <a:effectLst/>
                        </a:rPr>
                        <a:t>Regulation</a:t>
                      </a:r>
                      <a:endParaRPr lang="en-GB" sz="1400">
                        <a:effectLst/>
                        <a:latin typeface="Calibri"/>
                        <a:ea typeface="Calibri"/>
                        <a:cs typeface="Times New Roman"/>
                      </a:endParaRPr>
                    </a:p>
                  </a:txBody>
                  <a:tcPr marL="64107" marR="64107" marT="0" marB="0"/>
                </a:tc>
                <a:tc>
                  <a:txBody>
                    <a:bodyPr/>
                    <a:lstStyle/>
                    <a:p>
                      <a:pPr>
                        <a:lnSpc>
                          <a:spcPct val="100000"/>
                        </a:lnSpc>
                        <a:spcBef>
                          <a:spcPts val="600"/>
                        </a:spcBef>
                        <a:spcAft>
                          <a:spcPts val="600"/>
                        </a:spcAft>
                      </a:pPr>
                      <a:r>
                        <a:rPr lang="en-AU" sz="1400" dirty="0">
                          <a:effectLst/>
                        </a:rPr>
                        <a:t>Self-management</a:t>
                      </a:r>
                      <a:endParaRPr lang="en-GB" sz="1400" dirty="0">
                        <a:effectLst/>
                      </a:endParaRPr>
                    </a:p>
                    <a:p>
                      <a:pPr>
                        <a:lnSpc>
                          <a:spcPct val="100000"/>
                        </a:lnSpc>
                        <a:spcBef>
                          <a:spcPts val="600"/>
                        </a:spcBef>
                        <a:spcAft>
                          <a:spcPts val="600"/>
                        </a:spcAft>
                      </a:pPr>
                      <a:r>
                        <a:rPr lang="en-AU" sz="1400" dirty="0">
                          <a:effectLst/>
                        </a:rPr>
                        <a:t>Maintaining emotional self-control in emotive or volatile situations</a:t>
                      </a:r>
                      <a:endParaRPr lang="en-GB" sz="1400" dirty="0">
                        <a:effectLst/>
                      </a:endParaRPr>
                    </a:p>
                    <a:p>
                      <a:pPr>
                        <a:lnSpc>
                          <a:spcPct val="100000"/>
                        </a:lnSpc>
                        <a:spcBef>
                          <a:spcPts val="600"/>
                        </a:spcBef>
                        <a:spcAft>
                          <a:spcPts val="600"/>
                        </a:spcAft>
                      </a:pPr>
                      <a:r>
                        <a:rPr lang="en-AU" sz="1400" dirty="0">
                          <a:effectLst/>
                        </a:rPr>
                        <a:t>Being honest and transparent</a:t>
                      </a:r>
                      <a:endParaRPr lang="en-GB" sz="1400" dirty="0">
                        <a:effectLst/>
                      </a:endParaRPr>
                    </a:p>
                    <a:p>
                      <a:pPr>
                        <a:lnSpc>
                          <a:spcPct val="100000"/>
                        </a:lnSpc>
                        <a:spcBef>
                          <a:spcPts val="600"/>
                        </a:spcBef>
                        <a:spcAft>
                          <a:spcPts val="600"/>
                        </a:spcAft>
                      </a:pPr>
                      <a:r>
                        <a:rPr lang="en-AU" sz="1400" dirty="0">
                          <a:effectLst/>
                        </a:rPr>
                        <a:t>Able to adapt behaviour and approach according to the situation and changes in the situation</a:t>
                      </a:r>
                      <a:endParaRPr lang="en-GB" sz="1400" dirty="0">
                        <a:effectLst/>
                      </a:endParaRPr>
                    </a:p>
                    <a:p>
                      <a:pPr>
                        <a:lnSpc>
                          <a:spcPct val="100000"/>
                        </a:lnSpc>
                        <a:spcBef>
                          <a:spcPts val="600"/>
                        </a:spcBef>
                        <a:spcAft>
                          <a:spcPts val="600"/>
                        </a:spcAft>
                      </a:pPr>
                      <a:r>
                        <a:rPr lang="en-AU" sz="1400" dirty="0">
                          <a:effectLst/>
                        </a:rPr>
                        <a:t>Initiative and innovative approach to management</a:t>
                      </a:r>
                      <a:endParaRPr lang="en-GB" sz="1400" dirty="0">
                        <a:effectLst/>
                      </a:endParaRPr>
                    </a:p>
                    <a:p>
                      <a:pPr>
                        <a:lnSpc>
                          <a:spcPct val="100000"/>
                        </a:lnSpc>
                        <a:spcBef>
                          <a:spcPts val="600"/>
                        </a:spcBef>
                        <a:spcAft>
                          <a:spcPts val="600"/>
                        </a:spcAft>
                      </a:pPr>
                      <a:r>
                        <a:rPr lang="en-AU" sz="1400" dirty="0">
                          <a:effectLst/>
                        </a:rPr>
                        <a:t>Optimistic – uses every situation as an opportunity</a:t>
                      </a:r>
                      <a:endParaRPr lang="en-GB" sz="1400" dirty="0">
                        <a:effectLst/>
                        <a:latin typeface="Calibri"/>
                        <a:ea typeface="Calibri"/>
                        <a:cs typeface="Times New Roman"/>
                      </a:endParaRPr>
                    </a:p>
                  </a:txBody>
                  <a:tcPr marL="64107" marR="64107" marT="0" marB="0"/>
                </a:tc>
                <a:tc>
                  <a:txBody>
                    <a:bodyPr/>
                    <a:lstStyle/>
                    <a:p>
                      <a:pPr>
                        <a:lnSpc>
                          <a:spcPct val="100000"/>
                        </a:lnSpc>
                        <a:spcBef>
                          <a:spcPts val="600"/>
                        </a:spcBef>
                        <a:spcAft>
                          <a:spcPts val="600"/>
                        </a:spcAft>
                      </a:pPr>
                      <a:r>
                        <a:rPr lang="en-AU" sz="1400" dirty="0">
                          <a:effectLst/>
                        </a:rPr>
                        <a:t>Relationship management</a:t>
                      </a:r>
                      <a:endParaRPr lang="en-GB" sz="1400" dirty="0">
                        <a:effectLst/>
                      </a:endParaRPr>
                    </a:p>
                    <a:p>
                      <a:pPr>
                        <a:lnSpc>
                          <a:spcPct val="100000"/>
                        </a:lnSpc>
                        <a:spcBef>
                          <a:spcPts val="600"/>
                        </a:spcBef>
                        <a:spcAft>
                          <a:spcPts val="600"/>
                        </a:spcAft>
                      </a:pPr>
                      <a:r>
                        <a:rPr lang="en-AU" sz="1400" dirty="0">
                          <a:effectLst/>
                        </a:rPr>
                        <a:t>Conflict management and resolution</a:t>
                      </a:r>
                      <a:endParaRPr lang="en-GB" sz="1400" dirty="0">
                        <a:effectLst/>
                      </a:endParaRPr>
                    </a:p>
                    <a:p>
                      <a:pPr>
                        <a:lnSpc>
                          <a:spcPct val="100000"/>
                        </a:lnSpc>
                        <a:spcBef>
                          <a:spcPts val="600"/>
                        </a:spcBef>
                        <a:spcAft>
                          <a:spcPts val="600"/>
                        </a:spcAft>
                      </a:pPr>
                      <a:r>
                        <a:rPr lang="en-AU" sz="1400" dirty="0">
                          <a:effectLst/>
                        </a:rPr>
                        <a:t>Inspirational and influential leadership and management style – leads by example and models good emotional intelligence</a:t>
                      </a:r>
                      <a:endParaRPr lang="en-GB" sz="1400" dirty="0">
                        <a:effectLst/>
                      </a:endParaRPr>
                    </a:p>
                    <a:p>
                      <a:pPr>
                        <a:lnSpc>
                          <a:spcPct val="100000"/>
                        </a:lnSpc>
                        <a:spcBef>
                          <a:spcPts val="600"/>
                        </a:spcBef>
                        <a:spcAft>
                          <a:spcPts val="600"/>
                        </a:spcAft>
                      </a:pPr>
                      <a:r>
                        <a:rPr lang="en-AU" sz="1400" dirty="0">
                          <a:effectLst/>
                        </a:rPr>
                        <a:t>Collaborative approach to management – involves the team in decision making and resolutions</a:t>
                      </a:r>
                      <a:endParaRPr lang="en-GB" sz="1400" dirty="0">
                        <a:effectLst/>
                      </a:endParaRPr>
                    </a:p>
                    <a:p>
                      <a:pPr>
                        <a:lnSpc>
                          <a:spcPct val="100000"/>
                        </a:lnSpc>
                        <a:spcBef>
                          <a:spcPts val="600"/>
                        </a:spcBef>
                        <a:spcAft>
                          <a:spcPts val="600"/>
                        </a:spcAft>
                      </a:pPr>
                      <a:r>
                        <a:rPr lang="en-AU" sz="1400" dirty="0">
                          <a:effectLst/>
                        </a:rPr>
                        <a:t>Develops others</a:t>
                      </a:r>
                      <a:endParaRPr lang="en-GB" sz="1400" dirty="0">
                        <a:effectLst/>
                        <a:latin typeface="Calibri"/>
                        <a:ea typeface="Calibri"/>
                        <a:cs typeface="Times New Roman"/>
                      </a:endParaRPr>
                    </a:p>
                  </a:txBody>
                  <a:tcPr marL="64107" marR="64107" marT="0" marB="0"/>
                </a:tc>
              </a:tr>
            </a:tbl>
          </a:graphicData>
        </a:graphic>
      </p:graphicFrame>
    </p:spTree>
    <p:extLst>
      <p:ext uri="{BB962C8B-B14F-4D97-AF65-F5344CB8AC3E}">
        <p14:creationId xmlns:p14="http://schemas.microsoft.com/office/powerpoint/2010/main" val="2954392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Variations of behaviour</a:t>
            </a:r>
            <a:endParaRPr lang="en-GB" dirty="0"/>
          </a:p>
        </p:txBody>
      </p:sp>
      <p:sp>
        <p:nvSpPr>
          <p:cNvPr id="3" name="Content Placeholder 2"/>
          <p:cNvSpPr>
            <a:spLocks noGrp="1"/>
          </p:cNvSpPr>
          <p:nvPr>
            <p:ph idx="1"/>
          </p:nvPr>
        </p:nvSpPr>
        <p:spPr/>
        <p:txBody>
          <a:bodyPr>
            <a:normAutofit lnSpcReduction="10000"/>
          </a:bodyPr>
          <a:lstStyle/>
          <a:p>
            <a:pPr lvl="0"/>
            <a:r>
              <a:rPr lang="en-GB" dirty="0"/>
              <a:t>Age</a:t>
            </a:r>
          </a:p>
          <a:p>
            <a:pPr lvl="0"/>
            <a:r>
              <a:rPr lang="en-GB" dirty="0"/>
              <a:t>Maturity</a:t>
            </a:r>
          </a:p>
          <a:p>
            <a:pPr lvl="0"/>
            <a:r>
              <a:rPr lang="en-GB" dirty="0"/>
              <a:t>Socio-economic background</a:t>
            </a:r>
          </a:p>
          <a:p>
            <a:pPr lvl="0"/>
            <a:r>
              <a:rPr lang="en-GB" dirty="0"/>
              <a:t>Culture</a:t>
            </a:r>
          </a:p>
          <a:p>
            <a:pPr lvl="0"/>
            <a:r>
              <a:rPr lang="en-GB" dirty="0"/>
              <a:t>Personality</a:t>
            </a:r>
          </a:p>
          <a:p>
            <a:pPr lvl="0"/>
            <a:r>
              <a:rPr lang="en-GB" dirty="0"/>
              <a:t>Emotional state</a:t>
            </a:r>
          </a:p>
          <a:p>
            <a:pPr lvl="0"/>
            <a:r>
              <a:rPr lang="en-GB" dirty="0"/>
              <a:t>Learning difficulties/ability</a:t>
            </a:r>
          </a:p>
          <a:p>
            <a:pPr lvl="0"/>
            <a:r>
              <a:rPr lang="en-GB" dirty="0"/>
              <a:t>Diet</a:t>
            </a:r>
          </a:p>
          <a:p>
            <a:r>
              <a:rPr lang="en-GB" dirty="0"/>
              <a:t>Domestic </a:t>
            </a:r>
            <a:r>
              <a:rPr lang="en-GB" dirty="0" smtClean="0"/>
              <a:t>circumstances.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1628800"/>
            <a:ext cx="1638300" cy="4762500"/>
          </a:xfrm>
          <a:prstGeom prst="rect">
            <a:avLst/>
          </a:prstGeom>
        </p:spPr>
      </p:pic>
    </p:spTree>
    <p:extLst>
      <p:ext uri="{BB962C8B-B14F-4D97-AF65-F5344CB8AC3E}">
        <p14:creationId xmlns:p14="http://schemas.microsoft.com/office/powerpoint/2010/main" val="1095864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Generic strategies to support behaviour management</a:t>
            </a:r>
            <a:endParaRPr lang="en-GB" dirty="0"/>
          </a:p>
        </p:txBody>
      </p:sp>
      <p:sp>
        <p:nvSpPr>
          <p:cNvPr id="3" name="Content Placeholder 2"/>
          <p:cNvSpPr>
            <a:spLocks noGrp="1"/>
          </p:cNvSpPr>
          <p:nvPr>
            <p:ph idx="1"/>
          </p:nvPr>
        </p:nvSpPr>
        <p:spPr/>
        <p:txBody>
          <a:bodyPr/>
          <a:lstStyle/>
          <a:p>
            <a:endParaRPr lang="en-GB" dirty="0" smtClean="0"/>
          </a:p>
          <a:p>
            <a:r>
              <a:rPr lang="en-GB" dirty="0" smtClean="0"/>
              <a:t>Visual supports</a:t>
            </a:r>
          </a:p>
          <a:p>
            <a:r>
              <a:rPr lang="en-GB" dirty="0" smtClean="0"/>
              <a:t>Effective praise</a:t>
            </a:r>
          </a:p>
          <a:p>
            <a:r>
              <a:rPr lang="en-GB" dirty="0" smtClean="0"/>
              <a:t>Routines</a:t>
            </a:r>
          </a:p>
          <a:p>
            <a:r>
              <a:rPr lang="en-GB" dirty="0" smtClean="0"/>
              <a:t>Consequences</a:t>
            </a:r>
          </a:p>
          <a:p>
            <a:r>
              <a:rPr lang="en-GB" dirty="0" smtClean="0"/>
              <a:t>Problem-solving.</a:t>
            </a:r>
          </a:p>
          <a:p>
            <a:endParaRPr lang="en-GB" dirty="0" smtClean="0"/>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780928"/>
            <a:ext cx="3180506" cy="3169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4617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Individual strategies for behaviour management</a:t>
            </a:r>
            <a:endParaRPr lang="en-GB" dirty="0"/>
          </a:p>
        </p:txBody>
      </p:sp>
      <p:sp>
        <p:nvSpPr>
          <p:cNvPr id="3" name="Content Placeholder 2"/>
          <p:cNvSpPr>
            <a:spLocks noGrp="1"/>
          </p:cNvSpPr>
          <p:nvPr>
            <p:ph idx="1"/>
          </p:nvPr>
        </p:nvSpPr>
        <p:spPr/>
        <p:txBody>
          <a:bodyPr>
            <a:normAutofit fontScale="92500" lnSpcReduction="10000"/>
          </a:bodyPr>
          <a:lstStyle/>
          <a:p>
            <a:r>
              <a:rPr lang="en-GB" dirty="0"/>
              <a:t>Praise charts </a:t>
            </a:r>
          </a:p>
          <a:p>
            <a:r>
              <a:rPr lang="en-GB" dirty="0"/>
              <a:t>Labelled praise </a:t>
            </a:r>
          </a:p>
          <a:p>
            <a:r>
              <a:rPr lang="en-GB" dirty="0"/>
              <a:t>Informal conversations and organised meetings </a:t>
            </a:r>
          </a:p>
          <a:p>
            <a:r>
              <a:rPr lang="en-AU" dirty="0"/>
              <a:t>Kindergarten transition statements </a:t>
            </a:r>
            <a:endParaRPr lang="en-GB" dirty="0"/>
          </a:p>
          <a:p>
            <a:r>
              <a:rPr lang="en-GB" dirty="0"/>
              <a:t>Learning mentors </a:t>
            </a:r>
          </a:p>
          <a:p>
            <a:r>
              <a:rPr lang="en-GB" dirty="0"/>
              <a:t>Phone calls home</a:t>
            </a:r>
            <a:r>
              <a:rPr lang="en-GB" b="1" dirty="0"/>
              <a:t> </a:t>
            </a:r>
            <a:endParaRPr lang="en-GB" dirty="0"/>
          </a:p>
          <a:p>
            <a:r>
              <a:rPr lang="en-GB" dirty="0"/>
              <a:t>Calming place </a:t>
            </a:r>
          </a:p>
          <a:p>
            <a:r>
              <a:rPr lang="en-GB" dirty="0"/>
              <a:t>Assignment of responsibility </a:t>
            </a:r>
          </a:p>
          <a:p>
            <a:r>
              <a:rPr lang="en-AU" dirty="0"/>
              <a:t>Peer mentors </a:t>
            </a:r>
            <a:endParaRPr lang="en-GB" dirty="0"/>
          </a:p>
          <a:p>
            <a:r>
              <a:rPr lang="en-GB" dirty="0"/>
              <a:t>Reduced </a:t>
            </a:r>
            <a:r>
              <a:rPr lang="en-GB" dirty="0" smtClean="0"/>
              <a:t>timetable</a:t>
            </a:r>
            <a:r>
              <a:rPr lang="en-GB" b="1" dirty="0"/>
              <a:t>.</a:t>
            </a:r>
            <a:endParaRPr lang="en-GB" dirty="0"/>
          </a:p>
          <a:p>
            <a:pPr marL="0" indent="0">
              <a:buNone/>
            </a:pPr>
            <a:endParaRPr lang="en-GB" dirty="0" smtClean="0"/>
          </a:p>
          <a:p>
            <a:endParaRPr lang="en-GB" dirty="0"/>
          </a:p>
        </p:txBody>
      </p:sp>
      <p:pic>
        <p:nvPicPr>
          <p:cNvPr id="5" name="Picture 4" descr="C:\Users\Stuart New\Pictures\learning_tools_400_clr_9055.png"/>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645024"/>
            <a:ext cx="2707367" cy="2520280"/>
          </a:xfrm>
          <a:prstGeom prst="rect">
            <a:avLst/>
          </a:prstGeom>
          <a:noFill/>
          <a:ln>
            <a:noFill/>
          </a:ln>
        </p:spPr>
      </p:pic>
    </p:spTree>
    <p:extLst>
      <p:ext uri="{BB962C8B-B14F-4D97-AF65-F5344CB8AC3E}">
        <p14:creationId xmlns:p14="http://schemas.microsoft.com/office/powerpoint/2010/main" val="546669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Establish and apply limits and guidelines for behaviour</a:t>
            </a:r>
            <a:endParaRPr lang="en-GB" dirty="0"/>
          </a:p>
        </p:txBody>
      </p:sp>
      <p:sp>
        <p:nvSpPr>
          <p:cNvPr id="8" name="TextBox 7"/>
          <p:cNvSpPr txBox="1"/>
          <p:nvPr/>
        </p:nvSpPr>
        <p:spPr>
          <a:xfrm>
            <a:off x="5206357" y="2564904"/>
            <a:ext cx="3744416" cy="4154984"/>
          </a:xfrm>
          <a:prstGeom prst="rect">
            <a:avLst/>
          </a:prstGeom>
          <a:noFill/>
        </p:spPr>
        <p:txBody>
          <a:bodyPr wrap="square" rtlCol="0">
            <a:spAutoFit/>
          </a:bodyPr>
          <a:lstStyle/>
          <a:p>
            <a:r>
              <a:rPr lang="en-AU" sz="2400" b="1" dirty="0" smtClean="0">
                <a:latin typeface="+mj-lt"/>
              </a:rPr>
              <a:t>1.2 </a:t>
            </a:r>
            <a:r>
              <a:rPr lang="en-AU" sz="2400" dirty="0"/>
              <a:t>Establish guidelines in consultation with families that are relevant to the culture and background of the children and policies of the </a:t>
            </a:r>
            <a:r>
              <a:rPr lang="en-AU" sz="2400" dirty="0" smtClean="0"/>
              <a:t>service</a:t>
            </a:r>
          </a:p>
          <a:p>
            <a:endParaRPr lang="en-AU" sz="1400" dirty="0" smtClean="0"/>
          </a:p>
          <a:p>
            <a:r>
              <a:rPr lang="en-AU" sz="2400" b="1" dirty="0" smtClean="0"/>
              <a:t>1.3 </a:t>
            </a:r>
            <a:r>
              <a:rPr lang="en-AU" sz="2400" dirty="0" smtClean="0"/>
              <a:t>Develop </a:t>
            </a:r>
            <a:r>
              <a:rPr lang="en-AU" sz="2400" dirty="0"/>
              <a:t>guidelines in collaboration with children according to their ability to do so</a:t>
            </a:r>
            <a:r>
              <a:rPr lang="en-AU" sz="2400" b="1" dirty="0" smtClean="0">
                <a:latin typeface="+mj-lt"/>
              </a:rPr>
              <a:t> </a:t>
            </a:r>
            <a:endParaRPr lang="en-AU" sz="2400" dirty="0" smtClean="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Establishing guidelines for behaviour</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b="1" dirty="0" smtClean="0"/>
              <a:t>Guidelines for behaviour should be established in consultation with:</a:t>
            </a:r>
          </a:p>
          <a:p>
            <a:r>
              <a:rPr lang="en-GB" dirty="0" smtClean="0"/>
              <a:t>Children who attend the organisation/service</a:t>
            </a:r>
          </a:p>
          <a:p>
            <a:r>
              <a:rPr lang="en-GB" dirty="0" smtClean="0"/>
              <a:t>Families of the children who attend the organisation/service</a:t>
            </a:r>
          </a:p>
          <a:p>
            <a:r>
              <a:rPr lang="en-GB" dirty="0" smtClean="0"/>
              <a:t>Employees of the </a:t>
            </a:r>
            <a:br>
              <a:rPr lang="en-GB" dirty="0" smtClean="0"/>
            </a:br>
            <a:r>
              <a:rPr lang="en-GB" dirty="0" smtClean="0"/>
              <a:t>organisation/service.</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005064"/>
            <a:ext cx="2975918" cy="2596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0803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Consultation with families</a:t>
            </a:r>
            <a:endParaRPr lang="en-GB" dirty="0"/>
          </a:p>
        </p:txBody>
      </p:sp>
      <p:sp>
        <p:nvSpPr>
          <p:cNvPr id="3" name="Content Placeholder 2"/>
          <p:cNvSpPr>
            <a:spLocks noGrp="1"/>
          </p:cNvSpPr>
          <p:nvPr>
            <p:ph idx="1"/>
          </p:nvPr>
        </p:nvSpPr>
        <p:spPr/>
        <p:txBody>
          <a:bodyPr/>
          <a:lstStyle/>
          <a:p>
            <a:pPr lvl="0"/>
            <a:r>
              <a:rPr lang="en-GB" dirty="0"/>
              <a:t>Open forums</a:t>
            </a:r>
          </a:p>
          <a:p>
            <a:pPr lvl="0"/>
            <a:r>
              <a:rPr lang="en-GB" dirty="0"/>
              <a:t>Paper/online questionnaires</a:t>
            </a:r>
          </a:p>
          <a:p>
            <a:r>
              <a:rPr lang="en-GB" dirty="0"/>
              <a:t>Parents’ steering </a:t>
            </a:r>
            <a:r>
              <a:rPr lang="en-GB" dirty="0" smtClean="0"/>
              <a:t>committee.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3928" y="3140968"/>
            <a:ext cx="4716016" cy="3537012"/>
          </a:xfrm>
          <a:prstGeom prst="rect">
            <a:avLst/>
          </a:prstGeom>
        </p:spPr>
      </p:pic>
    </p:spTree>
    <p:extLst>
      <p:ext uri="{BB962C8B-B14F-4D97-AF65-F5344CB8AC3E}">
        <p14:creationId xmlns:p14="http://schemas.microsoft.com/office/powerpoint/2010/main" val="2471232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Consultation with children</a:t>
            </a:r>
            <a:endParaRPr lang="en-GB" dirty="0"/>
          </a:p>
        </p:txBody>
      </p:sp>
      <p:sp>
        <p:nvSpPr>
          <p:cNvPr id="3" name="Content Placeholder 2"/>
          <p:cNvSpPr>
            <a:spLocks noGrp="1"/>
          </p:cNvSpPr>
          <p:nvPr>
            <p:ph idx="1"/>
          </p:nvPr>
        </p:nvSpPr>
        <p:spPr/>
        <p:txBody>
          <a:bodyPr/>
          <a:lstStyle/>
          <a:p>
            <a:r>
              <a:rPr lang="en-GB" dirty="0" smtClean="0"/>
              <a:t>What is acceptable behaviour?</a:t>
            </a:r>
          </a:p>
          <a:p>
            <a:r>
              <a:rPr lang="en-GB" dirty="0" smtClean="0"/>
              <a:t>What is unacceptable behaviour?</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37720" y="3060304"/>
            <a:ext cx="3977000" cy="3730426"/>
          </a:xfrm>
          <a:prstGeom prst="rect">
            <a:avLst/>
          </a:prstGeom>
        </p:spPr>
      </p:pic>
    </p:spTree>
    <p:extLst>
      <p:ext uri="{BB962C8B-B14F-4D97-AF65-F5344CB8AC3E}">
        <p14:creationId xmlns:p14="http://schemas.microsoft.com/office/powerpoint/2010/main" val="494768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Behaviour expectations</a:t>
            </a:r>
            <a:endParaRPr lang="en-GB" dirty="0"/>
          </a:p>
        </p:txBody>
      </p:sp>
      <p:sp>
        <p:nvSpPr>
          <p:cNvPr id="3" name="Content Placeholder 2"/>
          <p:cNvSpPr>
            <a:spLocks noGrp="1"/>
          </p:cNvSpPr>
          <p:nvPr>
            <p:ph idx="1"/>
          </p:nvPr>
        </p:nvSpPr>
        <p:spPr>
          <a:xfrm>
            <a:off x="457200" y="1412776"/>
            <a:ext cx="8229600" cy="5184576"/>
          </a:xfrm>
        </p:spPr>
        <p:txBody>
          <a:bodyPr>
            <a:normAutofit/>
          </a:bodyPr>
          <a:lstStyle/>
          <a:p>
            <a:pPr lvl="0"/>
            <a:r>
              <a:rPr lang="en-GB" dirty="0"/>
              <a:t>T</a:t>
            </a:r>
            <a:r>
              <a:rPr lang="en-GB" dirty="0" smtClean="0"/>
              <a:t>reat </a:t>
            </a:r>
            <a:r>
              <a:rPr lang="en-GB" dirty="0"/>
              <a:t>others as you would like to be treated yourself</a:t>
            </a:r>
          </a:p>
          <a:p>
            <a:pPr lvl="0"/>
            <a:r>
              <a:rPr lang="en-GB" dirty="0"/>
              <a:t>L</a:t>
            </a:r>
            <a:r>
              <a:rPr lang="en-GB" dirty="0" smtClean="0"/>
              <a:t>isten </a:t>
            </a:r>
            <a:r>
              <a:rPr lang="en-GB" dirty="0"/>
              <a:t>when others are </a:t>
            </a:r>
            <a:r>
              <a:rPr lang="en-GB" dirty="0" smtClean="0"/>
              <a:t>talking</a:t>
            </a:r>
            <a:endParaRPr lang="en-GB" dirty="0"/>
          </a:p>
          <a:p>
            <a:pPr lvl="0"/>
            <a:r>
              <a:rPr lang="en-GB" dirty="0" smtClean="0"/>
              <a:t>Be polite </a:t>
            </a:r>
            <a:r>
              <a:rPr lang="en-GB" dirty="0"/>
              <a:t>and </a:t>
            </a:r>
            <a:r>
              <a:rPr lang="en-GB" dirty="0" smtClean="0"/>
              <a:t>respectful</a:t>
            </a:r>
            <a:endParaRPr lang="en-GB" dirty="0"/>
          </a:p>
          <a:p>
            <a:pPr lvl="0"/>
            <a:r>
              <a:rPr lang="en-GB" dirty="0" smtClean="0"/>
              <a:t>Always </a:t>
            </a:r>
            <a:r>
              <a:rPr lang="en-GB" dirty="0"/>
              <a:t>allow others to get on with their </a:t>
            </a:r>
            <a:r>
              <a:rPr lang="en-GB" dirty="0" smtClean="0"/>
              <a:t>activity</a:t>
            </a:r>
            <a:endParaRPr lang="en-GB" dirty="0"/>
          </a:p>
          <a:p>
            <a:pPr lvl="0"/>
            <a:r>
              <a:rPr lang="en-GB" dirty="0" smtClean="0"/>
              <a:t>Attend regularly </a:t>
            </a:r>
            <a:r>
              <a:rPr lang="en-GB" dirty="0"/>
              <a:t>and on time </a:t>
            </a:r>
          </a:p>
          <a:p>
            <a:pPr lvl="0"/>
            <a:r>
              <a:rPr lang="en-GB" dirty="0" smtClean="0"/>
              <a:t>Look after </a:t>
            </a:r>
            <a:r>
              <a:rPr lang="en-GB" dirty="0"/>
              <a:t>and respect the </a:t>
            </a:r>
            <a:r>
              <a:rPr lang="en-GB" dirty="0" smtClean="0"/>
              <a:t/>
            </a:r>
            <a:br>
              <a:rPr lang="en-GB" dirty="0" smtClean="0"/>
            </a:br>
            <a:r>
              <a:rPr lang="en-GB" dirty="0" smtClean="0"/>
              <a:t>environment</a:t>
            </a:r>
            <a:endParaRPr lang="en-GB" dirty="0"/>
          </a:p>
          <a:p>
            <a:pPr lvl="0"/>
            <a:r>
              <a:rPr lang="en-GB" dirty="0"/>
              <a:t>C</a:t>
            </a:r>
            <a:r>
              <a:rPr lang="en-GB" dirty="0" smtClean="0"/>
              <a:t>omplete activities </a:t>
            </a:r>
            <a:r>
              <a:rPr lang="en-GB" dirty="0"/>
              <a:t>to the best </a:t>
            </a:r>
            <a:r>
              <a:rPr lang="en-GB" dirty="0" smtClean="0"/>
              <a:t/>
            </a:r>
            <a:br>
              <a:rPr lang="en-GB" dirty="0" smtClean="0"/>
            </a:br>
            <a:r>
              <a:rPr lang="en-GB" dirty="0" smtClean="0"/>
              <a:t>of </a:t>
            </a:r>
            <a:r>
              <a:rPr lang="en-GB" dirty="0"/>
              <a:t>your ability</a:t>
            </a:r>
          </a:p>
          <a:p>
            <a:r>
              <a:rPr lang="en-GB" dirty="0"/>
              <a:t>R</a:t>
            </a:r>
            <a:r>
              <a:rPr lang="en-GB" dirty="0" smtClean="0"/>
              <a:t>espect </a:t>
            </a:r>
            <a:r>
              <a:rPr lang="en-GB" dirty="0"/>
              <a:t>other people’s </a:t>
            </a:r>
            <a:r>
              <a:rPr lang="en-GB" dirty="0" smtClean="0"/>
              <a:t>values.</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005064"/>
            <a:ext cx="2436097" cy="2436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8901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Establish and apply limits and guidelines for behaviour</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1.4 </a:t>
            </a:r>
            <a:r>
              <a:rPr lang="en-AU" sz="2800" dirty="0"/>
              <a:t>Decide how to respond to incidents in a timely manner and implement response clearly, consistently and calmly</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Incidents of inappropriate and unacceptable behaviour</a:t>
            </a:r>
            <a:endParaRPr lang="en-GB" dirty="0"/>
          </a:p>
        </p:txBody>
      </p:sp>
      <p:sp>
        <p:nvSpPr>
          <p:cNvPr id="3" name="Content Placeholder 2"/>
          <p:cNvSpPr>
            <a:spLocks noGrp="1"/>
          </p:cNvSpPr>
          <p:nvPr>
            <p:ph idx="1"/>
          </p:nvPr>
        </p:nvSpPr>
        <p:spPr/>
        <p:txBody>
          <a:bodyPr>
            <a:normAutofit/>
          </a:bodyPr>
          <a:lstStyle/>
          <a:p>
            <a:r>
              <a:rPr lang="en-GB" dirty="0"/>
              <a:t>Name calling</a:t>
            </a:r>
          </a:p>
          <a:p>
            <a:r>
              <a:rPr lang="en-GB" dirty="0"/>
              <a:t>Using bad language</a:t>
            </a:r>
          </a:p>
          <a:p>
            <a:r>
              <a:rPr lang="en-GB" dirty="0"/>
              <a:t>Snatching</a:t>
            </a:r>
          </a:p>
          <a:p>
            <a:r>
              <a:rPr lang="en-GB" dirty="0"/>
              <a:t>Not taking part</a:t>
            </a:r>
          </a:p>
          <a:p>
            <a:r>
              <a:rPr lang="en-GB" dirty="0"/>
              <a:t>Making a mess</a:t>
            </a:r>
          </a:p>
          <a:p>
            <a:r>
              <a:rPr lang="en-GB" dirty="0"/>
              <a:t>Disrupting other children</a:t>
            </a:r>
          </a:p>
          <a:p>
            <a:r>
              <a:rPr lang="en-GB" dirty="0"/>
              <a:t>Acting aggressively</a:t>
            </a:r>
          </a:p>
          <a:p>
            <a:r>
              <a:rPr lang="en-GB" dirty="0"/>
              <a:t>Not saying please and thank </a:t>
            </a:r>
            <a:r>
              <a:rPr lang="en-GB" dirty="0" smtClean="0"/>
              <a:t>you.</a:t>
            </a:r>
            <a:endParaRPr lang="en-GB" dirty="0"/>
          </a:p>
          <a:p>
            <a:endParaRPr lang="en-GB" dirty="0"/>
          </a:p>
        </p:txBody>
      </p:sp>
      <p:pic>
        <p:nvPicPr>
          <p:cNvPr id="1026" name="Picture 2" descr="C:\Users\Stuart New\Pictures\paint_can_spilled_ground_400_clr_1336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1511" y="3140968"/>
            <a:ext cx="1905000"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865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procedure</a:t>
            </a:r>
            <a:endParaRPr lang="en-GB"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7267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Timely</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pPr lvl="0"/>
            <a:r>
              <a:rPr lang="en-GB" dirty="0"/>
              <a:t>The persistence is dealt with immediately within the classroom setting</a:t>
            </a:r>
          </a:p>
          <a:p>
            <a:pPr lvl="0"/>
            <a:r>
              <a:rPr lang="en-GB" dirty="0"/>
              <a:t>Peers see that the issue is being addressed</a:t>
            </a:r>
          </a:p>
          <a:p>
            <a:pPr lvl="0"/>
            <a:r>
              <a:rPr lang="en-GB" dirty="0"/>
              <a:t>The persistence is not allowed to continue indefinitely and the disruptive </a:t>
            </a:r>
            <a:r>
              <a:rPr lang="en-GB" dirty="0" smtClean="0"/>
              <a:t/>
            </a:r>
            <a:br>
              <a:rPr lang="en-GB" dirty="0" smtClean="0"/>
            </a:br>
            <a:r>
              <a:rPr lang="en-GB" dirty="0" smtClean="0"/>
              <a:t>student </a:t>
            </a:r>
            <a:r>
              <a:rPr lang="en-GB" dirty="0"/>
              <a:t>is removed from the </a:t>
            </a:r>
            <a:r>
              <a:rPr lang="en-GB" dirty="0" smtClean="0"/>
              <a:t/>
            </a:r>
            <a:br>
              <a:rPr lang="en-GB" dirty="0" smtClean="0"/>
            </a:br>
            <a:r>
              <a:rPr lang="en-GB" dirty="0" smtClean="0"/>
              <a:t>class </a:t>
            </a:r>
            <a:r>
              <a:rPr lang="en-GB" dirty="0"/>
              <a:t>after a set amount of </a:t>
            </a:r>
            <a:r>
              <a:rPr lang="en-GB" dirty="0" smtClean="0"/>
              <a:t/>
            </a:r>
            <a:br>
              <a:rPr lang="en-GB" dirty="0" smtClean="0"/>
            </a:br>
            <a:r>
              <a:rPr lang="en-GB" dirty="0" smtClean="0"/>
              <a:t>warnings </a:t>
            </a:r>
            <a:r>
              <a:rPr lang="en-GB" dirty="0"/>
              <a:t>and </a:t>
            </a:r>
            <a:r>
              <a:rPr lang="en-GB" dirty="0" smtClean="0"/>
              <a:t>actions.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677891">
            <a:off x="6365038" y="3761649"/>
            <a:ext cx="1311167" cy="2996952"/>
          </a:xfrm>
          <a:prstGeom prst="rect">
            <a:avLst/>
          </a:prstGeom>
        </p:spPr>
      </p:pic>
    </p:spTree>
    <p:extLst>
      <p:ext uri="{BB962C8B-B14F-4D97-AF65-F5344CB8AC3E}">
        <p14:creationId xmlns:p14="http://schemas.microsoft.com/office/powerpoint/2010/main" val="2246927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Consistency</a:t>
            </a:r>
            <a:endParaRPr lang="en-GB" dirty="0"/>
          </a:p>
        </p:txBody>
      </p:sp>
      <p:sp>
        <p:nvSpPr>
          <p:cNvPr id="3" name="Content Placeholder 2"/>
          <p:cNvSpPr>
            <a:spLocks noGrp="1"/>
          </p:cNvSpPr>
          <p:nvPr>
            <p:ph idx="1"/>
          </p:nvPr>
        </p:nvSpPr>
        <p:spPr>
          <a:xfrm>
            <a:off x="457200" y="1484784"/>
            <a:ext cx="8229600" cy="5373216"/>
          </a:xfrm>
        </p:spPr>
        <p:txBody>
          <a:bodyPr>
            <a:normAutofit lnSpcReduction="10000"/>
          </a:bodyPr>
          <a:lstStyle/>
          <a:p>
            <a:pPr lvl="0"/>
            <a:r>
              <a:rPr lang="en-GB" dirty="0"/>
              <a:t>Students know what to expect if they cause disruption</a:t>
            </a:r>
          </a:p>
          <a:p>
            <a:pPr lvl="0"/>
            <a:r>
              <a:rPr lang="en-GB" dirty="0"/>
              <a:t>S</a:t>
            </a:r>
            <a:r>
              <a:rPr lang="en-GB" dirty="0" smtClean="0"/>
              <a:t>tudents </a:t>
            </a:r>
            <a:r>
              <a:rPr lang="en-GB" dirty="0"/>
              <a:t>are given the opportunity to correct their behaviour within the classroom before consequences are escalated</a:t>
            </a:r>
          </a:p>
          <a:p>
            <a:pPr lvl="0"/>
            <a:r>
              <a:rPr lang="en-GB" dirty="0"/>
              <a:t>Peers see that action is being taken swiftly </a:t>
            </a:r>
            <a:endParaRPr lang="en-GB" dirty="0" smtClean="0"/>
          </a:p>
          <a:p>
            <a:pPr lvl="0"/>
            <a:r>
              <a:rPr lang="en-GB" dirty="0" smtClean="0"/>
              <a:t>Members </a:t>
            </a:r>
            <a:r>
              <a:rPr lang="en-GB" dirty="0"/>
              <a:t>of staff know </a:t>
            </a:r>
            <a:r>
              <a:rPr lang="en-GB" dirty="0" smtClean="0"/>
              <a:t/>
            </a:r>
            <a:br>
              <a:rPr lang="en-GB" dirty="0" smtClean="0"/>
            </a:br>
            <a:r>
              <a:rPr lang="en-GB" dirty="0" smtClean="0"/>
              <a:t>exactly </a:t>
            </a:r>
            <a:r>
              <a:rPr lang="en-GB" dirty="0"/>
              <a:t>how to deal with </a:t>
            </a:r>
            <a:r>
              <a:rPr lang="en-GB" dirty="0" smtClean="0"/>
              <a:t/>
            </a:r>
            <a:br>
              <a:rPr lang="en-GB" dirty="0" smtClean="0"/>
            </a:br>
            <a:r>
              <a:rPr lang="en-GB" dirty="0" smtClean="0"/>
              <a:t>disruption </a:t>
            </a:r>
          </a:p>
          <a:p>
            <a:pPr lvl="0"/>
            <a:r>
              <a:rPr lang="en-GB" dirty="0" smtClean="0"/>
              <a:t>Responsibility </a:t>
            </a:r>
            <a:r>
              <a:rPr lang="en-GB" dirty="0"/>
              <a:t>of classroom </a:t>
            </a:r>
            <a:r>
              <a:rPr lang="en-GB" dirty="0" smtClean="0"/>
              <a:t/>
            </a:r>
            <a:br>
              <a:rPr lang="en-GB" dirty="0" smtClean="0"/>
            </a:br>
            <a:r>
              <a:rPr lang="en-GB" dirty="0" smtClean="0"/>
              <a:t>management </a:t>
            </a:r>
            <a:r>
              <a:rPr lang="en-GB" dirty="0"/>
              <a:t>is retained by </a:t>
            </a:r>
            <a:r>
              <a:rPr lang="en-GB" dirty="0" smtClean="0"/>
              <a:t/>
            </a:r>
            <a:br>
              <a:rPr lang="en-GB" dirty="0" smtClean="0"/>
            </a:br>
            <a:r>
              <a:rPr lang="en-GB" dirty="0" smtClean="0"/>
              <a:t>the </a:t>
            </a:r>
            <a:r>
              <a:rPr lang="en-GB" dirty="0"/>
              <a:t>class </a:t>
            </a:r>
            <a:r>
              <a:rPr lang="en-GB" dirty="0" smtClean="0"/>
              <a:t>teacher.</a:t>
            </a:r>
            <a:endParaRPr lang="en-GB" dirty="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6698" y="4581128"/>
            <a:ext cx="2692451"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6472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Clear and calm</a:t>
            </a:r>
            <a:endParaRPr lang="en-GB" dirty="0"/>
          </a:p>
        </p:txBody>
      </p:sp>
      <p:sp>
        <p:nvSpPr>
          <p:cNvPr id="3" name="Content Placeholder 2"/>
          <p:cNvSpPr>
            <a:spLocks noGrp="1"/>
          </p:cNvSpPr>
          <p:nvPr>
            <p:ph idx="1"/>
          </p:nvPr>
        </p:nvSpPr>
        <p:spPr>
          <a:xfrm>
            <a:off x="457200" y="1340768"/>
            <a:ext cx="8229600" cy="5359577"/>
          </a:xfrm>
        </p:spPr>
        <p:txBody>
          <a:bodyPr>
            <a:normAutofit/>
          </a:bodyPr>
          <a:lstStyle/>
          <a:p>
            <a:pPr lvl="0"/>
            <a:r>
              <a:rPr lang="en-GB" dirty="0"/>
              <a:t>The student and member of staff know exactly what is going to happen if the student continues to be disruptive</a:t>
            </a:r>
          </a:p>
          <a:p>
            <a:pPr lvl="0"/>
            <a:r>
              <a:rPr lang="en-GB" dirty="0"/>
              <a:t>It prevents confrontation as far as possible </a:t>
            </a:r>
            <a:endParaRPr lang="en-GB" dirty="0" smtClean="0"/>
          </a:p>
          <a:p>
            <a:r>
              <a:rPr lang="en-GB" dirty="0"/>
              <a:t>The child is allowed to reflect on their behaviour and develop a more balanced </a:t>
            </a:r>
            <a:r>
              <a:rPr lang="en-GB" dirty="0" smtClean="0"/>
              <a:t>perspective.</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4493070"/>
            <a:ext cx="2499792" cy="2150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8230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Identify and review behaviour as required</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2.1 </a:t>
            </a:r>
            <a:r>
              <a:rPr lang="en-AU" sz="2800" dirty="0"/>
              <a:t>Gather information from all those involved in caring for the children</a:t>
            </a:r>
            <a:endParaRPr lang="en-AU" sz="2800" dirty="0" smtClean="0">
              <a:latin typeface="+mj-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sources of information</a:t>
            </a:r>
            <a:endParaRPr lang="en-GB" dirty="0"/>
          </a:p>
        </p:txBody>
      </p:sp>
      <p:sp>
        <p:nvSpPr>
          <p:cNvPr id="3" name="Content Placeholder 2"/>
          <p:cNvSpPr>
            <a:spLocks noGrp="1"/>
          </p:cNvSpPr>
          <p:nvPr>
            <p:ph idx="1"/>
          </p:nvPr>
        </p:nvSpPr>
        <p:spPr/>
        <p:txBody>
          <a:bodyPr/>
          <a:lstStyle/>
          <a:p>
            <a:r>
              <a:rPr lang="en-GB" dirty="0" smtClean="0"/>
              <a:t>Primary contact</a:t>
            </a:r>
          </a:p>
          <a:p>
            <a:r>
              <a:rPr lang="en-GB" dirty="0" smtClean="0"/>
              <a:t>Pastoral support</a:t>
            </a:r>
          </a:p>
          <a:p>
            <a:r>
              <a:rPr lang="en-GB" dirty="0" smtClean="0"/>
              <a:t>Support staff</a:t>
            </a:r>
          </a:p>
          <a:p>
            <a:r>
              <a:rPr lang="en-GB" dirty="0" smtClean="0"/>
              <a:t>Behaviour management </a:t>
            </a:r>
            <a:br>
              <a:rPr lang="en-GB" dirty="0" smtClean="0"/>
            </a:br>
            <a:r>
              <a:rPr lang="en-GB" dirty="0" smtClean="0"/>
              <a:t>software</a:t>
            </a:r>
          </a:p>
          <a:p>
            <a:r>
              <a:rPr lang="en-GB" dirty="0" smtClean="0"/>
              <a:t>CCTV.</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564904"/>
            <a:ext cx="2609884" cy="2948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57295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External sources of information</a:t>
            </a:r>
            <a:endParaRPr lang="en-GB" dirty="0"/>
          </a:p>
        </p:txBody>
      </p:sp>
      <p:sp>
        <p:nvSpPr>
          <p:cNvPr id="3" name="Content Placeholder 2"/>
          <p:cNvSpPr>
            <a:spLocks noGrp="1"/>
          </p:cNvSpPr>
          <p:nvPr>
            <p:ph idx="1"/>
          </p:nvPr>
        </p:nvSpPr>
        <p:spPr/>
        <p:txBody>
          <a:bodyPr/>
          <a:lstStyle/>
          <a:p>
            <a:r>
              <a:rPr lang="en-GB" dirty="0" smtClean="0"/>
              <a:t>Family</a:t>
            </a:r>
          </a:p>
          <a:p>
            <a:r>
              <a:rPr lang="en-GB" dirty="0" smtClean="0"/>
              <a:t>Child minder</a:t>
            </a:r>
          </a:p>
          <a:p>
            <a:r>
              <a:rPr lang="en-GB" dirty="0" smtClean="0"/>
              <a:t>External agencies</a:t>
            </a:r>
          </a:p>
          <a:p>
            <a:r>
              <a:rPr lang="en-GB" dirty="0" smtClean="0"/>
              <a:t>Recreational activity leaders.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542530"/>
            <a:ext cx="2023740" cy="4634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28886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Identify and review behaviour as required</a:t>
            </a:r>
            <a:endParaRPr lang="en-GB" dirty="0"/>
          </a:p>
        </p:txBody>
      </p:sp>
      <p:sp>
        <p:nvSpPr>
          <p:cNvPr id="8" name="TextBox 7"/>
          <p:cNvSpPr txBox="1"/>
          <p:nvPr/>
        </p:nvSpPr>
        <p:spPr>
          <a:xfrm>
            <a:off x="4814888" y="2348880"/>
            <a:ext cx="4104663" cy="3970318"/>
          </a:xfrm>
          <a:prstGeom prst="rect">
            <a:avLst/>
          </a:prstGeom>
          <a:noFill/>
        </p:spPr>
        <p:txBody>
          <a:bodyPr wrap="square" rtlCol="0">
            <a:spAutoFit/>
          </a:bodyPr>
          <a:lstStyle/>
          <a:p>
            <a:r>
              <a:rPr lang="en-AU" sz="2800" b="1" dirty="0" smtClean="0">
                <a:latin typeface="+mj-lt"/>
              </a:rPr>
              <a:t>2.2 </a:t>
            </a:r>
            <a:r>
              <a:rPr lang="en-AU" sz="2800" dirty="0"/>
              <a:t>Reflect on the wide range of variables that can impact on </a:t>
            </a:r>
            <a:r>
              <a:rPr lang="en-AU" sz="2800" dirty="0" smtClean="0"/>
              <a:t>behaviour</a:t>
            </a:r>
          </a:p>
          <a:p>
            <a:endParaRPr lang="en-AU" sz="2400" dirty="0" smtClean="0"/>
          </a:p>
          <a:p>
            <a:r>
              <a:rPr lang="en-AU" sz="2800" b="1" dirty="0" smtClean="0">
                <a:latin typeface="+mj-lt"/>
              </a:rPr>
              <a:t>2.3 </a:t>
            </a:r>
            <a:r>
              <a:rPr lang="en-AU" sz="2800" dirty="0"/>
              <a:t>Observe and analyse behaviour to identify triggers or consequences which are maintaining the </a:t>
            </a:r>
            <a:r>
              <a:rPr lang="en-AU" sz="2800" dirty="0" smtClean="0"/>
              <a:t>behaviour</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Identify and review behaviour as required</a:t>
            </a:r>
            <a:endParaRPr lang="en-GB" dirty="0"/>
          </a:p>
        </p:txBody>
      </p:sp>
      <p:sp>
        <p:nvSpPr>
          <p:cNvPr id="8" name="TextBox 7"/>
          <p:cNvSpPr txBox="1"/>
          <p:nvPr/>
        </p:nvSpPr>
        <p:spPr>
          <a:xfrm>
            <a:off x="4814888" y="2348880"/>
            <a:ext cx="4104663" cy="1384995"/>
          </a:xfrm>
          <a:prstGeom prst="rect">
            <a:avLst/>
          </a:prstGeom>
          <a:noFill/>
        </p:spPr>
        <p:txBody>
          <a:bodyPr wrap="square" rtlCol="0">
            <a:spAutoFit/>
          </a:bodyPr>
          <a:lstStyle/>
          <a:p>
            <a:pPr lvl="0"/>
            <a:r>
              <a:rPr lang="en-AU" sz="2800" b="1" dirty="0">
                <a:solidFill>
                  <a:prstClr val="black"/>
                </a:solidFill>
              </a:rPr>
              <a:t>2.4</a:t>
            </a:r>
            <a:r>
              <a:rPr lang="en-AU" sz="2800" dirty="0">
                <a:solidFill>
                  <a:prstClr val="black"/>
                </a:solidFill>
              </a:rPr>
              <a:t> Scan environment and curriculum for possible influences on behaviour</a:t>
            </a:r>
            <a:r>
              <a:rPr lang="en-AU" sz="2800" b="1" dirty="0">
                <a:solidFill>
                  <a:prstClr val="black"/>
                </a:solidFill>
              </a:rPr>
              <a:t> </a:t>
            </a:r>
            <a:endParaRPr lang="en-AU" sz="2800" dirty="0">
              <a:solidFill>
                <a:prstClr val="black"/>
              </a:solidFill>
            </a:endParaRPr>
          </a:p>
        </p:txBody>
      </p:sp>
    </p:spTree>
    <p:extLst>
      <p:ext uri="{BB962C8B-B14F-4D97-AF65-F5344CB8AC3E}">
        <p14:creationId xmlns:p14="http://schemas.microsoft.com/office/powerpoint/2010/main" val="3420561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Variables that can impact on behaviour</a:t>
            </a:r>
            <a:endParaRPr lang="en-GB" dirty="0"/>
          </a:p>
        </p:txBody>
      </p:sp>
      <p:sp>
        <p:nvSpPr>
          <p:cNvPr id="3" name="Content Placeholder 2"/>
          <p:cNvSpPr>
            <a:spLocks noGrp="1"/>
          </p:cNvSpPr>
          <p:nvPr>
            <p:ph idx="1"/>
          </p:nvPr>
        </p:nvSpPr>
        <p:spPr/>
        <p:txBody>
          <a:bodyPr/>
          <a:lstStyle/>
          <a:p>
            <a:r>
              <a:rPr lang="en-GB" dirty="0" smtClean="0"/>
              <a:t>Domestic</a:t>
            </a:r>
          </a:p>
          <a:p>
            <a:r>
              <a:rPr lang="en-GB" dirty="0" smtClean="0"/>
              <a:t>Barriers to learning</a:t>
            </a:r>
          </a:p>
          <a:p>
            <a:r>
              <a:rPr lang="en-GB" dirty="0" smtClean="0"/>
              <a:t>Physical environment</a:t>
            </a:r>
          </a:p>
          <a:p>
            <a:r>
              <a:rPr lang="en-GB" dirty="0" smtClean="0"/>
              <a:t>Personal and social</a:t>
            </a:r>
          </a:p>
          <a:p>
            <a:r>
              <a:rPr lang="en-GB" dirty="0" smtClean="0"/>
              <a:t>Curriculum.</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356296"/>
            <a:ext cx="4022001"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8180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Domestic variables</a:t>
            </a:r>
            <a:endParaRPr lang="en-GB" dirty="0"/>
          </a:p>
        </p:txBody>
      </p:sp>
      <p:sp>
        <p:nvSpPr>
          <p:cNvPr id="3" name="Content Placeholder 2"/>
          <p:cNvSpPr>
            <a:spLocks noGrp="1"/>
          </p:cNvSpPr>
          <p:nvPr>
            <p:ph idx="1"/>
          </p:nvPr>
        </p:nvSpPr>
        <p:spPr/>
        <p:txBody>
          <a:bodyPr>
            <a:normAutofit lnSpcReduction="10000"/>
          </a:bodyPr>
          <a:lstStyle/>
          <a:p>
            <a:r>
              <a:rPr lang="en-GB" dirty="0" smtClean="0"/>
              <a:t>Abuse</a:t>
            </a:r>
          </a:p>
          <a:p>
            <a:r>
              <a:rPr lang="en-GB" dirty="0" smtClean="0"/>
              <a:t>Poor diet</a:t>
            </a:r>
          </a:p>
          <a:p>
            <a:r>
              <a:rPr lang="en-GB" dirty="0" smtClean="0"/>
              <a:t>Poor living conditions</a:t>
            </a:r>
          </a:p>
          <a:p>
            <a:r>
              <a:rPr lang="en-GB" dirty="0" smtClean="0"/>
              <a:t>Financial difficulties</a:t>
            </a:r>
          </a:p>
          <a:p>
            <a:r>
              <a:rPr lang="en-GB" dirty="0" smtClean="0"/>
              <a:t>Changes to family dynamics</a:t>
            </a:r>
          </a:p>
          <a:p>
            <a:r>
              <a:rPr lang="en-GB" dirty="0" smtClean="0"/>
              <a:t>Bereavement</a:t>
            </a:r>
          </a:p>
          <a:p>
            <a:r>
              <a:rPr lang="en-GB" dirty="0" smtClean="0"/>
              <a:t>Substance/alcohol abuse</a:t>
            </a:r>
          </a:p>
          <a:p>
            <a:r>
              <a:rPr lang="en-GB" dirty="0" smtClean="0"/>
              <a:t>Exposure to adult media</a:t>
            </a:r>
          </a:p>
          <a:p>
            <a:r>
              <a:rPr lang="en-GB" dirty="0" smtClean="0"/>
              <a:t>Lack of parental support.</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501008"/>
            <a:ext cx="3879765" cy="21875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31710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Barriers to learning</a:t>
            </a:r>
            <a:endParaRPr lang="en-GB" dirty="0"/>
          </a:p>
        </p:txBody>
      </p:sp>
      <p:sp>
        <p:nvSpPr>
          <p:cNvPr id="3" name="Content Placeholder 2"/>
          <p:cNvSpPr>
            <a:spLocks noGrp="1"/>
          </p:cNvSpPr>
          <p:nvPr>
            <p:ph idx="1"/>
          </p:nvPr>
        </p:nvSpPr>
        <p:spPr/>
        <p:txBody>
          <a:bodyPr/>
          <a:lstStyle/>
          <a:p>
            <a:r>
              <a:rPr lang="en-GB" dirty="0" smtClean="0"/>
              <a:t>Specific learning difficulties</a:t>
            </a:r>
          </a:p>
          <a:p>
            <a:r>
              <a:rPr lang="en-GB" dirty="0" smtClean="0"/>
              <a:t>Low literacy levels</a:t>
            </a:r>
          </a:p>
          <a:p>
            <a:r>
              <a:rPr lang="en-GB" dirty="0" smtClean="0"/>
              <a:t>Physical disabilities</a:t>
            </a:r>
          </a:p>
          <a:p>
            <a:r>
              <a:rPr lang="en-GB" dirty="0" smtClean="0"/>
              <a:t>Medical conditions</a:t>
            </a:r>
          </a:p>
          <a:p>
            <a:r>
              <a:rPr lang="en-GB" dirty="0" smtClean="0"/>
              <a:t>Physical environment.</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976" y="3429000"/>
            <a:ext cx="3994415" cy="2995811"/>
          </a:xfrm>
          <a:prstGeom prst="rect">
            <a:avLst/>
          </a:prstGeom>
        </p:spPr>
      </p:pic>
    </p:spTree>
    <p:extLst>
      <p:ext uri="{BB962C8B-B14F-4D97-AF65-F5344CB8AC3E}">
        <p14:creationId xmlns:p14="http://schemas.microsoft.com/office/powerpoint/2010/main" val="859976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and social</a:t>
            </a:r>
            <a:endParaRPr lang="en-GB" dirty="0"/>
          </a:p>
        </p:txBody>
      </p:sp>
      <p:sp>
        <p:nvSpPr>
          <p:cNvPr id="3" name="Content Placeholder 2"/>
          <p:cNvSpPr>
            <a:spLocks noGrp="1"/>
          </p:cNvSpPr>
          <p:nvPr>
            <p:ph idx="1"/>
          </p:nvPr>
        </p:nvSpPr>
        <p:spPr/>
        <p:txBody>
          <a:bodyPr>
            <a:normAutofit lnSpcReduction="10000"/>
          </a:bodyPr>
          <a:lstStyle/>
          <a:p>
            <a:pPr lvl="0"/>
            <a:r>
              <a:rPr lang="en-GB" dirty="0"/>
              <a:t>Adolescence and puberty</a:t>
            </a:r>
          </a:p>
          <a:p>
            <a:pPr lvl="0"/>
            <a:r>
              <a:rPr lang="en-GB" dirty="0"/>
              <a:t>Breakdown in relationships with peers</a:t>
            </a:r>
          </a:p>
          <a:p>
            <a:pPr lvl="0"/>
            <a:r>
              <a:rPr lang="en-GB" dirty="0"/>
              <a:t>Bullying</a:t>
            </a:r>
          </a:p>
          <a:p>
            <a:pPr lvl="0"/>
            <a:r>
              <a:rPr lang="en-GB" dirty="0"/>
              <a:t>Self-confidence and self-esteem</a:t>
            </a:r>
          </a:p>
          <a:p>
            <a:pPr lvl="0"/>
            <a:r>
              <a:rPr lang="en-GB" dirty="0"/>
              <a:t>Physical appearance</a:t>
            </a:r>
          </a:p>
          <a:p>
            <a:pPr lvl="0"/>
            <a:r>
              <a:rPr lang="en-GB" dirty="0"/>
              <a:t>Physical ability/disability or </a:t>
            </a:r>
            <a:r>
              <a:rPr lang="en-GB" dirty="0" smtClean="0"/>
              <a:t/>
            </a:r>
            <a:br>
              <a:rPr lang="en-GB" dirty="0" smtClean="0"/>
            </a:br>
            <a:r>
              <a:rPr lang="en-GB" dirty="0" smtClean="0"/>
              <a:t>medical </a:t>
            </a:r>
            <a:r>
              <a:rPr lang="en-GB" dirty="0"/>
              <a:t>condition</a:t>
            </a:r>
          </a:p>
          <a:p>
            <a:pPr lvl="0"/>
            <a:r>
              <a:rPr lang="en-GB" dirty="0"/>
              <a:t>Sibling/family history</a:t>
            </a:r>
          </a:p>
          <a:p>
            <a:pPr lvl="0"/>
            <a:r>
              <a:rPr lang="en-GB" dirty="0"/>
              <a:t>Interests and talents.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0152" y="2420888"/>
            <a:ext cx="2143125" cy="3810000"/>
          </a:xfrm>
          <a:prstGeom prst="rect">
            <a:avLst/>
          </a:prstGeom>
        </p:spPr>
      </p:pic>
    </p:spTree>
    <p:extLst>
      <p:ext uri="{BB962C8B-B14F-4D97-AF65-F5344CB8AC3E}">
        <p14:creationId xmlns:p14="http://schemas.microsoft.com/office/powerpoint/2010/main" val="2857203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Common triggers for children</a:t>
            </a:r>
            <a:endParaRPr lang="en-GB" dirty="0"/>
          </a:p>
        </p:txBody>
      </p:sp>
      <p:sp>
        <p:nvSpPr>
          <p:cNvPr id="3" name="Content Placeholder 2"/>
          <p:cNvSpPr>
            <a:spLocks noGrp="1"/>
          </p:cNvSpPr>
          <p:nvPr>
            <p:ph idx="1"/>
          </p:nvPr>
        </p:nvSpPr>
        <p:spPr>
          <a:xfrm>
            <a:off x="457200" y="1600200"/>
            <a:ext cx="8229600" cy="4709120"/>
          </a:xfrm>
        </p:spPr>
        <p:txBody>
          <a:bodyPr>
            <a:normAutofit lnSpcReduction="10000"/>
          </a:bodyPr>
          <a:lstStyle/>
          <a:p>
            <a:pPr lvl="0"/>
            <a:r>
              <a:rPr lang="en-AU" dirty="0"/>
              <a:t>Name calling of </a:t>
            </a:r>
            <a:r>
              <a:rPr lang="en-AU" dirty="0" smtClean="0"/>
              <a:t>parents</a:t>
            </a:r>
            <a:endParaRPr lang="en-GB" dirty="0"/>
          </a:p>
          <a:p>
            <a:pPr lvl="0"/>
            <a:r>
              <a:rPr lang="en-AU" dirty="0"/>
              <a:t>Being told to repeat a task that they </a:t>
            </a:r>
            <a:r>
              <a:rPr lang="en-GB" dirty="0" smtClean="0"/>
              <a:t>cannot do</a:t>
            </a:r>
            <a:endParaRPr lang="en-GB" dirty="0"/>
          </a:p>
          <a:p>
            <a:pPr lvl="0"/>
            <a:r>
              <a:rPr lang="en-AU" dirty="0"/>
              <a:t>Being paired with certain other children</a:t>
            </a:r>
            <a:endParaRPr lang="en-GB" dirty="0"/>
          </a:p>
          <a:p>
            <a:pPr lvl="0"/>
            <a:r>
              <a:rPr lang="en-AU" dirty="0"/>
              <a:t>Being ignored</a:t>
            </a:r>
            <a:endParaRPr lang="en-GB" dirty="0"/>
          </a:p>
          <a:p>
            <a:pPr lvl="0"/>
            <a:r>
              <a:rPr lang="en-AU" dirty="0"/>
              <a:t>Having an audience</a:t>
            </a:r>
            <a:endParaRPr lang="en-GB" dirty="0"/>
          </a:p>
          <a:p>
            <a:pPr lvl="0"/>
            <a:r>
              <a:rPr lang="en-AU" dirty="0"/>
              <a:t>Being told “no”</a:t>
            </a:r>
            <a:endParaRPr lang="en-GB" dirty="0"/>
          </a:p>
          <a:p>
            <a:pPr lvl="0"/>
            <a:r>
              <a:rPr lang="en-AU" dirty="0"/>
              <a:t>Having something taken away from them </a:t>
            </a:r>
            <a:endParaRPr lang="en-AU" dirty="0" smtClean="0"/>
          </a:p>
          <a:p>
            <a:pPr lvl="0"/>
            <a:r>
              <a:rPr lang="en-AU" dirty="0" smtClean="0"/>
              <a:t>Being </a:t>
            </a:r>
            <a:r>
              <a:rPr lang="en-AU" dirty="0"/>
              <a:t>stopped from doing something </a:t>
            </a:r>
            <a:r>
              <a:rPr lang="en-AU" dirty="0" smtClean="0"/>
              <a:t/>
            </a:r>
            <a:br>
              <a:rPr lang="en-AU" dirty="0" smtClean="0"/>
            </a:br>
            <a:r>
              <a:rPr lang="en-AU" dirty="0" smtClean="0"/>
              <a:t>they enjoy</a:t>
            </a:r>
          </a:p>
          <a:p>
            <a:pPr lvl="0"/>
            <a:r>
              <a:rPr lang="en-AU" dirty="0" smtClean="0"/>
              <a:t>Being </a:t>
            </a:r>
            <a:r>
              <a:rPr lang="en-AU" dirty="0"/>
              <a:t>kept inside during recess.</a:t>
            </a:r>
            <a:endParaRPr lang="en-GB" dirty="0"/>
          </a:p>
          <a:p>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314" y="4653136"/>
            <a:ext cx="181128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24352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Identify and review behaviour as required</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20888"/>
            <a:ext cx="3744416" cy="3539430"/>
          </a:xfrm>
          <a:prstGeom prst="rect">
            <a:avLst/>
          </a:prstGeom>
          <a:noFill/>
        </p:spPr>
        <p:txBody>
          <a:bodyPr wrap="square" rtlCol="0">
            <a:spAutoFit/>
          </a:bodyPr>
          <a:lstStyle/>
          <a:p>
            <a:r>
              <a:rPr lang="en-AU" sz="2800" b="1" dirty="0" smtClean="0">
                <a:latin typeface="+mj-lt"/>
              </a:rPr>
              <a:t>2.5 </a:t>
            </a:r>
            <a:r>
              <a:rPr lang="en-AU" sz="2800" dirty="0"/>
              <a:t>Facilitate an analysis of children’s behaviour with all involved in caring for the </a:t>
            </a:r>
            <a:r>
              <a:rPr lang="en-AU" sz="2800" dirty="0" smtClean="0"/>
              <a:t>children</a:t>
            </a:r>
          </a:p>
          <a:p>
            <a:endParaRPr lang="en-AU" sz="2400" dirty="0" smtClean="0"/>
          </a:p>
          <a:p>
            <a:r>
              <a:rPr lang="en-AU" sz="2800" b="1" dirty="0" smtClean="0"/>
              <a:t>2.6</a:t>
            </a:r>
            <a:r>
              <a:rPr lang="en-AU" sz="2800" dirty="0" smtClean="0"/>
              <a:t> Seek </a:t>
            </a:r>
            <a:r>
              <a:rPr lang="en-AU" sz="2800" dirty="0"/>
              <a:t>advice from appropriate authorities as </a:t>
            </a:r>
            <a:r>
              <a:rPr lang="en-AU" sz="2800" dirty="0" smtClean="0"/>
              <a:t>required</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Identify and review behaviour as required</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20888"/>
            <a:ext cx="3744416" cy="3970318"/>
          </a:xfrm>
          <a:prstGeom prst="rect">
            <a:avLst/>
          </a:prstGeom>
          <a:noFill/>
        </p:spPr>
        <p:txBody>
          <a:bodyPr wrap="square" rtlCol="0">
            <a:spAutoFit/>
          </a:bodyPr>
          <a:lstStyle/>
          <a:p>
            <a:r>
              <a:rPr lang="en-AU" sz="2800" b="1" dirty="0"/>
              <a:t>2.7</a:t>
            </a:r>
            <a:r>
              <a:rPr lang="en-AU" sz="2800" dirty="0"/>
              <a:t> Discuss incidents causing concern with families and colleagues as </a:t>
            </a:r>
            <a:r>
              <a:rPr lang="en-AU" sz="2800" dirty="0" smtClean="0"/>
              <a:t>appropriate</a:t>
            </a:r>
          </a:p>
          <a:p>
            <a:endParaRPr lang="en-AU" sz="2400" dirty="0"/>
          </a:p>
          <a:p>
            <a:r>
              <a:rPr lang="en-AU" sz="2800" b="1" dirty="0"/>
              <a:t>2.8</a:t>
            </a:r>
            <a:r>
              <a:rPr lang="en-AU" sz="2800" dirty="0"/>
              <a:t> Include families and colleagues in discussion about options for response</a:t>
            </a:r>
          </a:p>
        </p:txBody>
      </p:sp>
    </p:spTree>
    <p:extLst>
      <p:ext uri="{BB962C8B-B14F-4D97-AF65-F5344CB8AC3E}">
        <p14:creationId xmlns:p14="http://schemas.microsoft.com/office/powerpoint/2010/main" val="38337018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Facilitate meeting regarding child’s behaviour</a:t>
            </a:r>
            <a:endParaRPr lang="en-GB" dirty="0"/>
          </a:p>
        </p:txBody>
      </p:sp>
      <p:sp>
        <p:nvSpPr>
          <p:cNvPr id="3" name="Content Placeholder 2"/>
          <p:cNvSpPr>
            <a:spLocks noGrp="1"/>
          </p:cNvSpPr>
          <p:nvPr>
            <p:ph idx="1"/>
          </p:nvPr>
        </p:nvSpPr>
        <p:spPr/>
        <p:txBody>
          <a:bodyPr/>
          <a:lstStyle/>
          <a:p>
            <a:r>
              <a:rPr lang="en-GB" dirty="0" smtClean="0"/>
              <a:t>Parents/carers</a:t>
            </a:r>
          </a:p>
          <a:p>
            <a:r>
              <a:rPr lang="en-GB" dirty="0" smtClean="0"/>
              <a:t>Education</a:t>
            </a:r>
          </a:p>
          <a:p>
            <a:r>
              <a:rPr lang="en-GB" dirty="0" smtClean="0"/>
              <a:t>Health</a:t>
            </a:r>
          </a:p>
          <a:p>
            <a:r>
              <a:rPr lang="en-GB" dirty="0" smtClean="0"/>
              <a:t>Social group</a:t>
            </a:r>
          </a:p>
          <a:p>
            <a:r>
              <a:rPr lang="en-GB" dirty="0" smtClean="0"/>
              <a:t>Other relevant </a:t>
            </a:r>
            <a:br>
              <a:rPr lang="en-GB" dirty="0" smtClean="0"/>
            </a:br>
            <a:r>
              <a:rPr lang="en-GB" dirty="0" smtClean="0"/>
              <a:t>personnel/agencies.</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564904"/>
            <a:ext cx="3298284" cy="2889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97113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Information sharing</a:t>
            </a:r>
            <a:endParaRPr lang="en-GB" dirty="0"/>
          </a:p>
        </p:txBody>
      </p:sp>
      <p:sp>
        <p:nvSpPr>
          <p:cNvPr id="3" name="Content Placeholder 2"/>
          <p:cNvSpPr>
            <a:spLocks noGrp="1"/>
          </p:cNvSpPr>
          <p:nvPr>
            <p:ph idx="1"/>
          </p:nvPr>
        </p:nvSpPr>
        <p:spPr/>
        <p:txBody>
          <a:bodyPr/>
          <a:lstStyle/>
          <a:p>
            <a:r>
              <a:rPr lang="en-GB" dirty="0" smtClean="0"/>
              <a:t>Raise all incidents of concern</a:t>
            </a:r>
          </a:p>
          <a:p>
            <a:r>
              <a:rPr lang="en-GB" dirty="0" smtClean="0"/>
              <a:t>Pay attention to time of incidents</a:t>
            </a:r>
          </a:p>
          <a:p>
            <a:r>
              <a:rPr lang="en-GB" dirty="0" smtClean="0"/>
              <a:t>Frequent communication between all parties</a:t>
            </a:r>
          </a:p>
          <a:p>
            <a:r>
              <a:rPr lang="en-GB" dirty="0" smtClean="0"/>
              <a:t>Proactive information sharing</a:t>
            </a:r>
          </a:p>
          <a:p>
            <a:r>
              <a:rPr lang="en-GB" dirty="0" smtClean="0"/>
              <a:t>Preventative measures.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7345" y="3284984"/>
            <a:ext cx="2845172" cy="2845172"/>
          </a:xfrm>
          <a:prstGeom prst="rect">
            <a:avLst/>
          </a:prstGeom>
        </p:spPr>
      </p:pic>
    </p:spTree>
    <p:extLst>
      <p:ext uri="{BB962C8B-B14F-4D97-AF65-F5344CB8AC3E}">
        <p14:creationId xmlns:p14="http://schemas.microsoft.com/office/powerpoint/2010/main" val="382605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Seek advice from appropriate authorities</a:t>
            </a:r>
            <a:endParaRPr lang="en-GB" dirty="0"/>
          </a:p>
        </p:txBody>
      </p:sp>
      <p:sp>
        <p:nvSpPr>
          <p:cNvPr id="3" name="Content Placeholder 2"/>
          <p:cNvSpPr>
            <a:spLocks noGrp="1"/>
          </p:cNvSpPr>
          <p:nvPr>
            <p:ph idx="1"/>
          </p:nvPr>
        </p:nvSpPr>
        <p:spPr>
          <a:xfrm>
            <a:off x="457200" y="1700808"/>
            <a:ext cx="8229600" cy="4824536"/>
          </a:xfrm>
        </p:spPr>
        <p:txBody>
          <a:bodyPr>
            <a:normAutofit lnSpcReduction="10000"/>
          </a:bodyPr>
          <a:lstStyle/>
          <a:p>
            <a:pPr lvl="0"/>
            <a:r>
              <a:rPr lang="en-GB" dirty="0"/>
              <a:t>Safeguarding officer</a:t>
            </a:r>
          </a:p>
          <a:p>
            <a:pPr lvl="0"/>
            <a:r>
              <a:rPr lang="en-GB" dirty="0"/>
              <a:t>Behavioural specialist</a:t>
            </a:r>
          </a:p>
          <a:p>
            <a:pPr lvl="0"/>
            <a:r>
              <a:rPr lang="en-GB" dirty="0"/>
              <a:t>Educational psychologist</a:t>
            </a:r>
          </a:p>
          <a:p>
            <a:pPr lvl="0"/>
            <a:r>
              <a:rPr lang="en-GB" dirty="0"/>
              <a:t>Speech therapist</a:t>
            </a:r>
          </a:p>
          <a:p>
            <a:pPr lvl="0"/>
            <a:r>
              <a:rPr lang="en-GB" dirty="0"/>
              <a:t>Occupational therapist</a:t>
            </a:r>
          </a:p>
          <a:p>
            <a:pPr lvl="0"/>
            <a:r>
              <a:rPr lang="en-GB" dirty="0"/>
              <a:t>A</a:t>
            </a:r>
            <a:r>
              <a:rPr lang="en-GB" dirty="0" smtClean="0"/>
              <a:t>ttendance </a:t>
            </a:r>
            <a:r>
              <a:rPr lang="en-GB" dirty="0"/>
              <a:t>officer</a:t>
            </a:r>
          </a:p>
          <a:p>
            <a:pPr lvl="0"/>
            <a:r>
              <a:rPr lang="en-GB" dirty="0"/>
              <a:t>Social services</a:t>
            </a:r>
          </a:p>
          <a:p>
            <a:pPr lvl="0"/>
            <a:r>
              <a:rPr lang="en-GB" dirty="0"/>
              <a:t>Dietician</a:t>
            </a:r>
          </a:p>
          <a:p>
            <a:pPr lvl="0"/>
            <a:r>
              <a:rPr lang="en-GB" dirty="0" smtClean="0"/>
              <a:t>Police</a:t>
            </a:r>
            <a:endParaRPr lang="en-GB" dirty="0"/>
          </a:p>
          <a:p>
            <a:pPr lvl="0"/>
            <a:r>
              <a:rPr lang="en-GB" dirty="0"/>
              <a:t>Family mediation/therapy.</a:t>
            </a:r>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348880"/>
            <a:ext cx="3800524" cy="380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61949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Options for response</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pPr lvl="0"/>
            <a:r>
              <a:rPr lang="en-GB" dirty="0" smtClean="0"/>
              <a:t>Learning </a:t>
            </a:r>
            <a:r>
              <a:rPr lang="en-GB" dirty="0"/>
              <a:t>mentor </a:t>
            </a:r>
          </a:p>
          <a:p>
            <a:pPr lvl="0"/>
            <a:r>
              <a:rPr lang="en-GB" dirty="0"/>
              <a:t>Phone calls home</a:t>
            </a:r>
          </a:p>
          <a:p>
            <a:pPr lvl="0"/>
            <a:r>
              <a:rPr lang="en-GB" dirty="0"/>
              <a:t>Assign responsibility </a:t>
            </a:r>
          </a:p>
          <a:p>
            <a:pPr lvl="0"/>
            <a:r>
              <a:rPr lang="en-GB" dirty="0"/>
              <a:t>Peer mentors </a:t>
            </a:r>
          </a:p>
          <a:p>
            <a:pPr lvl="0"/>
            <a:r>
              <a:rPr lang="en-GB" dirty="0"/>
              <a:t>Different educator/carer</a:t>
            </a:r>
          </a:p>
          <a:p>
            <a:pPr lvl="0"/>
            <a:r>
              <a:rPr lang="en-GB" dirty="0"/>
              <a:t>Reward scheme</a:t>
            </a:r>
          </a:p>
          <a:p>
            <a:pPr lvl="0"/>
            <a:r>
              <a:rPr lang="en-GB" dirty="0"/>
              <a:t>Referral to specialists</a:t>
            </a:r>
          </a:p>
          <a:p>
            <a:pPr lvl="0"/>
            <a:r>
              <a:rPr lang="en-GB" dirty="0"/>
              <a:t>Individual routines</a:t>
            </a:r>
          </a:p>
          <a:p>
            <a:pPr lvl="0"/>
            <a:r>
              <a:rPr lang="en-GB" dirty="0"/>
              <a:t>Reduced time table</a:t>
            </a:r>
          </a:p>
          <a:p>
            <a:r>
              <a:rPr lang="en-GB" dirty="0" smtClean="0"/>
              <a:t>Alternative </a:t>
            </a:r>
            <a:r>
              <a:rPr lang="en-GB" dirty="0"/>
              <a:t>provision indefinitely.</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1219" y="2492896"/>
            <a:ext cx="3173537" cy="317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57156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Identify and review behaviour as required</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2.9 </a:t>
            </a:r>
            <a:r>
              <a:rPr lang="en-AU" sz="2800" dirty="0"/>
              <a:t>Discuss needs and concerns of other children who may be affected by the behaviour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Needs and concerns of other children</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lvl="0"/>
            <a:r>
              <a:rPr lang="en-AU" dirty="0"/>
              <a:t>See </a:t>
            </a:r>
            <a:r>
              <a:rPr lang="en-AU" dirty="0" smtClean="0"/>
              <a:t>consequences</a:t>
            </a:r>
            <a:endParaRPr lang="en-GB" dirty="0"/>
          </a:p>
          <a:p>
            <a:pPr lvl="0"/>
            <a:r>
              <a:rPr lang="en-AU" dirty="0" smtClean="0"/>
              <a:t>To </a:t>
            </a:r>
            <a:r>
              <a:rPr lang="en-AU" dirty="0"/>
              <a:t>help and support the child</a:t>
            </a:r>
            <a:endParaRPr lang="en-GB" dirty="0"/>
          </a:p>
          <a:p>
            <a:pPr lvl="0"/>
            <a:r>
              <a:rPr lang="en-AU" dirty="0"/>
              <a:t>Not to be in the same company as the child</a:t>
            </a:r>
            <a:endParaRPr lang="en-GB" dirty="0"/>
          </a:p>
          <a:p>
            <a:pPr lvl="0"/>
            <a:r>
              <a:rPr lang="en-AU" dirty="0"/>
              <a:t>Move the child to a different group</a:t>
            </a:r>
            <a:endParaRPr lang="en-GB" dirty="0"/>
          </a:p>
          <a:p>
            <a:pPr lvl="0"/>
            <a:r>
              <a:rPr lang="en-AU" dirty="0"/>
              <a:t>Concerned about their own learning being disrupted</a:t>
            </a:r>
            <a:endParaRPr lang="en-GB" dirty="0"/>
          </a:p>
          <a:p>
            <a:pPr lvl="0"/>
            <a:r>
              <a:rPr lang="en-AU" dirty="0"/>
              <a:t>Concerned for the safety of the child</a:t>
            </a:r>
            <a:endParaRPr lang="en-GB" dirty="0"/>
          </a:p>
          <a:p>
            <a:pPr lvl="0"/>
            <a:r>
              <a:rPr lang="en-AU" dirty="0"/>
              <a:t>Concerned for their own safety </a:t>
            </a:r>
            <a:r>
              <a:rPr lang="en-AU" dirty="0" smtClean="0"/>
              <a:t/>
            </a:r>
            <a:br>
              <a:rPr lang="en-AU" dirty="0" smtClean="0"/>
            </a:br>
            <a:r>
              <a:rPr lang="en-AU" dirty="0" smtClean="0"/>
              <a:t>and </a:t>
            </a:r>
            <a:r>
              <a:rPr lang="en-AU" dirty="0"/>
              <a:t>others around them</a:t>
            </a:r>
            <a:endParaRPr lang="en-GB" dirty="0"/>
          </a:p>
          <a:p>
            <a:pPr lvl="0"/>
            <a:r>
              <a:rPr lang="en-AU" dirty="0"/>
              <a:t>Scared of the child</a:t>
            </a:r>
            <a:endParaRPr lang="en-GB" dirty="0"/>
          </a:p>
          <a:p>
            <a:r>
              <a:rPr lang="en-AU" dirty="0"/>
              <a:t>Will leave if the child </a:t>
            </a:r>
            <a:r>
              <a:rPr lang="en-AU" dirty="0" smtClean="0"/>
              <a:t>remains.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797152"/>
            <a:ext cx="2328862" cy="163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68626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179512" y="274638"/>
            <a:ext cx="8784976" cy="1143000"/>
          </a:xfrm>
        </p:spPr>
        <p:txBody>
          <a:bodyPr>
            <a:noAutofit/>
          </a:bodyPr>
          <a:lstStyle/>
          <a:p>
            <a:r>
              <a:rPr lang="en-AU" dirty="0"/>
              <a:t>Develop a plan to guide a particular child’s behaviour where required</a:t>
            </a:r>
            <a:endParaRPr lang="en-GB" dirty="0"/>
          </a:p>
        </p:txBody>
      </p:sp>
      <p:sp>
        <p:nvSpPr>
          <p:cNvPr id="6" name="TextBox 5"/>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3.1 </a:t>
            </a:r>
            <a:r>
              <a:rPr lang="en-AU" sz="2800" dirty="0"/>
              <a:t>Identify long-term and short-term objectives in the </a:t>
            </a:r>
            <a:r>
              <a:rPr lang="en-AU" sz="2800" dirty="0" smtClean="0"/>
              <a:t>plan</a:t>
            </a:r>
          </a:p>
          <a:p>
            <a:endParaRPr lang="en-AU" sz="2400" dirty="0" smtClean="0"/>
          </a:p>
          <a:p>
            <a:r>
              <a:rPr lang="en-AU" sz="2800" b="1" dirty="0" smtClean="0">
                <a:latin typeface="+mj-lt"/>
              </a:rPr>
              <a:t>3.2</a:t>
            </a:r>
            <a:r>
              <a:rPr lang="en-AU" sz="2800" dirty="0" smtClean="0">
                <a:latin typeface="+mj-lt"/>
              </a:rPr>
              <a:t> </a:t>
            </a:r>
            <a:r>
              <a:rPr lang="en-AU" sz="2800" dirty="0"/>
              <a:t>Clearly identify more acceptable alternative behaviours</a:t>
            </a:r>
            <a:endParaRPr lang="en-AU" sz="2800" dirty="0" smtClean="0">
              <a:latin typeface="+mj-lt"/>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24744"/>
          </a:xfrm>
        </p:spPr>
        <p:txBody>
          <a:bodyPr/>
          <a:lstStyle/>
          <a:p>
            <a:r>
              <a:rPr lang="en-GB" dirty="0" smtClean="0"/>
              <a:t>Selecting a child to support</a:t>
            </a:r>
            <a:endParaRPr lang="en-GB" dirty="0"/>
          </a:p>
        </p:txBody>
      </p:sp>
      <p:sp>
        <p:nvSpPr>
          <p:cNvPr id="3" name="Content Placeholder 2"/>
          <p:cNvSpPr>
            <a:spLocks noGrp="1"/>
          </p:cNvSpPr>
          <p:nvPr>
            <p:ph idx="1"/>
          </p:nvPr>
        </p:nvSpPr>
        <p:spPr>
          <a:xfrm>
            <a:off x="457200" y="1196752"/>
            <a:ext cx="8229600" cy="5661248"/>
          </a:xfrm>
        </p:spPr>
        <p:txBody>
          <a:bodyPr>
            <a:normAutofit fontScale="92500" lnSpcReduction="20000"/>
          </a:bodyPr>
          <a:lstStyle/>
          <a:p>
            <a:pPr lvl="0"/>
            <a:r>
              <a:rPr lang="en-AU" sz="3000" dirty="0"/>
              <a:t>The child is aware that their behaviour is inappropriate</a:t>
            </a:r>
            <a:endParaRPr lang="en-GB" sz="3000" dirty="0"/>
          </a:p>
          <a:p>
            <a:pPr lvl="0"/>
            <a:r>
              <a:rPr lang="en-AU" sz="3000" dirty="0"/>
              <a:t>The child wants to modify their behaviour</a:t>
            </a:r>
            <a:endParaRPr lang="en-GB" sz="3000" dirty="0"/>
          </a:p>
          <a:p>
            <a:pPr lvl="0"/>
            <a:r>
              <a:rPr lang="en-AU" sz="3000" dirty="0"/>
              <a:t>The child shows remorse/regret/disappointment after they have behaved inappropriately and wants to make amends</a:t>
            </a:r>
            <a:endParaRPr lang="en-GB" sz="3000" dirty="0"/>
          </a:p>
          <a:p>
            <a:pPr lvl="0"/>
            <a:r>
              <a:rPr lang="en-AU" sz="3000" dirty="0"/>
              <a:t>The child can recognise the difference between appropriate and inappropriate behaviour in themselves and peers</a:t>
            </a:r>
            <a:endParaRPr lang="en-GB" sz="3000" dirty="0"/>
          </a:p>
          <a:p>
            <a:pPr lvl="0"/>
            <a:r>
              <a:rPr lang="en-AU" sz="3000" dirty="0"/>
              <a:t>The child wants to remain a part of the establishment</a:t>
            </a:r>
            <a:endParaRPr lang="en-GB" sz="3000" dirty="0"/>
          </a:p>
          <a:p>
            <a:pPr lvl="0"/>
            <a:r>
              <a:rPr lang="en-AU" sz="3000" dirty="0"/>
              <a:t>The child cares about the feelings of </a:t>
            </a:r>
            <a:r>
              <a:rPr lang="en-AU" sz="3000" dirty="0" smtClean="0"/>
              <a:t/>
            </a:r>
            <a:br>
              <a:rPr lang="en-AU" sz="3000" dirty="0" smtClean="0"/>
            </a:br>
            <a:r>
              <a:rPr lang="en-AU" sz="3000" dirty="0" smtClean="0"/>
              <a:t>others </a:t>
            </a:r>
            <a:r>
              <a:rPr lang="en-AU" sz="3000" dirty="0"/>
              <a:t>and how their behaviour affects </a:t>
            </a:r>
            <a:r>
              <a:rPr lang="en-AU" sz="3000" dirty="0" smtClean="0"/>
              <a:t/>
            </a:r>
            <a:br>
              <a:rPr lang="en-AU" sz="3000" dirty="0" smtClean="0"/>
            </a:br>
            <a:r>
              <a:rPr lang="en-AU" sz="3000" dirty="0" smtClean="0"/>
              <a:t>them.</a:t>
            </a:r>
            <a:endParaRPr lang="en-GB" sz="3000" dirty="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3933056"/>
            <a:ext cx="2000250" cy="2657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78699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96752"/>
          </a:xfrm>
        </p:spPr>
        <p:txBody>
          <a:bodyPr/>
          <a:lstStyle/>
          <a:p>
            <a:r>
              <a:rPr lang="en-GB" dirty="0" smtClean="0"/>
              <a:t>Selecting a child to support</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0152" y="3861048"/>
            <a:ext cx="2564904" cy="2564904"/>
          </a:xfrm>
          <a:prstGeom prst="rect">
            <a:avLst/>
          </a:prstGeom>
        </p:spPr>
      </p:pic>
      <p:sp>
        <p:nvSpPr>
          <p:cNvPr id="3" name="Content Placeholder 2"/>
          <p:cNvSpPr>
            <a:spLocks noGrp="1"/>
          </p:cNvSpPr>
          <p:nvPr>
            <p:ph idx="1"/>
          </p:nvPr>
        </p:nvSpPr>
        <p:spPr>
          <a:xfrm>
            <a:off x="457200" y="1268760"/>
            <a:ext cx="8229600" cy="5472608"/>
          </a:xfrm>
        </p:spPr>
        <p:txBody>
          <a:bodyPr>
            <a:normAutofit fontScale="92500" lnSpcReduction="20000"/>
          </a:bodyPr>
          <a:lstStyle/>
          <a:p>
            <a:pPr lvl="0"/>
            <a:r>
              <a:rPr lang="en-AU" sz="3000" dirty="0"/>
              <a:t>The child has aspirations and ambitions</a:t>
            </a:r>
            <a:endParaRPr lang="en-GB" sz="3000" dirty="0"/>
          </a:p>
          <a:p>
            <a:pPr lvl="0"/>
            <a:r>
              <a:rPr lang="en-AU" sz="3000" dirty="0"/>
              <a:t>The child has the support of some or all of their peers</a:t>
            </a:r>
            <a:endParaRPr lang="en-GB" sz="3000" dirty="0"/>
          </a:p>
          <a:p>
            <a:pPr lvl="0"/>
            <a:r>
              <a:rPr lang="en-AU" sz="3000" dirty="0"/>
              <a:t>The parents/carers acknowledge that their child’s behaviour is a cause for concern</a:t>
            </a:r>
            <a:endParaRPr lang="en-GB" sz="3000" dirty="0"/>
          </a:p>
          <a:p>
            <a:pPr lvl="0"/>
            <a:r>
              <a:rPr lang="en-AU" sz="3000" dirty="0"/>
              <a:t>The child and the establishment have the full support of parents/carers</a:t>
            </a:r>
            <a:endParaRPr lang="en-GB" sz="3000" dirty="0"/>
          </a:p>
          <a:p>
            <a:pPr lvl="0"/>
            <a:r>
              <a:rPr lang="en-AU" sz="3000" dirty="0"/>
              <a:t>Parents/carers are willing and able to </a:t>
            </a:r>
            <a:r>
              <a:rPr lang="en-AU" sz="3000" dirty="0" smtClean="0"/>
              <a:t/>
            </a:r>
            <a:br>
              <a:rPr lang="en-AU" sz="3000" dirty="0" smtClean="0"/>
            </a:br>
            <a:r>
              <a:rPr lang="en-AU" sz="3000" dirty="0" smtClean="0"/>
              <a:t>take </a:t>
            </a:r>
            <a:r>
              <a:rPr lang="en-AU" sz="3000" dirty="0"/>
              <a:t>an active part in the support </a:t>
            </a:r>
            <a:r>
              <a:rPr lang="en-AU" sz="3000" dirty="0" smtClean="0"/>
              <a:t/>
            </a:r>
            <a:br>
              <a:rPr lang="en-AU" sz="3000" dirty="0" smtClean="0"/>
            </a:br>
            <a:r>
              <a:rPr lang="en-AU" sz="3000" dirty="0" smtClean="0"/>
              <a:t>program</a:t>
            </a:r>
            <a:r>
              <a:rPr lang="en-AU" sz="3000" dirty="0"/>
              <a:t>.</a:t>
            </a:r>
            <a:endParaRPr lang="en-GB" sz="3000" dirty="0"/>
          </a:p>
          <a:p>
            <a:pPr lvl="0"/>
            <a:r>
              <a:rPr lang="en-AU" sz="3000" dirty="0"/>
              <a:t>You </a:t>
            </a:r>
            <a:r>
              <a:rPr lang="en-AU" sz="3000" dirty="0" smtClean="0"/>
              <a:t>have a </a:t>
            </a:r>
            <a:r>
              <a:rPr lang="en-AU" sz="3000" dirty="0"/>
              <a:t>positive relationship with </a:t>
            </a:r>
            <a:r>
              <a:rPr lang="en-AU" sz="3000" dirty="0" smtClean="0"/>
              <a:t/>
            </a:r>
            <a:br>
              <a:rPr lang="en-AU" sz="3000" dirty="0" smtClean="0"/>
            </a:br>
            <a:r>
              <a:rPr lang="en-AU" sz="3000" dirty="0" smtClean="0"/>
              <a:t>both </a:t>
            </a:r>
            <a:r>
              <a:rPr lang="en-AU" sz="3000" dirty="0"/>
              <a:t>the child and the child’s </a:t>
            </a:r>
            <a:r>
              <a:rPr lang="en-AU" sz="3000" dirty="0" smtClean="0"/>
              <a:t/>
            </a:r>
            <a:br>
              <a:rPr lang="en-AU" sz="3000" dirty="0" smtClean="0"/>
            </a:br>
            <a:r>
              <a:rPr lang="en-AU" sz="3000" dirty="0" smtClean="0"/>
              <a:t>parents/carers</a:t>
            </a:r>
            <a:r>
              <a:rPr lang="en-AU" sz="3000" dirty="0"/>
              <a:t>.</a:t>
            </a:r>
            <a:endParaRPr lang="en-GB" sz="3000" dirty="0"/>
          </a:p>
          <a:p>
            <a:endParaRPr lang="en-GB" dirty="0"/>
          </a:p>
        </p:txBody>
      </p:sp>
    </p:spTree>
    <p:extLst>
      <p:ext uri="{BB962C8B-B14F-4D97-AF65-F5344CB8AC3E}">
        <p14:creationId xmlns:p14="http://schemas.microsoft.com/office/powerpoint/2010/main" val="21677541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Long-term objectives</a:t>
            </a:r>
            <a:endParaRPr lang="en-GB" dirty="0"/>
          </a:p>
        </p:txBody>
      </p:sp>
      <p:sp>
        <p:nvSpPr>
          <p:cNvPr id="3" name="Content Placeholder 2"/>
          <p:cNvSpPr>
            <a:spLocks noGrp="1"/>
          </p:cNvSpPr>
          <p:nvPr>
            <p:ph idx="1"/>
          </p:nvPr>
        </p:nvSpPr>
        <p:spPr>
          <a:xfrm>
            <a:off x="457200" y="1600200"/>
            <a:ext cx="8229600" cy="5257800"/>
          </a:xfrm>
        </p:spPr>
        <p:txBody>
          <a:bodyPr>
            <a:normAutofit/>
          </a:bodyPr>
          <a:lstStyle/>
          <a:p>
            <a:pPr lvl="0"/>
            <a:r>
              <a:rPr lang="en-AU" sz="3200" dirty="0"/>
              <a:t>Complete a whole week without displaying any inappropriate behaviour</a:t>
            </a:r>
            <a:endParaRPr lang="en-GB" sz="3200" dirty="0"/>
          </a:p>
          <a:p>
            <a:pPr lvl="0"/>
            <a:r>
              <a:rPr lang="en-AU" sz="3200" dirty="0"/>
              <a:t>Avoid shouting out in class</a:t>
            </a:r>
            <a:endParaRPr lang="en-GB" sz="3200" dirty="0"/>
          </a:p>
          <a:p>
            <a:pPr lvl="0"/>
            <a:r>
              <a:rPr lang="en-AU" sz="3200" dirty="0"/>
              <a:t>Treat others with respect at all times</a:t>
            </a:r>
            <a:endParaRPr lang="en-GB" sz="3200" dirty="0"/>
          </a:p>
          <a:p>
            <a:pPr lvl="0"/>
            <a:r>
              <a:rPr lang="en-AU" sz="3200" dirty="0"/>
              <a:t>Manage emotions when frustrated without becoming aggressive</a:t>
            </a:r>
            <a:endParaRPr lang="en-GB" sz="3200" dirty="0"/>
          </a:p>
          <a:p>
            <a:pPr lvl="0"/>
            <a:r>
              <a:rPr lang="en-AU" sz="3200" dirty="0"/>
              <a:t>Accept and complete all consequences for inappropriate behaviour.</a:t>
            </a:r>
            <a:endParaRPr lang="en-GB" sz="3200"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6296" y="2492896"/>
            <a:ext cx="1259632" cy="1259632"/>
          </a:xfrm>
          <a:prstGeom prst="rect">
            <a:avLst/>
          </a:prstGeom>
        </p:spPr>
      </p:pic>
    </p:spTree>
    <p:extLst>
      <p:ext uri="{BB962C8B-B14F-4D97-AF65-F5344CB8AC3E}">
        <p14:creationId xmlns:p14="http://schemas.microsoft.com/office/powerpoint/2010/main" val="10572532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Short-term objectives</a:t>
            </a:r>
            <a:endParaRPr lang="en-GB" dirty="0"/>
          </a:p>
        </p:txBody>
      </p:sp>
      <p:sp>
        <p:nvSpPr>
          <p:cNvPr id="3" name="Content Placeholder 2"/>
          <p:cNvSpPr>
            <a:spLocks noGrp="1"/>
          </p:cNvSpPr>
          <p:nvPr>
            <p:ph idx="1"/>
          </p:nvPr>
        </p:nvSpPr>
        <p:spPr/>
        <p:txBody>
          <a:bodyPr>
            <a:normAutofit/>
          </a:bodyPr>
          <a:lstStyle/>
          <a:p>
            <a:pPr lvl="0"/>
            <a:r>
              <a:rPr lang="en-AU" dirty="0"/>
              <a:t>Not snatching equipment from others</a:t>
            </a:r>
            <a:endParaRPr lang="en-GB" dirty="0"/>
          </a:p>
          <a:p>
            <a:pPr lvl="0"/>
            <a:r>
              <a:rPr lang="en-AU" dirty="0"/>
              <a:t>Attending the educational centre on a daily basis</a:t>
            </a:r>
            <a:endParaRPr lang="en-GB" dirty="0"/>
          </a:p>
          <a:p>
            <a:pPr lvl="0"/>
            <a:r>
              <a:rPr lang="en-AU" dirty="0"/>
              <a:t>Being fully equipped for all activities</a:t>
            </a:r>
            <a:endParaRPr lang="en-GB" dirty="0"/>
          </a:p>
          <a:p>
            <a:pPr lvl="0"/>
            <a:r>
              <a:rPr lang="en-AU" dirty="0"/>
              <a:t>Remaining focused on a task for ten minutes at a time</a:t>
            </a:r>
            <a:endParaRPr lang="en-GB" dirty="0"/>
          </a:p>
          <a:p>
            <a:pPr lvl="0"/>
            <a:r>
              <a:rPr lang="en-AU" dirty="0"/>
              <a:t>Moving around the establishment in a calm manner</a:t>
            </a:r>
            <a:endParaRPr lang="en-GB" dirty="0"/>
          </a:p>
          <a:p>
            <a:pPr lvl="0"/>
            <a:r>
              <a:rPr lang="en-AU" dirty="0"/>
              <a:t>Reading silently for ten </a:t>
            </a:r>
            <a:r>
              <a:rPr lang="en-AU" dirty="0" smtClean="0"/>
              <a:t>minutes.</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797152"/>
            <a:ext cx="1756956" cy="1756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43120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Acceptable alternative behaviours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2558569"/>
              </p:ext>
            </p:extLst>
          </p:nvPr>
        </p:nvGraphicFramePr>
        <p:xfrm>
          <a:off x="457200" y="1600200"/>
          <a:ext cx="8229600" cy="4947920"/>
        </p:xfrm>
        <a:graphic>
          <a:graphicData uri="http://schemas.openxmlformats.org/drawingml/2006/table">
            <a:tbl>
              <a:tblPr firstRow="1" bandRow="1">
                <a:tableStyleId>{21E4AEA4-8DFA-4A89-87EB-49C32662AFE0}</a:tableStyleId>
              </a:tblPr>
              <a:tblGrid>
                <a:gridCol w="4114800"/>
                <a:gridCol w="4114800"/>
              </a:tblGrid>
              <a:tr h="370840">
                <a:tc>
                  <a:txBody>
                    <a:bodyPr/>
                    <a:lstStyle/>
                    <a:p>
                      <a:r>
                        <a:rPr lang="en-GB" dirty="0" smtClean="0"/>
                        <a:t>Inappropriate</a:t>
                      </a:r>
                      <a:r>
                        <a:rPr lang="en-GB" baseline="0" dirty="0" smtClean="0"/>
                        <a:t> behaviour</a:t>
                      </a:r>
                      <a:endParaRPr lang="en-GB" dirty="0"/>
                    </a:p>
                  </a:txBody>
                  <a:tcPr/>
                </a:tc>
                <a:tc>
                  <a:txBody>
                    <a:bodyPr/>
                    <a:lstStyle/>
                    <a:p>
                      <a:r>
                        <a:rPr lang="en-GB" dirty="0" smtClean="0"/>
                        <a:t>Acceptable</a:t>
                      </a:r>
                      <a:r>
                        <a:rPr lang="en-GB" baseline="0" dirty="0" smtClean="0"/>
                        <a:t> alternative behaviour</a:t>
                      </a:r>
                      <a:endParaRPr lang="en-GB" dirty="0"/>
                    </a:p>
                  </a:txBody>
                  <a:tcPr/>
                </a:tc>
              </a:tr>
              <a:tr h="370840">
                <a:tc>
                  <a:txBody>
                    <a:bodyPr/>
                    <a:lstStyle/>
                    <a:p>
                      <a:r>
                        <a:rPr lang="en-GB" dirty="0" smtClean="0"/>
                        <a:t>Running</a:t>
                      </a:r>
                      <a:r>
                        <a:rPr lang="en-GB" baseline="0" dirty="0" smtClean="0"/>
                        <a:t> through the classroom</a:t>
                      </a:r>
                      <a:endParaRPr lang="en-GB" dirty="0"/>
                    </a:p>
                  </a:txBody>
                  <a:tcPr/>
                </a:tc>
                <a:tc>
                  <a:txBody>
                    <a:bodyPr/>
                    <a:lstStyle/>
                    <a:p>
                      <a:r>
                        <a:rPr lang="en-GB" dirty="0" smtClean="0"/>
                        <a:t>Walking steadily</a:t>
                      </a:r>
                      <a:r>
                        <a:rPr lang="en-GB" baseline="0" dirty="0" smtClean="0"/>
                        <a:t> and calmly</a:t>
                      </a:r>
                      <a:endParaRPr lang="en-GB" dirty="0"/>
                    </a:p>
                  </a:txBody>
                  <a:tcPr/>
                </a:tc>
              </a:tr>
              <a:tr h="370840">
                <a:tc>
                  <a:txBody>
                    <a:bodyPr/>
                    <a:lstStyle/>
                    <a:p>
                      <a:r>
                        <a:rPr lang="en-GB" dirty="0" smtClean="0"/>
                        <a:t>Shouting out in class</a:t>
                      </a:r>
                      <a:endParaRPr lang="en-GB" dirty="0"/>
                    </a:p>
                  </a:txBody>
                  <a:tcPr/>
                </a:tc>
                <a:tc>
                  <a:txBody>
                    <a:bodyPr/>
                    <a:lstStyle/>
                    <a:p>
                      <a:r>
                        <a:rPr lang="en-GB" dirty="0" smtClean="0"/>
                        <a:t>Raising hand and waiting to be acknowledged by the educator</a:t>
                      </a:r>
                      <a:endParaRPr lang="en-GB" dirty="0"/>
                    </a:p>
                  </a:txBody>
                  <a:tcPr/>
                </a:tc>
              </a:tr>
              <a:tr h="370840">
                <a:tc>
                  <a:txBody>
                    <a:bodyPr/>
                    <a:lstStyle/>
                    <a:p>
                      <a:r>
                        <a:rPr lang="en-GB" dirty="0" smtClean="0"/>
                        <a:t>Repeated name calling of</a:t>
                      </a:r>
                      <a:r>
                        <a:rPr lang="en-GB" baseline="0" dirty="0" smtClean="0"/>
                        <a:t> other children</a:t>
                      </a:r>
                      <a:endParaRPr lang="en-GB" dirty="0"/>
                    </a:p>
                  </a:txBody>
                  <a:tcPr/>
                </a:tc>
                <a:tc>
                  <a:txBody>
                    <a:bodyPr/>
                    <a:lstStyle/>
                    <a:p>
                      <a:r>
                        <a:rPr lang="en-GB" dirty="0" smtClean="0"/>
                        <a:t>Treating others with respect</a:t>
                      </a:r>
                    </a:p>
                    <a:p>
                      <a:r>
                        <a:rPr lang="en-GB" dirty="0" smtClean="0"/>
                        <a:t>Saying nothing if you</a:t>
                      </a:r>
                      <a:r>
                        <a:rPr lang="en-GB" baseline="0" dirty="0" smtClean="0"/>
                        <a:t> have nothing positive to say</a:t>
                      </a:r>
                      <a:endParaRPr lang="en-GB" dirty="0"/>
                    </a:p>
                  </a:txBody>
                  <a:tcPr/>
                </a:tc>
              </a:tr>
              <a:tr h="370840">
                <a:tc>
                  <a:txBody>
                    <a:bodyPr/>
                    <a:lstStyle/>
                    <a:p>
                      <a:r>
                        <a:rPr lang="en-GB" dirty="0" smtClean="0"/>
                        <a:t>Defiance - refusing to do as instructed or follow rules</a:t>
                      </a:r>
                      <a:endParaRPr lang="en-GB" dirty="0"/>
                    </a:p>
                  </a:txBody>
                  <a:tcPr/>
                </a:tc>
                <a:tc>
                  <a:txBody>
                    <a:bodyPr/>
                    <a:lstStyle/>
                    <a:p>
                      <a:r>
                        <a:rPr lang="en-AU" sz="1800" kern="1200" dirty="0" smtClean="0">
                          <a:solidFill>
                            <a:schemeClr val="dk1"/>
                          </a:solidFill>
                          <a:effectLst/>
                          <a:latin typeface="+mn-lt"/>
                          <a:ea typeface="+mn-ea"/>
                          <a:cs typeface="+mn-cs"/>
                        </a:rPr>
                        <a:t>If there is a valid reason for not wanting to follow an instruction you should ask to talk quietly to the person giving it explaining the reason calmly and reasonably</a:t>
                      </a:r>
                      <a:endParaRPr lang="en-GB" sz="1800" kern="1200" dirty="0" smtClean="0">
                        <a:solidFill>
                          <a:schemeClr val="dk1"/>
                        </a:solidFill>
                        <a:effectLst/>
                        <a:latin typeface="+mn-lt"/>
                        <a:ea typeface="+mn-ea"/>
                        <a:cs typeface="+mn-cs"/>
                      </a:endParaRPr>
                    </a:p>
                  </a:txBody>
                  <a:tcPr/>
                </a:tc>
              </a:tr>
              <a:tr h="370840">
                <a:tc>
                  <a:txBody>
                    <a:bodyPr/>
                    <a:lstStyle/>
                    <a:p>
                      <a:r>
                        <a:rPr lang="en-GB" dirty="0" smtClean="0"/>
                        <a:t>Fighting and aggressive behaviour</a:t>
                      </a:r>
                      <a:endParaRPr lang="en-GB" dirty="0"/>
                    </a:p>
                  </a:txBody>
                  <a:tcPr/>
                </a:tc>
                <a:tc>
                  <a:txBody>
                    <a:bodyPr/>
                    <a:lstStyle/>
                    <a:p>
                      <a:r>
                        <a:rPr lang="en-AU" sz="1800" kern="1200" dirty="0" smtClean="0">
                          <a:solidFill>
                            <a:schemeClr val="dk1"/>
                          </a:solidFill>
                          <a:effectLst/>
                          <a:latin typeface="+mn-lt"/>
                          <a:ea typeface="+mn-ea"/>
                          <a:cs typeface="+mn-cs"/>
                        </a:rPr>
                        <a:t>Walk away from the situation </a:t>
                      </a:r>
                    </a:p>
                    <a:p>
                      <a:r>
                        <a:rPr lang="en-AU" sz="1800" kern="1200" dirty="0" smtClean="0">
                          <a:solidFill>
                            <a:schemeClr val="dk1"/>
                          </a:solidFill>
                          <a:effectLst/>
                          <a:latin typeface="+mn-lt"/>
                          <a:ea typeface="+mn-ea"/>
                          <a:cs typeface="+mn-cs"/>
                        </a:rPr>
                        <a:t>Tell an adult</a:t>
                      </a:r>
                    </a:p>
                    <a:p>
                      <a:r>
                        <a:rPr lang="en-AU" sz="1800" kern="1200" dirty="0" smtClean="0">
                          <a:solidFill>
                            <a:schemeClr val="dk1"/>
                          </a:solidFill>
                          <a:effectLst/>
                          <a:latin typeface="+mn-lt"/>
                          <a:ea typeface="+mn-ea"/>
                          <a:cs typeface="+mn-cs"/>
                        </a:rPr>
                        <a:t>Talk to the other person with an adult to resolve the matter</a:t>
                      </a:r>
                      <a:endParaRPr lang="en-GB" dirty="0"/>
                    </a:p>
                  </a:txBody>
                  <a:tcPr/>
                </a:tc>
              </a:tr>
            </a:tbl>
          </a:graphicData>
        </a:graphic>
      </p:graphicFrame>
    </p:spTree>
    <p:extLst>
      <p:ext uri="{BB962C8B-B14F-4D97-AF65-F5344CB8AC3E}">
        <p14:creationId xmlns:p14="http://schemas.microsoft.com/office/powerpoint/2010/main" val="30893308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Acceptable alternative behaviour</a:t>
            </a:r>
            <a:endParaRPr lang="en-GB" dirty="0"/>
          </a:p>
        </p:txBody>
      </p:sp>
      <p:sp>
        <p:nvSpPr>
          <p:cNvPr id="3" name="Content Placeholder 2"/>
          <p:cNvSpPr>
            <a:spLocks noGrp="1"/>
          </p:cNvSpPr>
          <p:nvPr>
            <p:ph idx="1"/>
          </p:nvPr>
        </p:nvSpPr>
        <p:spPr>
          <a:xfrm>
            <a:off x="457200" y="1340768"/>
            <a:ext cx="8229600" cy="5256584"/>
          </a:xfrm>
        </p:spPr>
        <p:txBody>
          <a:bodyPr>
            <a:noAutofit/>
          </a:bodyPr>
          <a:lstStyle/>
          <a:p>
            <a:r>
              <a:rPr lang="en-AU" dirty="0" smtClean="0"/>
              <a:t>Acceptable </a:t>
            </a:r>
            <a:r>
              <a:rPr lang="en-AU" dirty="0"/>
              <a:t>behaviours may change as the child starts making </a:t>
            </a:r>
            <a:r>
              <a:rPr lang="en-AU" dirty="0" smtClean="0"/>
              <a:t>progress</a:t>
            </a:r>
          </a:p>
          <a:p>
            <a:r>
              <a:rPr lang="en-AU" dirty="0"/>
              <a:t>I</a:t>
            </a:r>
            <a:r>
              <a:rPr lang="en-AU" dirty="0" smtClean="0"/>
              <a:t>f </a:t>
            </a:r>
            <a:r>
              <a:rPr lang="en-AU" dirty="0"/>
              <a:t>a child is prone to losing their temper within the group setting, the first acceptable alternative behaviour may be for them to get up and leave the room without asking in order to calm </a:t>
            </a:r>
            <a:r>
              <a:rPr lang="en-AU" dirty="0" smtClean="0"/>
              <a:t>down</a:t>
            </a:r>
          </a:p>
          <a:p>
            <a:r>
              <a:rPr lang="en-AU" dirty="0" smtClean="0"/>
              <a:t>This is </a:t>
            </a:r>
            <a:r>
              <a:rPr lang="en-AU" dirty="0"/>
              <a:t>not usually acceptable behaviour </a:t>
            </a:r>
            <a:r>
              <a:rPr lang="en-AU" dirty="0" smtClean="0"/>
              <a:t>but </a:t>
            </a:r>
            <a:r>
              <a:rPr lang="en-AU" dirty="0"/>
              <a:t>in the initial stages of the plan, it avoids a worse display of behaviour – shouting, swearing, </a:t>
            </a:r>
            <a:r>
              <a:rPr lang="en-AU" dirty="0" smtClean="0"/>
              <a:t/>
            </a:r>
            <a:br>
              <a:rPr lang="en-AU" dirty="0" smtClean="0"/>
            </a:br>
            <a:r>
              <a:rPr lang="en-AU" dirty="0" smtClean="0"/>
              <a:t>physical </a:t>
            </a:r>
            <a:r>
              <a:rPr lang="en-AU" dirty="0"/>
              <a:t>aggression – and is </a:t>
            </a:r>
            <a:r>
              <a:rPr lang="en-AU" dirty="0" smtClean="0"/>
              <a:t/>
            </a:r>
            <a:br>
              <a:rPr lang="en-AU" dirty="0" smtClean="0"/>
            </a:br>
            <a:r>
              <a:rPr lang="en-AU" dirty="0" smtClean="0"/>
              <a:t>therefore </a:t>
            </a:r>
            <a:r>
              <a:rPr lang="en-AU" dirty="0"/>
              <a:t>an interim acceptable </a:t>
            </a:r>
            <a:r>
              <a:rPr lang="en-AU" dirty="0" smtClean="0"/>
              <a:t/>
            </a:r>
            <a:br>
              <a:rPr lang="en-AU" dirty="0" smtClean="0"/>
            </a:br>
            <a:r>
              <a:rPr lang="en-AU" dirty="0" smtClean="0"/>
              <a:t>behaviour</a:t>
            </a:r>
            <a:r>
              <a:rPr lang="en-AU" dirty="0"/>
              <a:t>.</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96136" y="5013176"/>
            <a:ext cx="2516436" cy="1575289"/>
          </a:xfrm>
          <a:prstGeom prst="rect">
            <a:avLst/>
          </a:prstGeom>
        </p:spPr>
      </p:pic>
    </p:spTree>
    <p:extLst>
      <p:ext uri="{BB962C8B-B14F-4D97-AF65-F5344CB8AC3E}">
        <p14:creationId xmlns:p14="http://schemas.microsoft.com/office/powerpoint/2010/main" val="5260796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Develop a plan to guide a particular child’s behaviour where required</a:t>
            </a:r>
            <a:endParaRPr lang="en-GB" dirty="0"/>
          </a:p>
        </p:txBody>
      </p:sp>
      <p:sp>
        <p:nvSpPr>
          <p:cNvPr id="8" name="TextBox 7"/>
          <p:cNvSpPr txBox="1"/>
          <p:nvPr/>
        </p:nvSpPr>
        <p:spPr>
          <a:xfrm>
            <a:off x="5220072" y="1628800"/>
            <a:ext cx="3744416" cy="4832092"/>
          </a:xfrm>
          <a:prstGeom prst="rect">
            <a:avLst/>
          </a:prstGeom>
          <a:noFill/>
        </p:spPr>
        <p:txBody>
          <a:bodyPr wrap="square" rtlCol="0">
            <a:spAutoFit/>
          </a:bodyPr>
          <a:lstStyle/>
          <a:p>
            <a:r>
              <a:rPr lang="en-AU" sz="2800" b="1" dirty="0" smtClean="0">
                <a:latin typeface="+mj-lt"/>
              </a:rPr>
              <a:t>3.3 </a:t>
            </a:r>
            <a:r>
              <a:rPr lang="en-AU" sz="2800" dirty="0"/>
              <a:t>Develop the plan in accordance with the service philosophy and </a:t>
            </a:r>
            <a:r>
              <a:rPr lang="en-AU" sz="2800" dirty="0" smtClean="0"/>
              <a:t>policies</a:t>
            </a:r>
          </a:p>
          <a:p>
            <a:r>
              <a:rPr lang="en-AU" sz="2800" b="1" dirty="0" smtClean="0">
                <a:latin typeface="+mj-lt"/>
              </a:rPr>
              <a:t>3.4 </a:t>
            </a:r>
            <a:r>
              <a:rPr lang="en-AU" sz="2800" dirty="0"/>
              <a:t>Develop goals of the plan consistent with child’s abilities, age and developmental </a:t>
            </a:r>
            <a:r>
              <a:rPr lang="en-AU" sz="2800" dirty="0" smtClean="0"/>
              <a:t>stage</a:t>
            </a:r>
          </a:p>
          <a:p>
            <a:r>
              <a:rPr lang="en-AU" sz="2800" b="1" dirty="0" smtClean="0"/>
              <a:t>3.5</a:t>
            </a:r>
            <a:r>
              <a:rPr lang="en-AU" sz="2800" dirty="0" smtClean="0"/>
              <a:t> Ensure </a:t>
            </a:r>
            <a:r>
              <a:rPr lang="en-AU" sz="2800" dirty="0"/>
              <a:t>that the plan is realistic and that resources are available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Develop a plan to guide a particular child’s behaviour where required</a:t>
            </a:r>
            <a:endParaRPr lang="en-GB" dirty="0"/>
          </a:p>
        </p:txBody>
      </p:sp>
      <p:sp>
        <p:nvSpPr>
          <p:cNvPr id="8" name="TextBox 7"/>
          <p:cNvSpPr txBox="1"/>
          <p:nvPr/>
        </p:nvSpPr>
        <p:spPr>
          <a:xfrm>
            <a:off x="5180607" y="1700808"/>
            <a:ext cx="3744416" cy="4832092"/>
          </a:xfrm>
          <a:prstGeom prst="rect">
            <a:avLst/>
          </a:prstGeom>
          <a:noFill/>
        </p:spPr>
        <p:txBody>
          <a:bodyPr wrap="square" rtlCol="0">
            <a:spAutoFit/>
          </a:bodyPr>
          <a:lstStyle/>
          <a:p>
            <a:r>
              <a:rPr lang="en-AU" sz="2800" b="1" dirty="0" smtClean="0">
                <a:latin typeface="+mj-lt"/>
              </a:rPr>
              <a:t>3.6 </a:t>
            </a:r>
            <a:r>
              <a:rPr lang="en-AU" sz="2800" dirty="0"/>
              <a:t>Establish plan in consultation with colleagues, family members and others who may be caring for the </a:t>
            </a:r>
            <a:r>
              <a:rPr lang="en-AU" sz="2800" dirty="0" smtClean="0"/>
              <a:t>child</a:t>
            </a:r>
          </a:p>
          <a:p>
            <a:r>
              <a:rPr lang="en-AU" sz="2800" b="1" dirty="0" smtClean="0"/>
              <a:t>3.7</a:t>
            </a:r>
            <a:r>
              <a:rPr lang="en-AU" sz="2800" dirty="0" smtClean="0"/>
              <a:t> Ensure </a:t>
            </a:r>
            <a:r>
              <a:rPr lang="en-AU" sz="2800" dirty="0"/>
              <a:t>plan considers relevant cultural practices for responding to </a:t>
            </a:r>
            <a:r>
              <a:rPr lang="en-AU" sz="2800" dirty="0" smtClean="0"/>
              <a:t>behaviour</a:t>
            </a:r>
          </a:p>
          <a:p>
            <a:r>
              <a:rPr lang="en-AU" sz="2800" dirty="0" smtClean="0"/>
              <a:t>necessary</a:t>
            </a:r>
            <a:endParaRPr lang="en-AU" sz="2800" b="1" dirty="0" smtClean="0">
              <a:latin typeface="+mj-lt"/>
            </a:endParaRPr>
          </a:p>
        </p:txBody>
      </p:sp>
    </p:spTree>
    <p:extLst>
      <p:ext uri="{BB962C8B-B14F-4D97-AF65-F5344CB8AC3E}">
        <p14:creationId xmlns:p14="http://schemas.microsoft.com/office/powerpoint/2010/main" val="421065198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Develop a plan to guide a particular child’s behaviour where required</a:t>
            </a:r>
            <a:endParaRPr lang="en-GB" dirty="0"/>
          </a:p>
        </p:txBody>
      </p:sp>
      <p:sp>
        <p:nvSpPr>
          <p:cNvPr id="8" name="TextBox 7"/>
          <p:cNvSpPr txBox="1"/>
          <p:nvPr/>
        </p:nvSpPr>
        <p:spPr>
          <a:xfrm>
            <a:off x="5180607" y="2393305"/>
            <a:ext cx="3744416" cy="1384995"/>
          </a:xfrm>
          <a:prstGeom prst="rect">
            <a:avLst/>
          </a:prstGeom>
          <a:noFill/>
        </p:spPr>
        <p:txBody>
          <a:bodyPr wrap="square" rtlCol="0">
            <a:spAutoFit/>
          </a:bodyPr>
          <a:lstStyle/>
          <a:p>
            <a:r>
              <a:rPr lang="en-AU" sz="2800" b="1" dirty="0">
                <a:solidFill>
                  <a:prstClr val="black"/>
                </a:solidFill>
              </a:rPr>
              <a:t>3.8</a:t>
            </a:r>
            <a:r>
              <a:rPr lang="en-AU" sz="2800" dirty="0">
                <a:solidFill>
                  <a:prstClr val="black"/>
                </a:solidFill>
              </a:rPr>
              <a:t> Liaise with appropriate authorities and referral bodies as</a:t>
            </a:r>
            <a:endParaRPr lang="en-AU" sz="2800" b="1" dirty="0" smtClean="0">
              <a:latin typeface="+mj-lt"/>
            </a:endParaRPr>
          </a:p>
        </p:txBody>
      </p:sp>
    </p:spTree>
    <p:extLst>
      <p:ext uri="{BB962C8B-B14F-4D97-AF65-F5344CB8AC3E}">
        <p14:creationId xmlns:p14="http://schemas.microsoft.com/office/powerpoint/2010/main" val="90529975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Developing a personal support plan</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pPr lvl="0"/>
            <a:r>
              <a:rPr lang="en-AU" dirty="0"/>
              <a:t>Organisational philosophy and policies</a:t>
            </a:r>
            <a:endParaRPr lang="en-GB" dirty="0"/>
          </a:p>
          <a:p>
            <a:pPr lvl="0"/>
            <a:r>
              <a:rPr lang="en-AU" dirty="0"/>
              <a:t>Child’s ability, age and developmental stage</a:t>
            </a:r>
            <a:endParaRPr lang="en-GB" dirty="0"/>
          </a:p>
          <a:p>
            <a:pPr lvl="0"/>
            <a:r>
              <a:rPr lang="en-AU" dirty="0"/>
              <a:t>Available and realistic </a:t>
            </a:r>
            <a:r>
              <a:rPr lang="en-AU" dirty="0" smtClean="0"/>
              <a:t>resources</a:t>
            </a:r>
            <a:endParaRPr lang="en-GB" dirty="0"/>
          </a:p>
          <a:p>
            <a:pPr lvl="0"/>
            <a:r>
              <a:rPr lang="en-AU" dirty="0"/>
              <a:t>Input from </a:t>
            </a:r>
            <a:r>
              <a:rPr lang="en-AU" dirty="0" smtClean="0"/>
              <a:t>family and others with responsibility</a:t>
            </a:r>
          </a:p>
          <a:p>
            <a:pPr lvl="0"/>
            <a:r>
              <a:rPr lang="en-AU" dirty="0" smtClean="0"/>
              <a:t>Input from the </a:t>
            </a:r>
            <a:r>
              <a:rPr lang="en-AU" dirty="0"/>
              <a:t>child where appropriate</a:t>
            </a:r>
            <a:endParaRPr lang="en-GB" dirty="0"/>
          </a:p>
          <a:p>
            <a:pPr lvl="0"/>
            <a:r>
              <a:rPr lang="en-AU" dirty="0" smtClean="0"/>
              <a:t>Needs </a:t>
            </a:r>
            <a:r>
              <a:rPr lang="en-AU" dirty="0"/>
              <a:t>and capabilities of colleagues </a:t>
            </a:r>
            <a:endParaRPr lang="en-AU" dirty="0" smtClean="0"/>
          </a:p>
          <a:p>
            <a:pPr lvl="0"/>
            <a:r>
              <a:rPr lang="en-AU" dirty="0" smtClean="0"/>
              <a:t>Relevant </a:t>
            </a:r>
            <a:r>
              <a:rPr lang="en-AU" dirty="0"/>
              <a:t>cultural practices for </a:t>
            </a:r>
            <a:r>
              <a:rPr lang="en-AU" dirty="0" smtClean="0"/>
              <a:t/>
            </a:r>
            <a:br>
              <a:rPr lang="en-AU" dirty="0" smtClean="0"/>
            </a:br>
            <a:r>
              <a:rPr lang="en-AU" dirty="0" smtClean="0"/>
              <a:t>responding </a:t>
            </a:r>
            <a:r>
              <a:rPr lang="en-AU" dirty="0"/>
              <a:t>to behaviour</a:t>
            </a:r>
            <a:endParaRPr lang="en-GB" dirty="0"/>
          </a:p>
          <a:p>
            <a:r>
              <a:rPr lang="en-AU" dirty="0"/>
              <a:t>Advice from external agencies </a:t>
            </a:r>
            <a:r>
              <a:rPr lang="en-AU" dirty="0" smtClean="0"/>
              <a:t/>
            </a:r>
            <a:br>
              <a:rPr lang="en-AU" dirty="0" smtClean="0"/>
            </a:br>
            <a:r>
              <a:rPr lang="en-AU" dirty="0" smtClean="0"/>
              <a:t>or </a:t>
            </a:r>
            <a:r>
              <a:rPr lang="en-AU" dirty="0"/>
              <a:t>relevant </a:t>
            </a:r>
            <a:r>
              <a:rPr lang="en-AU" dirty="0" smtClean="0"/>
              <a:t>authorities.</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241800"/>
            <a:ext cx="2384425" cy="261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40528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Organisational philosophy and policies</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r>
              <a:rPr lang="en-GB" dirty="0" smtClean="0"/>
              <a:t>Mission statement/philosophy</a:t>
            </a:r>
          </a:p>
          <a:p>
            <a:r>
              <a:rPr lang="en-GB" dirty="0" smtClean="0"/>
              <a:t>Reflect the outcomes of the </a:t>
            </a:r>
            <a:br>
              <a:rPr lang="en-GB" dirty="0" smtClean="0"/>
            </a:br>
            <a:r>
              <a:rPr lang="en-GB" dirty="0" smtClean="0"/>
              <a:t>nationally approved learning </a:t>
            </a:r>
            <a:br>
              <a:rPr lang="en-GB" dirty="0" smtClean="0"/>
            </a:br>
            <a:r>
              <a:rPr lang="en-GB" dirty="0" smtClean="0"/>
              <a:t>frameworks</a:t>
            </a:r>
          </a:p>
          <a:p>
            <a:r>
              <a:rPr lang="en-GB" dirty="0" smtClean="0"/>
              <a:t>Reflect guidelines for behaviour</a:t>
            </a:r>
          </a:p>
          <a:p>
            <a:pPr marL="0" indent="0">
              <a:buNone/>
            </a:pPr>
            <a:endParaRPr lang="en-GB" dirty="0" smtClean="0"/>
          </a:p>
          <a:p>
            <a:r>
              <a:rPr lang="en-GB" i="1" dirty="0" smtClean="0"/>
              <a:t>“Honour </a:t>
            </a:r>
            <a:r>
              <a:rPr lang="en-GB" i="1" dirty="0"/>
              <a:t>be our guide: </a:t>
            </a:r>
            <a:r>
              <a:rPr lang="en-GB" i="1" dirty="0" smtClean="0"/>
              <a:t>Our </a:t>
            </a:r>
            <a:r>
              <a:rPr lang="en-GB" i="1" dirty="0"/>
              <a:t>motto, complemented by the Wiradjuri word </a:t>
            </a:r>
            <a:r>
              <a:rPr lang="en-GB" i="1" dirty="0" err="1"/>
              <a:t>Yindymarra</a:t>
            </a:r>
            <a:r>
              <a:rPr lang="en-GB" i="1" dirty="0"/>
              <a:t>, drives all staff and students to uphold honesty, show mutual respect, project self-discipline, demonstrate tolerance to all people and to act with honour</a:t>
            </a:r>
            <a:r>
              <a:rPr lang="en-GB" i="1" dirty="0" smtClean="0"/>
              <a:t>.”</a:t>
            </a:r>
            <a:endParaRPr lang="en-GB" i="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772816"/>
            <a:ext cx="2103437"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29318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Needs and capabilities of colleagues</a:t>
            </a:r>
            <a:endParaRPr lang="en-GB" dirty="0"/>
          </a:p>
        </p:txBody>
      </p:sp>
      <p:sp>
        <p:nvSpPr>
          <p:cNvPr id="3" name="Content Placeholder 2"/>
          <p:cNvSpPr>
            <a:spLocks noGrp="1"/>
          </p:cNvSpPr>
          <p:nvPr>
            <p:ph idx="1"/>
          </p:nvPr>
        </p:nvSpPr>
        <p:spPr>
          <a:xfrm>
            <a:off x="457200" y="1844824"/>
            <a:ext cx="8229600" cy="4281339"/>
          </a:xfrm>
        </p:spPr>
        <p:txBody>
          <a:bodyPr/>
          <a:lstStyle/>
          <a:p>
            <a:r>
              <a:rPr lang="en-GB" dirty="0"/>
              <a:t>C</a:t>
            </a:r>
            <a:r>
              <a:rPr lang="en-GB" dirty="0" smtClean="0"/>
              <a:t>onsult </a:t>
            </a:r>
            <a:r>
              <a:rPr lang="en-GB" dirty="0"/>
              <a:t>with all relevant personnel </a:t>
            </a:r>
            <a:endParaRPr lang="en-GB" dirty="0" smtClean="0"/>
          </a:p>
          <a:p>
            <a:r>
              <a:rPr lang="en-GB" dirty="0" smtClean="0"/>
              <a:t>Gain approvals from relevant authorities</a:t>
            </a:r>
          </a:p>
          <a:p>
            <a:r>
              <a:rPr lang="en-GB" dirty="0" smtClean="0"/>
              <a:t>Consistency is key</a:t>
            </a:r>
          </a:p>
          <a:p>
            <a:r>
              <a:rPr lang="en-GB" dirty="0" smtClean="0"/>
              <a:t>Additional training</a:t>
            </a:r>
          </a:p>
          <a:p>
            <a:r>
              <a:rPr lang="en-GB" dirty="0" smtClean="0"/>
              <a:t>Disseminate relevant </a:t>
            </a:r>
            <a:br>
              <a:rPr lang="en-GB" dirty="0" smtClean="0"/>
            </a:br>
            <a:r>
              <a:rPr lang="en-GB" dirty="0" smtClean="0"/>
              <a:t>information.</a:t>
            </a:r>
          </a:p>
          <a:p>
            <a:endParaRPr lang="en-GB" dirty="0" smtClean="0"/>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429000"/>
            <a:ext cx="2584450" cy="2957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76853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Available and realistic resources</a:t>
            </a:r>
            <a:endParaRPr lang="en-GB" dirty="0"/>
          </a:p>
        </p:txBody>
      </p:sp>
      <p:sp>
        <p:nvSpPr>
          <p:cNvPr id="3" name="Content Placeholder 2"/>
          <p:cNvSpPr>
            <a:spLocks noGrp="1"/>
          </p:cNvSpPr>
          <p:nvPr>
            <p:ph idx="1"/>
          </p:nvPr>
        </p:nvSpPr>
        <p:spPr>
          <a:xfrm>
            <a:off x="457200" y="1600200"/>
            <a:ext cx="8229600" cy="5141168"/>
          </a:xfrm>
        </p:spPr>
        <p:txBody>
          <a:bodyPr>
            <a:normAutofit fontScale="92500" lnSpcReduction="20000"/>
          </a:bodyPr>
          <a:lstStyle/>
          <a:p>
            <a:pPr lvl="0"/>
            <a:r>
              <a:rPr lang="en-GB" sz="3000" dirty="0"/>
              <a:t>Report cards</a:t>
            </a:r>
          </a:p>
          <a:p>
            <a:pPr lvl="0"/>
            <a:r>
              <a:rPr lang="en-GB" sz="3000" dirty="0"/>
              <a:t>Behaviour charts</a:t>
            </a:r>
          </a:p>
          <a:p>
            <a:pPr lvl="0"/>
            <a:r>
              <a:rPr lang="en-GB" sz="3000" dirty="0"/>
              <a:t>Praise stickers</a:t>
            </a:r>
          </a:p>
          <a:p>
            <a:pPr lvl="0"/>
            <a:r>
              <a:rPr lang="en-GB" sz="3000" dirty="0"/>
              <a:t>Specific writing implements</a:t>
            </a:r>
          </a:p>
          <a:p>
            <a:pPr lvl="0"/>
            <a:r>
              <a:rPr lang="en-GB" sz="3000" dirty="0"/>
              <a:t>Overlays</a:t>
            </a:r>
          </a:p>
          <a:p>
            <a:pPr lvl="0"/>
            <a:r>
              <a:rPr lang="en-GB" sz="3000" dirty="0"/>
              <a:t>Coloured paper</a:t>
            </a:r>
          </a:p>
          <a:p>
            <a:pPr lvl="0"/>
            <a:r>
              <a:rPr lang="en-GB" sz="3000" dirty="0"/>
              <a:t>Stress balls/tangles/doodle book</a:t>
            </a:r>
          </a:p>
          <a:p>
            <a:pPr lvl="0"/>
            <a:r>
              <a:rPr lang="en-GB" sz="3000" dirty="0"/>
              <a:t>Time-out cards</a:t>
            </a:r>
          </a:p>
          <a:p>
            <a:pPr lvl="0"/>
            <a:r>
              <a:rPr lang="en-GB" sz="3000" dirty="0"/>
              <a:t>Time-out/chill out areas</a:t>
            </a:r>
          </a:p>
          <a:p>
            <a:pPr lvl="0"/>
            <a:r>
              <a:rPr lang="en-GB" sz="3000" dirty="0"/>
              <a:t>Mentors</a:t>
            </a:r>
          </a:p>
          <a:p>
            <a:pPr lvl="0"/>
            <a:r>
              <a:rPr lang="en-GB" sz="3000" dirty="0"/>
              <a:t>Teaching assistants.</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79088" y="2924944"/>
            <a:ext cx="2841983" cy="3415845"/>
          </a:xfrm>
          <a:prstGeom prst="rect">
            <a:avLst/>
          </a:prstGeom>
        </p:spPr>
      </p:pic>
    </p:spTree>
    <p:extLst>
      <p:ext uri="{BB962C8B-B14F-4D97-AF65-F5344CB8AC3E}">
        <p14:creationId xmlns:p14="http://schemas.microsoft.com/office/powerpoint/2010/main" val="39497038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Child’s developmental stage</a:t>
            </a:r>
            <a:endParaRPr lang="en-GB" dirty="0"/>
          </a:p>
        </p:txBody>
      </p:sp>
      <p:sp>
        <p:nvSpPr>
          <p:cNvPr id="3" name="Content Placeholder 2"/>
          <p:cNvSpPr>
            <a:spLocks noGrp="1"/>
          </p:cNvSpPr>
          <p:nvPr>
            <p:ph idx="1"/>
          </p:nvPr>
        </p:nvSpPr>
        <p:spPr/>
        <p:txBody>
          <a:bodyPr/>
          <a:lstStyle/>
          <a:p>
            <a:r>
              <a:rPr lang="en-GB" dirty="0" smtClean="0"/>
              <a:t>Infancy</a:t>
            </a:r>
          </a:p>
          <a:p>
            <a:r>
              <a:rPr lang="en-GB" dirty="0" smtClean="0"/>
              <a:t>Early childhood</a:t>
            </a:r>
          </a:p>
          <a:p>
            <a:r>
              <a:rPr lang="en-GB" dirty="0" smtClean="0"/>
              <a:t>Childhood</a:t>
            </a:r>
          </a:p>
          <a:p>
            <a:r>
              <a:rPr lang="en-GB" dirty="0" smtClean="0"/>
              <a:t>Adolescence.</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4929" y="1988840"/>
            <a:ext cx="1979194" cy="4576171"/>
          </a:xfrm>
          <a:prstGeom prst="rect">
            <a:avLst/>
          </a:prstGeom>
        </p:spPr>
      </p:pic>
    </p:spTree>
    <p:extLst>
      <p:ext uri="{BB962C8B-B14F-4D97-AF65-F5344CB8AC3E}">
        <p14:creationId xmlns:p14="http://schemas.microsoft.com/office/powerpoint/2010/main" val="31729989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a:t>
            </a:r>
            <a:r>
              <a:rPr lang="en-GB" dirty="0" smtClean="0"/>
              <a:t>nfancy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53315629"/>
              </p:ext>
            </p:extLst>
          </p:nvPr>
        </p:nvGraphicFramePr>
        <p:xfrm>
          <a:off x="539552" y="1268762"/>
          <a:ext cx="8136904" cy="5184573"/>
        </p:xfrm>
        <a:graphic>
          <a:graphicData uri="http://schemas.openxmlformats.org/drawingml/2006/table">
            <a:tbl>
              <a:tblPr firstRow="1" firstCol="1" bandRow="1">
                <a:tableStyleId>{21E4AEA4-8DFA-4A89-87EB-49C32662AFE0}</a:tableStyleId>
              </a:tblPr>
              <a:tblGrid>
                <a:gridCol w="4068452"/>
                <a:gridCol w="4068452"/>
              </a:tblGrid>
              <a:tr h="249142">
                <a:tc gridSpan="2">
                  <a:txBody>
                    <a:bodyPr/>
                    <a:lstStyle/>
                    <a:p>
                      <a:pPr indent="457200">
                        <a:lnSpc>
                          <a:spcPct val="115000"/>
                        </a:lnSpc>
                        <a:spcBef>
                          <a:spcPts val="600"/>
                        </a:spcBef>
                        <a:spcAft>
                          <a:spcPts val="600"/>
                        </a:spcAft>
                      </a:pPr>
                      <a:r>
                        <a:rPr lang="en-AU" sz="1400" dirty="0">
                          <a:effectLst/>
                        </a:rPr>
                        <a:t>Infancy (birth to two years)</a:t>
                      </a:r>
                      <a:endParaRPr lang="en-GB" sz="1400" dirty="0">
                        <a:effectLst/>
                        <a:latin typeface="Calibri"/>
                        <a:ea typeface="Calibri"/>
                        <a:cs typeface="Times New Roman"/>
                      </a:endParaRPr>
                    </a:p>
                  </a:txBody>
                  <a:tcPr marL="68580" marR="68580" marT="0" marB="0"/>
                </a:tc>
                <a:tc hMerge="1">
                  <a:txBody>
                    <a:bodyPr/>
                    <a:lstStyle/>
                    <a:p>
                      <a:endParaRPr lang="en-GB"/>
                    </a:p>
                  </a:txBody>
                  <a:tcPr/>
                </a:tc>
              </a:tr>
              <a:tr h="249142">
                <a:tc>
                  <a:txBody>
                    <a:bodyPr/>
                    <a:lstStyle/>
                    <a:p>
                      <a:pPr>
                        <a:lnSpc>
                          <a:spcPct val="115000"/>
                        </a:lnSpc>
                        <a:spcBef>
                          <a:spcPts val="600"/>
                        </a:spcBef>
                        <a:spcAft>
                          <a:spcPts val="600"/>
                        </a:spcAft>
                      </a:pPr>
                      <a:r>
                        <a:rPr lang="en-AU" sz="1400" dirty="0">
                          <a:effectLst/>
                        </a:rPr>
                        <a:t>Physical elements</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a:effectLst/>
                        </a:rPr>
                        <a:t>Psychological elements</a:t>
                      </a:r>
                      <a:endParaRPr lang="en-GB" sz="1400">
                        <a:effectLst/>
                        <a:latin typeface="Calibri"/>
                        <a:ea typeface="Calibri"/>
                        <a:cs typeface="Times New Roman"/>
                      </a:endParaRPr>
                    </a:p>
                  </a:txBody>
                  <a:tcPr marL="68580" marR="68580" marT="0" marB="0"/>
                </a:tc>
              </a:tr>
              <a:tr h="778462">
                <a:tc>
                  <a:txBody>
                    <a:bodyPr/>
                    <a:lstStyle/>
                    <a:p>
                      <a:pPr>
                        <a:lnSpc>
                          <a:spcPct val="115000"/>
                        </a:lnSpc>
                        <a:spcBef>
                          <a:spcPts val="600"/>
                        </a:spcBef>
                        <a:spcAft>
                          <a:spcPts val="600"/>
                        </a:spcAft>
                      </a:pPr>
                      <a:r>
                        <a:rPr lang="en-AU" sz="1400" dirty="0">
                          <a:effectLst/>
                        </a:rPr>
                        <a:t>Growth – babies experience rapid growth from birth and should be weighed and measured frequently by relevant health workers</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GB" sz="1400" dirty="0">
                          <a:effectLst/>
                        </a:rPr>
                        <a:t>Inherent reflexes for nourishment and against danger</a:t>
                      </a:r>
                      <a:endParaRPr lang="en-GB" sz="1400" dirty="0">
                        <a:effectLst/>
                        <a:latin typeface="Calibri"/>
                        <a:ea typeface="Calibri"/>
                        <a:cs typeface="Times New Roman"/>
                      </a:endParaRPr>
                    </a:p>
                  </a:txBody>
                  <a:tcPr marL="68580" marR="68580" marT="0" marB="0"/>
                </a:tc>
              </a:tr>
              <a:tr h="778462">
                <a:tc>
                  <a:txBody>
                    <a:bodyPr/>
                    <a:lstStyle/>
                    <a:p>
                      <a:pPr>
                        <a:lnSpc>
                          <a:spcPct val="115000"/>
                        </a:lnSpc>
                        <a:spcBef>
                          <a:spcPts val="600"/>
                        </a:spcBef>
                        <a:spcAft>
                          <a:spcPts val="600"/>
                        </a:spcAft>
                      </a:pPr>
                      <a:r>
                        <a:rPr lang="en-GB" sz="1400" dirty="0">
                          <a:effectLst/>
                        </a:rPr>
                        <a:t>Motor </a:t>
                      </a:r>
                      <a:r>
                        <a:rPr lang="en-GB" sz="1400" dirty="0" smtClean="0">
                          <a:effectLst/>
                        </a:rPr>
                        <a:t>development - </a:t>
                      </a:r>
                      <a:r>
                        <a:rPr lang="en-GB" sz="1400" dirty="0">
                          <a:effectLst/>
                        </a:rPr>
                        <a:t>co-ordination in terms of reaching, holding, crawling, standing, walking, kicking etc.</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Awareness of shape, depth, direction and distance</a:t>
                      </a:r>
                      <a:endParaRPr lang="en-GB" sz="1400" dirty="0">
                        <a:effectLst/>
                        <a:latin typeface="Calibri"/>
                        <a:ea typeface="Calibri"/>
                        <a:cs typeface="Times New Roman"/>
                      </a:endParaRPr>
                    </a:p>
                  </a:txBody>
                  <a:tcPr marL="68580" marR="68580" marT="0" marB="0"/>
                </a:tc>
              </a:tr>
              <a:tr h="1307781">
                <a:tc>
                  <a:txBody>
                    <a:bodyPr/>
                    <a:lstStyle/>
                    <a:p>
                      <a:pPr>
                        <a:lnSpc>
                          <a:spcPct val="115000"/>
                        </a:lnSpc>
                        <a:spcBef>
                          <a:spcPts val="600"/>
                        </a:spcBef>
                        <a:spcAft>
                          <a:spcPts val="600"/>
                        </a:spcAft>
                      </a:pPr>
                      <a:r>
                        <a:rPr lang="en-GB" sz="1400">
                          <a:effectLst/>
                        </a:rPr>
                        <a:t>Vocal development – crying, laughing, making noises and sounds.</a:t>
                      </a:r>
                      <a:endParaRPr lang="en-GB" sz="140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Rapid advance in recognition and recall memory – such as recognising their mother’s face, and an awareness of object permanence (that objects exist beyond themselves and are permanent structures, such as doors and cupboards etc.)</a:t>
                      </a:r>
                      <a:endParaRPr lang="en-GB" sz="1400" dirty="0">
                        <a:effectLst/>
                        <a:latin typeface="Calibri"/>
                        <a:ea typeface="Calibri"/>
                        <a:cs typeface="Times New Roman"/>
                      </a:endParaRPr>
                    </a:p>
                  </a:txBody>
                  <a:tcPr marL="68580" marR="68580" marT="0" marB="0"/>
                </a:tc>
              </a:tr>
              <a:tr h="1043122">
                <a:tc>
                  <a:txBody>
                    <a:bodyPr/>
                    <a:lstStyle/>
                    <a:p>
                      <a:pPr>
                        <a:lnSpc>
                          <a:spcPct val="115000"/>
                        </a:lnSpc>
                        <a:spcBef>
                          <a:spcPts val="600"/>
                        </a:spcBef>
                        <a:spcAft>
                          <a:spcPts val="600"/>
                        </a:spcAft>
                      </a:pPr>
                      <a:r>
                        <a:rPr lang="en-AU" sz="1400">
                          <a:effectLst/>
                        </a:rPr>
                        <a:t>Development of senses – sight, hearing, touching, tasting and smelling</a:t>
                      </a:r>
                      <a:endParaRPr lang="en-GB" sz="140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Emotional reactions such as surprise, distress, contentment, excitement in early infancy which advances to other emotional states such as anger, fear and sadness</a:t>
                      </a:r>
                      <a:endParaRPr lang="en-GB" sz="1400" dirty="0">
                        <a:effectLst/>
                        <a:latin typeface="Calibri"/>
                        <a:ea typeface="Calibri"/>
                        <a:cs typeface="Times New Roman"/>
                      </a:endParaRPr>
                    </a:p>
                  </a:txBody>
                  <a:tcPr marL="68580" marR="68580" marT="0" marB="0"/>
                </a:tc>
              </a:tr>
              <a:tr h="778462">
                <a:tc>
                  <a:txBody>
                    <a:bodyPr/>
                    <a:lstStyle/>
                    <a:p>
                      <a:pPr>
                        <a:lnSpc>
                          <a:spcPct val="115000"/>
                        </a:lnSpc>
                        <a:spcBef>
                          <a:spcPts val="600"/>
                        </a:spcBef>
                        <a:spcAft>
                          <a:spcPts val="600"/>
                        </a:spcAft>
                      </a:pPr>
                      <a:r>
                        <a:rPr lang="en-AU" sz="1400">
                          <a:effectLst/>
                        </a:rPr>
                        <a:t>Require assistance to perform all functions. Totally dependent on parents/carers</a:t>
                      </a:r>
                      <a:endParaRPr lang="en-GB" sz="140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Social and emotional attachments are forged with their mother or primary care giver and emotions such as love, trust and dependency emerge</a:t>
                      </a:r>
                      <a:endParaRPr lang="en-GB" sz="14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1213424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Early childhood</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41452325"/>
              </p:ext>
            </p:extLst>
          </p:nvPr>
        </p:nvGraphicFramePr>
        <p:xfrm>
          <a:off x="827584" y="1340768"/>
          <a:ext cx="7560840" cy="5112570"/>
        </p:xfrm>
        <a:graphic>
          <a:graphicData uri="http://schemas.openxmlformats.org/drawingml/2006/table">
            <a:tbl>
              <a:tblPr firstRow="1" firstCol="1" bandRow="1">
                <a:tableStyleId>{21E4AEA4-8DFA-4A89-87EB-49C32662AFE0}</a:tableStyleId>
              </a:tblPr>
              <a:tblGrid>
                <a:gridCol w="3780420"/>
                <a:gridCol w="3780420"/>
              </a:tblGrid>
              <a:tr h="329881">
                <a:tc gridSpan="2">
                  <a:txBody>
                    <a:bodyPr/>
                    <a:lstStyle/>
                    <a:p>
                      <a:pPr indent="457200">
                        <a:lnSpc>
                          <a:spcPct val="115000"/>
                        </a:lnSpc>
                        <a:spcBef>
                          <a:spcPts val="600"/>
                        </a:spcBef>
                        <a:spcAft>
                          <a:spcPts val="600"/>
                        </a:spcAft>
                      </a:pPr>
                      <a:r>
                        <a:rPr lang="en-AU" sz="1400" dirty="0">
                          <a:effectLst/>
                        </a:rPr>
                        <a:t>Early childhood (two to eight years)</a:t>
                      </a:r>
                      <a:endParaRPr lang="en-GB" sz="1400" dirty="0">
                        <a:effectLst/>
                        <a:latin typeface="Calibri"/>
                        <a:ea typeface="Calibri"/>
                        <a:cs typeface="Times New Roman"/>
                      </a:endParaRPr>
                    </a:p>
                  </a:txBody>
                  <a:tcPr marL="68580" marR="68580" marT="0" marB="0"/>
                </a:tc>
                <a:tc hMerge="1">
                  <a:txBody>
                    <a:bodyPr/>
                    <a:lstStyle/>
                    <a:p>
                      <a:endParaRPr lang="en-GB"/>
                    </a:p>
                  </a:txBody>
                  <a:tcPr/>
                </a:tc>
              </a:tr>
              <a:tr h="329881">
                <a:tc>
                  <a:txBody>
                    <a:bodyPr/>
                    <a:lstStyle/>
                    <a:p>
                      <a:pPr>
                        <a:lnSpc>
                          <a:spcPct val="115000"/>
                        </a:lnSpc>
                        <a:spcBef>
                          <a:spcPts val="600"/>
                        </a:spcBef>
                        <a:spcAft>
                          <a:spcPts val="600"/>
                        </a:spcAft>
                      </a:pPr>
                      <a:r>
                        <a:rPr lang="en-AU" sz="1400" dirty="0">
                          <a:effectLst/>
                        </a:rPr>
                        <a:t>Physical elements</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a:effectLst/>
                        </a:rPr>
                        <a:t>Psychological elements</a:t>
                      </a:r>
                      <a:endParaRPr lang="en-GB" sz="1400">
                        <a:effectLst/>
                        <a:latin typeface="Calibri"/>
                        <a:ea typeface="Calibri"/>
                        <a:cs typeface="Times New Roman"/>
                      </a:endParaRPr>
                    </a:p>
                  </a:txBody>
                  <a:tcPr marL="68580" marR="68580" marT="0" marB="0"/>
                </a:tc>
              </a:tr>
              <a:tr h="680306">
                <a:tc>
                  <a:txBody>
                    <a:bodyPr/>
                    <a:lstStyle/>
                    <a:p>
                      <a:pPr>
                        <a:lnSpc>
                          <a:spcPct val="115000"/>
                        </a:lnSpc>
                        <a:spcBef>
                          <a:spcPts val="600"/>
                        </a:spcBef>
                        <a:spcAft>
                          <a:spcPts val="600"/>
                        </a:spcAft>
                      </a:pPr>
                      <a:r>
                        <a:rPr lang="en-AU" sz="1400" dirty="0">
                          <a:effectLst/>
                        </a:rPr>
                        <a:t>Continued growth</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Learning through play and experiential learning and becoming more autonomous</a:t>
                      </a:r>
                      <a:endParaRPr lang="en-GB" sz="1400" dirty="0">
                        <a:effectLst/>
                        <a:latin typeface="Calibri"/>
                        <a:ea typeface="Calibri"/>
                        <a:cs typeface="Times New Roman"/>
                      </a:endParaRPr>
                    </a:p>
                  </a:txBody>
                  <a:tcPr marL="68580" marR="68580" marT="0" marB="0"/>
                </a:tc>
              </a:tr>
              <a:tr h="1381158">
                <a:tc>
                  <a:txBody>
                    <a:bodyPr/>
                    <a:lstStyle/>
                    <a:p>
                      <a:pPr>
                        <a:lnSpc>
                          <a:spcPct val="115000"/>
                        </a:lnSpc>
                        <a:spcBef>
                          <a:spcPts val="600"/>
                        </a:spcBef>
                        <a:spcAft>
                          <a:spcPts val="600"/>
                        </a:spcAft>
                      </a:pPr>
                      <a:r>
                        <a:rPr lang="en-AU" sz="1400" dirty="0">
                          <a:effectLst/>
                        </a:rPr>
                        <a:t>Improved motor development – walking, running, catching, throwing, kicking, learning to ride a bike and perform other physical activities that require advanced co-ordination</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Learning to speak </a:t>
                      </a:r>
                      <a:endParaRPr lang="en-GB" sz="1400" dirty="0">
                        <a:effectLst/>
                        <a:latin typeface="Calibri"/>
                        <a:ea typeface="Calibri"/>
                        <a:cs typeface="Times New Roman"/>
                      </a:endParaRPr>
                    </a:p>
                  </a:txBody>
                  <a:tcPr marL="68580" marR="68580" marT="0" marB="0"/>
                </a:tc>
              </a:tr>
              <a:tr h="680306">
                <a:tc>
                  <a:txBody>
                    <a:bodyPr/>
                    <a:lstStyle/>
                    <a:p>
                      <a:pPr>
                        <a:lnSpc>
                          <a:spcPct val="115000"/>
                        </a:lnSpc>
                        <a:spcBef>
                          <a:spcPts val="600"/>
                        </a:spcBef>
                        <a:spcAft>
                          <a:spcPts val="600"/>
                        </a:spcAft>
                      </a:pPr>
                      <a:r>
                        <a:rPr lang="en-AU" sz="1400">
                          <a:effectLst/>
                        </a:rPr>
                        <a:t>Toilet training and being able to control their bodily functions</a:t>
                      </a:r>
                      <a:endParaRPr lang="en-GB" sz="140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Learning to read and write</a:t>
                      </a:r>
                      <a:endParaRPr lang="en-GB" sz="1400" dirty="0">
                        <a:effectLst/>
                        <a:latin typeface="Calibri"/>
                        <a:ea typeface="Calibri"/>
                        <a:cs typeface="Times New Roman"/>
                      </a:endParaRPr>
                    </a:p>
                  </a:txBody>
                  <a:tcPr marL="68580" marR="68580" marT="0" marB="0"/>
                </a:tc>
              </a:tr>
              <a:tr h="1030732">
                <a:tc>
                  <a:txBody>
                    <a:bodyPr/>
                    <a:lstStyle/>
                    <a:p>
                      <a:pPr>
                        <a:lnSpc>
                          <a:spcPct val="115000"/>
                        </a:lnSpc>
                        <a:spcBef>
                          <a:spcPts val="600"/>
                        </a:spcBef>
                        <a:spcAft>
                          <a:spcPts val="600"/>
                        </a:spcAft>
                      </a:pPr>
                      <a:r>
                        <a:rPr lang="en-AU" sz="1400">
                          <a:effectLst/>
                        </a:rPr>
                        <a:t>Eating autonomously</a:t>
                      </a:r>
                      <a:endParaRPr lang="en-GB" sz="140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Developing social skills and the ability to share with others through kindergarten and group activities</a:t>
                      </a:r>
                      <a:endParaRPr lang="en-GB" sz="1400" dirty="0">
                        <a:effectLst/>
                        <a:latin typeface="Calibri"/>
                        <a:ea typeface="Calibri"/>
                        <a:cs typeface="Times New Roman"/>
                      </a:endParaRPr>
                    </a:p>
                  </a:txBody>
                  <a:tcPr marL="68580" marR="68580" marT="0" marB="0"/>
                </a:tc>
              </a:tr>
              <a:tr h="680306">
                <a:tc>
                  <a:txBody>
                    <a:bodyPr/>
                    <a:lstStyle/>
                    <a:p>
                      <a:pPr>
                        <a:lnSpc>
                          <a:spcPct val="115000"/>
                        </a:lnSpc>
                        <a:spcBef>
                          <a:spcPts val="600"/>
                        </a:spcBef>
                        <a:spcAft>
                          <a:spcPts val="600"/>
                        </a:spcAft>
                      </a:pPr>
                      <a:r>
                        <a:rPr lang="en-AU" sz="1400">
                          <a:effectLst/>
                        </a:rPr>
                        <a:t>Still require assistance with the majority of functions</a:t>
                      </a:r>
                      <a:endParaRPr lang="en-GB" sz="140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The bond between parents/carers is enhanced</a:t>
                      </a:r>
                      <a:endParaRPr lang="en-GB" sz="14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28420255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Childhood</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59945343"/>
              </p:ext>
            </p:extLst>
          </p:nvPr>
        </p:nvGraphicFramePr>
        <p:xfrm>
          <a:off x="467544" y="1340768"/>
          <a:ext cx="8136904" cy="4968552"/>
        </p:xfrm>
        <a:graphic>
          <a:graphicData uri="http://schemas.openxmlformats.org/drawingml/2006/table">
            <a:tbl>
              <a:tblPr firstRow="1" firstCol="1" bandRow="1">
                <a:tableStyleId>{21E4AEA4-8DFA-4A89-87EB-49C32662AFE0}</a:tableStyleId>
              </a:tblPr>
              <a:tblGrid>
                <a:gridCol w="4068452"/>
                <a:gridCol w="4068452"/>
              </a:tblGrid>
              <a:tr h="265910">
                <a:tc gridSpan="2">
                  <a:txBody>
                    <a:bodyPr/>
                    <a:lstStyle/>
                    <a:p>
                      <a:pPr indent="457200">
                        <a:lnSpc>
                          <a:spcPct val="115000"/>
                        </a:lnSpc>
                        <a:spcBef>
                          <a:spcPts val="600"/>
                        </a:spcBef>
                        <a:spcAft>
                          <a:spcPts val="600"/>
                        </a:spcAft>
                      </a:pPr>
                      <a:r>
                        <a:rPr lang="en-AU" sz="1400" dirty="0">
                          <a:effectLst/>
                        </a:rPr>
                        <a:t>Childhood (eight years to puberty)</a:t>
                      </a:r>
                      <a:endParaRPr lang="en-GB" sz="1400" dirty="0">
                        <a:effectLst/>
                        <a:latin typeface="Calibri"/>
                        <a:ea typeface="Calibri"/>
                        <a:cs typeface="Times New Roman"/>
                      </a:endParaRPr>
                    </a:p>
                  </a:txBody>
                  <a:tcPr marL="68580" marR="68580" marT="0" marB="0"/>
                </a:tc>
                <a:tc hMerge="1">
                  <a:txBody>
                    <a:bodyPr/>
                    <a:lstStyle/>
                    <a:p>
                      <a:endParaRPr lang="en-GB"/>
                    </a:p>
                  </a:txBody>
                  <a:tcPr/>
                </a:tc>
              </a:tr>
              <a:tr h="265910">
                <a:tc>
                  <a:txBody>
                    <a:bodyPr/>
                    <a:lstStyle/>
                    <a:p>
                      <a:pPr>
                        <a:lnSpc>
                          <a:spcPct val="115000"/>
                        </a:lnSpc>
                        <a:spcBef>
                          <a:spcPts val="600"/>
                        </a:spcBef>
                        <a:spcAft>
                          <a:spcPts val="600"/>
                        </a:spcAft>
                      </a:pPr>
                      <a:r>
                        <a:rPr lang="en-AU" sz="1400" dirty="0">
                          <a:effectLst/>
                        </a:rPr>
                        <a:t>Physical elements</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a:effectLst/>
                        </a:rPr>
                        <a:t>Psychological elements</a:t>
                      </a:r>
                      <a:endParaRPr lang="en-GB" sz="1400">
                        <a:effectLst/>
                        <a:latin typeface="Calibri"/>
                        <a:ea typeface="Calibri"/>
                        <a:cs typeface="Times New Roman"/>
                      </a:endParaRPr>
                    </a:p>
                  </a:txBody>
                  <a:tcPr marL="68580" marR="68580" marT="0" marB="0"/>
                </a:tc>
              </a:tr>
              <a:tr h="548381">
                <a:tc rowSpan="5">
                  <a:txBody>
                    <a:bodyPr/>
                    <a:lstStyle/>
                    <a:p>
                      <a:pPr>
                        <a:lnSpc>
                          <a:spcPct val="115000"/>
                        </a:lnSpc>
                        <a:spcBef>
                          <a:spcPts val="600"/>
                        </a:spcBef>
                        <a:spcAft>
                          <a:spcPts val="600"/>
                        </a:spcAft>
                      </a:pPr>
                      <a:r>
                        <a:rPr lang="en-AU" sz="1400" dirty="0">
                          <a:effectLst/>
                        </a:rPr>
                        <a:t>Continued improvement in gross and fine motor skills as a result of neurological changes which increase reaction times</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a:effectLst/>
                        </a:rPr>
                        <a:t>Attending school which stimulates and develops social skills</a:t>
                      </a:r>
                      <a:endParaRPr lang="en-GB" sz="1400">
                        <a:effectLst/>
                        <a:latin typeface="Calibri"/>
                        <a:ea typeface="Calibri"/>
                        <a:cs typeface="Times New Roman"/>
                      </a:endParaRPr>
                    </a:p>
                  </a:txBody>
                  <a:tcPr marL="68580" marR="68580" marT="0" marB="0"/>
                </a:tc>
              </a:tr>
              <a:tr h="830853">
                <a:tc vMerge="1">
                  <a:txBody>
                    <a:bodyPr/>
                    <a:lstStyle/>
                    <a:p>
                      <a:endParaRPr lang="en-GB"/>
                    </a:p>
                  </a:txBody>
                  <a:tcPr/>
                </a:tc>
                <a:tc>
                  <a:txBody>
                    <a:bodyPr/>
                    <a:lstStyle/>
                    <a:p>
                      <a:pPr>
                        <a:lnSpc>
                          <a:spcPct val="115000"/>
                        </a:lnSpc>
                        <a:spcBef>
                          <a:spcPts val="600"/>
                        </a:spcBef>
                        <a:spcAft>
                          <a:spcPts val="600"/>
                        </a:spcAft>
                      </a:pPr>
                      <a:r>
                        <a:rPr lang="en-AU" sz="1400" dirty="0">
                          <a:effectLst/>
                        </a:rPr>
                        <a:t>Neurological changes assist in improving logic and reasoning skills which develops their command of language and vocabulary as well as numeracy skills</a:t>
                      </a:r>
                      <a:endParaRPr lang="en-GB" sz="1400" dirty="0">
                        <a:effectLst/>
                        <a:latin typeface="Calibri"/>
                        <a:ea typeface="Calibri"/>
                        <a:cs typeface="Times New Roman"/>
                      </a:endParaRPr>
                    </a:p>
                  </a:txBody>
                  <a:tcPr marL="68580" marR="68580" marT="0" marB="0"/>
                </a:tc>
              </a:tr>
              <a:tr h="1395794">
                <a:tc vMerge="1">
                  <a:txBody>
                    <a:bodyPr/>
                    <a:lstStyle/>
                    <a:p>
                      <a:endParaRPr lang="en-GB"/>
                    </a:p>
                  </a:txBody>
                  <a:tcPr/>
                </a:tc>
                <a:tc>
                  <a:txBody>
                    <a:bodyPr/>
                    <a:lstStyle/>
                    <a:p>
                      <a:pPr>
                        <a:lnSpc>
                          <a:spcPct val="115000"/>
                        </a:lnSpc>
                        <a:spcBef>
                          <a:spcPts val="600"/>
                        </a:spcBef>
                        <a:spcAft>
                          <a:spcPts val="600"/>
                        </a:spcAft>
                      </a:pPr>
                      <a:r>
                        <a:rPr lang="en-AU" sz="1400" dirty="0">
                          <a:effectLst/>
                        </a:rPr>
                        <a:t>Increased ability to absorb, store and retrieve information (as demonstrated by remembering song lyrics, playing computer games, playing musical instruments, learning dance routines, and being able to write meaningful stories</a:t>
                      </a:r>
                      <a:endParaRPr lang="en-GB" sz="1400" dirty="0">
                        <a:effectLst/>
                        <a:latin typeface="Calibri"/>
                        <a:ea typeface="Calibri"/>
                        <a:cs typeface="Times New Roman"/>
                      </a:endParaRPr>
                    </a:p>
                  </a:txBody>
                  <a:tcPr marL="68580" marR="68580" marT="0" marB="0"/>
                </a:tc>
              </a:tr>
              <a:tr h="1113323">
                <a:tc vMerge="1">
                  <a:txBody>
                    <a:bodyPr/>
                    <a:lstStyle/>
                    <a:p>
                      <a:endParaRPr lang="en-GB"/>
                    </a:p>
                  </a:txBody>
                  <a:tcPr/>
                </a:tc>
                <a:tc>
                  <a:txBody>
                    <a:bodyPr/>
                    <a:lstStyle/>
                    <a:p>
                      <a:pPr>
                        <a:lnSpc>
                          <a:spcPct val="115000"/>
                        </a:lnSpc>
                        <a:spcBef>
                          <a:spcPts val="600"/>
                        </a:spcBef>
                        <a:spcAft>
                          <a:spcPts val="600"/>
                        </a:spcAft>
                      </a:pPr>
                      <a:r>
                        <a:rPr lang="en-AU" sz="1400" dirty="0">
                          <a:effectLst/>
                        </a:rPr>
                        <a:t>Heightened awareness of peers and their own place in the social context. Start to compare themselves to others in order to understand themselves</a:t>
                      </a:r>
                      <a:endParaRPr lang="en-GB" sz="1400" dirty="0">
                        <a:effectLst/>
                        <a:latin typeface="Calibri"/>
                        <a:ea typeface="Calibri"/>
                        <a:cs typeface="Times New Roman"/>
                      </a:endParaRPr>
                    </a:p>
                  </a:txBody>
                  <a:tcPr marL="68580" marR="68580" marT="0" marB="0"/>
                </a:tc>
              </a:tr>
              <a:tr h="548381">
                <a:tc vMerge="1">
                  <a:txBody>
                    <a:bodyPr/>
                    <a:lstStyle/>
                    <a:p>
                      <a:endParaRPr lang="en-GB"/>
                    </a:p>
                  </a:txBody>
                  <a:tcPr/>
                </a:tc>
                <a:tc>
                  <a:txBody>
                    <a:bodyPr/>
                    <a:lstStyle/>
                    <a:p>
                      <a:pPr>
                        <a:lnSpc>
                          <a:spcPct val="115000"/>
                        </a:lnSpc>
                        <a:spcBef>
                          <a:spcPts val="600"/>
                        </a:spcBef>
                        <a:spcAft>
                          <a:spcPts val="600"/>
                        </a:spcAft>
                      </a:pPr>
                      <a:r>
                        <a:rPr lang="en-AU" sz="1400" dirty="0">
                          <a:effectLst/>
                        </a:rPr>
                        <a:t>Greatly affected by bullying and adverse social and/or domestic situations</a:t>
                      </a:r>
                      <a:endParaRPr lang="en-GB" sz="14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32245799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Adolescence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29010789"/>
              </p:ext>
            </p:extLst>
          </p:nvPr>
        </p:nvGraphicFramePr>
        <p:xfrm>
          <a:off x="467544" y="1556792"/>
          <a:ext cx="8352928" cy="4392489"/>
        </p:xfrm>
        <a:graphic>
          <a:graphicData uri="http://schemas.openxmlformats.org/drawingml/2006/table">
            <a:tbl>
              <a:tblPr firstRow="1" firstCol="1" bandRow="1">
                <a:tableStyleId>{21E4AEA4-8DFA-4A89-87EB-49C32662AFE0}</a:tableStyleId>
              </a:tblPr>
              <a:tblGrid>
                <a:gridCol w="4176464"/>
                <a:gridCol w="4176464"/>
              </a:tblGrid>
              <a:tr h="423427">
                <a:tc gridSpan="2">
                  <a:txBody>
                    <a:bodyPr/>
                    <a:lstStyle/>
                    <a:p>
                      <a:pPr indent="457200">
                        <a:lnSpc>
                          <a:spcPct val="115000"/>
                        </a:lnSpc>
                        <a:spcBef>
                          <a:spcPts val="600"/>
                        </a:spcBef>
                        <a:spcAft>
                          <a:spcPts val="600"/>
                        </a:spcAft>
                      </a:pPr>
                      <a:r>
                        <a:rPr lang="en-AU" sz="1400" dirty="0">
                          <a:effectLst/>
                        </a:rPr>
                        <a:t>Adolescence (puberty to early adulthood)</a:t>
                      </a:r>
                      <a:endParaRPr lang="en-GB" sz="1400" dirty="0">
                        <a:effectLst/>
                        <a:latin typeface="Calibri"/>
                        <a:ea typeface="Calibri"/>
                        <a:cs typeface="Times New Roman"/>
                      </a:endParaRPr>
                    </a:p>
                  </a:txBody>
                  <a:tcPr marL="68580" marR="68580" marT="0" marB="0"/>
                </a:tc>
                <a:tc hMerge="1">
                  <a:txBody>
                    <a:bodyPr/>
                    <a:lstStyle/>
                    <a:p>
                      <a:endParaRPr lang="en-GB"/>
                    </a:p>
                  </a:txBody>
                  <a:tcPr/>
                </a:tc>
              </a:tr>
              <a:tr h="423427">
                <a:tc>
                  <a:txBody>
                    <a:bodyPr/>
                    <a:lstStyle/>
                    <a:p>
                      <a:pPr>
                        <a:lnSpc>
                          <a:spcPct val="115000"/>
                        </a:lnSpc>
                        <a:spcBef>
                          <a:spcPts val="600"/>
                        </a:spcBef>
                        <a:spcAft>
                          <a:spcPts val="600"/>
                        </a:spcAft>
                      </a:pPr>
                      <a:r>
                        <a:rPr lang="en-AU" sz="1400" dirty="0">
                          <a:effectLst/>
                        </a:rPr>
                        <a:t>Physical elements</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a:effectLst/>
                        </a:rPr>
                        <a:t>Psychological elements</a:t>
                      </a:r>
                      <a:endParaRPr lang="en-GB" sz="1400">
                        <a:effectLst/>
                        <a:latin typeface="Calibri"/>
                        <a:ea typeface="Calibri"/>
                        <a:cs typeface="Times New Roman"/>
                      </a:endParaRPr>
                    </a:p>
                  </a:txBody>
                  <a:tcPr marL="68580" marR="68580" marT="0" marB="0"/>
                </a:tc>
              </a:tr>
              <a:tr h="1323020">
                <a:tc>
                  <a:txBody>
                    <a:bodyPr/>
                    <a:lstStyle/>
                    <a:p>
                      <a:pPr>
                        <a:lnSpc>
                          <a:spcPct val="115000"/>
                        </a:lnSpc>
                        <a:spcBef>
                          <a:spcPts val="600"/>
                        </a:spcBef>
                        <a:spcAft>
                          <a:spcPts val="600"/>
                        </a:spcAft>
                      </a:pPr>
                      <a:r>
                        <a:rPr lang="en-AU" sz="1400" dirty="0">
                          <a:effectLst/>
                        </a:rPr>
                        <a:t>Changes in hormones initiate puberty – sexual maturation and a physical change both internally and externally</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Cognitive changes include increase and awareness in emotions, particularly towards the opposite sex</a:t>
                      </a:r>
                      <a:endParaRPr lang="en-GB" sz="1400" dirty="0">
                        <a:effectLst/>
                        <a:latin typeface="Calibri"/>
                        <a:ea typeface="Calibri"/>
                        <a:cs typeface="Times New Roman"/>
                      </a:endParaRPr>
                    </a:p>
                  </a:txBody>
                  <a:tcPr marL="68580" marR="68580" marT="0" marB="0"/>
                </a:tc>
              </a:tr>
              <a:tr h="2222615">
                <a:tc>
                  <a:txBody>
                    <a:bodyPr/>
                    <a:lstStyle/>
                    <a:p>
                      <a:pPr>
                        <a:lnSpc>
                          <a:spcPct val="115000"/>
                        </a:lnSpc>
                        <a:spcBef>
                          <a:spcPts val="600"/>
                        </a:spcBef>
                        <a:spcAft>
                          <a:spcPts val="600"/>
                        </a:spcAft>
                      </a:pPr>
                      <a:r>
                        <a:rPr lang="en-AU" sz="1400" dirty="0">
                          <a:effectLst/>
                        </a:rPr>
                        <a:t>Growth spurts – weight, height, muscle mass</a:t>
                      </a:r>
                      <a:endParaRPr lang="en-GB" sz="1400" dirty="0">
                        <a:effectLst/>
                        <a:latin typeface="Calibri"/>
                        <a:ea typeface="Calibri"/>
                        <a:cs typeface="Times New Roman"/>
                      </a:endParaRPr>
                    </a:p>
                  </a:txBody>
                  <a:tcPr marL="68580" marR="68580" marT="0" marB="0"/>
                </a:tc>
                <a:tc>
                  <a:txBody>
                    <a:bodyPr/>
                    <a:lstStyle/>
                    <a:p>
                      <a:pPr>
                        <a:lnSpc>
                          <a:spcPct val="115000"/>
                        </a:lnSpc>
                        <a:spcBef>
                          <a:spcPts val="600"/>
                        </a:spcBef>
                        <a:spcAft>
                          <a:spcPts val="600"/>
                        </a:spcAft>
                      </a:pPr>
                      <a:r>
                        <a:rPr lang="en-AU" sz="1400" dirty="0">
                          <a:effectLst/>
                        </a:rPr>
                        <a:t>During adolescence most individuals develop the ability to move from thinking concretely or in black and white, to comprehending abstract concepts such as what might be possible and thinking logically and laterally</a:t>
                      </a:r>
                      <a:endParaRPr lang="en-GB" sz="14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315952339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Input from family </a:t>
            </a:r>
            <a:endParaRPr lang="en-GB" dirty="0"/>
          </a:p>
        </p:txBody>
      </p:sp>
      <p:sp>
        <p:nvSpPr>
          <p:cNvPr id="3" name="Content Placeholder 2"/>
          <p:cNvSpPr>
            <a:spLocks noGrp="1"/>
          </p:cNvSpPr>
          <p:nvPr>
            <p:ph idx="1"/>
          </p:nvPr>
        </p:nvSpPr>
        <p:spPr/>
        <p:txBody>
          <a:bodyPr/>
          <a:lstStyle/>
          <a:p>
            <a:r>
              <a:rPr lang="en-GB" dirty="0" smtClean="0"/>
              <a:t>Know the child better than anyone else</a:t>
            </a:r>
          </a:p>
          <a:p>
            <a:r>
              <a:rPr lang="en-GB" dirty="0" smtClean="0"/>
              <a:t>Can offer strategies that work at home</a:t>
            </a:r>
          </a:p>
          <a:p>
            <a:r>
              <a:rPr lang="en-GB" dirty="0" smtClean="0"/>
              <a:t>May be against strategies you suggest</a:t>
            </a:r>
          </a:p>
          <a:p>
            <a:r>
              <a:rPr lang="en-GB" dirty="0" smtClean="0"/>
              <a:t>Should understand the plan and the </a:t>
            </a:r>
            <a:br>
              <a:rPr lang="en-GB" dirty="0" smtClean="0"/>
            </a:br>
            <a:r>
              <a:rPr lang="en-GB" dirty="0" smtClean="0"/>
              <a:t>reasons for the strategies</a:t>
            </a:r>
          </a:p>
          <a:p>
            <a:r>
              <a:rPr lang="en-GB" dirty="0" smtClean="0"/>
              <a:t>Agree to all targets </a:t>
            </a:r>
          </a:p>
          <a:p>
            <a:r>
              <a:rPr lang="en-GB" dirty="0" smtClean="0"/>
              <a:t>Follow up incidents at </a:t>
            </a:r>
            <a:br>
              <a:rPr lang="en-GB" dirty="0" smtClean="0"/>
            </a:br>
            <a:r>
              <a:rPr lang="en-GB" dirty="0" smtClean="0"/>
              <a:t>home.</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0" y="3212976"/>
            <a:ext cx="3810000" cy="3333750"/>
          </a:xfrm>
          <a:prstGeom prst="rect">
            <a:avLst/>
          </a:prstGeom>
        </p:spPr>
      </p:pic>
    </p:spTree>
    <p:extLst>
      <p:ext uri="{BB962C8B-B14F-4D97-AF65-F5344CB8AC3E}">
        <p14:creationId xmlns:p14="http://schemas.microsoft.com/office/powerpoint/2010/main" val="26899085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Cultural practices</a:t>
            </a:r>
            <a:endParaRPr lang="en-GB" dirty="0"/>
          </a:p>
        </p:txBody>
      </p:sp>
      <p:sp>
        <p:nvSpPr>
          <p:cNvPr id="3" name="Content Placeholder 2"/>
          <p:cNvSpPr>
            <a:spLocks noGrp="1"/>
          </p:cNvSpPr>
          <p:nvPr>
            <p:ph idx="1"/>
          </p:nvPr>
        </p:nvSpPr>
        <p:spPr/>
        <p:txBody>
          <a:bodyPr/>
          <a:lstStyle/>
          <a:p>
            <a:r>
              <a:rPr lang="en-GB" dirty="0" smtClean="0"/>
              <a:t>Consider cultural practices of the family</a:t>
            </a:r>
          </a:p>
          <a:p>
            <a:r>
              <a:rPr lang="en-GB" dirty="0"/>
              <a:t>Australia has a diverse population and culture with many different religions and belief systems operating in harmony in all educational/care </a:t>
            </a:r>
            <a:r>
              <a:rPr lang="en-GB" dirty="0" smtClean="0"/>
              <a:t>settings</a:t>
            </a:r>
          </a:p>
          <a:p>
            <a:r>
              <a:rPr lang="en-GB" dirty="0"/>
              <a:t>These should be taken into </a:t>
            </a:r>
            <a:r>
              <a:rPr lang="en-GB" dirty="0" smtClean="0"/>
              <a:t/>
            </a:r>
            <a:br>
              <a:rPr lang="en-GB" dirty="0" smtClean="0"/>
            </a:br>
            <a:r>
              <a:rPr lang="en-GB" dirty="0" smtClean="0"/>
              <a:t>account </a:t>
            </a:r>
            <a:r>
              <a:rPr lang="en-GB" dirty="0"/>
              <a:t>when responding to </a:t>
            </a:r>
            <a:r>
              <a:rPr lang="en-GB" dirty="0" smtClean="0"/>
              <a:t/>
            </a:r>
            <a:br>
              <a:rPr lang="en-GB" dirty="0" smtClean="0"/>
            </a:br>
            <a:r>
              <a:rPr lang="en-GB" dirty="0" smtClean="0"/>
              <a:t>both </a:t>
            </a:r>
            <a:r>
              <a:rPr lang="en-GB" dirty="0"/>
              <a:t>appropriate and </a:t>
            </a:r>
            <a:r>
              <a:rPr lang="en-GB" dirty="0" smtClean="0"/>
              <a:t/>
            </a:r>
            <a:br>
              <a:rPr lang="en-GB" dirty="0" smtClean="0"/>
            </a:br>
            <a:r>
              <a:rPr lang="en-GB" dirty="0" smtClean="0"/>
              <a:t>inappropriate behaviour.</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789040"/>
            <a:ext cx="2725737" cy="212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92914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Appropriate authorities and referral bodies</a:t>
            </a:r>
            <a:endParaRPr lang="en-GB" dirty="0"/>
          </a:p>
        </p:txBody>
      </p:sp>
      <p:sp>
        <p:nvSpPr>
          <p:cNvPr id="3" name="Content Placeholder 2"/>
          <p:cNvSpPr>
            <a:spLocks noGrp="1"/>
          </p:cNvSpPr>
          <p:nvPr>
            <p:ph idx="1"/>
          </p:nvPr>
        </p:nvSpPr>
        <p:spPr>
          <a:xfrm>
            <a:off x="457200" y="1844824"/>
            <a:ext cx="8229600" cy="4281339"/>
          </a:xfrm>
        </p:spPr>
        <p:txBody>
          <a:bodyPr/>
          <a:lstStyle/>
          <a:p>
            <a:pPr lvl="0"/>
            <a:r>
              <a:rPr lang="en-AU" dirty="0"/>
              <a:t>Educational psychologists</a:t>
            </a:r>
            <a:endParaRPr lang="en-GB" dirty="0"/>
          </a:p>
          <a:p>
            <a:pPr lvl="0"/>
            <a:r>
              <a:rPr lang="en-AU" dirty="0"/>
              <a:t>Child and adolescent mental health workers</a:t>
            </a:r>
            <a:endParaRPr lang="en-GB" dirty="0"/>
          </a:p>
          <a:p>
            <a:r>
              <a:rPr lang="en-AU" dirty="0"/>
              <a:t>Health professionals </a:t>
            </a:r>
            <a:endParaRPr lang="en-AU" dirty="0" smtClean="0"/>
          </a:p>
          <a:p>
            <a:r>
              <a:rPr lang="en-AU" dirty="0" smtClean="0"/>
              <a:t>Law enforcement</a:t>
            </a:r>
          </a:p>
          <a:p>
            <a:r>
              <a:rPr lang="en-AU" dirty="0" smtClean="0"/>
              <a:t>Social services.</a:t>
            </a: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3861048"/>
            <a:ext cx="4127500" cy="206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82333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Restorative approaches</a:t>
            </a:r>
            <a:endParaRPr lang="en-GB" dirty="0"/>
          </a:p>
        </p:txBody>
      </p:sp>
      <p:sp>
        <p:nvSpPr>
          <p:cNvPr id="3" name="Content Placeholder 2"/>
          <p:cNvSpPr>
            <a:spLocks noGrp="1"/>
          </p:cNvSpPr>
          <p:nvPr>
            <p:ph idx="1"/>
          </p:nvPr>
        </p:nvSpPr>
        <p:spPr/>
        <p:txBody>
          <a:bodyPr>
            <a:normAutofit lnSpcReduction="10000"/>
          </a:bodyPr>
          <a:lstStyle/>
          <a:p>
            <a:r>
              <a:rPr lang="en-GB" dirty="0"/>
              <a:t>Enables those that have been harmed to explain to the person that has caused the harm how their behaviour made them feel and why</a:t>
            </a:r>
          </a:p>
          <a:p>
            <a:r>
              <a:rPr lang="en-GB" dirty="0"/>
              <a:t>Enables the person that has caused the harm to explain to the person they harmed how they felt and why they behaved the way they did</a:t>
            </a:r>
          </a:p>
          <a:p>
            <a:r>
              <a:rPr lang="en-GB" dirty="0"/>
              <a:t>Both parties tell each other what </a:t>
            </a:r>
            <a:br>
              <a:rPr lang="en-GB" dirty="0"/>
            </a:br>
            <a:r>
              <a:rPr lang="en-GB" dirty="0"/>
              <a:t>they need from the other person </a:t>
            </a:r>
            <a:br>
              <a:rPr lang="en-GB" dirty="0"/>
            </a:br>
            <a:r>
              <a:rPr lang="en-GB" dirty="0"/>
              <a:t>to repair the situation and what </a:t>
            </a:r>
            <a:br>
              <a:rPr lang="en-GB" dirty="0"/>
            </a:br>
            <a:r>
              <a:rPr lang="en-GB" dirty="0"/>
              <a:t>they need to do themselves to </a:t>
            </a:r>
            <a:br>
              <a:rPr lang="en-GB" dirty="0"/>
            </a:br>
            <a:r>
              <a:rPr lang="en-GB" dirty="0"/>
              <a:t>resolve the matter.</a:t>
            </a:r>
          </a:p>
          <a:p>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7575" y="4149080"/>
            <a:ext cx="2663825" cy="199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717123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Practicalities of restorative meetings</a:t>
            </a:r>
            <a:endParaRPr lang="en-GB" dirty="0"/>
          </a:p>
        </p:txBody>
      </p:sp>
      <p:sp>
        <p:nvSpPr>
          <p:cNvPr id="3" name="Content Placeholder 2"/>
          <p:cNvSpPr>
            <a:spLocks noGrp="1"/>
          </p:cNvSpPr>
          <p:nvPr>
            <p:ph idx="1"/>
          </p:nvPr>
        </p:nvSpPr>
        <p:spPr/>
        <p:txBody>
          <a:bodyPr/>
          <a:lstStyle/>
          <a:p>
            <a:r>
              <a:rPr lang="en-GB" dirty="0" smtClean="0"/>
              <a:t>Time</a:t>
            </a:r>
          </a:p>
          <a:p>
            <a:r>
              <a:rPr lang="en-GB" dirty="0" smtClean="0"/>
              <a:t>Location</a:t>
            </a:r>
          </a:p>
          <a:p>
            <a:r>
              <a:rPr lang="en-GB" dirty="0" smtClean="0"/>
              <a:t>Set up of the room</a:t>
            </a:r>
          </a:p>
          <a:p>
            <a:r>
              <a:rPr lang="en-GB" dirty="0" smtClean="0"/>
              <a:t>Minutes</a:t>
            </a:r>
          </a:p>
          <a:p>
            <a:r>
              <a:rPr lang="en-GB" dirty="0" smtClean="0"/>
              <a:t>Disturbances.</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3068960"/>
            <a:ext cx="4124713" cy="2606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166026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Opening</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4293096"/>
            <a:ext cx="1923678" cy="2564904"/>
          </a:xfrm>
          <a:prstGeom prst="rect">
            <a:avLst/>
          </a:prstGeom>
        </p:spPr>
      </p:pic>
      <p:sp>
        <p:nvSpPr>
          <p:cNvPr id="3" name="Content Placeholder 2"/>
          <p:cNvSpPr>
            <a:spLocks noGrp="1"/>
          </p:cNvSpPr>
          <p:nvPr>
            <p:ph idx="1"/>
          </p:nvPr>
        </p:nvSpPr>
        <p:spPr>
          <a:xfrm>
            <a:off x="457200" y="1600200"/>
            <a:ext cx="8229600" cy="5069160"/>
          </a:xfrm>
        </p:spPr>
        <p:txBody>
          <a:bodyPr>
            <a:normAutofit/>
          </a:bodyPr>
          <a:lstStyle/>
          <a:p>
            <a:pPr lvl="0"/>
            <a:r>
              <a:rPr lang="en-GB" dirty="0"/>
              <a:t>Introduce </a:t>
            </a:r>
            <a:r>
              <a:rPr lang="en-GB" dirty="0" smtClean="0"/>
              <a:t>yourself</a:t>
            </a:r>
            <a:endParaRPr lang="en-GB" dirty="0"/>
          </a:p>
          <a:p>
            <a:pPr lvl="0"/>
            <a:r>
              <a:rPr lang="en-GB" dirty="0"/>
              <a:t>Inform all parties that </a:t>
            </a:r>
            <a:r>
              <a:rPr lang="en-GB" dirty="0" smtClean="0"/>
              <a:t>you are totally </a:t>
            </a:r>
            <a:r>
              <a:rPr lang="en-GB" dirty="0"/>
              <a:t>impartial</a:t>
            </a:r>
          </a:p>
          <a:p>
            <a:pPr lvl="0"/>
            <a:r>
              <a:rPr lang="en-GB" dirty="0"/>
              <a:t>Explain the purpose of the meeting </a:t>
            </a:r>
          </a:p>
          <a:p>
            <a:pPr lvl="0"/>
            <a:r>
              <a:rPr lang="en-GB" dirty="0" smtClean="0"/>
              <a:t>Inform </a:t>
            </a:r>
            <a:r>
              <a:rPr lang="en-GB" dirty="0"/>
              <a:t>everyone that they will all have an opportunity to speak but must wait until </a:t>
            </a:r>
            <a:r>
              <a:rPr lang="en-GB" dirty="0" smtClean="0"/>
              <a:t>their </a:t>
            </a:r>
            <a:r>
              <a:rPr lang="en-GB" dirty="0"/>
              <a:t>turn </a:t>
            </a:r>
            <a:endParaRPr lang="en-GB" dirty="0" smtClean="0"/>
          </a:p>
          <a:p>
            <a:pPr lvl="0"/>
            <a:r>
              <a:rPr lang="en-GB" dirty="0" smtClean="0"/>
              <a:t>Explain </a:t>
            </a:r>
            <a:r>
              <a:rPr lang="en-GB" dirty="0"/>
              <a:t>the presence of the minute taker </a:t>
            </a:r>
            <a:endParaRPr lang="en-GB" dirty="0" smtClean="0"/>
          </a:p>
          <a:p>
            <a:pPr lvl="0"/>
            <a:r>
              <a:rPr lang="en-GB" dirty="0" smtClean="0"/>
              <a:t>Reassure </a:t>
            </a:r>
            <a:r>
              <a:rPr lang="en-GB" dirty="0"/>
              <a:t>all parties that the </a:t>
            </a:r>
            <a:r>
              <a:rPr lang="en-GB" dirty="0" smtClean="0"/>
              <a:t/>
            </a:r>
            <a:br>
              <a:rPr lang="en-GB" dirty="0" smtClean="0"/>
            </a:br>
            <a:r>
              <a:rPr lang="en-GB" dirty="0" smtClean="0"/>
              <a:t>meeting </a:t>
            </a:r>
            <a:r>
              <a:rPr lang="en-GB" dirty="0"/>
              <a:t>is </a:t>
            </a:r>
            <a:r>
              <a:rPr lang="en-GB" dirty="0" smtClean="0"/>
              <a:t>private</a:t>
            </a:r>
          </a:p>
          <a:p>
            <a:pPr lvl="0"/>
            <a:r>
              <a:rPr lang="en-GB" dirty="0" smtClean="0"/>
              <a:t>Encourage </a:t>
            </a:r>
            <a:r>
              <a:rPr lang="en-GB" dirty="0"/>
              <a:t>honesty and </a:t>
            </a:r>
            <a:r>
              <a:rPr lang="en-GB" dirty="0" smtClean="0"/>
              <a:t/>
            </a:r>
            <a:br>
              <a:rPr lang="en-GB" dirty="0" smtClean="0"/>
            </a:br>
            <a:r>
              <a:rPr lang="en-GB" dirty="0" smtClean="0"/>
              <a:t>transparency</a:t>
            </a:r>
            <a:r>
              <a:rPr lang="en-GB" dirty="0"/>
              <a:t>.</a:t>
            </a:r>
          </a:p>
          <a:p>
            <a:endParaRPr lang="en-GB" dirty="0"/>
          </a:p>
        </p:txBody>
      </p:sp>
    </p:spTree>
    <p:extLst>
      <p:ext uri="{BB962C8B-B14F-4D97-AF65-F5344CB8AC3E}">
        <p14:creationId xmlns:p14="http://schemas.microsoft.com/office/powerpoint/2010/main" val="42845028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Restorative questions</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r>
              <a:rPr lang="en-GB" dirty="0" smtClean="0"/>
              <a:t>What happened?</a:t>
            </a:r>
          </a:p>
          <a:p>
            <a:r>
              <a:rPr lang="en-GB" dirty="0" smtClean="0"/>
              <a:t>What were you thinking before it happened?</a:t>
            </a:r>
          </a:p>
          <a:p>
            <a:r>
              <a:rPr lang="en-GB" dirty="0" smtClean="0"/>
              <a:t>How did you feel before it happened?</a:t>
            </a:r>
          </a:p>
          <a:p>
            <a:r>
              <a:rPr lang="en-GB" dirty="0" smtClean="0"/>
              <a:t>How did you feel when it was happening?</a:t>
            </a:r>
          </a:p>
          <a:p>
            <a:r>
              <a:rPr lang="en-GB" dirty="0" smtClean="0"/>
              <a:t>How did you feel afterwards?</a:t>
            </a:r>
          </a:p>
          <a:p>
            <a:r>
              <a:rPr lang="en-GB" dirty="0" smtClean="0"/>
              <a:t>How do you feel about it now?</a:t>
            </a:r>
          </a:p>
          <a:p>
            <a:r>
              <a:rPr lang="en-GB" dirty="0" smtClean="0"/>
              <a:t>How do you think others felt?</a:t>
            </a:r>
          </a:p>
          <a:p>
            <a:r>
              <a:rPr lang="en-GB" dirty="0" smtClean="0"/>
              <a:t>Who has been affected?</a:t>
            </a:r>
          </a:p>
          <a:p>
            <a:r>
              <a:rPr lang="en-GB" dirty="0" smtClean="0"/>
              <a:t>What do you need to resolve </a:t>
            </a:r>
            <a:br>
              <a:rPr lang="en-GB" dirty="0" smtClean="0"/>
            </a:br>
            <a:r>
              <a:rPr lang="en-GB" dirty="0" smtClean="0"/>
              <a:t>the matter?</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60124" y="3933056"/>
            <a:ext cx="3089920" cy="2317440"/>
          </a:xfrm>
          <a:prstGeom prst="rect">
            <a:avLst/>
          </a:prstGeom>
        </p:spPr>
      </p:pic>
    </p:spTree>
    <p:extLst>
      <p:ext uri="{BB962C8B-B14F-4D97-AF65-F5344CB8AC3E}">
        <p14:creationId xmlns:p14="http://schemas.microsoft.com/office/powerpoint/2010/main" val="199161938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support plan</a:t>
            </a:r>
            <a:endParaRPr lang="en-GB" dirty="0"/>
          </a:p>
        </p:txBody>
      </p:sp>
      <p:sp>
        <p:nvSpPr>
          <p:cNvPr id="3" name="Content Placeholder 2"/>
          <p:cNvSpPr>
            <a:spLocks noGrp="1"/>
          </p:cNvSpPr>
          <p:nvPr>
            <p:ph idx="1"/>
          </p:nvPr>
        </p:nvSpPr>
        <p:spPr>
          <a:xfrm>
            <a:off x="457200" y="1412776"/>
            <a:ext cx="8229600" cy="5445224"/>
          </a:xfrm>
        </p:spPr>
        <p:txBody>
          <a:bodyPr>
            <a:normAutofit lnSpcReduction="10000"/>
          </a:bodyPr>
          <a:lstStyle/>
          <a:p>
            <a:r>
              <a:rPr lang="en-GB" dirty="0" smtClean="0"/>
              <a:t>Name of child</a:t>
            </a:r>
          </a:p>
          <a:p>
            <a:r>
              <a:rPr lang="en-GB" dirty="0" smtClean="0"/>
              <a:t>Behaviours/issues of concern</a:t>
            </a:r>
          </a:p>
          <a:p>
            <a:r>
              <a:rPr lang="en-GB" dirty="0" smtClean="0"/>
              <a:t>Long-term objective(s)</a:t>
            </a:r>
          </a:p>
          <a:p>
            <a:r>
              <a:rPr lang="en-GB" dirty="0" smtClean="0"/>
              <a:t>Short-term objective(s)</a:t>
            </a:r>
          </a:p>
          <a:p>
            <a:r>
              <a:rPr lang="en-GB" dirty="0" smtClean="0"/>
              <a:t>Strategies to use and not to use</a:t>
            </a:r>
          </a:p>
          <a:p>
            <a:r>
              <a:rPr lang="en-GB" dirty="0" smtClean="0"/>
              <a:t>Acceptable alternative behaviours</a:t>
            </a:r>
          </a:p>
          <a:p>
            <a:r>
              <a:rPr lang="en-GB" dirty="0" smtClean="0"/>
              <a:t>Cultural considerations</a:t>
            </a:r>
          </a:p>
          <a:p>
            <a:r>
              <a:rPr lang="en-GB" dirty="0" smtClean="0"/>
              <a:t>Strengths of child</a:t>
            </a:r>
          </a:p>
          <a:p>
            <a:r>
              <a:rPr lang="en-GB" dirty="0" smtClean="0"/>
              <a:t>Other relevant information</a:t>
            </a:r>
          </a:p>
          <a:p>
            <a:r>
              <a:rPr lang="en-GB" dirty="0" smtClean="0"/>
              <a:t>Key worker</a:t>
            </a:r>
          </a:p>
          <a:p>
            <a:r>
              <a:rPr lang="en-GB" dirty="0" smtClean="0"/>
              <a:t>Review date.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96136" y="4005064"/>
            <a:ext cx="3515883" cy="2636912"/>
          </a:xfrm>
          <a:prstGeom prst="rect">
            <a:avLst/>
          </a:prstGeom>
        </p:spPr>
      </p:pic>
    </p:spTree>
    <p:extLst>
      <p:ext uri="{BB962C8B-B14F-4D97-AF65-F5344CB8AC3E}">
        <p14:creationId xmlns:p14="http://schemas.microsoft.com/office/powerpoint/2010/main" val="58641137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Implement and monitor behaviour plan</a:t>
            </a:r>
            <a:endParaRPr lang="en-GB" dirty="0"/>
          </a:p>
        </p:txBody>
      </p:sp>
      <p:sp>
        <p:nvSpPr>
          <p:cNvPr id="6" name="TextBox 5"/>
          <p:cNvSpPr txBox="1"/>
          <p:nvPr/>
        </p:nvSpPr>
        <p:spPr>
          <a:xfrm>
            <a:off x="4814888" y="2542341"/>
            <a:ext cx="4146152" cy="3816429"/>
          </a:xfrm>
          <a:prstGeom prst="rect">
            <a:avLst/>
          </a:prstGeom>
          <a:noFill/>
        </p:spPr>
        <p:txBody>
          <a:bodyPr wrap="square" rtlCol="0">
            <a:spAutoFit/>
          </a:bodyPr>
          <a:lstStyle/>
          <a:p>
            <a:r>
              <a:rPr lang="en-AU" sz="2800" b="1" dirty="0" smtClean="0">
                <a:latin typeface="+mj-lt"/>
              </a:rPr>
              <a:t>4.1 </a:t>
            </a:r>
            <a:r>
              <a:rPr lang="en-AU" sz="2800" dirty="0"/>
              <a:t>Support the child to understand specific expectations for </a:t>
            </a:r>
            <a:r>
              <a:rPr lang="en-AU" sz="2800" dirty="0" smtClean="0"/>
              <a:t>behaviour</a:t>
            </a:r>
          </a:p>
          <a:p>
            <a:endParaRPr lang="en-AU" dirty="0" smtClean="0"/>
          </a:p>
          <a:p>
            <a:r>
              <a:rPr lang="en-AU" sz="2800" b="1" dirty="0" smtClean="0">
                <a:latin typeface="+mj-lt"/>
              </a:rPr>
              <a:t>4.2 </a:t>
            </a:r>
            <a:r>
              <a:rPr lang="en-AU" sz="2800" dirty="0"/>
              <a:t>Inform all those involved in implementing and reinforcing the plan of its rationale, limits and </a:t>
            </a:r>
            <a:r>
              <a:rPr lang="en-AU" sz="2800" dirty="0" smtClean="0"/>
              <a:t>strategies</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Implement and monitor behaviour plan</a:t>
            </a:r>
            <a:endParaRPr lang="en-GB" dirty="0"/>
          </a:p>
        </p:txBody>
      </p:sp>
      <p:sp>
        <p:nvSpPr>
          <p:cNvPr id="6" name="TextBox 5"/>
          <p:cNvSpPr txBox="1"/>
          <p:nvPr/>
        </p:nvSpPr>
        <p:spPr>
          <a:xfrm>
            <a:off x="4814888" y="2542341"/>
            <a:ext cx="4146152" cy="1815882"/>
          </a:xfrm>
          <a:prstGeom prst="rect">
            <a:avLst/>
          </a:prstGeom>
          <a:noFill/>
        </p:spPr>
        <p:txBody>
          <a:bodyPr wrap="square" rtlCol="0">
            <a:spAutoFit/>
          </a:bodyPr>
          <a:lstStyle/>
          <a:p>
            <a:pPr lvl="0"/>
            <a:r>
              <a:rPr lang="en-AU" sz="2800" b="1" dirty="0">
                <a:solidFill>
                  <a:prstClr val="black"/>
                </a:solidFill>
              </a:rPr>
              <a:t>4.3 </a:t>
            </a:r>
            <a:r>
              <a:rPr lang="en-AU" sz="2800" dirty="0">
                <a:solidFill>
                  <a:prstClr val="black"/>
                </a:solidFill>
              </a:rPr>
              <a:t>Minimise as far as possible, factors that may lead to or maintain inappropriate behaviour</a:t>
            </a:r>
            <a:r>
              <a:rPr lang="en-AU" sz="2800" b="1" dirty="0">
                <a:solidFill>
                  <a:prstClr val="black"/>
                </a:solidFill>
              </a:rPr>
              <a:t> </a:t>
            </a:r>
            <a:endParaRPr lang="en-AU" sz="2800" dirty="0">
              <a:solidFill>
                <a:prstClr val="black"/>
              </a:solidFill>
            </a:endParaRPr>
          </a:p>
        </p:txBody>
      </p:sp>
    </p:spTree>
    <p:extLst>
      <p:ext uri="{BB962C8B-B14F-4D97-AF65-F5344CB8AC3E}">
        <p14:creationId xmlns:p14="http://schemas.microsoft.com/office/powerpoint/2010/main" val="404047393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Communicating the plan</a:t>
            </a:r>
            <a:endParaRPr lang="en-GB" dirty="0"/>
          </a:p>
        </p:txBody>
      </p:sp>
      <p:sp>
        <p:nvSpPr>
          <p:cNvPr id="3" name="Content Placeholder 2"/>
          <p:cNvSpPr>
            <a:spLocks noGrp="1"/>
          </p:cNvSpPr>
          <p:nvPr>
            <p:ph idx="1"/>
          </p:nvPr>
        </p:nvSpPr>
        <p:spPr/>
        <p:txBody>
          <a:bodyPr/>
          <a:lstStyle/>
          <a:p>
            <a:pPr lvl="0"/>
            <a:r>
              <a:rPr lang="en-AU" dirty="0" smtClean="0"/>
              <a:t>The </a:t>
            </a:r>
            <a:r>
              <a:rPr lang="en-AU" dirty="0"/>
              <a:t>child</a:t>
            </a:r>
            <a:endParaRPr lang="en-GB" dirty="0"/>
          </a:p>
          <a:p>
            <a:pPr lvl="0"/>
            <a:r>
              <a:rPr lang="en-AU" dirty="0"/>
              <a:t>The child’s parents/carers</a:t>
            </a:r>
            <a:endParaRPr lang="en-GB" dirty="0"/>
          </a:p>
          <a:p>
            <a:pPr lvl="0"/>
            <a:r>
              <a:rPr lang="en-AU" dirty="0"/>
              <a:t>Other individuals caring for the child </a:t>
            </a:r>
            <a:r>
              <a:rPr lang="en-AU" dirty="0" smtClean="0"/>
              <a:t/>
            </a:r>
            <a:br>
              <a:rPr lang="en-AU" dirty="0" smtClean="0"/>
            </a:br>
            <a:r>
              <a:rPr lang="en-AU" dirty="0" smtClean="0"/>
              <a:t>outside </a:t>
            </a:r>
            <a:r>
              <a:rPr lang="en-AU" dirty="0"/>
              <a:t>your organisation</a:t>
            </a:r>
            <a:endParaRPr lang="en-GB" dirty="0"/>
          </a:p>
          <a:p>
            <a:r>
              <a:rPr lang="en-AU" dirty="0"/>
              <a:t>All those people in your </a:t>
            </a:r>
            <a:r>
              <a:rPr lang="en-AU" dirty="0" smtClean="0"/>
              <a:t/>
            </a:r>
            <a:br>
              <a:rPr lang="en-AU" dirty="0" smtClean="0"/>
            </a:br>
            <a:r>
              <a:rPr lang="en-AU" dirty="0" smtClean="0"/>
              <a:t>organisation </a:t>
            </a:r>
            <a:r>
              <a:rPr lang="en-AU" dirty="0"/>
              <a:t>who have </a:t>
            </a:r>
            <a:r>
              <a:rPr lang="en-AU" dirty="0" smtClean="0"/>
              <a:t/>
            </a:r>
            <a:br>
              <a:rPr lang="en-AU" dirty="0" smtClean="0"/>
            </a:br>
            <a:r>
              <a:rPr lang="en-AU" dirty="0" smtClean="0"/>
              <a:t>contact </a:t>
            </a:r>
            <a:r>
              <a:rPr lang="en-AU" dirty="0"/>
              <a:t>with the child </a:t>
            </a:r>
            <a:endParaRPr lang="en-AU" dirty="0" smtClean="0"/>
          </a:p>
          <a:p>
            <a:pPr lvl="0"/>
            <a:r>
              <a:rPr lang="en-AU" dirty="0"/>
              <a:t>External agencies </a:t>
            </a:r>
            <a:r>
              <a:rPr lang="en-AU" dirty="0" smtClean="0"/>
              <a:t/>
            </a:r>
            <a:br>
              <a:rPr lang="en-AU" dirty="0" smtClean="0"/>
            </a:br>
            <a:r>
              <a:rPr lang="en-AU" dirty="0" smtClean="0"/>
              <a:t>working </a:t>
            </a:r>
            <a:r>
              <a:rPr lang="en-AU" dirty="0"/>
              <a:t>with the child.</a:t>
            </a:r>
            <a:endParaRPr lang="en-GB" dirty="0"/>
          </a:p>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637222"/>
            <a:ext cx="2201540" cy="3520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683750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Communicating plan to the child</a:t>
            </a:r>
            <a:endParaRPr lang="en-GB" dirty="0"/>
          </a:p>
        </p:txBody>
      </p:sp>
      <p:sp>
        <p:nvSpPr>
          <p:cNvPr id="3" name="Content Placeholder 2"/>
          <p:cNvSpPr>
            <a:spLocks noGrp="1"/>
          </p:cNvSpPr>
          <p:nvPr>
            <p:ph idx="1"/>
          </p:nvPr>
        </p:nvSpPr>
        <p:spPr>
          <a:xfrm>
            <a:off x="457200" y="1600200"/>
            <a:ext cx="8229600" cy="5257800"/>
          </a:xfrm>
        </p:spPr>
        <p:txBody>
          <a:bodyPr>
            <a:normAutofit fontScale="85000" lnSpcReduction="20000"/>
          </a:bodyPr>
          <a:lstStyle/>
          <a:p>
            <a:pPr lvl="0"/>
            <a:r>
              <a:rPr lang="en-AU" sz="3000" dirty="0"/>
              <a:t>The specific behaviour they exhibit that is a </a:t>
            </a:r>
            <a:r>
              <a:rPr lang="en-AU" sz="3000" dirty="0" smtClean="0"/>
              <a:t>concern and why it is a concern</a:t>
            </a:r>
            <a:endParaRPr lang="en-GB" sz="3000" dirty="0"/>
          </a:p>
          <a:p>
            <a:pPr lvl="0"/>
            <a:r>
              <a:rPr lang="en-AU" sz="3000" dirty="0" smtClean="0"/>
              <a:t>The </a:t>
            </a:r>
            <a:r>
              <a:rPr lang="en-AU" sz="3000" dirty="0"/>
              <a:t>alternative acceptable behaviour they should exhibit</a:t>
            </a:r>
            <a:endParaRPr lang="en-GB" sz="3000" dirty="0"/>
          </a:p>
          <a:p>
            <a:pPr lvl="0"/>
            <a:r>
              <a:rPr lang="en-AU" sz="3000" dirty="0"/>
              <a:t>The </a:t>
            </a:r>
            <a:r>
              <a:rPr lang="en-AU" sz="3000" dirty="0" smtClean="0"/>
              <a:t>long and short-term </a:t>
            </a:r>
            <a:r>
              <a:rPr lang="en-AU" sz="3000" dirty="0"/>
              <a:t>objectives</a:t>
            </a:r>
            <a:endParaRPr lang="en-GB" sz="3000" dirty="0"/>
          </a:p>
          <a:p>
            <a:pPr lvl="0"/>
            <a:r>
              <a:rPr lang="en-AU" sz="3000" dirty="0" smtClean="0"/>
              <a:t>The </a:t>
            </a:r>
            <a:r>
              <a:rPr lang="en-AU" sz="3000" dirty="0"/>
              <a:t>strategies </a:t>
            </a:r>
            <a:r>
              <a:rPr lang="en-AU" sz="3000" dirty="0" smtClean="0"/>
              <a:t>you intend to use</a:t>
            </a:r>
          </a:p>
          <a:p>
            <a:pPr lvl="0"/>
            <a:r>
              <a:rPr lang="en-AU" sz="3000" dirty="0"/>
              <a:t>B</a:t>
            </a:r>
            <a:r>
              <a:rPr lang="en-AU" sz="3000" dirty="0" smtClean="0"/>
              <a:t>oundaries </a:t>
            </a:r>
            <a:r>
              <a:rPr lang="en-AU" sz="3000" dirty="0"/>
              <a:t>and limits of </a:t>
            </a:r>
            <a:r>
              <a:rPr lang="en-AU" sz="3000" dirty="0" smtClean="0"/>
              <a:t>tolerance</a:t>
            </a:r>
            <a:endParaRPr lang="en-GB" sz="3000" dirty="0"/>
          </a:p>
          <a:p>
            <a:pPr lvl="0"/>
            <a:r>
              <a:rPr lang="en-AU" sz="3000" dirty="0"/>
              <a:t>C</a:t>
            </a:r>
            <a:r>
              <a:rPr lang="en-AU" sz="3000" dirty="0" smtClean="0"/>
              <a:t>onsequences </a:t>
            </a:r>
            <a:r>
              <a:rPr lang="en-AU" sz="3000" dirty="0"/>
              <a:t>of not meeting objectives </a:t>
            </a:r>
            <a:endParaRPr lang="en-AU" sz="3000" dirty="0" smtClean="0"/>
          </a:p>
          <a:p>
            <a:pPr lvl="0"/>
            <a:r>
              <a:rPr lang="en-AU" sz="3000" dirty="0" smtClean="0"/>
              <a:t>The </a:t>
            </a:r>
            <a:r>
              <a:rPr lang="en-AU" sz="3000" dirty="0"/>
              <a:t>positive aspects and strengths of the child </a:t>
            </a:r>
            <a:endParaRPr lang="en-AU" sz="3000" dirty="0" smtClean="0"/>
          </a:p>
          <a:p>
            <a:pPr lvl="0"/>
            <a:r>
              <a:rPr lang="en-AU" sz="3000" dirty="0" smtClean="0"/>
              <a:t>Who </a:t>
            </a:r>
            <a:r>
              <a:rPr lang="en-AU" sz="3000" dirty="0"/>
              <a:t>the child should report </a:t>
            </a:r>
            <a:r>
              <a:rPr lang="en-AU" sz="3000" dirty="0" smtClean="0"/>
              <a:t>to </a:t>
            </a:r>
            <a:r>
              <a:rPr lang="en-AU" sz="3000" dirty="0"/>
              <a:t>and </a:t>
            </a:r>
            <a:r>
              <a:rPr lang="en-AU" sz="3000" dirty="0" smtClean="0"/>
              <a:t>when</a:t>
            </a:r>
            <a:endParaRPr lang="en-GB" sz="3000" dirty="0"/>
          </a:p>
          <a:p>
            <a:pPr lvl="0"/>
            <a:r>
              <a:rPr lang="en-AU" sz="3000" dirty="0"/>
              <a:t>How and when you will communicate </a:t>
            </a:r>
            <a:r>
              <a:rPr lang="en-AU" sz="3000" dirty="0" smtClean="0"/>
              <a:t>to </a:t>
            </a:r>
            <a:r>
              <a:rPr lang="en-AU" sz="3000" dirty="0"/>
              <a:t>the parents/carers</a:t>
            </a:r>
            <a:endParaRPr lang="en-GB" sz="3000" dirty="0"/>
          </a:p>
          <a:p>
            <a:pPr lvl="0"/>
            <a:r>
              <a:rPr lang="en-AU" sz="3000" dirty="0"/>
              <a:t>Potential rewards and recognition </a:t>
            </a:r>
            <a:endParaRPr lang="en-AU" sz="3000" dirty="0" smtClean="0"/>
          </a:p>
          <a:p>
            <a:pPr lvl="0"/>
            <a:r>
              <a:rPr lang="en-AU" sz="3000" dirty="0" smtClean="0"/>
              <a:t>Date of review.</a:t>
            </a:r>
            <a:endParaRPr lang="en-GB" sz="3000"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228184" y="4473116"/>
            <a:ext cx="3179845" cy="2384884"/>
          </a:xfrm>
          <a:prstGeom prst="rect">
            <a:avLst/>
          </a:prstGeom>
        </p:spPr>
      </p:pic>
    </p:spTree>
    <p:extLst>
      <p:ext uri="{BB962C8B-B14F-4D97-AF65-F5344CB8AC3E}">
        <p14:creationId xmlns:p14="http://schemas.microsoft.com/office/powerpoint/2010/main" val="139199454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Methods of communicating the plan</a:t>
            </a:r>
            <a:endParaRPr lang="en-GB" dirty="0"/>
          </a:p>
        </p:txBody>
      </p:sp>
      <p:sp>
        <p:nvSpPr>
          <p:cNvPr id="3" name="Content Placeholder 2"/>
          <p:cNvSpPr>
            <a:spLocks noGrp="1"/>
          </p:cNvSpPr>
          <p:nvPr>
            <p:ph idx="1"/>
          </p:nvPr>
        </p:nvSpPr>
        <p:spPr/>
        <p:txBody>
          <a:bodyPr>
            <a:normAutofit lnSpcReduction="10000"/>
          </a:bodyPr>
          <a:lstStyle/>
          <a:p>
            <a:r>
              <a:rPr lang="en-GB" dirty="0" smtClean="0"/>
              <a:t>Face to face meetings</a:t>
            </a:r>
          </a:p>
          <a:p>
            <a:pPr lvl="0"/>
            <a:r>
              <a:rPr lang="en-GB" dirty="0" smtClean="0"/>
              <a:t>Email</a:t>
            </a:r>
            <a:endParaRPr lang="en-GB" dirty="0"/>
          </a:p>
          <a:p>
            <a:pPr lvl="0"/>
            <a:r>
              <a:rPr lang="en-AU" dirty="0"/>
              <a:t>Hard copies of the plan disseminated to relevant people involved</a:t>
            </a:r>
            <a:endParaRPr lang="en-GB" dirty="0"/>
          </a:p>
          <a:p>
            <a:pPr lvl="0"/>
            <a:r>
              <a:rPr lang="en-AU" dirty="0"/>
              <a:t>Meetings</a:t>
            </a:r>
            <a:endParaRPr lang="en-GB" dirty="0"/>
          </a:p>
          <a:p>
            <a:pPr lvl="0"/>
            <a:r>
              <a:rPr lang="en-AU" dirty="0"/>
              <a:t>Staff training sessions</a:t>
            </a:r>
            <a:endParaRPr lang="en-GB" dirty="0"/>
          </a:p>
          <a:p>
            <a:pPr lvl="0"/>
            <a:r>
              <a:rPr lang="en-AU" dirty="0"/>
              <a:t>Telephone calls</a:t>
            </a:r>
            <a:endParaRPr lang="en-GB" dirty="0"/>
          </a:p>
          <a:p>
            <a:pPr lvl="0"/>
            <a:r>
              <a:rPr lang="en-AU" dirty="0"/>
              <a:t>Conversations in person </a:t>
            </a:r>
            <a:endParaRPr lang="en-AU" dirty="0" smtClean="0"/>
          </a:p>
          <a:p>
            <a:pPr lvl="0"/>
            <a:r>
              <a:rPr lang="en-AU" dirty="0" smtClean="0"/>
              <a:t>Home </a:t>
            </a:r>
            <a:r>
              <a:rPr lang="en-AU" dirty="0"/>
              <a:t>visits to </a:t>
            </a:r>
            <a:r>
              <a:rPr lang="en-AU" dirty="0" smtClean="0"/>
              <a:t>parents/carers.</a:t>
            </a:r>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429000"/>
            <a:ext cx="3046611" cy="2281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594508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and monitor behaviour plan</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4.4 </a:t>
            </a:r>
            <a:r>
              <a:rPr lang="en-AU" sz="2800" dirty="0"/>
              <a:t>Support colleagues to implement the plan effectively and consistently</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Consistency</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All supporting the child must buy in to the plan</a:t>
            </a:r>
          </a:p>
          <a:p>
            <a:r>
              <a:rPr lang="en-GB" dirty="0" smtClean="0"/>
              <a:t>All must apply the strategies in the plan</a:t>
            </a:r>
          </a:p>
          <a:p>
            <a:r>
              <a:rPr lang="en-GB" dirty="0" smtClean="0"/>
              <a:t>You expect the child to adhere to the expectations</a:t>
            </a:r>
          </a:p>
          <a:p>
            <a:r>
              <a:rPr lang="en-GB" dirty="0" smtClean="0"/>
              <a:t>The child has the right to expect that adults will adhere to the expectations</a:t>
            </a:r>
          </a:p>
          <a:p>
            <a:r>
              <a:rPr lang="en-GB" dirty="0" smtClean="0"/>
              <a:t>Colleagues should model good </a:t>
            </a:r>
            <a:br>
              <a:rPr lang="en-GB" dirty="0" smtClean="0"/>
            </a:br>
            <a:r>
              <a:rPr lang="en-GB" dirty="0" smtClean="0"/>
              <a:t>behaviour</a:t>
            </a:r>
          </a:p>
          <a:p>
            <a:r>
              <a:rPr lang="en-GB" dirty="0" smtClean="0"/>
              <a:t>Not following the strategies </a:t>
            </a:r>
            <a:br>
              <a:rPr lang="en-GB" dirty="0" smtClean="0"/>
            </a:br>
            <a:r>
              <a:rPr lang="en-GB" dirty="0" smtClean="0"/>
              <a:t>sends mixed messages to the </a:t>
            </a:r>
            <a:br>
              <a:rPr lang="en-GB" dirty="0" smtClean="0"/>
            </a:br>
            <a:r>
              <a:rPr lang="en-GB" dirty="0" smtClean="0"/>
              <a:t>child and encourages </a:t>
            </a:r>
            <a:br>
              <a:rPr lang="en-GB" dirty="0" smtClean="0"/>
            </a:br>
            <a:r>
              <a:rPr lang="en-GB" dirty="0" smtClean="0"/>
              <a:t>inappropriate behaviour.</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8623" y="3861048"/>
            <a:ext cx="3405064" cy="2177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62376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Implement and monitor behaviour plan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4.5 </a:t>
            </a:r>
            <a:r>
              <a:rPr lang="en-AU" sz="2800" dirty="0"/>
              <a:t>Review child’s behaviour against the plan and modify where necessary in consultation with colleagues, family members and others caring for the child</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Review the plan</a:t>
            </a:r>
            <a:endParaRPr lang="en-GB" dirty="0"/>
          </a:p>
        </p:txBody>
      </p:sp>
      <p:sp>
        <p:nvSpPr>
          <p:cNvPr id="3" name="Content Placeholder 2"/>
          <p:cNvSpPr>
            <a:spLocks noGrp="1"/>
          </p:cNvSpPr>
          <p:nvPr>
            <p:ph idx="1"/>
          </p:nvPr>
        </p:nvSpPr>
        <p:spPr/>
        <p:txBody>
          <a:bodyPr>
            <a:normAutofit lnSpcReduction="10000"/>
          </a:bodyPr>
          <a:lstStyle/>
          <a:p>
            <a:r>
              <a:rPr lang="en-GB" dirty="0" smtClean="0"/>
              <a:t>Review against the plan</a:t>
            </a:r>
          </a:p>
          <a:p>
            <a:r>
              <a:rPr lang="en-GB" dirty="0" smtClean="0"/>
              <a:t>Review against initial information gathered</a:t>
            </a:r>
          </a:p>
          <a:p>
            <a:r>
              <a:rPr lang="en-GB" dirty="0" smtClean="0"/>
              <a:t>Gather information from all involved and written records</a:t>
            </a:r>
          </a:p>
          <a:p>
            <a:r>
              <a:rPr lang="en-GB" dirty="0" smtClean="0"/>
              <a:t>Meet with all involved including the child</a:t>
            </a:r>
          </a:p>
          <a:p>
            <a:r>
              <a:rPr lang="en-GB" dirty="0" smtClean="0"/>
              <a:t>Determine progress/regress</a:t>
            </a:r>
          </a:p>
          <a:p>
            <a:r>
              <a:rPr lang="en-GB" dirty="0" smtClean="0"/>
              <a:t>Determine modifications to </a:t>
            </a:r>
            <a:br>
              <a:rPr lang="en-GB" dirty="0" smtClean="0"/>
            </a:br>
            <a:r>
              <a:rPr lang="en-GB" dirty="0" smtClean="0"/>
              <a:t>the plan</a:t>
            </a:r>
          </a:p>
          <a:p>
            <a:r>
              <a:rPr lang="en-GB" dirty="0" smtClean="0"/>
              <a:t>Communicate new plan to all </a:t>
            </a:r>
            <a:br>
              <a:rPr lang="en-GB" dirty="0" smtClean="0"/>
            </a:br>
            <a:r>
              <a:rPr lang="en-GB" dirty="0" smtClean="0"/>
              <a:t>involved.</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149080"/>
            <a:ext cx="2693218" cy="2183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059778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Modifications</a:t>
            </a:r>
            <a:endParaRPr lang="en-GB" dirty="0"/>
          </a:p>
        </p:txBody>
      </p:sp>
      <p:sp>
        <p:nvSpPr>
          <p:cNvPr id="3" name="Content Placeholder 2"/>
          <p:cNvSpPr>
            <a:spLocks noGrp="1"/>
          </p:cNvSpPr>
          <p:nvPr>
            <p:ph idx="1"/>
          </p:nvPr>
        </p:nvSpPr>
        <p:spPr/>
        <p:txBody>
          <a:bodyPr>
            <a:normAutofit lnSpcReduction="10000"/>
          </a:bodyPr>
          <a:lstStyle/>
          <a:p>
            <a:pPr lvl="0"/>
            <a:r>
              <a:rPr lang="en-GB" dirty="0"/>
              <a:t>Changes in family circumstances</a:t>
            </a:r>
          </a:p>
          <a:p>
            <a:pPr lvl="0"/>
            <a:r>
              <a:rPr lang="en-GB" dirty="0"/>
              <a:t>Short-term </a:t>
            </a:r>
            <a:r>
              <a:rPr lang="en-GB" dirty="0" smtClean="0"/>
              <a:t>objectives</a:t>
            </a:r>
          </a:p>
          <a:p>
            <a:pPr lvl="0"/>
            <a:r>
              <a:rPr lang="en-GB" dirty="0" smtClean="0"/>
              <a:t>Agencies involved/referrals </a:t>
            </a:r>
            <a:r>
              <a:rPr lang="en-GB" dirty="0"/>
              <a:t>to external bodies</a:t>
            </a:r>
          </a:p>
          <a:p>
            <a:pPr lvl="0"/>
            <a:r>
              <a:rPr lang="en-GB" dirty="0" smtClean="0"/>
              <a:t>Methods </a:t>
            </a:r>
            <a:r>
              <a:rPr lang="en-GB" dirty="0"/>
              <a:t>of reporting</a:t>
            </a:r>
          </a:p>
          <a:p>
            <a:pPr lvl="0"/>
            <a:r>
              <a:rPr lang="en-GB" dirty="0"/>
              <a:t>Strategies</a:t>
            </a:r>
          </a:p>
          <a:p>
            <a:pPr lvl="0"/>
            <a:r>
              <a:rPr lang="en-GB" dirty="0" smtClean="0"/>
              <a:t>Consequences</a:t>
            </a:r>
            <a:endParaRPr lang="en-GB" dirty="0"/>
          </a:p>
          <a:p>
            <a:pPr lvl="0"/>
            <a:r>
              <a:rPr lang="en-GB" dirty="0"/>
              <a:t>Behaviours of concern</a:t>
            </a:r>
          </a:p>
          <a:p>
            <a:pPr lvl="0"/>
            <a:r>
              <a:rPr lang="en-GB" dirty="0"/>
              <a:t>Strengths of the </a:t>
            </a:r>
            <a:r>
              <a:rPr lang="en-GB" dirty="0" smtClean="0"/>
              <a:t>child</a:t>
            </a:r>
            <a:endParaRPr lang="en-GB" dirty="0"/>
          </a:p>
          <a:p>
            <a:r>
              <a:rPr lang="en-GB" dirty="0"/>
              <a:t>Other relevant </a:t>
            </a:r>
            <a:r>
              <a:rPr lang="en-GB" dirty="0" smtClean="0"/>
              <a:t>information.</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414738"/>
            <a:ext cx="2835275"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13734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smtClean="0"/>
              <a:t>Summative assessments consist of:</a:t>
            </a:r>
          </a:p>
          <a:p>
            <a:r>
              <a:rPr lang="en-US" dirty="0" smtClean="0"/>
              <a:t>Skills assessment</a:t>
            </a:r>
          </a:p>
          <a:p>
            <a:r>
              <a:rPr lang="en-US" dirty="0" smtClean="0"/>
              <a:t>Knowledge assessment</a:t>
            </a:r>
          </a:p>
          <a:p>
            <a:r>
              <a:rPr lang="en-US" dirty="0" smtClean="0"/>
              <a:t>Performance assessment.</a:t>
            </a:r>
          </a:p>
          <a:p>
            <a:pPr marL="0" indent="0">
              <a:buNone/>
            </a:pPr>
            <a:endParaRPr lang="en-US" dirty="0" smtClean="0"/>
          </a:p>
          <a:p>
            <a:pPr marL="0" indent="0">
              <a:buNone/>
            </a:pPr>
            <a:r>
              <a:rPr lang="en-US" dirty="0" smtClean="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932</TotalTime>
  <Words>2884</Words>
  <Application>Microsoft Office PowerPoint</Application>
  <PresentationFormat>On-screen Show (4:3)</PresentationFormat>
  <Paragraphs>545</Paragraphs>
  <Slides>86</Slides>
  <Notes>31</Notes>
  <HiddenSlides>0</HiddenSlides>
  <MMClips>0</MMClips>
  <ScaleCrop>false</ScaleCrop>
  <HeadingPairs>
    <vt:vector size="4" baseType="variant">
      <vt:variant>
        <vt:lpstr>Theme</vt:lpstr>
      </vt:variant>
      <vt:variant>
        <vt:i4>1</vt:i4>
      </vt:variant>
      <vt:variant>
        <vt:lpstr>Slide Titles</vt:lpstr>
      </vt:variant>
      <vt:variant>
        <vt:i4>86</vt:i4>
      </vt:variant>
    </vt:vector>
  </HeadingPairs>
  <TitlesOfParts>
    <vt:vector size="87" baseType="lpstr">
      <vt:lpstr>Office Theme</vt:lpstr>
      <vt:lpstr>PowerPoint Presentation</vt:lpstr>
      <vt:lpstr>Establish and apply limits and guidelines for behaviour</vt:lpstr>
      <vt:lpstr>Emotional intelligence</vt:lpstr>
      <vt:lpstr>Variations of behaviour</vt:lpstr>
      <vt:lpstr>Generic strategies to support behaviour management</vt:lpstr>
      <vt:lpstr>Individual strategies for behaviour management</vt:lpstr>
      <vt:lpstr> Activity 1A  </vt:lpstr>
      <vt:lpstr>Establish and apply limits and guidelines for behaviour</vt:lpstr>
      <vt:lpstr>Establishing guidelines for behaviour</vt:lpstr>
      <vt:lpstr>Consultation with families</vt:lpstr>
      <vt:lpstr>Consultation with children</vt:lpstr>
      <vt:lpstr>Behaviour expectations</vt:lpstr>
      <vt:lpstr> Activity 1B  </vt:lpstr>
      <vt:lpstr>Establish and apply limits and guidelines for behaviour</vt:lpstr>
      <vt:lpstr>Incidents of inappropriate and unacceptable behaviour</vt:lpstr>
      <vt:lpstr>Example procedure</vt:lpstr>
      <vt:lpstr>Timely</vt:lpstr>
      <vt:lpstr>Consistency</vt:lpstr>
      <vt:lpstr>Clear and calm</vt:lpstr>
      <vt:lpstr> Activity 1C  </vt:lpstr>
      <vt:lpstr>Identify and review behaviour as required</vt:lpstr>
      <vt:lpstr>Internal sources of information</vt:lpstr>
      <vt:lpstr>External sources of information</vt:lpstr>
      <vt:lpstr> Activity 2A  </vt:lpstr>
      <vt:lpstr>Identify and review behaviour as required</vt:lpstr>
      <vt:lpstr>Identify and review behaviour as required</vt:lpstr>
      <vt:lpstr>Variables that can impact on behaviour</vt:lpstr>
      <vt:lpstr>Domestic variables</vt:lpstr>
      <vt:lpstr>Barriers to learning</vt:lpstr>
      <vt:lpstr>Personal and social</vt:lpstr>
      <vt:lpstr>Common triggers for children</vt:lpstr>
      <vt:lpstr> Activity 2B  </vt:lpstr>
      <vt:lpstr>Identify and review behaviour as required</vt:lpstr>
      <vt:lpstr>Identify and review behaviour as required</vt:lpstr>
      <vt:lpstr>Facilitate meeting regarding child’s behaviour</vt:lpstr>
      <vt:lpstr>Information sharing</vt:lpstr>
      <vt:lpstr>Seek advice from appropriate authorities</vt:lpstr>
      <vt:lpstr>Options for response</vt:lpstr>
      <vt:lpstr> Activity 2C  </vt:lpstr>
      <vt:lpstr>Identify and review behaviour as required</vt:lpstr>
      <vt:lpstr>Needs and concerns of other children</vt:lpstr>
      <vt:lpstr> Activity 2D  </vt:lpstr>
      <vt:lpstr>Develop a plan to guide a particular child’s behaviour where required</vt:lpstr>
      <vt:lpstr>Selecting a child to support</vt:lpstr>
      <vt:lpstr>Selecting a child to support</vt:lpstr>
      <vt:lpstr>Long-term objectives</vt:lpstr>
      <vt:lpstr>Short-term objectives</vt:lpstr>
      <vt:lpstr>Acceptable alternative behaviours</vt:lpstr>
      <vt:lpstr>Acceptable alternative behaviour</vt:lpstr>
      <vt:lpstr> Activity 3A  </vt:lpstr>
      <vt:lpstr>Develop a plan to guide a particular child’s behaviour where required</vt:lpstr>
      <vt:lpstr>Develop a plan to guide a particular child’s behaviour where required</vt:lpstr>
      <vt:lpstr>Develop a plan to guide a particular child’s behaviour where required</vt:lpstr>
      <vt:lpstr>Developing a personal support plan</vt:lpstr>
      <vt:lpstr>Organisational philosophy and policies</vt:lpstr>
      <vt:lpstr>Needs and capabilities of colleagues</vt:lpstr>
      <vt:lpstr>Available and realistic resources</vt:lpstr>
      <vt:lpstr>Child’s developmental stage</vt:lpstr>
      <vt:lpstr>Infancy</vt:lpstr>
      <vt:lpstr>Early childhood</vt:lpstr>
      <vt:lpstr>Childhood</vt:lpstr>
      <vt:lpstr>Adolescence</vt:lpstr>
      <vt:lpstr>Input from family </vt:lpstr>
      <vt:lpstr>Cultural practices</vt:lpstr>
      <vt:lpstr>Appropriate authorities and referral bodies</vt:lpstr>
      <vt:lpstr>Restorative approaches</vt:lpstr>
      <vt:lpstr>Practicalities of restorative meetings</vt:lpstr>
      <vt:lpstr>Opening</vt:lpstr>
      <vt:lpstr>Restorative questions</vt:lpstr>
      <vt:lpstr>Personal support plan</vt:lpstr>
      <vt:lpstr> Activity 3B  </vt:lpstr>
      <vt:lpstr>Implement and monitor behaviour plan</vt:lpstr>
      <vt:lpstr>Implement and monitor behaviour plan</vt:lpstr>
      <vt:lpstr>Communicating the plan</vt:lpstr>
      <vt:lpstr>Communicating plan to the child</vt:lpstr>
      <vt:lpstr>Methods of communicating the plan</vt:lpstr>
      <vt:lpstr> Activity 4A  </vt:lpstr>
      <vt:lpstr>Implement and monitor behaviour plan</vt:lpstr>
      <vt:lpstr>Consistency</vt:lpstr>
      <vt:lpstr> Activity 4B  </vt:lpstr>
      <vt:lpstr>Implement and monitor behaviour plan</vt:lpstr>
      <vt:lpstr>Review the plan</vt:lpstr>
      <vt:lpstr>Modifications</vt:lpstr>
      <vt:lpstr> Activity 4C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Tom;Chloe</dc:creator>
  <cp:lastModifiedBy>Victoria</cp:lastModifiedBy>
  <cp:revision>265</cp:revision>
  <dcterms:created xsi:type="dcterms:W3CDTF">2011-08-26T06:48:04Z</dcterms:created>
  <dcterms:modified xsi:type="dcterms:W3CDTF">2018-02-05T11:24:57Z</dcterms:modified>
</cp:coreProperties>
</file>