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9" r:id="rId1"/>
  </p:sldMasterIdLst>
  <p:sldIdLst>
    <p:sldId id="256" r:id="rId2"/>
    <p:sldId id="258" r:id="rId3"/>
    <p:sldId id="259" r:id="rId4"/>
    <p:sldId id="260" r:id="rId5"/>
    <p:sldId id="261" r:id="rId6"/>
    <p:sldId id="262" r:id="rId7"/>
    <p:sldId id="263" r:id="rId8"/>
    <p:sldId id="26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6" d="100"/>
          <a:sy n="86" d="100"/>
        </p:scale>
        <p:origin x="56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BD96EC0-7AB4-4AE3-AEB6-7681CAE07373}" type="datetimeFigureOut">
              <a:rPr lang="en-AU" smtClean="0"/>
              <a:t>3/05/2019</a:t>
            </a:fld>
            <a:endParaRPr lang="en-AU"/>
          </a:p>
        </p:txBody>
      </p:sp>
      <p:sp>
        <p:nvSpPr>
          <p:cNvPr id="5" name="Footer Placeholder 4"/>
          <p:cNvSpPr>
            <a:spLocks noGrp="1"/>
          </p:cNvSpPr>
          <p:nvPr>
            <p:ph type="ftr" sz="quarter" idx="11"/>
          </p:nvPr>
        </p:nvSpPr>
        <p:spPr/>
        <p:txBody>
          <a:bodyPr/>
          <a:lstStyle/>
          <a:p>
            <a:endParaRPr lang="en-A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23948417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D96EC0-7AB4-4AE3-AEB6-7681CAE07373}" type="datetimeFigureOut">
              <a:rPr lang="en-AU" smtClean="0"/>
              <a:t>3/05/2019</a:t>
            </a:fld>
            <a:endParaRPr lang="en-AU"/>
          </a:p>
        </p:txBody>
      </p:sp>
      <p:sp>
        <p:nvSpPr>
          <p:cNvPr id="5" name="Footer Placeholder 4"/>
          <p:cNvSpPr>
            <a:spLocks noGrp="1"/>
          </p:cNvSpPr>
          <p:nvPr>
            <p:ph type="ftr" sz="quarter" idx="11"/>
          </p:nvPr>
        </p:nvSpPr>
        <p:spPr/>
        <p:txBody>
          <a:bodyPr/>
          <a:lstStyle/>
          <a:p>
            <a:endParaRPr lang="en-A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14146354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D96EC0-7AB4-4AE3-AEB6-7681CAE07373}" type="datetimeFigureOut">
              <a:rPr lang="en-AU" smtClean="0"/>
              <a:t>3/05/2019</a:t>
            </a:fld>
            <a:endParaRPr lang="en-AU"/>
          </a:p>
        </p:txBody>
      </p:sp>
      <p:sp>
        <p:nvSpPr>
          <p:cNvPr id="5" name="Footer Placeholder 4"/>
          <p:cNvSpPr>
            <a:spLocks noGrp="1"/>
          </p:cNvSpPr>
          <p:nvPr>
            <p:ph type="ftr" sz="quarter" idx="11"/>
          </p:nvPr>
        </p:nvSpPr>
        <p:spPr/>
        <p:txBody>
          <a:bodyPr/>
          <a:lstStyle/>
          <a:p>
            <a:endParaRPr lang="en-A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17257102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BD96EC0-7AB4-4AE3-AEB6-7681CAE07373}" type="datetimeFigureOut">
              <a:rPr lang="en-AU" smtClean="0"/>
              <a:t>3/05/2019</a:t>
            </a:fld>
            <a:endParaRPr lang="en-AU"/>
          </a:p>
        </p:txBody>
      </p:sp>
      <p:sp>
        <p:nvSpPr>
          <p:cNvPr id="6" name="Footer Placeholder 5"/>
          <p:cNvSpPr>
            <a:spLocks noGrp="1"/>
          </p:cNvSpPr>
          <p:nvPr>
            <p:ph type="ftr" sz="quarter" idx="11"/>
          </p:nvPr>
        </p:nvSpPr>
        <p:spPr/>
        <p:txBody>
          <a:bodyPr/>
          <a:lstStyle/>
          <a:p>
            <a:endParaRPr lang="en-A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7087461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BD96EC0-7AB4-4AE3-AEB6-7681CAE07373}" type="datetimeFigureOut">
              <a:rPr lang="en-AU" smtClean="0"/>
              <a:t>3/05/2019</a:t>
            </a:fld>
            <a:endParaRPr lang="en-AU"/>
          </a:p>
        </p:txBody>
      </p:sp>
      <p:sp>
        <p:nvSpPr>
          <p:cNvPr id="8" name="Footer Placeholder 7"/>
          <p:cNvSpPr>
            <a:spLocks noGrp="1"/>
          </p:cNvSpPr>
          <p:nvPr>
            <p:ph type="ftr" sz="quarter" idx="11"/>
          </p:nvPr>
        </p:nvSpPr>
        <p:spPr/>
        <p:txBody>
          <a:bodyPr/>
          <a:lstStyle/>
          <a:p>
            <a:endParaRPr lang="en-A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12581586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BD96EC0-7AB4-4AE3-AEB6-7681CAE07373}" type="datetimeFigureOut">
              <a:rPr lang="en-AU" smtClean="0"/>
              <a:t>3/05/2019</a:t>
            </a:fld>
            <a:endParaRPr lang="en-AU"/>
          </a:p>
        </p:txBody>
      </p:sp>
      <p:sp>
        <p:nvSpPr>
          <p:cNvPr id="4" name="Footer Placeholder 3"/>
          <p:cNvSpPr>
            <a:spLocks noGrp="1"/>
          </p:cNvSpPr>
          <p:nvPr>
            <p:ph type="ftr" sz="quarter" idx="11"/>
          </p:nvPr>
        </p:nvSpPr>
        <p:spPr/>
        <p:txBody>
          <a:bodyPr/>
          <a:lstStyle/>
          <a:p>
            <a:endParaRPr lang="en-A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2142987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D96EC0-7AB4-4AE3-AEB6-7681CAE07373}" type="datetimeFigureOut">
              <a:rPr lang="en-AU" smtClean="0"/>
              <a:t>3/05/2019</a:t>
            </a:fld>
            <a:endParaRPr lang="en-AU"/>
          </a:p>
        </p:txBody>
      </p:sp>
      <p:sp>
        <p:nvSpPr>
          <p:cNvPr id="3" name="Footer Placeholder 2"/>
          <p:cNvSpPr>
            <a:spLocks noGrp="1"/>
          </p:cNvSpPr>
          <p:nvPr>
            <p:ph type="ftr" sz="quarter" idx="11"/>
          </p:nvPr>
        </p:nvSpPr>
        <p:spPr/>
        <p:txBody>
          <a:bodyPr/>
          <a:lstStyle/>
          <a:p>
            <a:endParaRPr lang="en-A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19340317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BD96EC0-7AB4-4AE3-AEB6-7681CAE07373}" type="datetimeFigureOut">
              <a:rPr lang="en-AU" smtClean="0"/>
              <a:t>3/05/2019</a:t>
            </a:fld>
            <a:endParaRPr lang="en-AU"/>
          </a:p>
        </p:txBody>
      </p:sp>
      <p:sp>
        <p:nvSpPr>
          <p:cNvPr id="6" name="Footer Placeholder 5"/>
          <p:cNvSpPr>
            <a:spLocks noGrp="1"/>
          </p:cNvSpPr>
          <p:nvPr>
            <p:ph type="ftr" sz="quarter" idx="11"/>
          </p:nvPr>
        </p:nvSpPr>
        <p:spPr/>
        <p:txBody>
          <a:bodyPr/>
          <a:lstStyle/>
          <a:p>
            <a:endParaRPr lang="en-A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26835282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BD96EC0-7AB4-4AE3-AEB6-7681CAE07373}" type="datetimeFigureOut">
              <a:rPr lang="en-AU" smtClean="0"/>
              <a:t>3/05/2019</a:t>
            </a:fld>
            <a:endParaRPr lang="en-AU"/>
          </a:p>
        </p:txBody>
      </p:sp>
      <p:sp>
        <p:nvSpPr>
          <p:cNvPr id="6" name="Footer Placeholder 5"/>
          <p:cNvSpPr>
            <a:spLocks noGrp="1"/>
          </p:cNvSpPr>
          <p:nvPr>
            <p:ph type="ftr" sz="quarter" idx="11"/>
          </p:nvPr>
        </p:nvSpPr>
        <p:spPr/>
        <p:txBody>
          <a:bodyPr/>
          <a:lstStyle/>
          <a:p>
            <a:endParaRPr lang="en-A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25263750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D96EC0-7AB4-4AE3-AEB6-7681CAE07373}" type="datetimeFigureOut">
              <a:rPr lang="en-AU" smtClean="0"/>
              <a:t>3/05/2019</a:t>
            </a:fld>
            <a:endParaRPr lang="en-AU"/>
          </a:p>
        </p:txBody>
      </p:sp>
      <p:sp>
        <p:nvSpPr>
          <p:cNvPr id="5" name="Footer Placeholder 4"/>
          <p:cNvSpPr>
            <a:spLocks noGrp="1"/>
          </p:cNvSpPr>
          <p:nvPr>
            <p:ph type="ftr" sz="quarter" idx="11"/>
          </p:nvPr>
        </p:nvSpPr>
        <p:spPr/>
        <p:txBody>
          <a:bodyPr/>
          <a:lstStyle/>
          <a:p>
            <a:endParaRPr lang="en-A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41096902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D96EC0-7AB4-4AE3-AEB6-7681CAE07373}" type="datetimeFigureOut">
              <a:rPr lang="en-AU" smtClean="0"/>
              <a:t>3/05/2019</a:t>
            </a:fld>
            <a:endParaRPr lang="en-AU"/>
          </a:p>
        </p:txBody>
      </p:sp>
      <p:sp>
        <p:nvSpPr>
          <p:cNvPr id="5" name="Footer Placeholder 4"/>
          <p:cNvSpPr>
            <a:spLocks noGrp="1"/>
          </p:cNvSpPr>
          <p:nvPr>
            <p:ph type="ftr" sz="quarter" idx="11"/>
          </p:nvPr>
        </p:nvSpPr>
        <p:spPr/>
        <p:txBody>
          <a:bodyPr/>
          <a:lstStyle/>
          <a:p>
            <a:endParaRPr lang="en-A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54EEEC9-5DDF-4F76-BF2A-DE9DD4564817}" type="slidenum">
              <a:rPr lang="en-AU" smtClean="0"/>
              <a:t>‹#›</a:t>
            </a:fld>
            <a:endParaRPr lang="en-A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9816093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1BD96EC0-7AB4-4AE3-AEB6-7681CAE07373}" type="datetimeFigureOut">
              <a:rPr lang="en-AU" smtClean="0"/>
              <a:t>3/05/2019</a:t>
            </a:fld>
            <a:endParaRPr lang="en-AU"/>
          </a:p>
        </p:txBody>
      </p:sp>
      <p:sp>
        <p:nvSpPr>
          <p:cNvPr id="6" name="Footer Placeholder 5"/>
          <p:cNvSpPr>
            <a:spLocks noGrp="1"/>
          </p:cNvSpPr>
          <p:nvPr>
            <p:ph type="ftr" sz="quarter" idx="11"/>
          </p:nvPr>
        </p:nvSpPr>
        <p:spPr/>
        <p:txBody>
          <a:bodyPr/>
          <a:lstStyle/>
          <a:p>
            <a:endParaRPr lang="en-A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22957154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1BD96EC0-7AB4-4AE3-AEB6-7681CAE07373}" type="datetimeFigureOut">
              <a:rPr lang="en-AU" smtClean="0"/>
              <a:t>3/05/2019</a:t>
            </a:fld>
            <a:endParaRPr lang="en-AU"/>
          </a:p>
        </p:txBody>
      </p:sp>
      <p:sp>
        <p:nvSpPr>
          <p:cNvPr id="6" name="Footer Placeholder 5"/>
          <p:cNvSpPr>
            <a:spLocks noGrp="1"/>
          </p:cNvSpPr>
          <p:nvPr>
            <p:ph type="ftr" sz="quarter" idx="11"/>
          </p:nvPr>
        </p:nvSpPr>
        <p:spPr/>
        <p:txBody>
          <a:bodyPr/>
          <a:lstStyle/>
          <a:p>
            <a:endParaRPr lang="en-A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54EEEC9-5DDF-4F76-BF2A-DE9DD4564817}" type="slidenum">
              <a:rPr lang="en-AU" smtClean="0"/>
              <a:t>‹#›</a:t>
            </a:fld>
            <a:endParaRPr lang="en-A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6701070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1BD96EC0-7AB4-4AE3-AEB6-7681CAE07373}" type="datetimeFigureOut">
              <a:rPr lang="en-AU" smtClean="0"/>
              <a:t>3/05/2019</a:t>
            </a:fld>
            <a:endParaRPr lang="en-AU"/>
          </a:p>
        </p:txBody>
      </p:sp>
      <p:sp>
        <p:nvSpPr>
          <p:cNvPr id="6" name="Footer Placeholder 5"/>
          <p:cNvSpPr>
            <a:spLocks noGrp="1"/>
          </p:cNvSpPr>
          <p:nvPr>
            <p:ph type="ftr" sz="quarter" idx="11"/>
          </p:nvPr>
        </p:nvSpPr>
        <p:spPr/>
        <p:txBody>
          <a:bodyPr/>
          <a:lstStyle/>
          <a:p>
            <a:endParaRPr lang="en-A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29183009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D96EC0-7AB4-4AE3-AEB6-7681CAE07373}" type="datetimeFigureOut">
              <a:rPr lang="en-AU" smtClean="0"/>
              <a:t>3/05/2019</a:t>
            </a:fld>
            <a:endParaRPr lang="en-AU"/>
          </a:p>
        </p:txBody>
      </p:sp>
      <p:sp>
        <p:nvSpPr>
          <p:cNvPr id="5" name="Footer Placeholder 4"/>
          <p:cNvSpPr>
            <a:spLocks noGrp="1"/>
          </p:cNvSpPr>
          <p:nvPr>
            <p:ph type="ftr" sz="quarter" idx="11"/>
          </p:nvPr>
        </p:nvSpPr>
        <p:spPr/>
        <p:txBody>
          <a:bodyPr/>
          <a:lstStyle/>
          <a:p>
            <a:endParaRPr lang="en-A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8236210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D96EC0-7AB4-4AE3-AEB6-7681CAE07373}" type="datetimeFigureOut">
              <a:rPr lang="en-AU" smtClean="0"/>
              <a:t>3/05/2019</a:t>
            </a:fld>
            <a:endParaRPr lang="en-AU"/>
          </a:p>
        </p:txBody>
      </p:sp>
      <p:sp>
        <p:nvSpPr>
          <p:cNvPr id="5" name="Footer Placeholder 4"/>
          <p:cNvSpPr>
            <a:spLocks noGrp="1"/>
          </p:cNvSpPr>
          <p:nvPr>
            <p:ph type="ftr" sz="quarter" idx="11"/>
          </p:nvPr>
        </p:nvSpPr>
        <p:spPr/>
        <p:txBody>
          <a:bodyPr/>
          <a:lstStyle/>
          <a:p>
            <a:endParaRPr lang="en-A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2751653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a:solidFill>
            <a:schemeClr val="accent1">
              <a:lumMod val="75000"/>
              <a:alpha val="40000"/>
            </a:schemeClr>
          </a:solidFill>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grpSp>
        <p:nvGrpSpPr>
          <p:cNvPr id="10" name="Group 9"/>
          <p:cNvGrpSpPr/>
          <p:nvPr/>
        </p:nvGrpSpPr>
        <p:grpSpPr>
          <a:xfrm>
            <a:off x="27221" y="-30"/>
            <a:ext cx="2356674" cy="6853283"/>
            <a:chOff x="6627813" y="195452"/>
            <a:chExt cx="1952625" cy="5678299"/>
          </a:xfrm>
          <a:solidFill>
            <a:schemeClr val="accent1"/>
          </a:solidFill>
        </p:grpSpPr>
        <p:sp>
          <p:nvSpPr>
            <p:cNvPr id="11" name="Freeform 27"/>
            <p:cNvSpPr/>
            <p:nvPr/>
          </p:nvSpPr>
          <p:spPr bwMode="auto">
            <a:xfrm>
              <a:off x="6627813" y="19545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sp>
      </p:grpSp>
      <p:sp>
        <p:nvSpPr>
          <p:cNvPr id="7" name="Rectangle 6"/>
          <p:cNvSpPr/>
          <p:nvPr/>
        </p:nvSpPr>
        <p:spPr>
          <a:xfrm>
            <a:off x="0" y="0"/>
            <a:ext cx="182880"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1BD96EC0-7AB4-4AE3-AEB6-7681CAE07373}" type="datetimeFigureOut">
              <a:rPr lang="en-AU" smtClean="0"/>
              <a:t>3/05/2019</a:t>
            </a:fld>
            <a:endParaRPr lang="en-A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A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F54EEEC9-5DDF-4F76-BF2A-DE9DD4564817}" type="slidenum">
              <a:rPr lang="en-AU" smtClean="0"/>
              <a:t>‹#›</a:t>
            </a:fld>
            <a:endParaRPr lang="en-AU"/>
          </a:p>
        </p:txBody>
      </p:sp>
    </p:spTree>
    <p:extLst>
      <p:ext uri="{BB962C8B-B14F-4D97-AF65-F5344CB8AC3E}">
        <p14:creationId xmlns:p14="http://schemas.microsoft.com/office/powerpoint/2010/main" val="2893043893"/>
      </p:ext>
    </p:extLst>
  </p:cSld>
  <p:clrMap bg1="dk1" tx1="lt1" bg2="dk2" tx2="lt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 id="2147483771" r:id="rId12"/>
    <p:sldLayoutId id="2147483772" r:id="rId13"/>
    <p:sldLayoutId id="2147483773" r:id="rId14"/>
    <p:sldLayoutId id="2147483774" r:id="rId15"/>
    <p:sldLayoutId id="2147483775"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AU" dirty="0"/>
              <a:t>Organising Workplace Information</a:t>
            </a:r>
          </a:p>
        </p:txBody>
      </p:sp>
      <p:sp>
        <p:nvSpPr>
          <p:cNvPr id="3" name="Subtitle 2"/>
          <p:cNvSpPr>
            <a:spLocks noGrp="1"/>
          </p:cNvSpPr>
          <p:nvPr>
            <p:ph type="subTitle" idx="1"/>
          </p:nvPr>
        </p:nvSpPr>
        <p:spPr/>
        <p:txBody>
          <a:bodyPr/>
          <a:lstStyle/>
          <a:p>
            <a:r>
              <a:rPr lang="en-AU" dirty="0"/>
              <a:t>Olivia </a:t>
            </a:r>
            <a:r>
              <a:rPr lang="en-AU" dirty="0" err="1"/>
              <a:t>Torrisi</a:t>
            </a:r>
            <a:endParaRPr lang="en-AU" dirty="0"/>
          </a:p>
        </p:txBody>
      </p:sp>
    </p:spTree>
    <p:extLst>
      <p:ext uri="{BB962C8B-B14F-4D97-AF65-F5344CB8AC3E}">
        <p14:creationId xmlns:p14="http://schemas.microsoft.com/office/powerpoint/2010/main" val="12067243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b="1" cap="all" dirty="0"/>
              <a:t>Common ways to access information</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701806283"/>
              </p:ext>
            </p:extLst>
          </p:nvPr>
        </p:nvGraphicFramePr>
        <p:xfrm>
          <a:off x="1626523" y="1865376"/>
          <a:ext cx="8999913" cy="4600976"/>
        </p:xfrm>
        <a:graphic>
          <a:graphicData uri="http://schemas.openxmlformats.org/drawingml/2006/table">
            <a:tbl>
              <a:tblPr firstRow="1" firstCol="1" bandRow="1">
                <a:tableStyleId>{5C22544A-7EE6-4342-B048-85BDC9FD1C3A}</a:tableStyleId>
              </a:tblPr>
              <a:tblGrid>
                <a:gridCol w="2999971">
                  <a:extLst>
                    <a:ext uri="{9D8B030D-6E8A-4147-A177-3AD203B41FA5}">
                      <a16:colId xmlns:a16="http://schemas.microsoft.com/office/drawing/2014/main" val="20000"/>
                    </a:ext>
                  </a:extLst>
                </a:gridCol>
                <a:gridCol w="2999971">
                  <a:extLst>
                    <a:ext uri="{9D8B030D-6E8A-4147-A177-3AD203B41FA5}">
                      <a16:colId xmlns:a16="http://schemas.microsoft.com/office/drawing/2014/main" val="20001"/>
                    </a:ext>
                  </a:extLst>
                </a:gridCol>
                <a:gridCol w="2999971">
                  <a:extLst>
                    <a:ext uri="{9D8B030D-6E8A-4147-A177-3AD203B41FA5}">
                      <a16:colId xmlns:a16="http://schemas.microsoft.com/office/drawing/2014/main" val="20002"/>
                    </a:ext>
                  </a:extLst>
                </a:gridCol>
              </a:tblGrid>
              <a:tr h="738503">
                <a:tc>
                  <a:txBody>
                    <a:bodyPr/>
                    <a:lstStyle/>
                    <a:p>
                      <a:pPr>
                        <a:spcAft>
                          <a:spcPts val="0"/>
                        </a:spcAft>
                      </a:pPr>
                      <a:r>
                        <a:rPr lang="en-GB" sz="2000" dirty="0">
                          <a:solidFill>
                            <a:schemeClr val="bg1"/>
                          </a:solidFill>
                          <a:effectLst/>
                        </a:rPr>
                        <a:t>Method (i.e. computer databases)</a:t>
                      </a:r>
                      <a:endParaRPr lang="en-AU"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tc>
                <a:tc>
                  <a:txBody>
                    <a:bodyPr/>
                    <a:lstStyle/>
                    <a:p>
                      <a:pPr>
                        <a:spcAft>
                          <a:spcPts val="0"/>
                        </a:spcAft>
                      </a:pPr>
                      <a:r>
                        <a:rPr lang="en-GB" sz="2000" dirty="0">
                          <a:solidFill>
                            <a:schemeClr val="bg1"/>
                          </a:solidFill>
                          <a:effectLst/>
                        </a:rPr>
                        <a:t>Process </a:t>
                      </a:r>
                      <a:endParaRPr lang="en-AU"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tc>
                <a:tc>
                  <a:txBody>
                    <a:bodyPr/>
                    <a:lstStyle/>
                    <a:p>
                      <a:pPr>
                        <a:spcAft>
                          <a:spcPts val="0"/>
                        </a:spcAft>
                      </a:pPr>
                      <a:r>
                        <a:rPr lang="en-GB" sz="2000" dirty="0">
                          <a:solidFill>
                            <a:schemeClr val="bg1"/>
                          </a:solidFill>
                          <a:effectLst/>
                        </a:rPr>
                        <a:t>Organisational requirements</a:t>
                      </a:r>
                      <a:endParaRPr lang="en-AU"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tc>
                <a:extLst>
                  <a:ext uri="{0D108BD9-81ED-4DB2-BD59-A6C34878D82A}">
                    <a16:rowId xmlns:a16="http://schemas.microsoft.com/office/drawing/2014/main" val="10000"/>
                  </a:ext>
                </a:extLst>
              </a:tr>
              <a:tr h="979057">
                <a:tc>
                  <a:txBody>
                    <a:bodyPr/>
                    <a:lstStyle/>
                    <a:p>
                      <a:pPr>
                        <a:spcAft>
                          <a:spcPts val="0"/>
                        </a:spcAft>
                      </a:pPr>
                      <a:r>
                        <a:rPr lang="en-GB" sz="2000" dirty="0">
                          <a:solidFill>
                            <a:schemeClr val="bg1"/>
                          </a:solidFill>
                          <a:effectLst/>
                        </a:rPr>
                        <a:t>Computer</a:t>
                      </a:r>
                      <a:endParaRPr lang="en-AU" sz="2000" dirty="0">
                        <a:solidFill>
                          <a:schemeClr val="bg1"/>
                        </a:solidFill>
                        <a:effectLst/>
                      </a:endParaRPr>
                    </a:p>
                  </a:txBody>
                  <a:tcPr marL="61383" marR="61383" marT="0" marB="0"/>
                </a:tc>
                <a:tc>
                  <a:txBody>
                    <a:bodyPr/>
                    <a:lstStyle/>
                    <a:p>
                      <a:pPr algn="ctr">
                        <a:spcAft>
                          <a:spcPts val="0"/>
                        </a:spcAft>
                      </a:pPr>
                      <a:r>
                        <a:rPr lang="en-GB" sz="1400" dirty="0">
                          <a:effectLst/>
                        </a:rPr>
                        <a:t>Ask the manager to search the database on the computer</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tc>
                  <a:txBody>
                    <a:bodyPr/>
                    <a:lstStyle/>
                    <a:p>
                      <a:pPr algn="ctr">
                        <a:spcAft>
                          <a:spcPts val="0"/>
                        </a:spcAft>
                      </a:pPr>
                      <a:r>
                        <a:rPr lang="en-GB" sz="1400" dirty="0">
                          <a:effectLst/>
                        </a:rPr>
                        <a:t>Make sure that you have the permission from the manager</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extLst>
                  <a:ext uri="{0D108BD9-81ED-4DB2-BD59-A6C34878D82A}">
                    <a16:rowId xmlns:a16="http://schemas.microsoft.com/office/drawing/2014/main" val="10001"/>
                  </a:ext>
                </a:extLst>
              </a:tr>
              <a:tr h="1447315">
                <a:tc>
                  <a:txBody>
                    <a:bodyPr/>
                    <a:lstStyle/>
                    <a:p>
                      <a:pPr>
                        <a:spcAft>
                          <a:spcPts val="0"/>
                        </a:spcAft>
                      </a:pPr>
                      <a:r>
                        <a:rPr lang="en-GB" sz="2000" dirty="0">
                          <a:solidFill>
                            <a:schemeClr val="bg1"/>
                          </a:solidFill>
                          <a:effectLst/>
                        </a:rPr>
                        <a:t>Printed documents</a:t>
                      </a:r>
                      <a:endParaRPr lang="en-AU" sz="2000" dirty="0">
                        <a:solidFill>
                          <a:schemeClr val="bg1"/>
                        </a:solidFill>
                        <a:effectLst/>
                      </a:endParaRPr>
                    </a:p>
                    <a:p>
                      <a:pPr>
                        <a:spcAft>
                          <a:spcPts val="0"/>
                        </a:spcAft>
                      </a:pPr>
                      <a:r>
                        <a:rPr lang="en-GB" sz="2000" dirty="0">
                          <a:solidFill>
                            <a:schemeClr val="bg1"/>
                          </a:solidFill>
                          <a:effectLst/>
                        </a:rPr>
                        <a:t> </a:t>
                      </a:r>
                      <a:endParaRPr lang="en-AU"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tc>
                <a:tc>
                  <a:txBody>
                    <a:bodyPr/>
                    <a:lstStyle/>
                    <a:p>
                      <a:pPr algn="ctr">
                        <a:spcAft>
                          <a:spcPts val="0"/>
                        </a:spcAft>
                      </a:pPr>
                      <a:r>
                        <a:rPr lang="en-GB" sz="1400" dirty="0">
                          <a:effectLst/>
                        </a:rPr>
                        <a:t>If the document is in the office make sure to have permission from the manager to go into the office, if the document isn’t in the office you can freely read it.</a:t>
                      </a:r>
                    </a:p>
                  </a:txBody>
                  <a:tcPr marL="61383" marR="61383" marT="0" marB="0" anchor="ctr"/>
                </a:tc>
                <a:tc>
                  <a:txBody>
                    <a:bodyPr/>
                    <a:lstStyle/>
                    <a:p>
                      <a:pPr algn="ctr">
                        <a:spcAft>
                          <a:spcPts val="0"/>
                        </a:spcAft>
                      </a:pPr>
                      <a:r>
                        <a:rPr lang="en-GB" sz="1400" dirty="0">
                          <a:effectLst/>
                        </a:rPr>
                        <a:t>Make sure that you have the managers permission</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extLst>
                  <a:ext uri="{0D108BD9-81ED-4DB2-BD59-A6C34878D82A}">
                    <a16:rowId xmlns:a16="http://schemas.microsoft.com/office/drawing/2014/main" val="10002"/>
                  </a:ext>
                </a:extLst>
              </a:tr>
              <a:tr h="1436101">
                <a:tc>
                  <a:txBody>
                    <a:bodyPr/>
                    <a:lstStyle/>
                    <a:p>
                      <a:pPr>
                        <a:spcAft>
                          <a:spcPts val="0"/>
                        </a:spcAft>
                      </a:pPr>
                      <a:r>
                        <a:rPr lang="en-GB" sz="2000" dirty="0">
                          <a:solidFill>
                            <a:schemeClr val="bg1"/>
                          </a:solidFill>
                          <a:effectLst/>
                        </a:rPr>
                        <a:t>Through updates and the white board</a:t>
                      </a:r>
                      <a:endParaRPr lang="en-AU" sz="2000" dirty="0">
                        <a:solidFill>
                          <a:schemeClr val="bg1"/>
                        </a:solidFill>
                        <a:effectLst/>
                      </a:endParaRPr>
                    </a:p>
                  </a:txBody>
                  <a:tcPr marL="61383" marR="61383" marT="0" marB="0"/>
                </a:tc>
                <a:tc>
                  <a:txBody>
                    <a:bodyPr/>
                    <a:lstStyle/>
                    <a:p>
                      <a:pPr algn="ctr">
                        <a:spcAft>
                          <a:spcPts val="0"/>
                        </a:spcAft>
                      </a:pPr>
                      <a:r>
                        <a:rPr lang="en-GB" sz="1400" dirty="0">
                          <a:effectLst/>
                        </a:rPr>
                        <a:t>Look at noticeboard to see if anything relevant or new has appeared </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tc>
                  <a:txBody>
                    <a:bodyPr/>
                    <a:lstStyle/>
                    <a:p>
                      <a:pPr algn="ctr">
                        <a:spcAft>
                          <a:spcPts val="0"/>
                        </a:spcAft>
                      </a:pPr>
                      <a:r>
                        <a:rPr lang="en-GB" sz="1400" dirty="0">
                          <a:effectLst/>
                        </a:rPr>
                        <a:t>None.</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0133969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COLLECTED INFORMATION</a:t>
            </a:r>
          </a:p>
        </p:txBody>
      </p:sp>
      <p:sp>
        <p:nvSpPr>
          <p:cNvPr id="3" name="Content Placeholder 2"/>
          <p:cNvSpPr>
            <a:spLocks noGrp="1"/>
          </p:cNvSpPr>
          <p:nvPr>
            <p:ph idx="1"/>
          </p:nvPr>
        </p:nvSpPr>
        <p:spPr/>
        <p:txBody>
          <a:bodyPr/>
          <a:lstStyle/>
          <a:p>
            <a:r>
              <a:rPr lang="en-AU" sz="2800" dirty="0"/>
              <a:t>Once you have collected information ensure that the information is clear, accurate and relevant to the task. For example the </a:t>
            </a:r>
            <a:r>
              <a:rPr lang="en-GB" sz="2800" dirty="0"/>
              <a:t>information needs to be written in a clear and concise way that in which someone outside of the organization is able to read it and correctly understand the information.</a:t>
            </a:r>
            <a:endParaRPr lang="en-AU" sz="2800" b="1" dirty="0"/>
          </a:p>
          <a:p>
            <a:endParaRPr lang="en-AU" dirty="0"/>
          </a:p>
        </p:txBody>
      </p:sp>
    </p:spTree>
    <p:extLst>
      <p:ext uri="{BB962C8B-B14F-4D97-AF65-F5344CB8AC3E}">
        <p14:creationId xmlns:p14="http://schemas.microsoft.com/office/powerpoint/2010/main" val="34828306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1664" y="573690"/>
            <a:ext cx="10058400" cy="847344"/>
          </a:xfrm>
        </p:spPr>
        <p:txBody>
          <a:bodyPr/>
          <a:lstStyle/>
          <a:p>
            <a:r>
              <a:rPr lang="en-AU" dirty="0"/>
              <a:t>Example of effective formats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78358112"/>
              </p:ext>
            </p:extLst>
          </p:nvPr>
        </p:nvGraphicFramePr>
        <p:xfrm>
          <a:off x="1862419" y="1421034"/>
          <a:ext cx="8232558" cy="5760720"/>
        </p:xfrm>
        <a:graphic>
          <a:graphicData uri="http://schemas.openxmlformats.org/drawingml/2006/table">
            <a:tbl>
              <a:tblPr firstRow="1" firstCol="1" bandRow="1">
                <a:tableStyleId>{5C22544A-7EE6-4342-B048-85BDC9FD1C3A}</a:tableStyleId>
              </a:tblPr>
              <a:tblGrid>
                <a:gridCol w="4115718">
                  <a:extLst>
                    <a:ext uri="{9D8B030D-6E8A-4147-A177-3AD203B41FA5}">
                      <a16:colId xmlns:a16="http://schemas.microsoft.com/office/drawing/2014/main" val="20000"/>
                    </a:ext>
                  </a:extLst>
                </a:gridCol>
                <a:gridCol w="4116840">
                  <a:extLst>
                    <a:ext uri="{9D8B030D-6E8A-4147-A177-3AD203B41FA5}">
                      <a16:colId xmlns:a16="http://schemas.microsoft.com/office/drawing/2014/main" val="20001"/>
                    </a:ext>
                  </a:extLst>
                </a:gridCol>
              </a:tblGrid>
              <a:tr h="211962">
                <a:tc>
                  <a:txBody>
                    <a:bodyPr/>
                    <a:lstStyle/>
                    <a:p>
                      <a:pPr>
                        <a:spcAft>
                          <a:spcPts val="0"/>
                        </a:spcAft>
                      </a:pPr>
                      <a:r>
                        <a:rPr lang="en-GB" sz="1600" dirty="0">
                          <a:solidFill>
                            <a:schemeClr val="bg1"/>
                          </a:solidFill>
                          <a:effectLst/>
                        </a:rPr>
                        <a:t>Organisational feature</a:t>
                      </a:r>
                      <a:endParaRPr lang="en-AU" sz="16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spcAft>
                          <a:spcPts val="0"/>
                        </a:spcAft>
                      </a:pPr>
                      <a:r>
                        <a:rPr lang="en-GB" sz="1600" dirty="0">
                          <a:solidFill>
                            <a:schemeClr val="bg1"/>
                          </a:solidFill>
                          <a:effectLst/>
                        </a:rPr>
                        <a:t>How does it aid organisation of information?</a:t>
                      </a:r>
                      <a:endParaRPr lang="en-AU" sz="16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extLst>
                  <a:ext uri="{0D108BD9-81ED-4DB2-BD59-A6C34878D82A}">
                    <a16:rowId xmlns:a16="http://schemas.microsoft.com/office/drawing/2014/main" val="10000"/>
                  </a:ext>
                </a:extLst>
              </a:tr>
              <a:tr h="810202">
                <a:tc>
                  <a:txBody>
                    <a:bodyPr/>
                    <a:lstStyle/>
                    <a:p>
                      <a:pPr>
                        <a:spcAft>
                          <a:spcPts val="0"/>
                        </a:spcAft>
                      </a:pPr>
                      <a:r>
                        <a:rPr lang="en-GB" sz="1200" dirty="0">
                          <a:solidFill>
                            <a:schemeClr val="bg1"/>
                          </a:solidFill>
                          <a:effectLst/>
                        </a:rPr>
                        <a:t>Headers and footers</a:t>
                      </a:r>
                      <a:endParaRPr lang="en-AU" sz="1200" dirty="0">
                        <a:solidFill>
                          <a:schemeClr val="bg1"/>
                        </a:solidFill>
                        <a:effectLst/>
                      </a:endParaRPr>
                    </a:p>
                    <a:p>
                      <a:pPr>
                        <a:spcAft>
                          <a:spcPts val="0"/>
                        </a:spcAft>
                      </a:pPr>
                      <a:r>
                        <a:rPr lang="en-GB" sz="1200" dirty="0">
                          <a:solidFill>
                            <a:schemeClr val="bg1"/>
                          </a:solidFill>
                          <a:effectLst/>
                        </a:rPr>
                        <a:t> </a:t>
                      </a:r>
                      <a:endParaRPr lang="en-AU" sz="1200" dirty="0">
                        <a:solidFill>
                          <a:schemeClr val="bg1"/>
                        </a:solidFill>
                        <a:effectLst/>
                      </a:endParaRPr>
                    </a:p>
                    <a:p>
                      <a:pPr>
                        <a:spcAft>
                          <a:spcPts val="0"/>
                        </a:spcAft>
                      </a:pPr>
                      <a:r>
                        <a:rPr lang="en-GB" sz="1200" dirty="0">
                          <a:solidFill>
                            <a:schemeClr val="bg1"/>
                          </a:solidFill>
                          <a:effectLst/>
                        </a:rPr>
                        <a:t> </a:t>
                      </a:r>
                      <a:endParaRPr lang="en-AU" sz="1200" dirty="0">
                        <a:solidFill>
                          <a:schemeClr val="bg1"/>
                        </a:solidFill>
                        <a:effectLst/>
                      </a:endParaRPr>
                    </a:p>
                    <a:p>
                      <a:pPr>
                        <a:spcAft>
                          <a:spcPts val="0"/>
                        </a:spcAft>
                      </a:pPr>
                      <a:r>
                        <a:rPr lang="en-GB" sz="1200" dirty="0">
                          <a:solidFill>
                            <a:schemeClr val="bg1"/>
                          </a:solidFill>
                          <a:effectLst/>
                        </a:rPr>
                        <a:t> </a:t>
                      </a:r>
                      <a:endParaRPr lang="en-AU" sz="1200" dirty="0">
                        <a:solidFill>
                          <a:schemeClr val="bg1"/>
                        </a:solidFill>
                        <a:effectLst/>
                      </a:endParaRPr>
                    </a:p>
                    <a:p>
                      <a:pPr>
                        <a:spcAft>
                          <a:spcPts val="0"/>
                        </a:spcAft>
                      </a:pPr>
                      <a:r>
                        <a:rPr lang="en-GB" sz="1200" dirty="0">
                          <a:solidFill>
                            <a:schemeClr val="bg1"/>
                          </a:solidFill>
                          <a:effectLst/>
                        </a:rPr>
                        <a:t> </a:t>
                      </a:r>
                      <a:endParaRPr lang="en-AU"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lgn="l">
                        <a:spcAft>
                          <a:spcPts val="0"/>
                        </a:spcAft>
                      </a:pPr>
                      <a:r>
                        <a:rPr lang="en-GB" sz="1200" dirty="0">
                          <a:solidFill>
                            <a:schemeClr val="bg1"/>
                          </a:solidFill>
                          <a:effectLst/>
                        </a:rPr>
                        <a:t>The may signpost the document and outline what is being addressed as well as displaying information in a formal way</a:t>
                      </a:r>
                      <a:endParaRPr lang="en-AU"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tc>
                <a:extLst>
                  <a:ext uri="{0D108BD9-81ED-4DB2-BD59-A6C34878D82A}">
                    <a16:rowId xmlns:a16="http://schemas.microsoft.com/office/drawing/2014/main" val="10001"/>
                  </a:ext>
                </a:extLst>
              </a:tr>
              <a:tr h="810202">
                <a:tc>
                  <a:txBody>
                    <a:bodyPr/>
                    <a:lstStyle/>
                    <a:p>
                      <a:pPr>
                        <a:spcAft>
                          <a:spcPts val="0"/>
                        </a:spcAft>
                      </a:pPr>
                      <a:r>
                        <a:rPr lang="en-GB" sz="1200">
                          <a:solidFill>
                            <a:schemeClr val="bg1"/>
                          </a:solidFill>
                          <a:effectLst/>
                        </a:rPr>
                        <a:t>Graphics and pictures</a:t>
                      </a:r>
                      <a:endParaRPr lang="en-AU" sz="1200">
                        <a:solidFill>
                          <a:schemeClr val="bg1"/>
                        </a:solidFill>
                        <a:effectLst/>
                      </a:endParaRPr>
                    </a:p>
                    <a:p>
                      <a:pPr>
                        <a:spcAft>
                          <a:spcPts val="0"/>
                        </a:spcAft>
                      </a:pPr>
                      <a:r>
                        <a:rPr lang="en-GB" sz="1200">
                          <a:solidFill>
                            <a:schemeClr val="bg1"/>
                          </a:solidFill>
                          <a:effectLst/>
                        </a:rPr>
                        <a:t> </a:t>
                      </a:r>
                      <a:endParaRPr lang="en-AU" sz="1200">
                        <a:solidFill>
                          <a:schemeClr val="bg1"/>
                        </a:solidFill>
                        <a:effectLst/>
                      </a:endParaRPr>
                    </a:p>
                    <a:p>
                      <a:pPr>
                        <a:spcAft>
                          <a:spcPts val="0"/>
                        </a:spcAft>
                      </a:pPr>
                      <a:r>
                        <a:rPr lang="en-GB" sz="1200">
                          <a:solidFill>
                            <a:schemeClr val="bg1"/>
                          </a:solidFill>
                          <a:effectLst/>
                        </a:rPr>
                        <a:t> </a:t>
                      </a:r>
                      <a:endParaRPr lang="en-AU" sz="1200">
                        <a:solidFill>
                          <a:schemeClr val="bg1"/>
                        </a:solidFill>
                        <a:effectLst/>
                      </a:endParaRPr>
                    </a:p>
                    <a:p>
                      <a:pPr>
                        <a:spcAft>
                          <a:spcPts val="0"/>
                        </a:spcAft>
                      </a:pPr>
                      <a:r>
                        <a:rPr lang="en-GB" sz="1200">
                          <a:solidFill>
                            <a:schemeClr val="bg1"/>
                          </a:solidFill>
                          <a:effectLst/>
                        </a:rPr>
                        <a:t> </a:t>
                      </a:r>
                      <a:endParaRPr lang="en-AU" sz="1200">
                        <a:solidFill>
                          <a:schemeClr val="bg1"/>
                        </a:solidFill>
                        <a:effectLst/>
                      </a:endParaRPr>
                    </a:p>
                    <a:p>
                      <a:pPr>
                        <a:spcAft>
                          <a:spcPts val="0"/>
                        </a:spcAft>
                      </a:pPr>
                      <a:r>
                        <a:rPr lang="en-GB" sz="1200">
                          <a:solidFill>
                            <a:schemeClr val="bg1"/>
                          </a:solidFill>
                          <a:effectLst/>
                        </a:rPr>
                        <a:t> </a:t>
                      </a:r>
                      <a:endParaRPr lang="en-AU" sz="1200" b="1">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marL="228600" indent="-228600" algn="l">
                        <a:lnSpc>
                          <a:spcPct val="115000"/>
                        </a:lnSpc>
                        <a:spcAft>
                          <a:spcPts val="1000"/>
                        </a:spcAft>
                      </a:pPr>
                      <a:r>
                        <a:rPr lang="en-AU" sz="1200" dirty="0">
                          <a:solidFill>
                            <a:schemeClr val="bg1"/>
                          </a:solidFill>
                          <a:effectLst/>
                        </a:rPr>
                        <a:t>Images may help colleagues, or whoever is exposed to the information, to see information in a concise way. Sometimes it will convey the information far more</a:t>
                      </a:r>
                      <a:r>
                        <a:rPr lang="en-AU" sz="1200" baseline="0" dirty="0">
                          <a:solidFill>
                            <a:schemeClr val="bg1"/>
                          </a:solidFill>
                          <a:effectLst/>
                        </a:rPr>
                        <a:t> </a:t>
                      </a:r>
                      <a:r>
                        <a:rPr lang="en-AU" sz="1200" dirty="0">
                          <a:solidFill>
                            <a:schemeClr val="bg1"/>
                          </a:solidFill>
                          <a:effectLst/>
                        </a:rPr>
                        <a:t>effectively than describing data</a:t>
                      </a:r>
                    </a:p>
                  </a:txBody>
                  <a:tcPr marL="33897" marR="33897" marT="0" marB="0" anchor="ctr"/>
                </a:tc>
                <a:extLst>
                  <a:ext uri="{0D108BD9-81ED-4DB2-BD59-A6C34878D82A}">
                    <a16:rowId xmlns:a16="http://schemas.microsoft.com/office/drawing/2014/main" val="10002"/>
                  </a:ext>
                </a:extLst>
              </a:tr>
              <a:tr h="810202">
                <a:tc>
                  <a:txBody>
                    <a:bodyPr/>
                    <a:lstStyle/>
                    <a:p>
                      <a:pPr>
                        <a:spcAft>
                          <a:spcPts val="0"/>
                        </a:spcAft>
                      </a:pPr>
                      <a:r>
                        <a:rPr lang="en-GB" sz="1200" dirty="0">
                          <a:solidFill>
                            <a:schemeClr val="bg1"/>
                          </a:solidFill>
                          <a:effectLst/>
                        </a:rPr>
                        <a:t>Symbols</a:t>
                      </a:r>
                      <a:endParaRPr lang="en-AU" sz="1200" dirty="0">
                        <a:solidFill>
                          <a:schemeClr val="bg1"/>
                        </a:solidFill>
                        <a:effectLst/>
                      </a:endParaRPr>
                    </a:p>
                    <a:p>
                      <a:pPr>
                        <a:spcAft>
                          <a:spcPts val="0"/>
                        </a:spcAft>
                      </a:pPr>
                      <a:r>
                        <a:rPr lang="en-GB" sz="1200" dirty="0">
                          <a:solidFill>
                            <a:schemeClr val="bg1"/>
                          </a:solidFill>
                          <a:effectLst/>
                        </a:rPr>
                        <a:t> </a:t>
                      </a:r>
                      <a:endParaRPr lang="en-AU" sz="1200" dirty="0">
                        <a:solidFill>
                          <a:schemeClr val="bg1"/>
                        </a:solidFill>
                        <a:effectLst/>
                      </a:endParaRPr>
                    </a:p>
                    <a:p>
                      <a:pPr>
                        <a:spcAft>
                          <a:spcPts val="0"/>
                        </a:spcAft>
                      </a:pPr>
                      <a:r>
                        <a:rPr lang="en-GB" sz="1200" dirty="0">
                          <a:solidFill>
                            <a:schemeClr val="bg1"/>
                          </a:solidFill>
                          <a:effectLst/>
                        </a:rPr>
                        <a:t> </a:t>
                      </a:r>
                      <a:endParaRPr lang="en-AU" sz="1200" dirty="0">
                        <a:solidFill>
                          <a:schemeClr val="bg1"/>
                        </a:solidFill>
                        <a:effectLst/>
                      </a:endParaRPr>
                    </a:p>
                    <a:p>
                      <a:pPr>
                        <a:spcAft>
                          <a:spcPts val="0"/>
                        </a:spcAft>
                      </a:pPr>
                      <a:r>
                        <a:rPr lang="en-GB" sz="1200" dirty="0">
                          <a:solidFill>
                            <a:schemeClr val="bg1"/>
                          </a:solidFill>
                          <a:effectLst/>
                        </a:rPr>
                        <a:t> </a:t>
                      </a:r>
                      <a:endParaRPr lang="en-AU" sz="1200" dirty="0">
                        <a:solidFill>
                          <a:schemeClr val="bg1"/>
                        </a:solidFill>
                        <a:effectLst/>
                      </a:endParaRPr>
                    </a:p>
                    <a:p>
                      <a:pPr>
                        <a:spcAft>
                          <a:spcPts val="0"/>
                        </a:spcAft>
                      </a:pPr>
                      <a:r>
                        <a:rPr lang="en-GB" sz="1200" dirty="0">
                          <a:solidFill>
                            <a:schemeClr val="bg1"/>
                          </a:solidFill>
                          <a:effectLst/>
                        </a:rPr>
                        <a:t> </a:t>
                      </a:r>
                      <a:endParaRPr lang="en-AU"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lgn="l">
                        <a:spcAft>
                          <a:spcPts val="0"/>
                        </a:spcAft>
                      </a:pPr>
                      <a:r>
                        <a:rPr lang="en-GB" sz="1200" dirty="0">
                          <a:solidFill>
                            <a:schemeClr val="bg1"/>
                          </a:solidFill>
                          <a:effectLst/>
                        </a:rPr>
                        <a:t>This may signpost the reader to particular elements of the analysis. Symbols may represent particular parts of the document that could be cross-referenced, and again, keeps it simple</a:t>
                      </a:r>
                      <a:endParaRPr lang="en-AU"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tc>
                <a:extLst>
                  <a:ext uri="{0D108BD9-81ED-4DB2-BD59-A6C34878D82A}">
                    <a16:rowId xmlns:a16="http://schemas.microsoft.com/office/drawing/2014/main" val="10003"/>
                  </a:ext>
                </a:extLst>
              </a:tr>
              <a:tr h="486121">
                <a:tc>
                  <a:txBody>
                    <a:bodyPr/>
                    <a:lstStyle/>
                    <a:p>
                      <a:pPr>
                        <a:spcAft>
                          <a:spcPts val="0"/>
                        </a:spcAft>
                      </a:pPr>
                      <a:r>
                        <a:rPr lang="en-GB" sz="1200" dirty="0">
                          <a:solidFill>
                            <a:schemeClr val="bg1"/>
                          </a:solidFill>
                          <a:effectLst/>
                        </a:rPr>
                        <a:t>Legends</a:t>
                      </a:r>
                      <a:endParaRPr lang="en-AU" sz="1200" dirty="0">
                        <a:solidFill>
                          <a:schemeClr val="bg1"/>
                        </a:solidFill>
                        <a:effectLst/>
                      </a:endParaRPr>
                    </a:p>
                    <a:p>
                      <a:pPr>
                        <a:spcAft>
                          <a:spcPts val="0"/>
                        </a:spcAft>
                      </a:pPr>
                      <a:r>
                        <a:rPr lang="en-GB" sz="1200" dirty="0">
                          <a:solidFill>
                            <a:schemeClr val="bg1"/>
                          </a:solidFill>
                          <a:effectLst/>
                        </a:rPr>
                        <a:t> </a:t>
                      </a:r>
                      <a:endParaRPr lang="en-AU" sz="1200" dirty="0">
                        <a:solidFill>
                          <a:schemeClr val="bg1"/>
                        </a:solidFill>
                        <a:effectLst/>
                      </a:endParaRPr>
                    </a:p>
                    <a:p>
                      <a:pPr>
                        <a:spcAft>
                          <a:spcPts val="0"/>
                        </a:spcAft>
                      </a:pPr>
                      <a:endParaRPr lang="en-AU" sz="1200" dirty="0">
                        <a:solidFill>
                          <a:schemeClr val="bg1"/>
                        </a:solidFill>
                        <a:effectLst/>
                      </a:endParaRPr>
                    </a:p>
                  </a:txBody>
                  <a:tcPr marL="33897" marR="33897" marT="0" marB="0"/>
                </a:tc>
                <a:tc>
                  <a:txBody>
                    <a:bodyPr/>
                    <a:lstStyle/>
                    <a:p>
                      <a:pPr marL="228600" indent="-228600" algn="l">
                        <a:lnSpc>
                          <a:spcPct val="115000"/>
                        </a:lnSpc>
                        <a:spcAft>
                          <a:spcPts val="1000"/>
                        </a:spcAft>
                      </a:pPr>
                      <a:r>
                        <a:rPr lang="en-AU" sz="1200" dirty="0">
                          <a:solidFill>
                            <a:schemeClr val="bg1"/>
                          </a:solidFill>
                          <a:effectLst/>
                        </a:rPr>
                        <a:t>Legends can be used to provide more information alongside a chart</a:t>
                      </a:r>
                    </a:p>
                  </a:txBody>
                  <a:tcPr marL="33897" marR="33897" marT="0" marB="0" anchor="ctr"/>
                </a:tc>
                <a:extLst>
                  <a:ext uri="{0D108BD9-81ED-4DB2-BD59-A6C34878D82A}">
                    <a16:rowId xmlns:a16="http://schemas.microsoft.com/office/drawing/2014/main" val="10004"/>
                  </a:ext>
                </a:extLst>
              </a:tr>
              <a:tr h="810202">
                <a:tc>
                  <a:txBody>
                    <a:bodyPr/>
                    <a:lstStyle/>
                    <a:p>
                      <a:pPr>
                        <a:spcAft>
                          <a:spcPts val="0"/>
                        </a:spcAft>
                      </a:pPr>
                      <a:r>
                        <a:rPr lang="en-GB" sz="1200" dirty="0">
                          <a:solidFill>
                            <a:schemeClr val="bg1"/>
                          </a:solidFill>
                          <a:effectLst/>
                        </a:rPr>
                        <a:t>Software applications</a:t>
                      </a:r>
                      <a:endParaRPr lang="en-AU" sz="1200" dirty="0">
                        <a:solidFill>
                          <a:schemeClr val="bg1"/>
                        </a:solidFill>
                        <a:effectLst/>
                      </a:endParaRPr>
                    </a:p>
                    <a:p>
                      <a:pPr>
                        <a:spcAft>
                          <a:spcPts val="0"/>
                        </a:spcAft>
                      </a:pPr>
                      <a:r>
                        <a:rPr lang="en-GB" sz="1200" dirty="0">
                          <a:solidFill>
                            <a:schemeClr val="bg1"/>
                          </a:solidFill>
                          <a:effectLst/>
                        </a:rPr>
                        <a:t> </a:t>
                      </a:r>
                      <a:endParaRPr lang="en-AU" sz="1200" dirty="0">
                        <a:solidFill>
                          <a:schemeClr val="bg1"/>
                        </a:solidFill>
                        <a:effectLst/>
                      </a:endParaRPr>
                    </a:p>
                    <a:p>
                      <a:pPr>
                        <a:spcAft>
                          <a:spcPts val="0"/>
                        </a:spcAft>
                      </a:pPr>
                      <a:r>
                        <a:rPr lang="en-GB" sz="1200" dirty="0">
                          <a:solidFill>
                            <a:schemeClr val="bg1"/>
                          </a:solidFill>
                          <a:effectLst/>
                        </a:rPr>
                        <a:t> </a:t>
                      </a:r>
                      <a:endParaRPr lang="en-AU" sz="1200" dirty="0">
                        <a:solidFill>
                          <a:schemeClr val="bg1"/>
                        </a:solidFill>
                        <a:effectLst/>
                      </a:endParaRPr>
                    </a:p>
                    <a:p>
                      <a:pPr>
                        <a:spcAft>
                          <a:spcPts val="0"/>
                        </a:spcAft>
                      </a:pPr>
                      <a:r>
                        <a:rPr lang="en-GB" sz="1200" dirty="0">
                          <a:solidFill>
                            <a:schemeClr val="bg1"/>
                          </a:solidFill>
                          <a:effectLst/>
                        </a:rPr>
                        <a:t> </a:t>
                      </a:r>
                      <a:endParaRPr lang="en-AU" sz="1200" dirty="0">
                        <a:solidFill>
                          <a:schemeClr val="bg1"/>
                        </a:solidFill>
                        <a:effectLst/>
                      </a:endParaRPr>
                    </a:p>
                    <a:p>
                      <a:pPr>
                        <a:spcAft>
                          <a:spcPts val="0"/>
                        </a:spcAft>
                      </a:pPr>
                      <a:r>
                        <a:rPr lang="en-GB" sz="1200" dirty="0">
                          <a:solidFill>
                            <a:schemeClr val="bg1"/>
                          </a:solidFill>
                          <a:effectLst/>
                        </a:rPr>
                        <a:t> </a:t>
                      </a:r>
                      <a:endParaRPr lang="en-AU"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lgn="l">
                        <a:spcAft>
                          <a:spcPts val="0"/>
                        </a:spcAft>
                      </a:pPr>
                      <a:r>
                        <a:rPr lang="en-GB" sz="1200" dirty="0">
                          <a:solidFill>
                            <a:schemeClr val="bg1"/>
                          </a:solidFill>
                          <a:effectLst/>
                        </a:rPr>
                        <a:t>The software application will depend on your organisation, however plenty of applications are available that can help you organise information. A generic application will allow you to select information, format the data into graphs and charts </a:t>
                      </a:r>
                      <a:r>
                        <a:rPr lang="en-GB" sz="1200" dirty="0" err="1">
                          <a:solidFill>
                            <a:schemeClr val="bg1"/>
                          </a:solidFill>
                          <a:effectLst/>
                        </a:rPr>
                        <a:t>etc</a:t>
                      </a:r>
                      <a:endParaRPr lang="en-AU"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tc>
                <a:extLst>
                  <a:ext uri="{0D108BD9-81ED-4DB2-BD59-A6C34878D82A}">
                    <a16:rowId xmlns:a16="http://schemas.microsoft.com/office/drawing/2014/main" val="10005"/>
                  </a:ext>
                </a:extLst>
              </a:tr>
              <a:tr h="476914">
                <a:tc>
                  <a:txBody>
                    <a:bodyPr/>
                    <a:lstStyle/>
                    <a:p>
                      <a:pPr>
                        <a:spcAft>
                          <a:spcPts val="0"/>
                        </a:spcAft>
                      </a:pPr>
                      <a:r>
                        <a:rPr lang="en-GB" sz="1200" dirty="0">
                          <a:solidFill>
                            <a:schemeClr val="bg1"/>
                          </a:solidFill>
                          <a:effectLst/>
                        </a:rPr>
                        <a:t>Tables and charts</a:t>
                      </a:r>
                      <a:endParaRPr lang="en-AU" sz="1200" dirty="0">
                        <a:solidFill>
                          <a:schemeClr val="bg1"/>
                        </a:solidFill>
                        <a:effectLst/>
                      </a:endParaRPr>
                    </a:p>
                  </a:txBody>
                  <a:tcPr marL="33897" marR="33897" marT="0" marB="0"/>
                </a:tc>
                <a:tc>
                  <a:txBody>
                    <a:bodyPr/>
                    <a:lstStyle/>
                    <a:p>
                      <a:pPr algn="l">
                        <a:spcAft>
                          <a:spcPts val="0"/>
                        </a:spcAft>
                      </a:pPr>
                      <a:r>
                        <a:rPr lang="en-GB" sz="1200" dirty="0">
                          <a:solidFill>
                            <a:schemeClr val="bg1"/>
                          </a:solidFill>
                          <a:effectLst/>
                        </a:rPr>
                        <a:t>As aforementioned, this can be an easy way of displaying data. They are easy to use on the above applications and can be displayed in a variety of ways</a:t>
                      </a:r>
                      <a:endParaRPr lang="en-AU"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tc>
                <a:extLst>
                  <a:ext uri="{0D108BD9-81ED-4DB2-BD59-A6C34878D82A}">
                    <a16:rowId xmlns:a16="http://schemas.microsoft.com/office/drawing/2014/main" val="10006"/>
                  </a:ext>
                </a:extLst>
              </a:tr>
              <a:tr h="132476">
                <a:tc>
                  <a:txBody>
                    <a:bodyPr/>
                    <a:lstStyle/>
                    <a:p>
                      <a:pPr>
                        <a:spcAft>
                          <a:spcPts val="0"/>
                        </a:spcAft>
                      </a:pPr>
                      <a:r>
                        <a:rPr lang="en-GB" sz="1000">
                          <a:solidFill>
                            <a:schemeClr val="bg1"/>
                          </a:solidFill>
                          <a:effectLst/>
                        </a:rPr>
                        <a:t>Add another of your own:</a:t>
                      </a:r>
                      <a:endParaRPr lang="en-AU"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spcAft>
                          <a:spcPts val="0"/>
                        </a:spcAft>
                      </a:pPr>
                      <a:r>
                        <a:rPr lang="en-GB" sz="1000" dirty="0">
                          <a:solidFill>
                            <a:schemeClr val="bg1"/>
                          </a:solidFill>
                          <a:effectLst/>
                        </a:rPr>
                        <a:t> </a:t>
                      </a:r>
                      <a:endParaRPr lang="en-AU" sz="1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340879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dirty="0"/>
              <a:t>What is the purpose of collating information?</a:t>
            </a:r>
          </a:p>
        </p:txBody>
      </p:sp>
      <p:sp>
        <p:nvSpPr>
          <p:cNvPr id="3" name="Content Placeholder 2"/>
          <p:cNvSpPr>
            <a:spLocks noGrp="1"/>
          </p:cNvSpPr>
          <p:nvPr>
            <p:ph idx="1"/>
          </p:nvPr>
        </p:nvSpPr>
        <p:spPr/>
        <p:txBody>
          <a:bodyPr/>
          <a:lstStyle/>
          <a:p>
            <a:r>
              <a:rPr lang="en-AU" sz="2800" dirty="0"/>
              <a:t>Collating information, in the context of business, is when you bring documentation together from a range of sources and compare, arrange and organise the documents.</a:t>
            </a:r>
          </a:p>
          <a:p>
            <a:pPr marL="0" indent="0">
              <a:buNone/>
            </a:pPr>
            <a:endParaRPr lang="en-AU" dirty="0"/>
          </a:p>
        </p:txBody>
      </p:sp>
    </p:spTree>
    <p:extLst>
      <p:ext uri="{BB962C8B-B14F-4D97-AF65-F5344CB8AC3E}">
        <p14:creationId xmlns:p14="http://schemas.microsoft.com/office/powerpoint/2010/main" val="2743196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Example of possible difficulties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52672472"/>
              </p:ext>
            </p:extLst>
          </p:nvPr>
        </p:nvGraphicFramePr>
        <p:xfrm>
          <a:off x="1389888" y="1816607"/>
          <a:ext cx="9375648" cy="4217716"/>
        </p:xfrm>
        <a:graphic>
          <a:graphicData uri="http://schemas.openxmlformats.org/drawingml/2006/table">
            <a:tbl>
              <a:tblPr firstRow="1" firstCol="1" bandRow="1">
                <a:tableStyleId>{5C22544A-7EE6-4342-B048-85BDC9FD1C3A}</a:tableStyleId>
              </a:tblPr>
              <a:tblGrid>
                <a:gridCol w="4687185">
                  <a:extLst>
                    <a:ext uri="{9D8B030D-6E8A-4147-A177-3AD203B41FA5}">
                      <a16:colId xmlns:a16="http://schemas.microsoft.com/office/drawing/2014/main" val="20000"/>
                    </a:ext>
                  </a:extLst>
                </a:gridCol>
                <a:gridCol w="4688463">
                  <a:extLst>
                    <a:ext uri="{9D8B030D-6E8A-4147-A177-3AD203B41FA5}">
                      <a16:colId xmlns:a16="http://schemas.microsoft.com/office/drawing/2014/main" val="20001"/>
                    </a:ext>
                  </a:extLst>
                </a:gridCol>
              </a:tblGrid>
              <a:tr h="707853">
                <a:tc>
                  <a:txBody>
                    <a:bodyPr/>
                    <a:lstStyle/>
                    <a:p>
                      <a:pPr>
                        <a:spcAft>
                          <a:spcPts val="0"/>
                        </a:spcAft>
                      </a:pPr>
                      <a:r>
                        <a:rPr lang="en-GB" sz="2000" dirty="0">
                          <a:solidFill>
                            <a:schemeClr val="bg1"/>
                          </a:solidFill>
                          <a:effectLst/>
                        </a:rPr>
                        <a:t>Difficulty</a:t>
                      </a:r>
                      <a:endParaRPr lang="en-AU"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en-GB" sz="2000" dirty="0">
                          <a:solidFill>
                            <a:schemeClr val="bg1"/>
                          </a:solidFill>
                          <a:effectLst/>
                        </a:rPr>
                        <a:t>How you could resolve this issue and who you may call upon to solve the issue</a:t>
                      </a:r>
                      <a:endParaRPr lang="en-AU"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0"/>
                  </a:ext>
                </a:extLst>
              </a:tr>
              <a:tr h="1651658">
                <a:tc>
                  <a:txBody>
                    <a:bodyPr/>
                    <a:lstStyle/>
                    <a:p>
                      <a:pPr algn="l">
                        <a:spcAft>
                          <a:spcPts val="0"/>
                        </a:spcAft>
                      </a:pPr>
                      <a:r>
                        <a:rPr lang="en-GB" sz="1600" dirty="0">
                          <a:solidFill>
                            <a:schemeClr val="bg1"/>
                          </a:solidFill>
                          <a:effectLst/>
                        </a:rPr>
                        <a:t>That information gets lost</a:t>
                      </a:r>
                      <a:endParaRPr lang="en-AU" sz="1600" dirty="0">
                        <a:solidFill>
                          <a:schemeClr val="bg1"/>
                        </a:solidFill>
                        <a:effectLst/>
                      </a:endParaRPr>
                    </a:p>
                  </a:txBody>
                  <a:tcPr marL="68580" marR="68580" marT="0" marB="0" anchor="ctr"/>
                </a:tc>
                <a:tc>
                  <a:txBody>
                    <a:bodyPr/>
                    <a:lstStyle/>
                    <a:p>
                      <a:pPr algn="l">
                        <a:spcAft>
                          <a:spcPts val="0"/>
                        </a:spcAft>
                      </a:pPr>
                      <a:r>
                        <a:rPr lang="en-GB" sz="1600" dirty="0">
                          <a:solidFill>
                            <a:schemeClr val="bg1"/>
                          </a:solidFill>
                          <a:effectLst/>
                        </a:rPr>
                        <a:t>Make sure that information is stored correctly, in multiple places, and is easily accessible by everyone in the group</a:t>
                      </a:r>
                      <a:endParaRPr lang="en-AU" sz="16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r h="1651658">
                <a:tc>
                  <a:txBody>
                    <a:bodyPr/>
                    <a:lstStyle/>
                    <a:p>
                      <a:pPr algn="l">
                        <a:spcAft>
                          <a:spcPts val="0"/>
                        </a:spcAft>
                      </a:pPr>
                      <a:r>
                        <a:rPr lang="en-GB" sz="1600" dirty="0">
                          <a:solidFill>
                            <a:schemeClr val="bg1"/>
                          </a:solidFill>
                          <a:effectLst/>
                        </a:rPr>
                        <a:t>Information is misunderstood</a:t>
                      </a:r>
                      <a:endParaRPr lang="en-AU" sz="1600" dirty="0">
                        <a:solidFill>
                          <a:schemeClr val="bg1"/>
                        </a:solidFill>
                        <a:effectLst/>
                      </a:endParaRPr>
                    </a:p>
                  </a:txBody>
                  <a:tcPr marL="68580" marR="68580" marT="0" marB="0" anchor="ctr"/>
                </a:tc>
                <a:tc>
                  <a:txBody>
                    <a:bodyPr/>
                    <a:lstStyle/>
                    <a:p>
                      <a:pPr algn="l">
                        <a:spcAft>
                          <a:spcPts val="0"/>
                        </a:spcAft>
                      </a:pPr>
                      <a:r>
                        <a:rPr lang="en-GB" sz="1600" dirty="0">
                          <a:solidFill>
                            <a:schemeClr val="bg1"/>
                          </a:solidFill>
                          <a:effectLst/>
                        </a:rPr>
                        <a:t>Make sure that everyone in the group understand the information and make sure that the information is laid out in an easy to read and comprehensible format.</a:t>
                      </a:r>
                      <a:endParaRPr lang="en-AU" sz="16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959073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Feedback Opportunities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624106186"/>
              </p:ext>
            </p:extLst>
          </p:nvPr>
        </p:nvGraphicFramePr>
        <p:xfrm>
          <a:off x="868680" y="1910143"/>
          <a:ext cx="10515600" cy="3778187"/>
        </p:xfrm>
        <a:graphic>
          <a:graphicData uri="http://schemas.openxmlformats.org/drawingml/2006/table">
            <a:tbl>
              <a:tblPr firstRow="1" firstCol="1" bandRow="1">
                <a:tableStyleId>{5C22544A-7EE6-4342-B048-85BDC9FD1C3A}</a:tableStyleId>
              </a:tblPr>
              <a:tblGrid>
                <a:gridCol w="3505200">
                  <a:extLst>
                    <a:ext uri="{9D8B030D-6E8A-4147-A177-3AD203B41FA5}">
                      <a16:colId xmlns:a16="http://schemas.microsoft.com/office/drawing/2014/main" val="20000"/>
                    </a:ext>
                  </a:extLst>
                </a:gridCol>
                <a:gridCol w="3505200">
                  <a:extLst>
                    <a:ext uri="{9D8B030D-6E8A-4147-A177-3AD203B41FA5}">
                      <a16:colId xmlns:a16="http://schemas.microsoft.com/office/drawing/2014/main" val="20001"/>
                    </a:ext>
                  </a:extLst>
                </a:gridCol>
                <a:gridCol w="3505200">
                  <a:extLst>
                    <a:ext uri="{9D8B030D-6E8A-4147-A177-3AD203B41FA5}">
                      <a16:colId xmlns:a16="http://schemas.microsoft.com/office/drawing/2014/main" val="20002"/>
                    </a:ext>
                  </a:extLst>
                </a:gridCol>
              </a:tblGrid>
              <a:tr h="864680">
                <a:tc>
                  <a:txBody>
                    <a:bodyPr/>
                    <a:lstStyle/>
                    <a:p>
                      <a:pPr>
                        <a:spcAft>
                          <a:spcPts val="0"/>
                        </a:spcAft>
                      </a:pPr>
                      <a:r>
                        <a:rPr lang="en-GB" sz="1600" dirty="0">
                          <a:solidFill>
                            <a:schemeClr val="bg1"/>
                          </a:solidFill>
                          <a:effectLst/>
                        </a:rPr>
                        <a:t>Method of giving feedback</a:t>
                      </a:r>
                      <a:endParaRPr lang="en-AU" sz="16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en-GB" sz="1600" dirty="0">
                          <a:solidFill>
                            <a:schemeClr val="bg1"/>
                          </a:solidFill>
                          <a:effectLst/>
                        </a:rPr>
                        <a:t>What are the advantages of this method?</a:t>
                      </a:r>
                      <a:endParaRPr lang="en-AU" sz="16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en-GB" sz="1600" dirty="0">
                          <a:solidFill>
                            <a:schemeClr val="bg1"/>
                          </a:solidFill>
                          <a:effectLst/>
                        </a:rPr>
                        <a:t>How may this inform decision making?</a:t>
                      </a:r>
                      <a:endParaRPr lang="en-AU" sz="16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0"/>
                  </a:ext>
                </a:extLst>
              </a:tr>
              <a:tr h="748665">
                <a:tc>
                  <a:txBody>
                    <a:bodyPr/>
                    <a:lstStyle/>
                    <a:p>
                      <a:pPr>
                        <a:spcAft>
                          <a:spcPts val="0"/>
                        </a:spcAft>
                      </a:pPr>
                      <a:r>
                        <a:rPr lang="en-GB" sz="1400" dirty="0">
                          <a:solidFill>
                            <a:schemeClr val="bg1"/>
                          </a:solidFill>
                          <a:effectLst/>
                        </a:rPr>
                        <a:t>Face to face</a:t>
                      </a:r>
                      <a:endParaRPr lang="en-AU" sz="1400" dirty="0">
                        <a:solidFill>
                          <a:schemeClr val="bg1"/>
                        </a:solidFill>
                        <a:effectLst/>
                      </a:endParaRPr>
                    </a:p>
                    <a:p>
                      <a:pPr>
                        <a:spcAft>
                          <a:spcPts val="0"/>
                        </a:spcAft>
                      </a:pPr>
                      <a:r>
                        <a:rPr lang="en-GB" sz="1400" dirty="0">
                          <a:solidFill>
                            <a:schemeClr val="bg1"/>
                          </a:solidFill>
                          <a:effectLst/>
                        </a:rPr>
                        <a:t> </a:t>
                      </a:r>
                      <a:endParaRPr lang="en-AU" sz="14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400" dirty="0">
                          <a:solidFill>
                            <a:schemeClr val="bg1"/>
                          </a:solidFill>
                          <a:effectLst/>
                        </a:rPr>
                        <a:t>Being able to get a timely response.</a:t>
                      </a:r>
                      <a:endParaRPr lang="en-AU" sz="14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400">
                          <a:solidFill>
                            <a:schemeClr val="bg1"/>
                          </a:solidFill>
                          <a:effectLst/>
                        </a:rPr>
                        <a:t>By making the person think of their feet.</a:t>
                      </a:r>
                      <a:endParaRPr lang="en-AU" sz="1400" b="1">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r h="1011936">
                <a:tc>
                  <a:txBody>
                    <a:bodyPr/>
                    <a:lstStyle/>
                    <a:p>
                      <a:pPr>
                        <a:spcAft>
                          <a:spcPts val="0"/>
                        </a:spcAft>
                      </a:pPr>
                      <a:r>
                        <a:rPr lang="en-GB" sz="1400" dirty="0">
                          <a:solidFill>
                            <a:schemeClr val="bg1"/>
                          </a:solidFill>
                          <a:effectLst/>
                        </a:rPr>
                        <a:t>Online</a:t>
                      </a:r>
                      <a:endParaRPr lang="en-AU" sz="1400" dirty="0">
                        <a:solidFill>
                          <a:schemeClr val="bg1"/>
                        </a:solidFill>
                        <a:effectLst/>
                      </a:endParaRPr>
                    </a:p>
                  </a:txBody>
                  <a:tcPr marL="68580" marR="68580" marT="0" marB="0" anchor="ctr"/>
                </a:tc>
                <a:tc>
                  <a:txBody>
                    <a:bodyPr/>
                    <a:lstStyle/>
                    <a:p>
                      <a:pPr>
                        <a:spcAft>
                          <a:spcPts val="0"/>
                        </a:spcAft>
                      </a:pPr>
                      <a:r>
                        <a:rPr lang="en-GB" sz="1400" dirty="0">
                          <a:solidFill>
                            <a:schemeClr val="bg1"/>
                          </a:solidFill>
                          <a:effectLst/>
                        </a:rPr>
                        <a:t>Being able to give feedback and have the person respond when they are able to. </a:t>
                      </a:r>
                      <a:endParaRPr lang="en-AU" sz="14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400">
                          <a:solidFill>
                            <a:schemeClr val="bg1"/>
                          </a:solidFill>
                          <a:effectLst/>
                        </a:rPr>
                        <a:t>This will give you a much more informed response.</a:t>
                      </a:r>
                      <a:endParaRPr lang="en-AU" sz="1400" b="1">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2"/>
                  </a:ext>
                </a:extLst>
              </a:tr>
              <a:tr h="1152906">
                <a:tc>
                  <a:txBody>
                    <a:bodyPr/>
                    <a:lstStyle/>
                    <a:p>
                      <a:pPr>
                        <a:spcAft>
                          <a:spcPts val="0"/>
                        </a:spcAft>
                      </a:pPr>
                      <a:r>
                        <a:rPr lang="en-GB" sz="1400" dirty="0">
                          <a:solidFill>
                            <a:schemeClr val="bg1"/>
                          </a:solidFill>
                          <a:effectLst/>
                        </a:rPr>
                        <a:t>Written</a:t>
                      </a:r>
                      <a:endParaRPr lang="en-AU" sz="1400" dirty="0">
                        <a:solidFill>
                          <a:schemeClr val="bg1"/>
                        </a:solidFill>
                        <a:effectLst/>
                      </a:endParaRPr>
                    </a:p>
                  </a:txBody>
                  <a:tcPr marL="68580" marR="68580" marT="0" marB="0" anchor="ctr"/>
                </a:tc>
                <a:tc>
                  <a:txBody>
                    <a:bodyPr/>
                    <a:lstStyle/>
                    <a:p>
                      <a:pPr>
                        <a:spcAft>
                          <a:spcPts val="0"/>
                        </a:spcAft>
                      </a:pPr>
                      <a:r>
                        <a:rPr lang="en-GB" sz="1400" dirty="0">
                          <a:solidFill>
                            <a:schemeClr val="bg1"/>
                          </a:solidFill>
                          <a:effectLst/>
                        </a:rPr>
                        <a:t>You are able to get a well-informed response and to be personally addressed. </a:t>
                      </a:r>
                      <a:endParaRPr lang="en-AU" sz="14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400" dirty="0">
                          <a:solidFill>
                            <a:schemeClr val="bg1"/>
                          </a:solidFill>
                          <a:effectLst/>
                        </a:rPr>
                        <a:t>This will make the response more personal and informed.</a:t>
                      </a:r>
                      <a:endParaRPr lang="en-AU" sz="14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2962386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BE44E5-44F8-4A42-B40C-A631652DA008}"/>
              </a:ext>
            </a:extLst>
          </p:cNvPr>
          <p:cNvSpPr>
            <a:spLocks noGrp="1"/>
          </p:cNvSpPr>
          <p:nvPr>
            <p:ph type="title"/>
          </p:nvPr>
        </p:nvSpPr>
        <p:spPr/>
        <p:txBody>
          <a:bodyPr/>
          <a:lstStyle/>
          <a:p>
            <a:r>
              <a:rPr lang="en-AU" dirty="0"/>
              <a:t>Legislations</a:t>
            </a:r>
          </a:p>
        </p:txBody>
      </p:sp>
      <p:sp>
        <p:nvSpPr>
          <p:cNvPr id="3" name="Content Placeholder 2">
            <a:extLst>
              <a:ext uri="{FF2B5EF4-FFF2-40B4-BE49-F238E27FC236}">
                <a16:creationId xmlns:a16="http://schemas.microsoft.com/office/drawing/2014/main" id="{2B74FB84-90C9-487B-BF47-0A3922A3B815}"/>
              </a:ext>
            </a:extLst>
          </p:cNvPr>
          <p:cNvSpPr>
            <a:spLocks noGrp="1"/>
          </p:cNvSpPr>
          <p:nvPr>
            <p:ph idx="1"/>
          </p:nvPr>
        </p:nvSpPr>
        <p:spPr/>
        <p:txBody>
          <a:bodyPr>
            <a:normAutofit/>
          </a:bodyPr>
          <a:lstStyle/>
          <a:p>
            <a:r>
              <a:rPr lang="en-AU" sz="2000" dirty="0"/>
              <a:t>Australian citizens must abide by the legislation set out for businesses. The Office of the Australian Information Commissioner (OAIC) regulates how information is collected, accessed and stored. There are specific rules relating to each industry; for example, medical employees must acknowledge the legislation surrounding medical records. Australian states and territories will have different laws that will apply in </a:t>
            </a:r>
            <a:r>
              <a:rPr lang="en-AU" sz="2000"/>
              <a:t>the workplace.</a:t>
            </a:r>
            <a:endParaRPr lang="en-AU" sz="2000" dirty="0"/>
          </a:p>
        </p:txBody>
      </p:sp>
    </p:spTree>
    <p:extLst>
      <p:ext uri="{BB962C8B-B14F-4D97-AF65-F5344CB8AC3E}">
        <p14:creationId xmlns:p14="http://schemas.microsoft.com/office/powerpoint/2010/main" val="545470186"/>
      </p:ext>
    </p:extLst>
  </p:cSld>
  <p:clrMapOvr>
    <a:masterClrMapping/>
  </p:clrMapOvr>
</p:sld>
</file>

<file path=ppt/theme/theme1.xml><?xml version="1.0" encoding="utf-8"?>
<a:theme xmlns:a="http://schemas.openxmlformats.org/drawingml/2006/main" name="Wisp">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F20B7C8E-B819-43F3-AAF9-EE50B1A83630}"/>
    </a:ext>
  </a:extLst>
</a:theme>
</file>

<file path=docProps/app.xml><?xml version="1.0" encoding="utf-8"?>
<Properties xmlns="http://schemas.openxmlformats.org/officeDocument/2006/extended-properties" xmlns:vt="http://schemas.openxmlformats.org/officeDocument/2006/docPropsVTypes">
  <Template>Wisp</Template>
  <TotalTime>22</TotalTime>
  <Words>637</Words>
  <Application>Microsoft Office PowerPoint</Application>
  <PresentationFormat>Widescreen</PresentationFormat>
  <Paragraphs>77</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Century Gothic</vt:lpstr>
      <vt:lpstr>Times New Roman</vt:lpstr>
      <vt:lpstr>Wingdings 3</vt:lpstr>
      <vt:lpstr>Wisp</vt:lpstr>
      <vt:lpstr>Organising Workplace Information</vt:lpstr>
      <vt:lpstr>Common ways to access information</vt:lpstr>
      <vt:lpstr>COLLECTED INFORMATION</vt:lpstr>
      <vt:lpstr>Example of effective formats</vt:lpstr>
      <vt:lpstr>What is the purpose of collating information?</vt:lpstr>
      <vt:lpstr>Example of possible difficulties </vt:lpstr>
      <vt:lpstr>Feedback Opportunities </vt:lpstr>
      <vt:lpstr>Legislations</vt:lpstr>
    </vt:vector>
  </TitlesOfParts>
  <Company>Queensland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0000_PMU</dc:creator>
  <cp:lastModifiedBy>olivia torrisi</cp:lastModifiedBy>
  <cp:revision>6</cp:revision>
  <dcterms:created xsi:type="dcterms:W3CDTF">2017-10-12T01:34:05Z</dcterms:created>
  <dcterms:modified xsi:type="dcterms:W3CDTF">2019-05-02T22:54:37Z</dcterms:modified>
</cp:coreProperties>
</file>