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8"/>
  </p:notesMasterIdLst>
  <p:sldIdLst>
    <p:sldId id="257" r:id="rId2"/>
    <p:sldId id="610" r:id="rId3"/>
    <p:sldId id="417" r:id="rId4"/>
    <p:sldId id="309" r:id="rId5"/>
    <p:sldId id="437" r:id="rId6"/>
    <p:sldId id="611" r:id="rId7"/>
    <p:sldId id="612" r:id="rId8"/>
    <p:sldId id="613" r:id="rId9"/>
    <p:sldId id="392" r:id="rId10"/>
    <p:sldId id="504" r:id="rId11"/>
    <p:sldId id="503" r:id="rId12"/>
    <p:sldId id="614" r:id="rId13"/>
    <p:sldId id="439" r:id="rId14"/>
    <p:sldId id="396" r:id="rId15"/>
    <p:sldId id="440" r:id="rId16"/>
    <p:sldId id="615" r:id="rId17"/>
    <p:sldId id="616" r:id="rId18"/>
    <p:sldId id="399" r:id="rId19"/>
    <p:sldId id="401" r:id="rId20"/>
    <p:sldId id="441" r:id="rId21"/>
    <p:sldId id="617" r:id="rId22"/>
    <p:sldId id="618" r:id="rId23"/>
    <p:sldId id="619" r:id="rId24"/>
    <p:sldId id="387" r:id="rId25"/>
    <p:sldId id="405" r:id="rId26"/>
    <p:sldId id="620" r:id="rId27"/>
    <p:sldId id="621" r:id="rId28"/>
    <p:sldId id="507" r:id="rId29"/>
    <p:sldId id="586" r:id="rId30"/>
    <p:sldId id="587" r:id="rId31"/>
    <p:sldId id="588" r:id="rId32"/>
    <p:sldId id="589" r:id="rId33"/>
    <p:sldId id="590" r:id="rId34"/>
    <p:sldId id="622" r:id="rId35"/>
    <p:sldId id="623" r:id="rId36"/>
    <p:sldId id="591" r:id="rId37"/>
    <p:sldId id="595" r:id="rId38"/>
    <p:sldId id="596" r:id="rId39"/>
    <p:sldId id="624" r:id="rId40"/>
    <p:sldId id="625" r:id="rId41"/>
    <p:sldId id="597" r:id="rId42"/>
    <p:sldId id="562" r:id="rId43"/>
    <p:sldId id="563" r:id="rId44"/>
    <p:sldId id="626" r:id="rId45"/>
    <p:sldId id="627" r:id="rId46"/>
    <p:sldId id="564" r:id="rId47"/>
    <p:sldId id="565" r:id="rId48"/>
    <p:sldId id="566" r:id="rId49"/>
    <p:sldId id="628" r:id="rId50"/>
    <p:sldId id="567" r:id="rId51"/>
    <p:sldId id="568" r:id="rId52"/>
    <p:sldId id="569" r:id="rId53"/>
    <p:sldId id="629" r:id="rId54"/>
    <p:sldId id="630" r:id="rId55"/>
    <p:sldId id="570" r:id="rId56"/>
    <p:sldId id="574" r:id="rId57"/>
    <p:sldId id="575" r:id="rId58"/>
    <p:sldId id="632" r:id="rId59"/>
    <p:sldId id="631" r:id="rId60"/>
    <p:sldId id="576" r:id="rId61"/>
    <p:sldId id="538" r:id="rId62"/>
    <p:sldId id="539" r:id="rId63"/>
    <p:sldId id="633" r:id="rId64"/>
    <p:sldId id="540" r:id="rId65"/>
    <p:sldId id="541" r:id="rId66"/>
    <p:sldId id="542" r:id="rId67"/>
    <p:sldId id="634" r:id="rId68"/>
    <p:sldId id="543" r:id="rId69"/>
    <p:sldId id="544" r:id="rId70"/>
    <p:sldId id="545" r:id="rId71"/>
    <p:sldId id="635" r:id="rId72"/>
    <p:sldId id="636" r:id="rId73"/>
    <p:sldId id="637" r:id="rId74"/>
    <p:sldId id="546" r:id="rId75"/>
    <p:sldId id="547" r:id="rId76"/>
    <p:sldId id="548" r:id="rId77"/>
    <p:sldId id="638" r:id="rId78"/>
    <p:sldId id="549" r:id="rId79"/>
    <p:sldId id="550" r:id="rId80"/>
    <p:sldId id="551" r:id="rId81"/>
    <p:sldId id="639" r:id="rId82"/>
    <p:sldId id="552" r:id="rId83"/>
    <p:sldId id="436" r:id="rId84"/>
    <p:sldId id="435" r:id="rId85"/>
    <p:sldId id="418" r:id="rId86"/>
    <p:sldId id="419" r:id="rId8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79" autoAdjust="0"/>
    <p:restoredTop sz="91525" autoAdjust="0"/>
  </p:normalViewPr>
  <p:slideViewPr>
    <p:cSldViewPr>
      <p:cViewPr>
        <p:scale>
          <a:sx n="60" d="100"/>
          <a:sy n="60" d="100"/>
        </p:scale>
        <p:origin x="-3390" y="-10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notesMaster" Target="notesMasters/notesMaster1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24/09/2015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05064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AU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E52A90-ECD8-4590-AA2A-3CF7C89AC4E9}" type="slidenum">
              <a:rPr lang="en-CA" smtClean="0"/>
              <a:pPr/>
              <a:t>2</a:t>
            </a:fld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</a:t>
            </a:fld>
            <a:endParaRPr lang="en-A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</a:t>
            </a:fld>
            <a:endParaRPr lang="en-C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10</a:t>
            </a:fld>
            <a:endParaRPr lang="en-A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13</a:t>
            </a:fld>
            <a:endParaRPr lang="en-C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14</a:t>
            </a:fld>
            <a:endParaRPr lang="en-A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18</a:t>
            </a:fld>
            <a:endParaRPr lang="en-CA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19</a:t>
            </a:fld>
            <a:endParaRPr lang="en-A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24</a:t>
            </a:fld>
            <a:endParaRPr lang="en-C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25</a:t>
            </a:fld>
            <a:endParaRPr lang="en-A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28</a:t>
            </a:fld>
            <a:endParaRPr lang="en-CA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29</a:t>
            </a:fld>
            <a:endParaRPr lang="en-A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31</a:t>
            </a:fld>
            <a:endParaRPr lang="en-CA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32</a:t>
            </a:fld>
            <a:endParaRPr lang="en-A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36</a:t>
            </a:fld>
            <a:endParaRPr lang="en-CA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37</a:t>
            </a:fld>
            <a:endParaRPr lang="en-A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41</a:t>
            </a:fld>
            <a:endParaRPr lang="en-CA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42</a:t>
            </a:fld>
            <a:endParaRPr lang="en-A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46</a:t>
            </a:fld>
            <a:endParaRPr lang="en-CA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47</a:t>
            </a:fld>
            <a:endParaRPr lang="en-A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50</a:t>
            </a:fld>
            <a:endParaRPr lang="en-CA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51</a:t>
            </a:fld>
            <a:endParaRPr lang="en-A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55</a:t>
            </a:fld>
            <a:endParaRPr lang="en-CA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56</a:t>
            </a:fld>
            <a:endParaRPr lang="en-A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60</a:t>
            </a:fld>
            <a:endParaRPr lang="en-CA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61</a:t>
            </a:fld>
            <a:endParaRPr lang="en-A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64</a:t>
            </a:fld>
            <a:endParaRPr lang="en-CA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65</a:t>
            </a:fld>
            <a:endParaRPr lang="en-AU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68</a:t>
            </a:fld>
            <a:endParaRPr lang="en-CA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69</a:t>
            </a:fld>
            <a:endParaRPr lang="en-AU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74</a:t>
            </a:fld>
            <a:endParaRPr lang="en-CA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75</a:t>
            </a:fld>
            <a:endParaRPr lang="en-AU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78</a:t>
            </a:fld>
            <a:endParaRPr lang="en-CA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79</a:t>
            </a:fld>
            <a:endParaRPr lang="en-AU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82</a:t>
            </a:fld>
            <a:endParaRPr lang="en-CA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83</a:t>
            </a:fld>
            <a:endParaRPr lang="en-CA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85</a:t>
            </a:fld>
            <a:endParaRPr lang="en-CA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259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EE663B8-2DF7-40B5-9876-3DE1EC13830F}" type="slidenum">
              <a:rPr lang="en-CA" smtClean="0"/>
              <a:pPr/>
              <a:t>86</a:t>
            </a:fld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24/09/2015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24/09/2015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24/09/2015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24/09/2015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24/09/2015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24/09/2015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24/09/2015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24/09/2015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24/09/2015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24/09/2015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24/09/2015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24/09/2015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GB" sz="4400" b="1" dirty="0" smtClean="0">
                <a:solidFill>
                  <a:srgbClr val="FF0000"/>
                </a:solidFill>
              </a:rPr>
              <a:t>CHCAGE001</a:t>
            </a:r>
            <a:endParaRPr lang="en-GB" sz="4400" dirty="0" smtClean="0">
              <a:solidFill>
                <a:srgbClr val="FF0000"/>
              </a:solidFill>
            </a:endParaRP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Facilitate the empowerment of older people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Victoria\Desktop\My Work\ArtWork\help_over_wall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315652"/>
            <a:ext cx="4342130" cy="33699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rgbClr val="FF0000"/>
                </a:solidFill>
              </a:rPr>
              <a:t>Housekeeping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Emergency procedures</a:t>
            </a:r>
          </a:p>
          <a:p>
            <a:r>
              <a:rPr lang="en-AU" dirty="0" smtClean="0"/>
              <a:t>Mobiles and </a:t>
            </a:r>
            <a:r>
              <a:rPr lang="en-AU" smtClean="0"/>
              <a:t>security issues </a:t>
            </a:r>
            <a:endParaRPr lang="en-AU" dirty="0" smtClean="0"/>
          </a:p>
          <a:p>
            <a:r>
              <a:rPr lang="en-AU" dirty="0" smtClean="0"/>
              <a:t>Break times and smoking policy</a:t>
            </a:r>
          </a:p>
          <a:p>
            <a:r>
              <a:rPr lang="en-AU" dirty="0" smtClean="0"/>
              <a:t>This course is interactive – ask questions</a:t>
            </a:r>
          </a:p>
          <a:p>
            <a:r>
              <a:rPr lang="en-AU" dirty="0" smtClean="0"/>
              <a:t>Practise respect and confidentiality</a:t>
            </a:r>
          </a:p>
          <a:p>
            <a:r>
              <a:rPr lang="en-AU" dirty="0" smtClean="0"/>
              <a:t>Ground rules</a:t>
            </a:r>
            <a:endParaRPr lang="en-CA" dirty="0" smtClean="0"/>
          </a:p>
          <a:p>
            <a:pPr eaLnBrk="1" hangingPunct="1"/>
            <a:endParaRPr lang="en-US" dirty="0" smtClean="0"/>
          </a:p>
        </p:txBody>
      </p:sp>
      <p:pic>
        <p:nvPicPr>
          <p:cNvPr id="5124" name="Picture 5" descr="MLectur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5040" y="3789040"/>
            <a:ext cx="3068960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lvl="0"/>
            <a:r>
              <a:rPr lang="en-AU" b="1" i="1" dirty="0"/>
              <a:t>Discover</a:t>
            </a:r>
            <a:r>
              <a:rPr lang="en-AU" b="1" dirty="0"/>
              <a:t> </a:t>
            </a:r>
            <a:r>
              <a:rPr lang="en-AU" dirty="0"/>
              <a:t>how to develop relationships with older people</a:t>
            </a:r>
            <a:endParaRPr lang="en-GB" dirty="0"/>
          </a:p>
          <a:p>
            <a:pPr lvl="0"/>
            <a:r>
              <a:rPr lang="en-US" b="1" i="1" dirty="0"/>
              <a:t>Know</a:t>
            </a:r>
            <a:r>
              <a:rPr lang="en-US" dirty="0"/>
              <a:t> how to </a:t>
            </a:r>
            <a:r>
              <a:rPr lang="en-AU" dirty="0"/>
              <a:t>provide services to older people</a:t>
            </a:r>
            <a:endParaRPr lang="en-GB" dirty="0"/>
          </a:p>
          <a:p>
            <a:pPr lvl="0"/>
            <a:r>
              <a:rPr lang="en-US" b="1" i="1" dirty="0"/>
              <a:t>Learn</a:t>
            </a:r>
            <a:r>
              <a:rPr lang="en-US" b="1" dirty="0"/>
              <a:t> </a:t>
            </a:r>
            <a:r>
              <a:rPr lang="en-US" dirty="0"/>
              <a:t>how to </a:t>
            </a:r>
            <a:r>
              <a:rPr lang="en-AU" dirty="0"/>
              <a:t>support the rights of older people</a:t>
            </a:r>
            <a:endParaRPr lang="en-GB" dirty="0"/>
          </a:p>
          <a:p>
            <a:pPr lvl="0"/>
            <a:r>
              <a:rPr lang="en-AU" b="1" i="1" dirty="0"/>
              <a:t>Understand </a:t>
            </a:r>
            <a:r>
              <a:rPr lang="en-AU" dirty="0"/>
              <a:t>how to promote health and re-</a:t>
            </a:r>
            <a:r>
              <a:rPr lang="en-AU" dirty="0" err="1"/>
              <a:t>ablement</a:t>
            </a:r>
            <a:r>
              <a:rPr lang="en-AU" dirty="0"/>
              <a:t> of older </a:t>
            </a:r>
            <a:r>
              <a:rPr lang="en-AU" dirty="0" smtClean="0"/>
              <a:t>people</a:t>
            </a:r>
            <a:endParaRPr lang="en-US" b="1" i="1" dirty="0" smtClean="0"/>
          </a:p>
          <a:p>
            <a:r>
              <a:rPr lang="en-US" b="1" i="1" dirty="0" smtClean="0"/>
              <a:t>Gain</a:t>
            </a:r>
            <a:r>
              <a:rPr lang="en-US" dirty="0" smtClean="0"/>
              <a:t> the skills and knowledge required for this unit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Develop relationships with older people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1.1 </a:t>
            </a:r>
            <a:r>
              <a:rPr lang="en-AU" sz="2800" dirty="0"/>
              <a:t>Conduct interpersonal exchanges in a manner that promotes empowerment and develops and maintains trust and goodwill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ntroduction_to_a_friend_800_wht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276872"/>
            <a:ext cx="2677130" cy="3312369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Interpersonal </a:t>
            </a:r>
            <a:r>
              <a:rPr lang="en-GB" dirty="0"/>
              <a:t>exchanges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203032" cy="4525963"/>
          </a:xfrm>
        </p:spPr>
        <p:txBody>
          <a:bodyPr>
            <a:normAutofit lnSpcReduction="10000"/>
          </a:bodyPr>
          <a:lstStyle/>
          <a:p>
            <a:pPr lvl="0"/>
            <a:r>
              <a:rPr lang="en-AU" dirty="0"/>
              <a:t>Try and find something you have in common</a:t>
            </a:r>
            <a:endParaRPr lang="en-GB" dirty="0"/>
          </a:p>
          <a:p>
            <a:pPr lvl="0"/>
            <a:r>
              <a:rPr lang="en-AU" dirty="0"/>
              <a:t>Use positive, confident and co-operative </a:t>
            </a:r>
            <a:r>
              <a:rPr lang="en-AU" dirty="0" smtClean="0"/>
              <a:t>language </a:t>
            </a:r>
            <a:endParaRPr lang="en-GB" dirty="0"/>
          </a:p>
          <a:p>
            <a:pPr lvl="0"/>
            <a:r>
              <a:rPr lang="en-AU" dirty="0"/>
              <a:t>Be interested in what people are saying </a:t>
            </a:r>
            <a:endParaRPr lang="en-AU" dirty="0" smtClean="0"/>
          </a:p>
          <a:p>
            <a:pPr lvl="0"/>
            <a:r>
              <a:rPr lang="en-AU" dirty="0" smtClean="0"/>
              <a:t>Interpret </a:t>
            </a:r>
            <a:r>
              <a:rPr lang="en-AU" dirty="0"/>
              <a:t>non-verbal and verbal messages </a:t>
            </a:r>
            <a:endParaRPr lang="en-AU" dirty="0" smtClean="0"/>
          </a:p>
          <a:p>
            <a:pPr lvl="0"/>
            <a:r>
              <a:rPr lang="en-AU" dirty="0" smtClean="0"/>
              <a:t>Try </a:t>
            </a:r>
            <a:r>
              <a:rPr lang="en-AU" dirty="0"/>
              <a:t>to be accommodating and adapt your style</a:t>
            </a:r>
            <a:endParaRPr lang="en-GB" dirty="0"/>
          </a:p>
          <a:p>
            <a:r>
              <a:rPr lang="en-AU" dirty="0"/>
              <a:t>Be aware of cultural </a:t>
            </a:r>
            <a:r>
              <a:rPr lang="en-AU" dirty="0" smtClean="0"/>
              <a:t>differences.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Non-verbal cues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Pauses</a:t>
            </a:r>
            <a:endParaRPr lang="en-GB" dirty="0"/>
          </a:p>
          <a:p>
            <a:pPr lvl="0"/>
            <a:r>
              <a:rPr lang="en-AU" dirty="0"/>
              <a:t>Gestures</a:t>
            </a:r>
            <a:endParaRPr lang="en-GB" dirty="0"/>
          </a:p>
          <a:p>
            <a:pPr lvl="0"/>
            <a:r>
              <a:rPr lang="en-AU" dirty="0"/>
              <a:t>Bargaining</a:t>
            </a:r>
            <a:endParaRPr lang="en-GB" dirty="0"/>
          </a:p>
          <a:p>
            <a:pPr lvl="0"/>
            <a:r>
              <a:rPr lang="en-AU" dirty="0"/>
              <a:t>Eye contact</a:t>
            </a:r>
            <a:endParaRPr lang="en-GB" dirty="0"/>
          </a:p>
          <a:p>
            <a:pPr lvl="0"/>
            <a:r>
              <a:rPr lang="en-AU" dirty="0"/>
              <a:t>Length of response </a:t>
            </a:r>
            <a:endParaRPr lang="en-GB" dirty="0"/>
          </a:p>
          <a:p>
            <a:pPr lvl="0"/>
            <a:r>
              <a:rPr lang="en-AU" dirty="0"/>
              <a:t>Pitch and tone of voice.</a:t>
            </a:r>
            <a:endParaRPr lang="en-GB" dirty="0"/>
          </a:p>
          <a:p>
            <a:endParaRPr lang="en-GB" dirty="0"/>
          </a:p>
        </p:txBody>
      </p:sp>
      <p:pic>
        <p:nvPicPr>
          <p:cNvPr id="3074" name="Picture 2" descr="C:\Users\Victoria\Desktop\My Work\ArtWork\sign_language_y_1029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628800"/>
            <a:ext cx="2814924" cy="3835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2972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Empowering phrases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dirty="0" smtClean="0"/>
              <a:t>These may include:</a:t>
            </a:r>
          </a:p>
          <a:p>
            <a:pPr lvl="0"/>
            <a:r>
              <a:rPr lang="en-GB" dirty="0" smtClean="0"/>
              <a:t>‘</a:t>
            </a:r>
            <a:r>
              <a:rPr lang="en-GB" dirty="0"/>
              <a:t>It sounds like…’</a:t>
            </a:r>
          </a:p>
          <a:p>
            <a:pPr lvl="0"/>
            <a:r>
              <a:rPr lang="en-GB" dirty="0"/>
              <a:t>‘You seem to be…’</a:t>
            </a:r>
          </a:p>
          <a:p>
            <a:pPr lvl="0"/>
            <a:r>
              <a:rPr lang="en-GB" dirty="0"/>
              <a:t>As I understand…’</a:t>
            </a:r>
          </a:p>
          <a:p>
            <a:endParaRPr lang="en-GB" dirty="0"/>
          </a:p>
        </p:txBody>
      </p:sp>
      <p:pic>
        <p:nvPicPr>
          <p:cNvPr id="4" name="Picture 3" descr="C:\Users\Victoria\Desktop\My Work\ArtWork\shiny_white_conversation_bubble_800_clr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204864"/>
            <a:ext cx="3176637" cy="33885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51033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Negative/disempowering phrases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 smtClean="0"/>
              <a:t>Attempting </a:t>
            </a:r>
            <a:r>
              <a:rPr lang="en-GB" dirty="0"/>
              <a:t>to rescue client from problems</a:t>
            </a:r>
          </a:p>
          <a:p>
            <a:pPr lvl="0"/>
            <a:r>
              <a:rPr lang="en-GB" dirty="0"/>
              <a:t>Too many questions (can act as a barrier to conversation)</a:t>
            </a:r>
          </a:p>
          <a:p>
            <a:pPr lvl="0"/>
            <a:r>
              <a:rPr lang="en-GB" dirty="0"/>
              <a:t>Commands such as ‘stop worrying’, ‘don’t be so upset’ etc.</a:t>
            </a:r>
          </a:p>
          <a:p>
            <a:pPr lvl="0"/>
            <a:r>
              <a:rPr lang="en-GB" dirty="0"/>
              <a:t>Threatening comments</a:t>
            </a:r>
          </a:p>
          <a:p>
            <a:pPr lvl="0"/>
            <a:r>
              <a:rPr lang="en-GB" dirty="0"/>
              <a:t>Not paying attention</a:t>
            </a:r>
          </a:p>
          <a:p>
            <a:pPr lvl="0"/>
            <a:r>
              <a:rPr lang="en-GB" dirty="0"/>
              <a:t>Changing the subject. </a:t>
            </a:r>
          </a:p>
          <a:p>
            <a:endParaRPr lang="en-GB" dirty="0"/>
          </a:p>
        </p:txBody>
      </p:sp>
      <p:pic>
        <p:nvPicPr>
          <p:cNvPr id="4098" name="Picture 2" descr="C:\Users\Victoria\Desktop\My Work\ArtWork\Fotolia_10056608_X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845" y="3789040"/>
            <a:ext cx="2845172" cy="2845172"/>
          </a:xfrm>
          <a:prstGeom prst="rect">
            <a:avLst/>
          </a:prstGeom>
          <a:noFill/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3614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Develop relationships with older people 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1.2 </a:t>
            </a:r>
            <a:r>
              <a:rPr lang="en-AU" sz="2800" dirty="0"/>
              <a:t>Recognise and respect older people’s social, cultural and spiritual differences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Social</a:t>
            </a:r>
            <a:r>
              <a:rPr lang="en-GB" dirty="0"/>
              <a:t>, cultural and spiritual differences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554960" cy="4525963"/>
          </a:xfrm>
        </p:spPr>
        <p:txBody>
          <a:bodyPr>
            <a:normAutofit lnSpcReduction="10000"/>
          </a:bodyPr>
          <a:lstStyle/>
          <a:p>
            <a:r>
              <a:rPr lang="en-AU" dirty="0"/>
              <a:t>You may come across a number of cross cultural issues, all of which should be handled with great sensitivity, care and </a:t>
            </a:r>
            <a:r>
              <a:rPr lang="en-AU" dirty="0" smtClean="0"/>
              <a:t>respect</a:t>
            </a:r>
          </a:p>
          <a:p>
            <a:r>
              <a:rPr lang="en-AU" dirty="0" smtClean="0"/>
              <a:t>As </a:t>
            </a:r>
            <a:r>
              <a:rPr lang="en-AU" dirty="0"/>
              <a:t>a carer, you should provide equal services to older people, regardless of their race, cultural background, spiritual beliefs or sexual preferences</a:t>
            </a:r>
            <a:r>
              <a:rPr lang="en-AU" dirty="0" smtClean="0"/>
              <a:t>.</a:t>
            </a:r>
          </a:p>
          <a:p>
            <a:r>
              <a:rPr lang="en-AU" dirty="0" smtClean="0"/>
              <a:t>Use discrimination legislation as a guide.</a:t>
            </a:r>
            <a:endParaRPr lang="en-GB" dirty="0"/>
          </a:p>
        </p:txBody>
      </p:sp>
      <p:pic>
        <p:nvPicPr>
          <p:cNvPr id="4" name="Picture 3" descr="C:\Users\Tom\Desktop\ArtWork\Fotolia_4599019_X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2492896"/>
            <a:ext cx="2804914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'Living </a:t>
            </a:r>
            <a:r>
              <a:rPr lang="en-GB" dirty="0"/>
              <a:t>Longer Living Better'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266928" cy="4525963"/>
          </a:xfrm>
        </p:spPr>
        <p:txBody>
          <a:bodyPr>
            <a:normAutofit lnSpcReduction="10000"/>
          </a:bodyPr>
          <a:lstStyle/>
          <a:p>
            <a:r>
              <a:rPr lang="en-AU" dirty="0"/>
              <a:t>This is an aged care reform package announced on April 20 </a:t>
            </a:r>
            <a:r>
              <a:rPr lang="en-AU" dirty="0" smtClean="0"/>
              <a:t>2012.</a:t>
            </a:r>
          </a:p>
          <a:p>
            <a:r>
              <a:rPr lang="en-AU" dirty="0" smtClean="0"/>
              <a:t> </a:t>
            </a:r>
            <a:r>
              <a:rPr lang="en-AU" dirty="0"/>
              <a:t>I</a:t>
            </a:r>
            <a:r>
              <a:rPr lang="en-AU" dirty="0" smtClean="0"/>
              <a:t>t </a:t>
            </a:r>
            <a:r>
              <a:rPr lang="en-AU" dirty="0"/>
              <a:t>is a ten year plan that aims to make aged care fairer, more effective and more nationally </a:t>
            </a:r>
            <a:r>
              <a:rPr lang="en-AU" dirty="0" smtClean="0"/>
              <a:t>consistent.</a:t>
            </a:r>
          </a:p>
          <a:p>
            <a:r>
              <a:rPr lang="en-AU" dirty="0" smtClean="0"/>
              <a:t>It </a:t>
            </a:r>
            <a:r>
              <a:rPr lang="en-AU" dirty="0"/>
              <a:t>aims to provide older people with greater choice, control and easier access to aged care services.</a:t>
            </a:r>
            <a:endParaRPr lang="en-GB" dirty="0"/>
          </a:p>
          <a:p>
            <a:endParaRPr lang="en-GB" dirty="0"/>
          </a:p>
        </p:txBody>
      </p:sp>
      <p:pic>
        <p:nvPicPr>
          <p:cNvPr id="5122" name="Picture 2" descr="C:\Users\Victoria\Desktop\My Work\ArtWork\cheerleader_jump_1076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141620"/>
            <a:ext cx="2576158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16712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Develop relationships with older people 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1.3 </a:t>
            </a:r>
            <a:r>
              <a:rPr lang="en-AU" sz="2800" dirty="0"/>
              <a:t>Maintain confidentiality and privacy of the person within organisation policy and protocols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Ensuring </a:t>
            </a:r>
            <a:r>
              <a:rPr lang="en-GB" dirty="0"/>
              <a:t>information is kept confidential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Confidentiality is required by law in certain respects; the privacy of client records is a highly important aspect of confidentiality. </a:t>
            </a:r>
            <a:endParaRPr lang="en-AU" dirty="0" smtClean="0"/>
          </a:p>
          <a:p>
            <a:r>
              <a:rPr lang="en-AU" dirty="0" smtClean="0"/>
              <a:t>Failure </a:t>
            </a:r>
            <a:r>
              <a:rPr lang="en-AU" dirty="0"/>
              <a:t>to maintain privacy of client records is punishable by law and organisations can be sued by the client. </a:t>
            </a:r>
            <a:endParaRPr lang="en-GB" dirty="0"/>
          </a:p>
        </p:txBody>
      </p:sp>
      <p:pic>
        <p:nvPicPr>
          <p:cNvPr id="4" name="Picture 3" descr="custom_text_envelope_1410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005064"/>
            <a:ext cx="2952328" cy="28529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Guidelines for maintaining confidentiality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AU" dirty="0"/>
              <a:t>Never discuss client information in social circles.</a:t>
            </a:r>
            <a:endParaRPr lang="en-GB" dirty="0"/>
          </a:p>
          <a:p>
            <a:pPr lvl="0"/>
            <a:r>
              <a:rPr lang="en-AU" dirty="0"/>
              <a:t>Documented information should only ever relate to service delivery and related factors.</a:t>
            </a:r>
            <a:endParaRPr lang="en-GB" dirty="0"/>
          </a:p>
          <a:p>
            <a:pPr lvl="0"/>
            <a:r>
              <a:rPr lang="en-AU" dirty="0"/>
              <a:t>Confidential documents must be stored </a:t>
            </a:r>
            <a:r>
              <a:rPr lang="en-AU" dirty="0" smtClean="0"/>
              <a:t>securely.</a:t>
            </a:r>
          </a:p>
          <a:p>
            <a:pPr lvl="0"/>
            <a:r>
              <a:rPr lang="en-AU" dirty="0" smtClean="0"/>
              <a:t>Client </a:t>
            </a:r>
            <a:r>
              <a:rPr lang="en-AU" dirty="0"/>
              <a:t>information should never be disclosed to external </a:t>
            </a:r>
            <a:r>
              <a:rPr lang="en-AU" dirty="0" smtClean="0"/>
              <a:t>agencies. </a:t>
            </a:r>
          </a:p>
          <a:p>
            <a:pPr lvl="0"/>
            <a:r>
              <a:rPr lang="en-AU" dirty="0" smtClean="0"/>
              <a:t>Names </a:t>
            </a:r>
            <a:r>
              <a:rPr lang="en-AU" dirty="0"/>
              <a:t>and details of clients should not be disclosed in </a:t>
            </a:r>
            <a:r>
              <a:rPr lang="en-AU" dirty="0" smtClean="0"/>
              <a:t>public.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20899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 can it be breached?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/>
              <a:t>There are cases where confidentiality can be broken:</a:t>
            </a:r>
            <a:endParaRPr lang="en-GB" b="1" dirty="0"/>
          </a:p>
          <a:p>
            <a:pPr lvl="0"/>
            <a:r>
              <a:rPr lang="en-AU" dirty="0"/>
              <a:t>If the person is at serious risk of harm</a:t>
            </a:r>
            <a:endParaRPr lang="en-GB" dirty="0"/>
          </a:p>
          <a:p>
            <a:pPr lvl="0"/>
            <a:r>
              <a:rPr lang="en-AU" dirty="0"/>
              <a:t>Where there is an imminent, serious threat to the public or a specific person</a:t>
            </a:r>
            <a:endParaRPr lang="en-GB" dirty="0"/>
          </a:p>
          <a:p>
            <a:pPr lvl="0"/>
            <a:r>
              <a:rPr lang="en-AU" dirty="0"/>
              <a:t>Where there is a police request for information under the Police Powers and Responsibilities Act 2000</a:t>
            </a:r>
            <a:endParaRPr lang="en-GB" dirty="0"/>
          </a:p>
          <a:p>
            <a:pPr lvl="0"/>
            <a:r>
              <a:rPr lang="en-AU" dirty="0"/>
              <a:t>For use by healthcare professional (as long as a recognised standard of treatment is being delivered).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65559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Develop relationships with older people 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1.4 </a:t>
            </a:r>
            <a:r>
              <a:rPr lang="en-AU" sz="2800" dirty="0"/>
              <a:t>Work with the person to identify physical and social enablers and disablers impacting on health outcomes and quality of life</a:t>
            </a:r>
            <a:r>
              <a:rPr lang="en-AU" sz="2800" b="1" dirty="0" smtClean="0">
                <a:latin typeface="+mj-lt"/>
              </a:rPr>
              <a:t> 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Enablers </a:t>
            </a:r>
            <a:r>
              <a:rPr lang="en-GB" dirty="0"/>
              <a:t>and disablers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Enablers are those factors that encourage elderly people to do something – for example, attend a class. </a:t>
            </a:r>
            <a:endParaRPr lang="en-GB" dirty="0" smtClean="0"/>
          </a:p>
          <a:p>
            <a:r>
              <a:rPr lang="en-GB" dirty="0" smtClean="0"/>
              <a:t>Disablers </a:t>
            </a:r>
            <a:r>
              <a:rPr lang="en-GB" dirty="0"/>
              <a:t>are those factors that discourage elderly people from doing </a:t>
            </a:r>
            <a:r>
              <a:rPr lang="en-GB" dirty="0" smtClean="0"/>
              <a:t>something.</a:t>
            </a:r>
            <a:endParaRPr lang="en-GB" dirty="0"/>
          </a:p>
        </p:txBody>
      </p:sp>
      <p:pic>
        <p:nvPicPr>
          <p:cNvPr id="6147" name="Picture 3" descr="C:\Users\Victoria\Desktop\My Work\Shuttershock\question_thin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267" y="3933056"/>
            <a:ext cx="3864000" cy="2720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Disablers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Health problems</a:t>
            </a:r>
            <a:endParaRPr lang="en-GB" dirty="0"/>
          </a:p>
          <a:p>
            <a:pPr lvl="0"/>
            <a:r>
              <a:rPr lang="en-AU" dirty="0"/>
              <a:t>Fear of falling</a:t>
            </a:r>
            <a:endParaRPr lang="en-GB" dirty="0"/>
          </a:p>
          <a:p>
            <a:pPr lvl="0"/>
            <a:r>
              <a:rPr lang="en-AU" dirty="0"/>
              <a:t>Inconvenience</a:t>
            </a:r>
            <a:endParaRPr lang="en-GB" dirty="0"/>
          </a:p>
          <a:p>
            <a:pPr lvl="0"/>
            <a:r>
              <a:rPr lang="en-AU" dirty="0"/>
              <a:t>Transport issues</a:t>
            </a:r>
            <a:endParaRPr lang="en-GB" dirty="0"/>
          </a:p>
          <a:p>
            <a:pPr lvl="0"/>
            <a:r>
              <a:rPr lang="en-AU" dirty="0"/>
              <a:t>Lack of friends or support </a:t>
            </a:r>
            <a:endParaRPr lang="en-GB" dirty="0"/>
          </a:p>
          <a:p>
            <a:pPr lvl="0"/>
            <a:r>
              <a:rPr lang="en-AU" dirty="0"/>
              <a:t>Self-esteem</a:t>
            </a:r>
            <a:endParaRPr lang="en-GB" dirty="0"/>
          </a:p>
          <a:p>
            <a:pPr lvl="0"/>
            <a:r>
              <a:rPr lang="en-AU" dirty="0"/>
              <a:t>Tiredness.</a:t>
            </a:r>
            <a:endParaRPr lang="en-GB" dirty="0"/>
          </a:p>
          <a:p>
            <a:endParaRPr lang="en-GB" dirty="0"/>
          </a:p>
        </p:txBody>
      </p:sp>
      <p:pic>
        <p:nvPicPr>
          <p:cNvPr id="7170" name="Picture 2" descr="C:\Users\Victoria\Desktop\My Work\ArtWork\island_alon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492896"/>
            <a:ext cx="3718032" cy="300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47018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Enablers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AU" dirty="0"/>
              <a:t>The expectation of positive outcomes, for example: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Social benefits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Health benefits</a:t>
            </a:r>
            <a:endParaRPr lang="en-GB" dirty="0"/>
          </a:p>
          <a:p>
            <a:pPr lvl="0"/>
            <a:r>
              <a:rPr lang="en-AU" dirty="0"/>
              <a:t>Social support e.g. if attending as part of friendship group</a:t>
            </a:r>
            <a:endParaRPr lang="en-GB" dirty="0"/>
          </a:p>
          <a:p>
            <a:pPr lvl="0"/>
            <a:r>
              <a:rPr lang="en-AU" dirty="0"/>
              <a:t>Easily accessed, for example: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If individual drives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If there is a bus service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If it is not far away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If wheelchair access/lifts etc.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Victoria\Desktop\My Work\ArtWork\red_check_mark_in_box_pc_800_wht_1619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717032"/>
            <a:ext cx="2592288" cy="29068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9750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Key issues facing older people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Some </a:t>
            </a:r>
            <a:r>
              <a:rPr lang="en-GB" b="1" dirty="0" smtClean="0"/>
              <a:t>key </a:t>
            </a:r>
            <a:r>
              <a:rPr lang="en-GB" b="1" dirty="0"/>
              <a:t>issues </a:t>
            </a:r>
            <a:r>
              <a:rPr lang="en-GB" b="1" dirty="0" smtClean="0"/>
              <a:t>along </a:t>
            </a:r>
            <a:r>
              <a:rPr lang="en-GB" b="1" dirty="0"/>
              <a:t>with a possible solution:</a:t>
            </a:r>
          </a:p>
          <a:p>
            <a:pPr lvl="0"/>
            <a:r>
              <a:rPr lang="en-AU" dirty="0"/>
              <a:t>Stereotypes and ageist attitudes – education on elderly people</a:t>
            </a:r>
            <a:endParaRPr lang="en-GB" dirty="0"/>
          </a:p>
          <a:p>
            <a:pPr lvl="0"/>
            <a:r>
              <a:rPr lang="en-AU" dirty="0"/>
              <a:t>Financial hardship – grant and community schemes</a:t>
            </a:r>
            <a:endParaRPr lang="en-GB" dirty="0"/>
          </a:p>
          <a:p>
            <a:pPr lvl="0"/>
            <a:r>
              <a:rPr lang="en-AU" dirty="0"/>
              <a:t>Grief – counselling</a:t>
            </a:r>
            <a:endParaRPr lang="en-GB" dirty="0"/>
          </a:p>
          <a:p>
            <a:pPr lvl="0"/>
            <a:r>
              <a:rPr lang="en-AU" dirty="0"/>
              <a:t>Living too remotely to receive services – residential care</a:t>
            </a:r>
            <a:endParaRPr lang="en-GB" dirty="0"/>
          </a:p>
          <a:p>
            <a:pPr lvl="0"/>
            <a:r>
              <a:rPr lang="en-AU" dirty="0"/>
              <a:t>Physical and psychological disabilities – home adaptations and medical assistance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30537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Develop relationships with older people 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1.5 </a:t>
            </a:r>
            <a:r>
              <a:rPr lang="en-AU" sz="2800" dirty="0"/>
              <a:t>Encourage the person to adopt a shared responsibility for own support as a means of achieving better health outcomes and quality of life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Shared </a:t>
            </a:r>
            <a:r>
              <a:rPr lang="en-GB" dirty="0"/>
              <a:t>responsibility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You will need to discuss responsibilities of all parties involved with the client’s care. </a:t>
            </a:r>
            <a:endParaRPr lang="en-GB" dirty="0"/>
          </a:p>
          <a:p>
            <a:r>
              <a:rPr lang="en-AU" dirty="0"/>
              <a:t>This is so that you can establish who will do what and </a:t>
            </a:r>
            <a:r>
              <a:rPr lang="en-AU" dirty="0" smtClean="0"/>
              <a:t>when. </a:t>
            </a:r>
          </a:p>
          <a:p>
            <a:r>
              <a:rPr lang="en-AU" dirty="0" smtClean="0"/>
              <a:t>It </a:t>
            </a:r>
            <a:r>
              <a:rPr lang="en-AU" dirty="0"/>
              <a:t>is important to remember that these may well change over time as your client’s needs change. </a:t>
            </a:r>
            <a:endParaRPr lang="en-GB" dirty="0"/>
          </a:p>
        </p:txBody>
      </p:sp>
      <p:pic>
        <p:nvPicPr>
          <p:cNvPr id="8194" name="Picture 2" descr="C:\Users\Victoria\Desktop\My Work\ArtWork\hands_shaking_1209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09120"/>
            <a:ext cx="5770612" cy="2065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0596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Client responsibilities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626968" cy="4525963"/>
          </a:xfrm>
        </p:spPr>
        <p:txBody>
          <a:bodyPr/>
          <a:lstStyle/>
          <a:p>
            <a:r>
              <a:rPr lang="en-AU" dirty="0"/>
              <a:t>Client’s responsibilities will be unique to each client. You will need to agree what it is that they are willing and able to do for themselves. </a:t>
            </a:r>
            <a:endParaRPr lang="en-GB" dirty="0"/>
          </a:p>
          <a:p>
            <a:pPr lvl="0"/>
            <a:r>
              <a:rPr lang="en-AU" dirty="0" smtClean="0"/>
              <a:t>For example; the </a:t>
            </a:r>
            <a:r>
              <a:rPr lang="en-AU" dirty="0"/>
              <a:t>client needs help with transport to and from places, but makes and keeps appointments, such as doctors, dentists, vets etc. themselves. </a:t>
            </a:r>
            <a:endParaRPr lang="en-GB" dirty="0"/>
          </a:p>
          <a:p>
            <a:endParaRPr lang="en-GB" dirty="0"/>
          </a:p>
        </p:txBody>
      </p:sp>
      <p:pic>
        <p:nvPicPr>
          <p:cNvPr id="9218" name="Picture 2" descr="C:\Users\Victoria\Desktop\My Work\ArtWork\sharing_the_load_of_the_puzzle_800_wh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732" y="2780928"/>
            <a:ext cx="3116268" cy="2726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28751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1E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Provide services to older people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2.1 </a:t>
            </a:r>
            <a:r>
              <a:rPr lang="en-AU" sz="2800" dirty="0"/>
              <a:t>Identify and discuss services which empower the older person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Services to empower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AU" dirty="0"/>
              <a:t>Assistive equipment </a:t>
            </a:r>
            <a:endParaRPr lang="en-AU" dirty="0" smtClean="0"/>
          </a:p>
          <a:p>
            <a:pPr lvl="0"/>
            <a:r>
              <a:rPr lang="en-AU" dirty="0" smtClean="0"/>
              <a:t>Taking clients </a:t>
            </a:r>
            <a:r>
              <a:rPr lang="en-AU" dirty="0"/>
              <a:t>shopping </a:t>
            </a:r>
            <a:endParaRPr lang="en-AU" dirty="0" smtClean="0"/>
          </a:p>
          <a:p>
            <a:pPr lvl="0"/>
            <a:r>
              <a:rPr lang="en-AU" dirty="0" smtClean="0"/>
              <a:t>Taking clients to visit places</a:t>
            </a:r>
          </a:p>
          <a:p>
            <a:pPr lvl="0"/>
            <a:r>
              <a:rPr lang="en-AU" dirty="0" smtClean="0"/>
              <a:t>Treating clients </a:t>
            </a:r>
            <a:r>
              <a:rPr lang="en-AU" dirty="0"/>
              <a:t>with respect and as adults</a:t>
            </a:r>
            <a:endParaRPr lang="en-GB" dirty="0"/>
          </a:p>
          <a:p>
            <a:pPr lvl="0"/>
            <a:r>
              <a:rPr lang="en-AU" dirty="0"/>
              <a:t>Domestic personal assistance (home help) </a:t>
            </a:r>
            <a:endParaRPr lang="en-GB" dirty="0"/>
          </a:p>
          <a:p>
            <a:pPr lvl="0"/>
            <a:r>
              <a:rPr lang="en-AU" dirty="0"/>
              <a:t>Financial planning assistance</a:t>
            </a:r>
            <a:endParaRPr lang="en-GB" dirty="0"/>
          </a:p>
          <a:p>
            <a:pPr lvl="0"/>
            <a:r>
              <a:rPr lang="en-AU" dirty="0"/>
              <a:t>Home modifications </a:t>
            </a:r>
            <a:endParaRPr lang="en-AU" dirty="0" smtClean="0"/>
          </a:p>
          <a:p>
            <a:pPr lvl="0"/>
            <a:r>
              <a:rPr lang="en-AU" dirty="0" smtClean="0"/>
              <a:t>Financial aid.</a:t>
            </a:r>
            <a:endParaRPr lang="en-GB" dirty="0"/>
          </a:p>
        </p:txBody>
      </p:sp>
      <p:pic>
        <p:nvPicPr>
          <p:cNvPr id="10242" name="Picture 2" descr="C:\Users\Victoria\Desktop\My Work\ArtWork\super_stick_figure_pc_800_wh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8112" y="1484784"/>
            <a:ext cx="1921714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Provide services to older people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1412776"/>
            <a:ext cx="3744416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600" b="1" dirty="0" smtClean="0">
                <a:latin typeface="+mj-lt"/>
              </a:rPr>
              <a:t>2.2 </a:t>
            </a:r>
            <a:r>
              <a:rPr lang="en-AU" sz="2600" dirty="0"/>
              <a:t>Support the older person to express their own identity and preferences without imposing own values and </a:t>
            </a:r>
            <a:r>
              <a:rPr lang="en-AU" sz="2600" dirty="0" smtClean="0"/>
              <a:t>attitudes</a:t>
            </a:r>
          </a:p>
          <a:p>
            <a:endParaRPr lang="en-AU" sz="2600" dirty="0" smtClean="0"/>
          </a:p>
          <a:p>
            <a:r>
              <a:rPr lang="en-AU" sz="2600" b="1" dirty="0" smtClean="0">
                <a:latin typeface="+mj-lt"/>
              </a:rPr>
              <a:t>2.3</a:t>
            </a:r>
            <a:r>
              <a:rPr lang="en-AU" sz="2600" dirty="0" smtClean="0">
                <a:latin typeface="+mj-lt"/>
              </a:rPr>
              <a:t> </a:t>
            </a:r>
            <a:r>
              <a:rPr lang="en-AU" sz="2600" dirty="0"/>
              <a:t>Adjust services to meet the specific needs of the older person and provide services according to the older person’s preferences</a:t>
            </a:r>
            <a:endParaRPr lang="en-AU" sz="26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Gathering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AU" b="1" dirty="0" smtClean="0"/>
              <a:t>Information on client preferences can be gathered through:</a:t>
            </a:r>
          </a:p>
          <a:p>
            <a:pPr lvl="0"/>
            <a:r>
              <a:rPr lang="en-AU" dirty="0" smtClean="0"/>
              <a:t>An </a:t>
            </a:r>
            <a:r>
              <a:rPr lang="en-AU" dirty="0"/>
              <a:t>informal chat with the client.</a:t>
            </a:r>
            <a:endParaRPr lang="en-GB" dirty="0"/>
          </a:p>
          <a:p>
            <a:pPr lvl="0"/>
            <a:r>
              <a:rPr lang="en-AU" dirty="0"/>
              <a:t>Friends and family.</a:t>
            </a:r>
            <a:endParaRPr lang="en-GB" dirty="0"/>
          </a:p>
          <a:p>
            <a:pPr lvl="0"/>
            <a:r>
              <a:rPr lang="en-AU" dirty="0" smtClean="0"/>
              <a:t>Observations</a:t>
            </a:r>
          </a:p>
          <a:p>
            <a:pPr lvl="0"/>
            <a:r>
              <a:rPr lang="en-AU" dirty="0"/>
              <a:t>A</a:t>
            </a:r>
            <a:r>
              <a:rPr lang="en-AU" dirty="0" smtClean="0"/>
              <a:t> questionnaire</a:t>
            </a:r>
          </a:p>
          <a:p>
            <a:pPr lvl="0"/>
            <a:r>
              <a:rPr lang="en-AU" dirty="0" smtClean="0"/>
              <a:t>ACAT assessment.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listen_talk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240" y="3429000"/>
            <a:ext cx="2592288" cy="29170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Victoria\Desktop\My Work\ArtWork\Animations\choose_opportunity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499127"/>
            <a:ext cx="3965426" cy="2379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Client preferences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Clients should be consulted as much as possible on aspects of their care and lifestyle; this empowers them and allows them to live more comfortably and happily. </a:t>
            </a:r>
            <a:endParaRPr lang="en-AU" dirty="0" smtClean="0"/>
          </a:p>
          <a:p>
            <a:pPr lvl="0"/>
            <a:r>
              <a:rPr lang="en-AU" dirty="0" smtClean="0"/>
              <a:t>You should write these down in client’s care plan. </a:t>
            </a:r>
            <a:endParaRPr lang="en-GB" dirty="0"/>
          </a:p>
          <a:p>
            <a:pPr lvl="0"/>
            <a:r>
              <a:rPr lang="en-AU" dirty="0"/>
              <a:t>Over time, it is good practice to confirm that clients’ preferences are still </a:t>
            </a:r>
            <a:r>
              <a:rPr lang="en-AU" dirty="0" smtClean="0"/>
              <a:t>accurate.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48445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Adjusting services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 smtClean="0"/>
              <a:t>Think about anything that could prevent the client from obtaining that service.</a:t>
            </a:r>
            <a:r>
              <a:rPr lang="en-AU" b="1" dirty="0"/>
              <a:t> You may need to adjust:</a:t>
            </a:r>
            <a:endParaRPr lang="en-GB" b="1" dirty="0"/>
          </a:p>
          <a:p>
            <a:pPr lvl="0"/>
            <a:r>
              <a:rPr lang="en-AU" dirty="0"/>
              <a:t>Times</a:t>
            </a:r>
            <a:endParaRPr lang="en-GB" dirty="0"/>
          </a:p>
          <a:p>
            <a:pPr lvl="0"/>
            <a:r>
              <a:rPr lang="en-AU" dirty="0"/>
              <a:t>Equipment</a:t>
            </a:r>
            <a:endParaRPr lang="en-GB" dirty="0"/>
          </a:p>
          <a:p>
            <a:pPr lvl="0"/>
            <a:r>
              <a:rPr lang="en-AU" dirty="0"/>
              <a:t>The type of service</a:t>
            </a:r>
            <a:endParaRPr lang="en-GB" dirty="0"/>
          </a:p>
          <a:p>
            <a:pPr lvl="0"/>
            <a:r>
              <a:rPr lang="en-AU" dirty="0"/>
              <a:t>Location.</a:t>
            </a:r>
            <a:endParaRPr lang="en-GB" dirty="0"/>
          </a:p>
          <a:p>
            <a:endParaRPr lang="en-GB" dirty="0"/>
          </a:p>
        </p:txBody>
      </p:sp>
      <p:pic>
        <p:nvPicPr>
          <p:cNvPr id="12291" name="Picture 3" descr="C:\Users\Victoria\Desktop\My Work\ArtWork\Fotolia_25060504_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356992"/>
            <a:ext cx="3935351" cy="2623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68831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Provide services to older people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2.4 </a:t>
            </a:r>
            <a:r>
              <a:rPr lang="en-AU" sz="2800" dirty="0"/>
              <a:t>Provide services according to organisation policies, procedures and duty of care requirements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Following </a:t>
            </a:r>
            <a:r>
              <a:rPr lang="en-GB" dirty="0"/>
              <a:t>policy and procedures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</a:t>
            </a:r>
            <a:r>
              <a:rPr lang="en-GB" dirty="0" smtClean="0"/>
              <a:t>nly </a:t>
            </a:r>
            <a:r>
              <a:rPr lang="en-GB" dirty="0"/>
              <a:t>perform duties that fall within your job </a:t>
            </a:r>
            <a:r>
              <a:rPr lang="en-GB" dirty="0" smtClean="0"/>
              <a:t>role</a:t>
            </a:r>
          </a:p>
          <a:p>
            <a:r>
              <a:rPr lang="en-GB" dirty="0"/>
              <a:t>Y</a:t>
            </a:r>
            <a:r>
              <a:rPr lang="en-GB" dirty="0" smtClean="0"/>
              <a:t>ou </a:t>
            </a:r>
            <a:r>
              <a:rPr lang="en-GB" dirty="0"/>
              <a:t>should never attempt to carry out or provide professional advice on something that you are not qualified to. </a:t>
            </a:r>
            <a:endParaRPr lang="en-GB" dirty="0" smtClean="0"/>
          </a:p>
          <a:p>
            <a:r>
              <a:rPr lang="en-GB" dirty="0" smtClean="0"/>
              <a:t>You </a:t>
            </a:r>
            <a:r>
              <a:rPr lang="en-GB" dirty="0"/>
              <a:t>should also know what to do when you are unsure of your job role and work instructions.</a:t>
            </a:r>
          </a:p>
          <a:p>
            <a:endParaRPr lang="en-GB" dirty="0"/>
          </a:p>
        </p:txBody>
      </p:sp>
      <p:pic>
        <p:nvPicPr>
          <p:cNvPr id="13314" name="Picture 2" descr="C:\Users\Victoria\Desktop\My Work\ArtWork\magnifing_glass_search_folders_800_wh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373724"/>
            <a:ext cx="3312368" cy="2484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Duty </a:t>
            </a:r>
            <a:r>
              <a:rPr lang="en-GB" dirty="0"/>
              <a:t>of care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194920" cy="4525963"/>
          </a:xfrm>
        </p:spPr>
        <p:txBody>
          <a:bodyPr/>
          <a:lstStyle/>
          <a:p>
            <a:r>
              <a:rPr lang="en-AU" dirty="0"/>
              <a:t>Duty of care is written legally into the Workplace Health and Safety Act </a:t>
            </a:r>
            <a:r>
              <a:rPr lang="en-AU" dirty="0" smtClean="0"/>
              <a:t>1995</a:t>
            </a:r>
          </a:p>
          <a:p>
            <a:r>
              <a:rPr lang="en-AU" dirty="0"/>
              <a:t>I</a:t>
            </a:r>
            <a:r>
              <a:rPr lang="en-AU" dirty="0" smtClean="0"/>
              <a:t>t </a:t>
            </a:r>
            <a:r>
              <a:rPr lang="en-AU" dirty="0"/>
              <a:t>is a moral duty to anticipate possible hazards and causes of injury and do everything reasonably practicable to prevent/remove/minimise these causes.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help_meet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988840"/>
            <a:ext cx="3291190" cy="33123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4314352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Legislation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 smtClean="0"/>
              <a:t>Legislation may include:</a:t>
            </a:r>
          </a:p>
          <a:p>
            <a:r>
              <a:rPr lang="en-AU" dirty="0" smtClean="0"/>
              <a:t>Aged </a:t>
            </a:r>
            <a:r>
              <a:rPr lang="en-AU" dirty="0"/>
              <a:t>Care Act 1997</a:t>
            </a:r>
            <a:endParaRPr lang="en-GB" dirty="0"/>
          </a:p>
          <a:p>
            <a:r>
              <a:rPr lang="en-AU" dirty="0"/>
              <a:t>Aged Care (Bond Security) Act 2006</a:t>
            </a:r>
            <a:endParaRPr lang="en-GB" dirty="0"/>
          </a:p>
          <a:p>
            <a:r>
              <a:rPr lang="en-AU" dirty="0"/>
              <a:t>Age Discrimination Act 2004</a:t>
            </a:r>
            <a:endParaRPr lang="en-GB" dirty="0"/>
          </a:p>
          <a:p>
            <a:r>
              <a:rPr lang="en-AU" dirty="0"/>
              <a:t>The Residential Care Manual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limbing_up_folders_972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347869"/>
            <a:ext cx="2409193" cy="32413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550006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Support the rights of older people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3.1 </a:t>
            </a:r>
            <a:r>
              <a:rPr lang="en-AU" sz="2800" dirty="0"/>
              <a:t>Assist the older person to understand their rights and the complaints mechanisms of the organisation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Protecting </a:t>
            </a:r>
            <a:r>
              <a:rPr lang="en-GB" dirty="0"/>
              <a:t>the client's rights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>
            <a:normAutofit fontScale="92500"/>
          </a:bodyPr>
          <a:lstStyle/>
          <a:p>
            <a:pPr lvl="0"/>
            <a:r>
              <a:rPr lang="en-AU" dirty="0" smtClean="0"/>
              <a:t>Privacy </a:t>
            </a:r>
            <a:endParaRPr lang="en-GB" dirty="0"/>
          </a:p>
          <a:p>
            <a:pPr lvl="0"/>
            <a:r>
              <a:rPr lang="en-AU" dirty="0"/>
              <a:t>Confidentiality </a:t>
            </a:r>
            <a:endParaRPr lang="en-GB" dirty="0"/>
          </a:p>
          <a:p>
            <a:pPr lvl="0"/>
            <a:r>
              <a:rPr lang="en-AU" dirty="0"/>
              <a:t>Access to information on themselves</a:t>
            </a:r>
            <a:endParaRPr lang="en-GB" dirty="0"/>
          </a:p>
          <a:p>
            <a:pPr lvl="0"/>
            <a:r>
              <a:rPr lang="en-AU" dirty="0"/>
              <a:t>Respect and dignity</a:t>
            </a:r>
            <a:endParaRPr lang="en-GB" dirty="0"/>
          </a:p>
          <a:p>
            <a:pPr lvl="0"/>
            <a:r>
              <a:rPr lang="en-AU" dirty="0"/>
              <a:t>Have their social, physical and cultural needs met</a:t>
            </a:r>
            <a:endParaRPr lang="en-GB" dirty="0"/>
          </a:p>
          <a:p>
            <a:pPr lvl="0"/>
            <a:r>
              <a:rPr lang="en-AU" dirty="0"/>
              <a:t>Complain about improper service</a:t>
            </a:r>
            <a:endParaRPr lang="en-GB" dirty="0"/>
          </a:p>
          <a:p>
            <a:pPr lvl="0"/>
            <a:r>
              <a:rPr lang="en-AU" dirty="0"/>
              <a:t>Informed choice</a:t>
            </a:r>
            <a:endParaRPr lang="en-GB" dirty="0"/>
          </a:p>
          <a:p>
            <a:pPr lvl="0"/>
            <a:r>
              <a:rPr lang="en-AU" dirty="0"/>
              <a:t>Be informed about service, policy, procedures, expectations and conditions of the service</a:t>
            </a:r>
            <a:endParaRPr lang="en-GB" dirty="0"/>
          </a:p>
          <a:p>
            <a:pPr lvl="0"/>
            <a:r>
              <a:rPr lang="en-AU" dirty="0"/>
              <a:t>Freedom of </a:t>
            </a:r>
            <a:r>
              <a:rPr lang="en-AU" dirty="0" smtClean="0"/>
              <a:t>association</a:t>
            </a:r>
          </a:p>
          <a:p>
            <a:pPr lvl="0"/>
            <a:r>
              <a:rPr lang="en-AU" dirty="0" smtClean="0"/>
              <a:t>A </a:t>
            </a:r>
            <a:r>
              <a:rPr lang="en-AU" dirty="0"/>
              <a:t>right to express ideas and opinions</a:t>
            </a:r>
            <a:endParaRPr lang="en-GB" dirty="0"/>
          </a:p>
          <a:p>
            <a:pPr lvl="0"/>
            <a:r>
              <a:rPr lang="en-AU" dirty="0"/>
              <a:t>An agreed standard of care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Complaints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The government has an Aged Care Complaints </a:t>
            </a:r>
            <a:r>
              <a:rPr lang="en-AU" dirty="0" smtClean="0"/>
              <a:t>Scheme</a:t>
            </a:r>
          </a:p>
          <a:p>
            <a:r>
              <a:rPr lang="en-AU" dirty="0" smtClean="0"/>
              <a:t>This </a:t>
            </a:r>
            <a:r>
              <a:rPr lang="en-AU" dirty="0"/>
              <a:t>is a free service for anyone to raise concerns about the quality of care/services delivered to any aged care services subsidised by the Australian </a:t>
            </a:r>
            <a:r>
              <a:rPr lang="en-AU" dirty="0" smtClean="0"/>
              <a:t>government</a:t>
            </a:r>
            <a:r>
              <a:rPr lang="en-AU" dirty="0"/>
              <a:t>.</a:t>
            </a:r>
            <a:endParaRPr lang="en-GB" dirty="0"/>
          </a:p>
        </p:txBody>
      </p:sp>
      <p:pic>
        <p:nvPicPr>
          <p:cNvPr id="14338" name="Picture 2" descr="C:\Users\Victoria\Desktop\My Work\ArtWork\Fotolia_2204044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898268"/>
            <a:ext cx="2873060" cy="2873060"/>
          </a:xfrm>
          <a:prstGeom prst="rect">
            <a:avLst/>
          </a:prstGeom>
          <a:noFill/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24061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Complaint topics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Quality of care</a:t>
            </a:r>
            <a:endParaRPr lang="en-GB" dirty="0"/>
          </a:p>
          <a:p>
            <a:pPr lvl="0"/>
            <a:r>
              <a:rPr lang="en-AU" dirty="0"/>
              <a:t>Choice of activities</a:t>
            </a:r>
            <a:endParaRPr lang="en-GB" dirty="0"/>
          </a:p>
          <a:p>
            <a:pPr lvl="0"/>
            <a:r>
              <a:rPr lang="en-AU" dirty="0"/>
              <a:t>Catering</a:t>
            </a:r>
            <a:endParaRPr lang="en-GB" dirty="0"/>
          </a:p>
          <a:p>
            <a:pPr lvl="0"/>
            <a:r>
              <a:rPr lang="en-AU" dirty="0"/>
              <a:t>Personal care </a:t>
            </a:r>
            <a:endParaRPr lang="en-GB" dirty="0"/>
          </a:p>
          <a:p>
            <a:pPr lvl="0"/>
            <a:r>
              <a:rPr lang="en-AU" dirty="0"/>
              <a:t>Physical environment</a:t>
            </a:r>
            <a:endParaRPr lang="en-GB" dirty="0"/>
          </a:p>
          <a:p>
            <a:pPr lvl="0"/>
            <a:r>
              <a:rPr lang="en-AU" dirty="0"/>
              <a:t>Communication quality.</a:t>
            </a:r>
            <a:endParaRPr lang="en-GB" dirty="0"/>
          </a:p>
          <a:p>
            <a:endParaRPr lang="en-GB" dirty="0"/>
          </a:p>
        </p:txBody>
      </p:sp>
      <p:pic>
        <p:nvPicPr>
          <p:cNvPr id="15362" name="Picture 2" descr="C:\Users\Victoria\Desktop\My Work\ArtWork\reading_long_list_800_wh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76872"/>
            <a:ext cx="3521968" cy="308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51891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Support the rights of older people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3.2 </a:t>
            </a:r>
            <a:r>
              <a:rPr lang="en-AU" sz="2800" dirty="0"/>
              <a:t>Deliver services ensuring the rights of the older person are upheld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Principles for older persons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They are based upon the following five principles:</a:t>
            </a:r>
            <a:endParaRPr lang="en-GB" b="1" dirty="0"/>
          </a:p>
          <a:p>
            <a:pPr lvl="0"/>
            <a:r>
              <a:rPr lang="en-AU" dirty="0"/>
              <a:t>Independence</a:t>
            </a:r>
            <a:endParaRPr lang="en-GB" dirty="0"/>
          </a:p>
          <a:p>
            <a:pPr lvl="0"/>
            <a:r>
              <a:rPr lang="en-AU" dirty="0"/>
              <a:t>Participation</a:t>
            </a:r>
            <a:endParaRPr lang="en-GB" dirty="0"/>
          </a:p>
          <a:p>
            <a:pPr lvl="0"/>
            <a:r>
              <a:rPr lang="en-AU" dirty="0"/>
              <a:t>Care</a:t>
            </a:r>
            <a:endParaRPr lang="en-GB" dirty="0"/>
          </a:p>
          <a:p>
            <a:pPr lvl="0"/>
            <a:r>
              <a:rPr lang="en-AU" dirty="0"/>
              <a:t>Self-fulfilment</a:t>
            </a:r>
            <a:endParaRPr lang="en-GB" dirty="0"/>
          </a:p>
          <a:p>
            <a:pPr lvl="0"/>
            <a:r>
              <a:rPr lang="en-AU" dirty="0"/>
              <a:t>Dignity.</a:t>
            </a:r>
            <a:endParaRPr lang="en-GB" dirty="0"/>
          </a:p>
          <a:p>
            <a:endParaRPr lang="en-GB" dirty="0"/>
          </a:p>
        </p:txBody>
      </p:sp>
      <p:pic>
        <p:nvPicPr>
          <p:cNvPr id="16386" name="Picture 2" descr="C:\Users\Victoria\Desktop\My Work\ArtWork\stick_figure_drawing_checklist_800_wh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564904"/>
            <a:ext cx="23812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Equality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b="1" dirty="0"/>
              <a:t>All clients of aged care should be treated fairly and </a:t>
            </a:r>
            <a:r>
              <a:rPr lang="en-AU" b="1" dirty="0" smtClean="0"/>
              <a:t>equally regardless of:</a:t>
            </a:r>
          </a:p>
          <a:p>
            <a:pPr lvl="0"/>
            <a:r>
              <a:rPr lang="en-AU" dirty="0"/>
              <a:t>Disabilities</a:t>
            </a:r>
            <a:endParaRPr lang="en-GB" dirty="0"/>
          </a:p>
          <a:p>
            <a:pPr lvl="0"/>
            <a:r>
              <a:rPr lang="en-AU" dirty="0"/>
              <a:t>Different cultural backgrounds</a:t>
            </a:r>
            <a:endParaRPr lang="en-GB" dirty="0"/>
          </a:p>
          <a:p>
            <a:pPr lvl="0"/>
            <a:r>
              <a:rPr lang="en-AU" dirty="0"/>
              <a:t>Different financial backgrounds</a:t>
            </a:r>
            <a:endParaRPr lang="en-GB" dirty="0"/>
          </a:p>
          <a:p>
            <a:pPr lvl="0"/>
            <a:r>
              <a:rPr lang="en-AU" dirty="0"/>
              <a:t>Different geographical locations</a:t>
            </a:r>
            <a:endParaRPr lang="en-GB" dirty="0"/>
          </a:p>
          <a:p>
            <a:pPr lvl="0"/>
            <a:r>
              <a:rPr lang="en-AU" dirty="0"/>
              <a:t>Different genders</a:t>
            </a:r>
            <a:endParaRPr lang="en-GB" dirty="0"/>
          </a:p>
          <a:p>
            <a:pPr lvl="0"/>
            <a:r>
              <a:rPr lang="en-AU" dirty="0"/>
              <a:t>Different beliefs</a:t>
            </a:r>
            <a:endParaRPr lang="en-GB" dirty="0"/>
          </a:p>
          <a:p>
            <a:pPr lvl="0"/>
            <a:r>
              <a:rPr lang="en-AU" dirty="0"/>
              <a:t>Sexual orientation.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stickman_in_wheelchair_pc_800_wht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708920"/>
            <a:ext cx="2960608" cy="31683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601600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Support the rights of older people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1628800"/>
            <a:ext cx="374441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3.3 </a:t>
            </a:r>
            <a:r>
              <a:rPr lang="en-AU" sz="2800" dirty="0"/>
              <a:t>Recognise signs consistent with financial, physical or emotional abuse or neglect of the older person and report to an appropriate </a:t>
            </a:r>
            <a:r>
              <a:rPr lang="en-AU" sz="2800" dirty="0" smtClean="0"/>
              <a:t>person</a:t>
            </a:r>
          </a:p>
          <a:p>
            <a:endParaRPr lang="en-AU" sz="2800" b="1" dirty="0">
              <a:latin typeface="+mj-lt"/>
            </a:endParaRPr>
          </a:p>
          <a:p>
            <a:r>
              <a:rPr lang="en-AU" sz="2800" b="1" dirty="0" smtClean="0"/>
              <a:t>3.4</a:t>
            </a:r>
            <a:r>
              <a:rPr lang="en-AU" sz="2800" dirty="0" smtClean="0"/>
              <a:t> Identify </a:t>
            </a:r>
            <a:r>
              <a:rPr lang="en-AU" sz="2800" dirty="0"/>
              <a:t>breaches of human rights and respond appropriately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Report violation of human rights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b="1" dirty="0" smtClean="0"/>
              <a:t>You may need to report to:</a:t>
            </a:r>
            <a:endParaRPr lang="en-GB" b="1" dirty="0"/>
          </a:p>
          <a:p>
            <a:pPr lvl="0"/>
            <a:r>
              <a:rPr lang="en-AU" dirty="0"/>
              <a:t>Supervisor</a:t>
            </a:r>
            <a:endParaRPr lang="en-GB" dirty="0"/>
          </a:p>
          <a:p>
            <a:pPr lvl="0"/>
            <a:r>
              <a:rPr lang="en-AU" dirty="0"/>
              <a:t>Member of senior management</a:t>
            </a:r>
            <a:endParaRPr lang="en-GB" dirty="0"/>
          </a:p>
          <a:p>
            <a:pPr lvl="0"/>
            <a:r>
              <a:rPr lang="en-AU" dirty="0"/>
              <a:t>Colleagues</a:t>
            </a:r>
            <a:endParaRPr lang="en-GB" dirty="0"/>
          </a:p>
          <a:p>
            <a:pPr lvl="0"/>
            <a:r>
              <a:rPr lang="en-AU" dirty="0"/>
              <a:t>Carers</a:t>
            </a:r>
            <a:endParaRPr lang="en-GB" dirty="0"/>
          </a:p>
          <a:p>
            <a:pPr lvl="0"/>
            <a:r>
              <a:rPr lang="en-AU" dirty="0"/>
              <a:t>Health professionals</a:t>
            </a:r>
            <a:endParaRPr lang="en-GB" dirty="0"/>
          </a:p>
          <a:p>
            <a:pPr lvl="0"/>
            <a:r>
              <a:rPr lang="en-AU" dirty="0"/>
              <a:t>External agencies (complaints and advocacy services and professional registering authorities)</a:t>
            </a:r>
            <a:endParaRPr lang="en-GB" dirty="0"/>
          </a:p>
          <a:p>
            <a:pPr lvl="0"/>
            <a:r>
              <a:rPr lang="en-AU" dirty="0"/>
              <a:t>Law enforcement officer.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Abuse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Elderly abuse is any instance where someone takes advantage of an elderly person. It can include:</a:t>
            </a:r>
            <a:endParaRPr lang="en-GB" b="1" dirty="0"/>
          </a:p>
          <a:p>
            <a:r>
              <a:rPr lang="en-AU" dirty="0"/>
              <a:t>Physical abuse </a:t>
            </a:r>
            <a:endParaRPr lang="en-AU" dirty="0" smtClean="0"/>
          </a:p>
          <a:p>
            <a:r>
              <a:rPr lang="en-AU" dirty="0"/>
              <a:t>Emotional abuse </a:t>
            </a:r>
            <a:endParaRPr lang="en-AU" dirty="0" smtClean="0"/>
          </a:p>
          <a:p>
            <a:r>
              <a:rPr lang="en-AU" dirty="0"/>
              <a:t>Sexual abuse </a:t>
            </a:r>
            <a:endParaRPr lang="en-AU" dirty="0" smtClean="0"/>
          </a:p>
          <a:p>
            <a:r>
              <a:rPr lang="en-AU" dirty="0"/>
              <a:t>Neglect/abandonment </a:t>
            </a:r>
            <a:endParaRPr lang="en-AU" dirty="0" smtClean="0"/>
          </a:p>
          <a:p>
            <a:r>
              <a:rPr lang="en-AU" dirty="0"/>
              <a:t>Healthcare </a:t>
            </a:r>
            <a:r>
              <a:rPr lang="en-AU" dirty="0" smtClean="0"/>
              <a:t>fraud. </a:t>
            </a:r>
            <a:endParaRPr lang="en-GB" dirty="0"/>
          </a:p>
        </p:txBody>
      </p:sp>
      <p:pic>
        <p:nvPicPr>
          <p:cNvPr id="4" name="Picture 3" descr="C:\Users\Tom\Desktop\ArtWork\Fotolia_28058326_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3212976"/>
            <a:ext cx="3045703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5644443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Symptoms of abuse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There are many different symptoms but they can </a:t>
            </a:r>
            <a:r>
              <a:rPr lang="en-GB" dirty="0"/>
              <a:t>be difficult to recognise </a:t>
            </a:r>
            <a:r>
              <a:rPr lang="en-GB" dirty="0" smtClean="0"/>
              <a:t>as they may mirror those of dementia or frailty. </a:t>
            </a:r>
          </a:p>
          <a:p>
            <a:pPr lvl="0"/>
            <a:r>
              <a:rPr lang="en-AU" dirty="0" smtClean="0"/>
              <a:t>Frequent arguments between </a:t>
            </a:r>
            <a:r>
              <a:rPr lang="en-AU" dirty="0"/>
              <a:t>elderly person and </a:t>
            </a:r>
            <a:r>
              <a:rPr lang="en-GB" dirty="0" smtClean="0"/>
              <a:t>another e.g. carer, relative etc.</a:t>
            </a:r>
            <a:endParaRPr lang="en-GB" dirty="0"/>
          </a:p>
          <a:p>
            <a:pPr lvl="0"/>
            <a:r>
              <a:rPr lang="en-AU" dirty="0"/>
              <a:t>Changes in personality of the elderly </a:t>
            </a:r>
            <a:r>
              <a:rPr lang="en-AU" dirty="0" smtClean="0"/>
              <a:t>person e.g. tearful</a:t>
            </a:r>
          </a:p>
          <a:p>
            <a:pPr lvl="0"/>
            <a:r>
              <a:rPr lang="en-AU" dirty="0" smtClean="0"/>
              <a:t>Physical signs e.g. bruises, unclean etc.</a:t>
            </a:r>
            <a:endParaRPr lang="en-GB" dirty="0"/>
          </a:p>
          <a:p>
            <a:pPr lvl="0"/>
            <a:r>
              <a:rPr lang="en-AU" dirty="0"/>
              <a:t>Odd/unusual/different behaviour. 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333977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Support the rights of older people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3.5 </a:t>
            </a:r>
            <a:r>
              <a:rPr lang="en-AU" sz="2800" dirty="0"/>
              <a:t>Assist the person to access other support services and the complaints mechanisms as required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Complaining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The first process should be to lodge a complaint with the service </a:t>
            </a:r>
            <a:r>
              <a:rPr lang="en-AU" dirty="0" smtClean="0"/>
              <a:t>provider (this is the quickest </a:t>
            </a:r>
            <a:r>
              <a:rPr lang="en-AU" dirty="0"/>
              <a:t>and most direct resolution to the </a:t>
            </a:r>
            <a:r>
              <a:rPr lang="en-AU" dirty="0" smtClean="0"/>
              <a:t>problem). </a:t>
            </a:r>
          </a:p>
          <a:p>
            <a:r>
              <a:rPr lang="en-AU" dirty="0"/>
              <a:t>If discussion with aged service providers is impossible or proves unproductive, the next stage is to lodge a complaint with a government complaints scheme. </a:t>
            </a:r>
            <a:endParaRPr lang="en-GB" b="1" dirty="0"/>
          </a:p>
        </p:txBody>
      </p:sp>
      <p:pic>
        <p:nvPicPr>
          <p:cNvPr id="4" name="Picture 3" descr="elderly_old man_help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293096"/>
            <a:ext cx="2664296" cy="25455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Who can complain?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Care recipients </a:t>
            </a:r>
          </a:p>
          <a:p>
            <a:pPr lvl="0"/>
            <a:r>
              <a:rPr lang="en-GB" dirty="0"/>
              <a:t>Representatives of care recipients</a:t>
            </a:r>
          </a:p>
          <a:p>
            <a:pPr lvl="0"/>
            <a:r>
              <a:rPr lang="en-GB" dirty="0"/>
              <a:t>Family members </a:t>
            </a:r>
          </a:p>
          <a:p>
            <a:pPr lvl="0"/>
            <a:r>
              <a:rPr lang="en-GB" dirty="0"/>
              <a:t>Friends </a:t>
            </a:r>
          </a:p>
          <a:p>
            <a:pPr lvl="0"/>
            <a:r>
              <a:rPr lang="en-GB" dirty="0"/>
              <a:t>Legal representatives </a:t>
            </a:r>
          </a:p>
          <a:p>
            <a:pPr lvl="0"/>
            <a:r>
              <a:rPr lang="en-GB" dirty="0"/>
              <a:t>Aged care staff </a:t>
            </a:r>
          </a:p>
          <a:p>
            <a:pPr lvl="0"/>
            <a:r>
              <a:rPr lang="en-GB" dirty="0"/>
              <a:t>Volunteers </a:t>
            </a:r>
          </a:p>
          <a:p>
            <a:pPr lvl="0"/>
            <a:r>
              <a:rPr lang="en-GB" dirty="0"/>
              <a:t>Health professionals.</a:t>
            </a:r>
          </a:p>
          <a:p>
            <a:endParaRPr lang="en-GB" dirty="0"/>
          </a:p>
        </p:txBody>
      </p:sp>
      <p:pic>
        <p:nvPicPr>
          <p:cNvPr id="17410" name="Picture 2" descr="C:\Users\Victoria\Desktop\My Work\ArtWork\stick_figure_holding_question_mark_780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420888"/>
            <a:ext cx="2797899" cy="4030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292385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Three steps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Talk to the people directly involved with the complaint, to attempt to solve the problem</a:t>
            </a:r>
          </a:p>
          <a:p>
            <a:pPr lvl="0"/>
            <a:r>
              <a:rPr lang="en-GB" dirty="0"/>
              <a:t>Take the issue higher up, if initial discussions are unproductive</a:t>
            </a:r>
          </a:p>
          <a:p>
            <a:pPr lvl="0"/>
            <a:r>
              <a:rPr lang="en-GB" dirty="0"/>
              <a:t>Take the complaint to an agency or refer the client to an advocacy service. </a:t>
            </a:r>
          </a:p>
          <a:p>
            <a:endParaRPr lang="en-GB" dirty="0"/>
          </a:p>
        </p:txBody>
      </p:sp>
      <p:pic>
        <p:nvPicPr>
          <p:cNvPr id="4" name="Picture 3" descr="figures_with_check_mark_800_wht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292087"/>
            <a:ext cx="2880320" cy="22269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7296712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Promote health and re-</a:t>
            </a:r>
            <a:r>
              <a:rPr lang="en-AU" dirty="0" err="1"/>
              <a:t>ablement</a:t>
            </a:r>
            <a:r>
              <a:rPr lang="en-AU" dirty="0"/>
              <a:t> of older people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4.1 </a:t>
            </a:r>
            <a:r>
              <a:rPr lang="en-AU" sz="2800" dirty="0"/>
              <a:t>Encourage the older person to engage as actively as possible in all living activities and provide them with information and support to do so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living activities?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Living activities are those activities that a client will need to partake to live </a:t>
            </a:r>
            <a:r>
              <a:rPr lang="en-GB" b="1" dirty="0" smtClean="0"/>
              <a:t>independently</a:t>
            </a:r>
            <a:r>
              <a:rPr lang="en-GB" b="1" dirty="0"/>
              <a:t>:</a:t>
            </a:r>
            <a:endParaRPr lang="en-GB" b="1" dirty="0" smtClean="0"/>
          </a:p>
          <a:p>
            <a:pPr lvl="0"/>
            <a:r>
              <a:rPr lang="en-GB" dirty="0" smtClean="0"/>
              <a:t>Cooking </a:t>
            </a:r>
            <a:r>
              <a:rPr lang="en-GB" dirty="0"/>
              <a:t>and feeding oneself</a:t>
            </a:r>
          </a:p>
          <a:p>
            <a:pPr lvl="0"/>
            <a:r>
              <a:rPr lang="en-GB" dirty="0"/>
              <a:t>Cleaning oneself/bathing </a:t>
            </a:r>
          </a:p>
          <a:p>
            <a:pPr lvl="0"/>
            <a:r>
              <a:rPr lang="en-GB" dirty="0"/>
              <a:t>Dressing</a:t>
            </a:r>
          </a:p>
          <a:p>
            <a:pPr lvl="0"/>
            <a:r>
              <a:rPr lang="en-GB" dirty="0"/>
              <a:t>Grooming</a:t>
            </a:r>
          </a:p>
          <a:p>
            <a:pPr lvl="0"/>
            <a:r>
              <a:rPr lang="en-GB" dirty="0"/>
              <a:t>Household chores</a:t>
            </a:r>
          </a:p>
          <a:p>
            <a:pPr lvl="0"/>
            <a:r>
              <a:rPr lang="en-GB" dirty="0"/>
              <a:t>Leisure.</a:t>
            </a:r>
          </a:p>
          <a:p>
            <a:endParaRPr lang="en-GB" dirty="0"/>
          </a:p>
        </p:txBody>
      </p:sp>
      <p:pic>
        <p:nvPicPr>
          <p:cNvPr id="4" name="Picture 3" descr="C:\Users\Victoria\Desktop\My Work\ArtWork\stick_figure_washing_fac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284984"/>
            <a:ext cx="2814105" cy="27363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err="1" smtClean="0"/>
              <a:t>Reablement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554960" cy="4525963"/>
          </a:xfrm>
        </p:spPr>
        <p:txBody>
          <a:bodyPr>
            <a:normAutofit lnSpcReduction="10000"/>
          </a:bodyPr>
          <a:lstStyle/>
          <a:p>
            <a:r>
              <a:rPr lang="en-AU" dirty="0" err="1"/>
              <a:t>Reablement</a:t>
            </a:r>
            <a:r>
              <a:rPr lang="en-AU" dirty="0"/>
              <a:t> involves helping people learn or </a:t>
            </a:r>
            <a:r>
              <a:rPr lang="en-AU" dirty="0" smtClean="0"/>
              <a:t>relearn </a:t>
            </a:r>
            <a:r>
              <a:rPr lang="en-AU" dirty="0"/>
              <a:t>the skills they need for everyday living. </a:t>
            </a:r>
            <a:endParaRPr lang="en-AU" dirty="0" smtClean="0"/>
          </a:p>
          <a:p>
            <a:r>
              <a:rPr lang="en-AU" dirty="0" smtClean="0"/>
              <a:t>Older </a:t>
            </a:r>
            <a:r>
              <a:rPr lang="en-AU" dirty="0"/>
              <a:t>people may have lost these skills through the deterioration of health and their reliance on </a:t>
            </a:r>
            <a:r>
              <a:rPr lang="en-AU" dirty="0" smtClean="0"/>
              <a:t>support.</a:t>
            </a:r>
          </a:p>
          <a:p>
            <a:r>
              <a:rPr lang="en-AU" dirty="0" smtClean="0"/>
              <a:t>Carers </a:t>
            </a:r>
            <a:r>
              <a:rPr lang="en-AU" dirty="0"/>
              <a:t>guide client’s on tasks, doing them with the client instead of doing them for the client. </a:t>
            </a:r>
            <a:endParaRPr lang="en-GB" dirty="0"/>
          </a:p>
          <a:p>
            <a:endParaRPr lang="en-GB" dirty="0"/>
          </a:p>
        </p:txBody>
      </p:sp>
      <p:pic>
        <p:nvPicPr>
          <p:cNvPr id="18434" name="Picture 2" descr="C:\Users\Victoria\Desktop\My Work\ArtWork\stick_figures_help_walke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060847"/>
            <a:ext cx="2304446" cy="416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798709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Promote health and re-</a:t>
            </a:r>
            <a:r>
              <a:rPr lang="en-AU" dirty="0" err="1"/>
              <a:t>ablement</a:t>
            </a:r>
            <a:r>
              <a:rPr lang="en-AU" dirty="0"/>
              <a:t> of older people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4.2 </a:t>
            </a:r>
            <a:r>
              <a:rPr lang="en-AU" sz="2800" dirty="0"/>
              <a:t>Assist the older person to recognise the impact that changes associated with ageing may have on their activities of living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General </a:t>
            </a:r>
            <a:r>
              <a:rPr lang="en-GB" dirty="0"/>
              <a:t>physical changes associated with ageing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r>
              <a:rPr lang="en-GB" dirty="0"/>
              <a:t>Vision </a:t>
            </a:r>
            <a:endParaRPr lang="en-GB" dirty="0" smtClean="0"/>
          </a:p>
          <a:p>
            <a:r>
              <a:rPr lang="en-GB" dirty="0" smtClean="0"/>
              <a:t>Hearing</a:t>
            </a:r>
          </a:p>
          <a:p>
            <a:r>
              <a:rPr lang="en-GB" dirty="0"/>
              <a:t>Taste and smell </a:t>
            </a:r>
            <a:endParaRPr lang="en-GB" dirty="0" smtClean="0"/>
          </a:p>
          <a:p>
            <a:r>
              <a:rPr lang="en-GB" dirty="0"/>
              <a:t>Immunity </a:t>
            </a:r>
            <a:endParaRPr lang="en-GB" dirty="0" smtClean="0"/>
          </a:p>
          <a:p>
            <a:r>
              <a:rPr lang="en-GB" dirty="0"/>
              <a:t>Hair and nails </a:t>
            </a:r>
            <a:endParaRPr lang="en-GB" dirty="0" smtClean="0"/>
          </a:p>
          <a:p>
            <a:r>
              <a:rPr lang="en-GB" dirty="0" smtClean="0"/>
              <a:t>Hormones</a:t>
            </a:r>
          </a:p>
          <a:p>
            <a:r>
              <a:rPr lang="en-GB" dirty="0"/>
              <a:t>Teeth and gums </a:t>
            </a:r>
            <a:endParaRPr lang="en-GB" dirty="0" smtClean="0"/>
          </a:p>
          <a:p>
            <a:r>
              <a:rPr lang="en-GB" dirty="0" smtClean="0"/>
              <a:t>Face</a:t>
            </a:r>
          </a:p>
          <a:p>
            <a:r>
              <a:rPr lang="en-GB" dirty="0"/>
              <a:t>Body shape </a:t>
            </a:r>
            <a:endParaRPr lang="en-GB" dirty="0" smtClean="0"/>
          </a:p>
          <a:p>
            <a:r>
              <a:rPr lang="en-GB" dirty="0"/>
              <a:t>Skin </a:t>
            </a:r>
            <a:endParaRPr lang="en-GB" dirty="0" smtClean="0"/>
          </a:p>
          <a:p>
            <a:r>
              <a:rPr lang="en-GB" dirty="0"/>
              <a:t>Bones, joints and </a:t>
            </a:r>
            <a:r>
              <a:rPr lang="en-GB" dirty="0" smtClean="0"/>
              <a:t>muscles. </a:t>
            </a:r>
            <a:endParaRPr lang="en-GB" dirty="0"/>
          </a:p>
        </p:txBody>
      </p:sp>
      <p:pic>
        <p:nvPicPr>
          <p:cNvPr id="4" name="Picture 3" descr="stick_figure_eye_exam_pc_800_wht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501008"/>
            <a:ext cx="1986652" cy="3168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Common conditions for elderly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Arthritis </a:t>
            </a:r>
            <a:r>
              <a:rPr lang="en-GB" dirty="0" smtClean="0"/>
              <a:t>(though considered not </a:t>
            </a:r>
            <a:r>
              <a:rPr lang="en-GB" dirty="0"/>
              <a:t>a </a:t>
            </a:r>
            <a:r>
              <a:rPr lang="en-GB" dirty="0" smtClean="0"/>
              <a:t>natural </a:t>
            </a:r>
            <a:r>
              <a:rPr lang="en-GB" dirty="0"/>
              <a:t>part of </a:t>
            </a:r>
            <a:r>
              <a:rPr lang="en-GB" dirty="0" smtClean="0"/>
              <a:t>ageing) and </a:t>
            </a:r>
            <a:r>
              <a:rPr lang="en-GB" dirty="0"/>
              <a:t>other musculoskeletal </a:t>
            </a:r>
            <a:r>
              <a:rPr lang="en-GB" dirty="0" smtClean="0"/>
              <a:t>problems</a:t>
            </a:r>
          </a:p>
          <a:p>
            <a:r>
              <a:rPr lang="en-GB" dirty="0"/>
              <a:t>Diabetes</a:t>
            </a:r>
          </a:p>
          <a:p>
            <a:r>
              <a:rPr lang="en-GB" dirty="0"/>
              <a:t>Frailty and deconditioning</a:t>
            </a:r>
          </a:p>
          <a:p>
            <a:r>
              <a:rPr lang="en-GB" dirty="0"/>
              <a:t>Heart and lung disease </a:t>
            </a:r>
          </a:p>
          <a:p>
            <a:r>
              <a:rPr lang="en-GB" dirty="0"/>
              <a:t>Incontinence</a:t>
            </a:r>
          </a:p>
          <a:p>
            <a:r>
              <a:rPr lang="en-GB" dirty="0"/>
              <a:t>Skin disorders (including skin cancers)</a:t>
            </a:r>
          </a:p>
          <a:p>
            <a:r>
              <a:rPr lang="en-GB" dirty="0"/>
              <a:t>Stroke</a:t>
            </a:r>
          </a:p>
          <a:p>
            <a:r>
              <a:rPr lang="en-GB" dirty="0"/>
              <a:t>Vascular </a:t>
            </a:r>
            <a:r>
              <a:rPr lang="en-GB" dirty="0" smtClean="0"/>
              <a:t>disease (</a:t>
            </a:r>
            <a:r>
              <a:rPr lang="en-GB" dirty="0"/>
              <a:t>thickening of the artery lining from fatty </a:t>
            </a:r>
            <a:r>
              <a:rPr lang="en-GB" dirty="0" smtClean="0"/>
              <a:t>deposits)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 descr="lungs_pc_400_clr_379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204865"/>
            <a:ext cx="2376264" cy="2736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1874288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Promote health and re-</a:t>
            </a:r>
            <a:r>
              <a:rPr lang="en-AU" dirty="0" err="1"/>
              <a:t>ablement</a:t>
            </a:r>
            <a:r>
              <a:rPr lang="en-AU" dirty="0"/>
              <a:t> of older people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4.3 </a:t>
            </a:r>
            <a:r>
              <a:rPr lang="en-AU" sz="2800" dirty="0"/>
              <a:t>Identify strategies and opportunities that maximise engagement and promote healthy lifestyle practices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Victoria\Desktop\My Work\Shuttershock\fruit_healthy_ba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154818"/>
            <a:ext cx="360040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Encouraging </a:t>
            </a:r>
            <a:r>
              <a:rPr lang="en-GB" dirty="0"/>
              <a:t>healthy lifestyle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482952" cy="4525963"/>
          </a:xfrm>
        </p:spPr>
        <p:txBody>
          <a:bodyPr>
            <a:normAutofit/>
          </a:bodyPr>
          <a:lstStyle/>
          <a:p>
            <a:r>
              <a:rPr lang="en-AU" dirty="0"/>
              <a:t>A healthy lifestyle is important to preventing and managing many of the debilitating conditions associated with ageing. </a:t>
            </a:r>
            <a:endParaRPr lang="en-AU" dirty="0" smtClean="0"/>
          </a:p>
          <a:p>
            <a:r>
              <a:rPr lang="en-AU" dirty="0" smtClean="0"/>
              <a:t>Social </a:t>
            </a:r>
            <a:r>
              <a:rPr lang="en-AU" dirty="0"/>
              <a:t>and recreational activities are vital to an individual’s general health and wellbeing as they help to keep them fit, active and ‘keeps the mind working.’ 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tolia_23687249_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551" y="2492896"/>
            <a:ext cx="2934449" cy="2847739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Strategies for healthy living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AU" dirty="0"/>
              <a:t>Taking regular exercise </a:t>
            </a:r>
            <a:endParaRPr lang="en-AU" dirty="0" smtClean="0"/>
          </a:p>
          <a:p>
            <a:pPr lvl="0"/>
            <a:r>
              <a:rPr lang="en-AU" dirty="0" smtClean="0"/>
              <a:t>Maintaining </a:t>
            </a:r>
            <a:r>
              <a:rPr lang="en-AU" dirty="0"/>
              <a:t>a healthy </a:t>
            </a:r>
            <a:r>
              <a:rPr lang="en-AU" dirty="0" smtClean="0"/>
              <a:t>diet</a:t>
            </a:r>
          </a:p>
          <a:p>
            <a:pPr lvl="0"/>
            <a:r>
              <a:rPr lang="en-AU" dirty="0" smtClean="0"/>
              <a:t>Mental </a:t>
            </a:r>
            <a:r>
              <a:rPr lang="en-AU" dirty="0"/>
              <a:t>stimulation </a:t>
            </a:r>
            <a:endParaRPr lang="en-AU" dirty="0" smtClean="0"/>
          </a:p>
          <a:p>
            <a:pPr lvl="0"/>
            <a:r>
              <a:rPr lang="en-AU" dirty="0" smtClean="0"/>
              <a:t>Hobbies</a:t>
            </a:r>
            <a:endParaRPr lang="en-GB" dirty="0"/>
          </a:p>
          <a:p>
            <a:pPr lvl="0"/>
            <a:r>
              <a:rPr lang="en-AU" dirty="0"/>
              <a:t>Embrace variety </a:t>
            </a:r>
            <a:endParaRPr lang="en-AU" dirty="0" smtClean="0"/>
          </a:p>
          <a:p>
            <a:pPr lvl="0"/>
            <a:r>
              <a:rPr lang="en-AU" dirty="0" smtClean="0"/>
              <a:t>Engage </a:t>
            </a:r>
            <a:r>
              <a:rPr lang="en-AU" dirty="0"/>
              <a:t>with remaining family members</a:t>
            </a:r>
            <a:endParaRPr lang="en-GB" dirty="0"/>
          </a:p>
          <a:p>
            <a:pPr lvl="0"/>
            <a:r>
              <a:rPr lang="en-AU" dirty="0"/>
              <a:t>Learn new things</a:t>
            </a:r>
            <a:endParaRPr lang="en-GB" dirty="0"/>
          </a:p>
          <a:p>
            <a:pPr lvl="0"/>
            <a:r>
              <a:rPr lang="en-AU" dirty="0"/>
              <a:t>Take a class/join a club</a:t>
            </a:r>
            <a:endParaRPr lang="en-GB" dirty="0"/>
          </a:p>
          <a:p>
            <a:pPr lvl="0"/>
            <a:r>
              <a:rPr lang="en-AU" dirty="0"/>
              <a:t>Travel (if possible) </a:t>
            </a:r>
            <a:endParaRPr lang="en-GB" dirty="0"/>
          </a:p>
          <a:p>
            <a:pPr lvl="0"/>
            <a:r>
              <a:rPr lang="en-AU" dirty="0"/>
              <a:t>Get vaccinations for common infections.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463450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The five food groups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 smtClean="0"/>
              <a:t>Vegetables </a:t>
            </a:r>
            <a:r>
              <a:rPr lang="en-AU" dirty="0"/>
              <a:t>and legumes/beans</a:t>
            </a:r>
            <a:endParaRPr lang="en-GB" dirty="0"/>
          </a:p>
          <a:p>
            <a:pPr lvl="0"/>
            <a:r>
              <a:rPr lang="en-AU" dirty="0"/>
              <a:t>Fruit</a:t>
            </a:r>
            <a:endParaRPr lang="en-GB" dirty="0"/>
          </a:p>
          <a:p>
            <a:pPr lvl="0"/>
            <a:r>
              <a:rPr lang="en-AU" dirty="0"/>
              <a:t>Grain (cereal) foods, wholegrain and /or high cereal fibre varieties</a:t>
            </a:r>
            <a:endParaRPr lang="en-GB" dirty="0"/>
          </a:p>
          <a:p>
            <a:pPr lvl="0"/>
            <a:r>
              <a:rPr lang="en-AU" dirty="0"/>
              <a:t>Lean meats and poultry, fish, eggs tofu, nuts and seeds and legumes/beans</a:t>
            </a:r>
            <a:endParaRPr lang="en-GB" dirty="0"/>
          </a:p>
          <a:p>
            <a:pPr lvl="0"/>
            <a:r>
              <a:rPr lang="en-AU" dirty="0"/>
              <a:t>Milk, yoghurt, cheese and/or </a:t>
            </a:r>
            <a:r>
              <a:rPr lang="en-AU" dirty="0" smtClean="0"/>
              <a:t>alternatives</a:t>
            </a:r>
            <a:r>
              <a:rPr lang="en-AU" dirty="0"/>
              <a:t>.</a:t>
            </a:r>
            <a:endParaRPr lang="en-GB" dirty="0"/>
          </a:p>
        </p:txBody>
      </p:sp>
      <p:pic>
        <p:nvPicPr>
          <p:cNvPr id="4" name="Picture 3" descr="C:\Users\Victoria\Desktop\My Work\ArtWork\carrot_illustration_800_wht_14907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157192"/>
            <a:ext cx="4922520" cy="15379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1678654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Exercising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059016" cy="4525963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AU" dirty="0"/>
              <a:t>Makes you feel good</a:t>
            </a:r>
            <a:endParaRPr lang="en-GB" dirty="0"/>
          </a:p>
          <a:p>
            <a:pPr lvl="0"/>
            <a:r>
              <a:rPr lang="en-AU" dirty="0"/>
              <a:t>Can provide an opportunity to have fun/socialise</a:t>
            </a:r>
            <a:endParaRPr lang="en-GB" dirty="0"/>
          </a:p>
          <a:p>
            <a:pPr lvl="0"/>
            <a:r>
              <a:rPr lang="en-AU" dirty="0"/>
              <a:t>Helps to prevent weight gain that is unhealthy</a:t>
            </a:r>
            <a:endParaRPr lang="en-GB" dirty="0"/>
          </a:p>
          <a:p>
            <a:pPr lvl="0"/>
            <a:r>
              <a:rPr lang="en-AU" dirty="0"/>
              <a:t>Helps you to relax</a:t>
            </a:r>
            <a:endParaRPr lang="en-GB" dirty="0"/>
          </a:p>
          <a:p>
            <a:pPr lvl="0"/>
            <a:r>
              <a:rPr lang="en-AU" dirty="0"/>
              <a:t>Reduces risk of diseases </a:t>
            </a:r>
            <a:endParaRPr lang="en-AU" dirty="0" smtClean="0"/>
          </a:p>
          <a:p>
            <a:pPr lvl="0"/>
            <a:r>
              <a:rPr lang="en-AU" dirty="0" smtClean="0"/>
              <a:t>Encourages </a:t>
            </a:r>
            <a:r>
              <a:rPr lang="en-AU" dirty="0"/>
              <a:t>healthy growth and development</a:t>
            </a:r>
            <a:endParaRPr lang="en-GB" dirty="0"/>
          </a:p>
          <a:p>
            <a:pPr lvl="0"/>
            <a:r>
              <a:rPr lang="en-AU" dirty="0"/>
              <a:t>Helps build strong bones, muscles and joints.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running_on_treadmill_800_wht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916832"/>
            <a:ext cx="3131840" cy="32403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1027350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Promote health and re-</a:t>
            </a:r>
            <a:r>
              <a:rPr lang="en-AU" dirty="0" err="1"/>
              <a:t>ablement</a:t>
            </a:r>
            <a:r>
              <a:rPr lang="en-AU" dirty="0"/>
              <a:t> of older people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4.4 </a:t>
            </a:r>
            <a:r>
              <a:rPr lang="en-AU" sz="2800" dirty="0"/>
              <a:t>Identify and utilise aids and modifications that promote individual strengths and capacities to assist with independent living in the older person’s environment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Identifying </a:t>
            </a:r>
            <a:r>
              <a:rPr lang="en-GB" dirty="0"/>
              <a:t>aids and modifications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 lvl="0"/>
            <a:r>
              <a:rPr lang="en-AU" dirty="0" smtClean="0"/>
              <a:t>Home </a:t>
            </a:r>
            <a:r>
              <a:rPr lang="en-AU" dirty="0"/>
              <a:t>modifications: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Walk in shower or bath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Stair lifts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Handrails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Slopes and ramps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Wide access for wheelchair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Emergency alarms.</a:t>
            </a:r>
            <a:endParaRPr lang="en-GB" dirty="0"/>
          </a:p>
          <a:p>
            <a:pPr lvl="0"/>
            <a:r>
              <a:rPr lang="en-AU" dirty="0"/>
              <a:t> Aids such as: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Wheelchairs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Walking sticks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Walking frames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Hearing aids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Guide dogs.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Victoria\Desktop\My Work\ArtWork\help_red_button_800_wht_2923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665712"/>
            <a:ext cx="2592288" cy="21922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Financing aids and modifications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The </a:t>
            </a:r>
            <a:r>
              <a:rPr lang="en-AU" dirty="0"/>
              <a:t>Australian Government provides funds or subsidies </a:t>
            </a:r>
            <a:endParaRPr lang="en-AU" dirty="0" smtClean="0"/>
          </a:p>
          <a:p>
            <a:r>
              <a:rPr lang="en-AU" dirty="0" smtClean="0"/>
              <a:t>Though be </a:t>
            </a:r>
            <a:r>
              <a:rPr lang="en-AU" dirty="0"/>
              <a:t>prepared to contribute to the cost of your care or </a:t>
            </a:r>
            <a:r>
              <a:rPr lang="en-AU" dirty="0" smtClean="0"/>
              <a:t>modifications</a:t>
            </a:r>
            <a:r>
              <a:rPr lang="en-AU" dirty="0"/>
              <a:t> </a:t>
            </a:r>
            <a:r>
              <a:rPr lang="en-AU" dirty="0" smtClean="0"/>
              <a:t>(if your circumstances permit)</a:t>
            </a:r>
            <a:endParaRPr lang="en-GB" dirty="0"/>
          </a:p>
          <a:p>
            <a:endParaRPr lang="en-GB" dirty="0"/>
          </a:p>
        </p:txBody>
      </p:sp>
      <p:pic>
        <p:nvPicPr>
          <p:cNvPr id="1026" name="Picture 2" descr="C:\Users\Victoria\Desktop\My Work\ArtWork\money_three_stack_australian_800_wht_631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005064"/>
            <a:ext cx="2801888" cy="2451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595925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Promote health and re-</a:t>
            </a:r>
            <a:r>
              <a:rPr lang="en-AU" dirty="0" err="1"/>
              <a:t>ablement</a:t>
            </a:r>
            <a:r>
              <a:rPr lang="en-AU" dirty="0"/>
              <a:t> of older people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4.5 </a:t>
            </a:r>
            <a:r>
              <a:rPr lang="en-AU" sz="2800" dirty="0"/>
              <a:t>Discuss situations of risk or potential risk associated with ageing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Potential </a:t>
            </a:r>
            <a:r>
              <a:rPr lang="en-GB" dirty="0"/>
              <a:t>risk associated with ageing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As clients get older they may be prone to:</a:t>
            </a:r>
            <a:endParaRPr lang="en-GB" b="1" dirty="0"/>
          </a:p>
          <a:p>
            <a:pPr lvl="0"/>
            <a:r>
              <a:rPr lang="en-AU" dirty="0" smtClean="0"/>
              <a:t>Accidents, such as: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Falls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Road accidents</a:t>
            </a:r>
            <a:endParaRPr lang="en-GB" dirty="0"/>
          </a:p>
          <a:p>
            <a:pPr lvl="0"/>
            <a:r>
              <a:rPr lang="en-AU" dirty="0"/>
              <a:t>Getting lost</a:t>
            </a:r>
            <a:endParaRPr lang="en-GB" dirty="0"/>
          </a:p>
          <a:p>
            <a:pPr lvl="0"/>
            <a:r>
              <a:rPr lang="en-AU" dirty="0"/>
              <a:t>Victims of crime.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Tom\Desktop\ArtWork\stick_figure_falling_down_the_stairs_800_wht_854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708920"/>
            <a:ext cx="3417431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Types of communication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Verbal communication</a:t>
            </a:r>
          </a:p>
          <a:p>
            <a:pPr lvl="0"/>
            <a:r>
              <a:rPr lang="en-GB" dirty="0"/>
              <a:t>Brochures</a:t>
            </a:r>
          </a:p>
          <a:p>
            <a:pPr lvl="0"/>
            <a:r>
              <a:rPr lang="en-GB" dirty="0"/>
              <a:t>Leaflets</a:t>
            </a:r>
          </a:p>
          <a:p>
            <a:pPr lvl="0"/>
            <a:r>
              <a:rPr lang="en-GB" dirty="0"/>
              <a:t>Posters</a:t>
            </a:r>
          </a:p>
          <a:p>
            <a:pPr lvl="0"/>
            <a:r>
              <a:rPr lang="en-GB" dirty="0"/>
              <a:t>Online</a:t>
            </a:r>
          </a:p>
          <a:p>
            <a:r>
              <a:rPr lang="en-GB" dirty="0"/>
              <a:t>Advertising.</a:t>
            </a:r>
          </a:p>
        </p:txBody>
      </p:sp>
      <p:pic>
        <p:nvPicPr>
          <p:cNvPr id="2050" name="Picture 2" descr="C:\Users\Victoria\Desktop\My Work\ArtWork\Fotolia_26529512_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852936"/>
            <a:ext cx="3617979" cy="271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452273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4E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Skills and </a:t>
            </a:r>
            <a:r>
              <a:rPr lang="en-GB" sz="4900" smtClean="0"/>
              <a:t>Knowledge Activity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Major Activity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activity should take anywhere between an 1-2 hours to complete and can be found at the end of your workbook.</a:t>
            </a:r>
          </a:p>
          <a:p>
            <a:pPr>
              <a:buFont typeface="Arial" charset="0"/>
              <a:buNone/>
            </a:pPr>
            <a:endParaRPr lang="en-US" dirty="0" smtClean="0"/>
          </a:p>
          <a:p>
            <a:r>
              <a:rPr lang="en-US" dirty="0" smtClean="0"/>
              <a:t>Your instructor will let you know whether they wish for you to complete it in session time or your own time.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3423" y="4518813"/>
            <a:ext cx="3057155" cy="23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smtClean="0"/>
              <a:t>Summary and Feedback</a:t>
            </a:r>
            <a:endParaRPr lang="en-CA" smtClean="0"/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Did we meet our objectives?</a:t>
            </a:r>
          </a:p>
          <a:p>
            <a:r>
              <a:rPr lang="en-US" sz="2800" dirty="0" smtClean="0"/>
              <a:t>How did you find this session?</a:t>
            </a:r>
          </a:p>
          <a:p>
            <a:r>
              <a:rPr lang="en-US" sz="2800" dirty="0" smtClean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3" descr="c:\Users\Sophie\Desktop\ArtWork\Fotolia_10056570_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549275"/>
            <a:ext cx="6308725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Congratulations!</a:t>
            </a:r>
          </a:p>
        </p:txBody>
      </p:sp>
      <p:sp>
        <p:nvSpPr>
          <p:cNvPr id="77828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You have now finished the unit…</a:t>
            </a:r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‘</a:t>
            </a:r>
            <a:r>
              <a:rPr lang="en-AU" dirty="0"/>
              <a:t>Facilitate the empowerment of older people</a:t>
            </a:r>
            <a:r>
              <a:rPr lang="en-US" dirty="0" smtClean="0"/>
              <a:t>’</a:t>
            </a:r>
            <a:endParaRPr lang="en-AU" sz="2000" b="1" dirty="0" smtClean="0">
              <a:solidFill>
                <a:srgbClr val="FF0000"/>
              </a:solidFill>
            </a:endParaRPr>
          </a:p>
          <a:p>
            <a:pPr algn="r"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2053</TotalTime>
  <Words>2359</Words>
  <Application>Microsoft Office PowerPoint</Application>
  <PresentationFormat>On-screen Show (4:3)</PresentationFormat>
  <Paragraphs>415</Paragraphs>
  <Slides>86</Slides>
  <Notes>39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86</vt:i4>
      </vt:variant>
    </vt:vector>
  </HeadingPairs>
  <TitlesOfParts>
    <vt:vector size="87" baseType="lpstr">
      <vt:lpstr>Office Theme</vt:lpstr>
      <vt:lpstr>PowerPoint Presentation</vt:lpstr>
      <vt:lpstr>Housekeeping</vt:lpstr>
      <vt:lpstr>Objectives</vt:lpstr>
      <vt:lpstr>Develop relationships with older people </vt:lpstr>
      <vt:lpstr> Interpersonal exchanges </vt:lpstr>
      <vt:lpstr>Non-verbal cues</vt:lpstr>
      <vt:lpstr>Empowering phrases</vt:lpstr>
      <vt:lpstr>Negative/disempowering phrases</vt:lpstr>
      <vt:lpstr> Activity 1A  </vt:lpstr>
      <vt:lpstr>Develop relationships with older people </vt:lpstr>
      <vt:lpstr> Social, cultural and spiritual differences </vt:lpstr>
      <vt:lpstr> 'Living Longer Living Better' </vt:lpstr>
      <vt:lpstr> Activity 1B  </vt:lpstr>
      <vt:lpstr>Develop relationships with older people </vt:lpstr>
      <vt:lpstr> Ensuring information is kept confidential </vt:lpstr>
      <vt:lpstr>Guidelines for maintaining confidentiality </vt:lpstr>
      <vt:lpstr>When can it be breached?</vt:lpstr>
      <vt:lpstr> Activity 1C  </vt:lpstr>
      <vt:lpstr>Develop relationships with older people </vt:lpstr>
      <vt:lpstr> Enablers and disablers </vt:lpstr>
      <vt:lpstr>Disablers</vt:lpstr>
      <vt:lpstr>Enablers</vt:lpstr>
      <vt:lpstr>Key issues facing older people</vt:lpstr>
      <vt:lpstr> Activity 1D  </vt:lpstr>
      <vt:lpstr>Develop relationships with older people </vt:lpstr>
      <vt:lpstr> Shared responsibility </vt:lpstr>
      <vt:lpstr>Client responsibilities</vt:lpstr>
      <vt:lpstr> Activity 1E  </vt:lpstr>
      <vt:lpstr>Provide services to older people</vt:lpstr>
      <vt:lpstr> Services to empower </vt:lpstr>
      <vt:lpstr> Activity 2A  </vt:lpstr>
      <vt:lpstr>Provide services to older people</vt:lpstr>
      <vt:lpstr>Gathering information</vt:lpstr>
      <vt:lpstr>Client preferences</vt:lpstr>
      <vt:lpstr>Adjusting services</vt:lpstr>
      <vt:lpstr> Activity 2B  </vt:lpstr>
      <vt:lpstr>Provide services to older people</vt:lpstr>
      <vt:lpstr> Following policy and procedures </vt:lpstr>
      <vt:lpstr> Duty of care </vt:lpstr>
      <vt:lpstr> Legislation </vt:lpstr>
      <vt:lpstr> Activity 2C  </vt:lpstr>
      <vt:lpstr>Support the rights of older people</vt:lpstr>
      <vt:lpstr> Protecting the client's rights </vt:lpstr>
      <vt:lpstr>Complaints</vt:lpstr>
      <vt:lpstr>Complaint topics</vt:lpstr>
      <vt:lpstr> Activity 3A  </vt:lpstr>
      <vt:lpstr>Support the rights of older people</vt:lpstr>
      <vt:lpstr>Principles for older persons</vt:lpstr>
      <vt:lpstr>Equality</vt:lpstr>
      <vt:lpstr> Activity 3B  </vt:lpstr>
      <vt:lpstr>Support the rights of older people</vt:lpstr>
      <vt:lpstr>Report violation of human rights</vt:lpstr>
      <vt:lpstr>Abuse</vt:lpstr>
      <vt:lpstr>Symptoms of abuse</vt:lpstr>
      <vt:lpstr> Activity 3C  </vt:lpstr>
      <vt:lpstr>Support the rights of older people</vt:lpstr>
      <vt:lpstr>Complaining</vt:lpstr>
      <vt:lpstr>Who can complain?</vt:lpstr>
      <vt:lpstr>Three steps</vt:lpstr>
      <vt:lpstr> Activity 3D  </vt:lpstr>
      <vt:lpstr>Promote health and re-ablement of older people</vt:lpstr>
      <vt:lpstr>What are living activities?</vt:lpstr>
      <vt:lpstr> Reablement </vt:lpstr>
      <vt:lpstr> Activity 4A  </vt:lpstr>
      <vt:lpstr>Promote health and re-ablement of older people</vt:lpstr>
      <vt:lpstr> General physical changes associated with ageing </vt:lpstr>
      <vt:lpstr>Common conditions for elderly</vt:lpstr>
      <vt:lpstr> Activity 4B  </vt:lpstr>
      <vt:lpstr>Promote health and re-ablement of older people</vt:lpstr>
      <vt:lpstr> Encouraging healthy lifestyle </vt:lpstr>
      <vt:lpstr>Strategies for healthy living</vt:lpstr>
      <vt:lpstr> The five food groups </vt:lpstr>
      <vt:lpstr> Exercising </vt:lpstr>
      <vt:lpstr> Activity 4C  </vt:lpstr>
      <vt:lpstr>Promote health and re-ablement of older people</vt:lpstr>
      <vt:lpstr> Identifying aids and modifications </vt:lpstr>
      <vt:lpstr> Financing aids and modifications </vt:lpstr>
      <vt:lpstr> Activity 4D  </vt:lpstr>
      <vt:lpstr>Promote health and re-ablement of older people</vt:lpstr>
      <vt:lpstr> Potential risk associated with ageing </vt:lpstr>
      <vt:lpstr>Types of communication</vt:lpstr>
      <vt:lpstr> Activity 4E  </vt:lpstr>
      <vt:lpstr> Skills and Knowledge Activity </vt:lpstr>
      <vt:lpstr>Major Activity</vt:lpstr>
      <vt:lpstr>Summary and Feedback</vt:lpstr>
      <vt:lpstr>Congratulations!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Tom;Chloe</dc:creator>
  <cp:lastModifiedBy>Tom</cp:lastModifiedBy>
  <cp:revision>289</cp:revision>
  <dcterms:created xsi:type="dcterms:W3CDTF">2011-08-26T06:48:04Z</dcterms:created>
  <dcterms:modified xsi:type="dcterms:W3CDTF">2015-09-24T10:42:21Z</dcterms:modified>
</cp:coreProperties>
</file>