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Lst>
  <p:sldSz cx="9144000" cy="6858000" type="screen4x3"/>
  <p:notesSz cx="6858000" cy="9144000"/>
  <p:custDataLst>
    <p:tags r:id="rId11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113" d="100"/>
          <a:sy n="113" d="100"/>
        </p:scale>
        <p:origin x="145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ags" Target="tags/tag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notesMaster" Target="notesMasters/notesMaster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7C447C-BA8E-4B9D-ADF0-DB31DCEFF29E}" type="datetimeFigureOut">
              <a:rPr lang="en-AU" smtClean="0"/>
              <a:t>12/02/2019</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9C8A0-88BF-459B-87F4-C32A678C2CD9}" type="slidenum">
              <a:rPr lang="en-AU" smtClean="0"/>
              <a:t>‹#›</a:t>
            </a:fld>
            <a:endParaRPr lang="en-AU"/>
          </a:p>
        </p:txBody>
      </p:sp>
    </p:spTree>
    <p:extLst>
      <p:ext uri="{BB962C8B-B14F-4D97-AF65-F5344CB8AC3E}">
        <p14:creationId xmlns:p14="http://schemas.microsoft.com/office/powerpoint/2010/main" val="2924849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eaLnBrk="1" hangingPunct="1"/>
            <a:fld id="{BA23535E-B0EE-4861-91EB-24DB9F2C9020}" type="slidenum">
              <a:rPr lang="en-US" altLang="en-US" sz="1200"/>
              <a:pPr eaLnBrk="1" hangingPunct="1"/>
              <a:t>27</a:t>
            </a:fld>
            <a:endParaRPr lang="en-US" altLang="en-US" sz="1200"/>
          </a:p>
        </p:txBody>
      </p:sp>
    </p:spTree>
    <p:extLst>
      <p:ext uri="{BB962C8B-B14F-4D97-AF65-F5344CB8AC3E}">
        <p14:creationId xmlns:p14="http://schemas.microsoft.com/office/powerpoint/2010/main" val="10408770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054" name="Picture 6" descr="C:\Users\beng.CAG\Desktop\Document Templates\PPT jpgs\jpgs\Trades_PPT.jpg"/>
          <p:cNvPicPr>
            <a:picLocks noChangeAspect="1" noChangeArrowheads="1"/>
          </p:cNvPicPr>
          <p:nvPr userDrawn="1"/>
        </p:nvPicPr>
        <p:blipFill>
          <a:blip r:embed="rId3" cstate="print"/>
          <a:srcRect/>
          <a:stretch>
            <a:fillRect/>
          </a:stretch>
        </p:blipFill>
        <p:spPr bwMode="auto">
          <a:xfrm>
            <a:off x="0" y="-1"/>
            <a:ext cx="9144000" cy="6858001"/>
          </a:xfrm>
          <a:prstGeom prst="rect">
            <a:avLst/>
          </a:prstGeom>
          <a:noFill/>
        </p:spPr>
      </p:pic>
      <p:sp>
        <p:nvSpPr>
          <p:cNvPr id="5" name="Rectangle 4"/>
          <p:cNvSpPr/>
          <p:nvPr userDrawn="1"/>
        </p:nvSpPr>
        <p:spPr>
          <a:xfrm>
            <a:off x="539552" y="4293096"/>
            <a:ext cx="417646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Title 1"/>
          <p:cNvSpPr>
            <a:spLocks noGrp="1"/>
          </p:cNvSpPr>
          <p:nvPr>
            <p:ph type="title"/>
          </p:nvPr>
        </p:nvSpPr>
        <p:spPr>
          <a:xfrm>
            <a:off x="457200" y="4005064"/>
            <a:ext cx="5122912" cy="1138138"/>
          </a:xfrm>
        </p:spPr>
        <p:txBody>
          <a:bodyPr anchor="ctr"/>
          <a:lstStyle/>
          <a:p>
            <a:r>
              <a:rPr lang="en-US" smtClean="0"/>
              <a:t>Click to edit Master title style</a:t>
            </a:r>
            <a:endParaRPr lang="en-AU" dirty="0"/>
          </a:p>
        </p:txBody>
      </p:sp>
      <p:sp>
        <p:nvSpPr>
          <p:cNvPr id="7" name="Rectangle 6"/>
          <p:cNvSpPr/>
          <p:nvPr userDrawn="1"/>
        </p:nvSpPr>
        <p:spPr>
          <a:xfrm>
            <a:off x="6604000" y="4114800"/>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8" name="Picture 7"/>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6554490" y="4060500"/>
            <a:ext cx="2589510" cy="1027266"/>
          </a:xfrm>
          <a:prstGeom prst="rect">
            <a:avLst/>
          </a:prstGeom>
        </p:spPr>
      </p:pic>
    </p:spTree>
    <p:custDataLst>
      <p:tags r:id="rId1"/>
    </p:custData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30" name="Picture 6" descr="C:\Users\beng.CAG\Desktop\Document Templates\PPT jpgs\jpgs\Trades_PPT2.jpg"/>
          <p:cNvPicPr>
            <a:picLocks noChangeAspect="1" noChangeArrowheads="1"/>
          </p:cNvPicPr>
          <p:nvPr userDrawn="1"/>
        </p:nvPicPr>
        <p:blipFill>
          <a:blip r:embed="rId13" cstate="print"/>
          <a:srcRect/>
          <a:stretch>
            <a:fillRect/>
          </a:stretch>
        </p:blipFill>
        <p:spPr bwMode="auto">
          <a:xfrm>
            <a:off x="0" y="1"/>
            <a:ext cx="9143999" cy="6857999"/>
          </a:xfrm>
          <a:prstGeom prst="rect">
            <a:avLst/>
          </a:prstGeom>
          <a:noFill/>
        </p:spPr>
      </p:pic>
      <p:sp>
        <p:nvSpPr>
          <p:cNvPr id="2" name="Title Placeholder 1"/>
          <p:cNvSpPr>
            <a:spLocks noGrp="1"/>
          </p:cNvSpPr>
          <p:nvPr>
            <p:ph type="title"/>
          </p:nvPr>
        </p:nvSpPr>
        <p:spPr>
          <a:xfrm>
            <a:off x="457200" y="346646"/>
            <a:ext cx="8229600" cy="706090"/>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3" name="Text Placeholder 2"/>
          <p:cNvSpPr>
            <a:spLocks noGrp="1"/>
          </p:cNvSpPr>
          <p:nvPr>
            <p:ph type="body" idx="1"/>
          </p:nvPr>
        </p:nvSpPr>
        <p:spPr>
          <a:xfrm>
            <a:off x="457200" y="1124745"/>
            <a:ext cx="8229600" cy="489654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b="1" kern="1200" cap="all" baseline="0">
          <a:solidFill>
            <a:schemeClr val="tx1"/>
          </a:solidFill>
          <a:latin typeface="Verdana" pitchFamily="34" charset="0"/>
          <a:ea typeface="Verdana" pitchFamily="34" charset="0"/>
          <a:cs typeface="Verdana" pitchFamily="34" charset="0"/>
        </a:defRPr>
      </a:lvl1pPr>
    </p:titleStyle>
    <p:bodyStyle>
      <a:lvl1pPr marL="342900" indent="-3429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5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5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5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6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6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6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6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6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6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6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68.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6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7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7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7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7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7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7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7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7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7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7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8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8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8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8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8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8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8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87.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88.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8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90.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91.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9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9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ags" Target="../tags/tag43.xml"/></Relationships>
</file>

<file path=ppt/slides/_rels/slide9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9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slideLayout" Target="../slideLayouts/slideLayout2.xml"/><Relationship Id="rId1" Type="http://schemas.openxmlformats.org/officeDocument/2006/relationships/tags" Target="../tags/tag45.xml"/></Relationships>
</file>

<file path=ppt/slides/_rels/slide96.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97.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98.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9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10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slideLayout" Target="../slideLayouts/slideLayout2.xml"/><Relationship Id="rId1" Type="http://schemas.openxmlformats.org/officeDocument/2006/relationships/tags" Target="../tags/tag50.xml"/></Relationships>
</file>

<file path=ppt/slides/_rels/slide10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slideLayout" Target="../slideLayouts/slideLayout2.xml"/><Relationship Id="rId1" Type="http://schemas.openxmlformats.org/officeDocument/2006/relationships/tags" Target="../tags/tag51.xml"/></Relationships>
</file>

<file path=ppt/slides/_rels/slide102.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slideLayout" Target="../slideLayouts/slideLayout2.xml"/><Relationship Id="rId1" Type="http://schemas.openxmlformats.org/officeDocument/2006/relationships/tags" Target="../tags/tag52.xml"/></Relationships>
</file>

<file path=ppt/slides/_rels/slide10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104.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slideLayout" Target="../slideLayouts/slideLayout2.xml"/><Relationship Id="rId1" Type="http://schemas.openxmlformats.org/officeDocument/2006/relationships/tags" Target="../tags/tag54.xml"/></Relationships>
</file>

<file path=ppt/slides/_rels/slide10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slideLayout" Target="../slideLayouts/slideLayout2.xml"/><Relationship Id="rId1" Type="http://schemas.openxmlformats.org/officeDocument/2006/relationships/tags" Target="../tags/tag55.xml"/></Relationships>
</file>

<file path=ppt/slides/_rels/slide106.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10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2.xml"/><Relationship Id="rId1" Type="http://schemas.openxmlformats.org/officeDocument/2006/relationships/tags" Target="../tags/tag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67544" y="4077072"/>
            <a:ext cx="5585594" cy="1015663"/>
          </a:xfrm>
          <a:prstGeom prst="rect">
            <a:avLst/>
          </a:prstGeom>
        </p:spPr>
        <p:txBody>
          <a:bodyPr wrap="square">
            <a:spAutoFit/>
          </a:bodyPr>
          <a:lstStyle/>
          <a:p>
            <a:pPr fontAlgn="auto">
              <a:spcBef>
                <a:spcPts val="0"/>
              </a:spcBef>
              <a:spcAft>
                <a:spcPts val="0"/>
              </a:spcAft>
              <a:defRPr/>
            </a:pPr>
            <a:r>
              <a:rPr lang="en-US" sz="2000" b="1" dirty="0" smtClean="0">
                <a:ea typeface="MS Mincho"/>
                <a:cs typeface="Impact"/>
              </a:rPr>
              <a:t>RIIGOV401D </a:t>
            </a:r>
            <a:r>
              <a:rPr lang="en-AU" sz="2000" b="1" cap="all" dirty="0">
                <a:ea typeface="MS Mincho"/>
                <a:cs typeface="Arial Narrow Bold"/>
              </a:rPr>
              <a:t>Apply, monitor and report on compliance systems</a:t>
            </a:r>
            <a:endParaRPr lang="en-US" sz="2000" b="1" cap="all" dirty="0" smtClean="0">
              <a:ea typeface="MS Mincho"/>
              <a:cs typeface="Arial Narrow Bold"/>
            </a:endParaRPr>
          </a:p>
          <a:p>
            <a:pPr fontAlgn="auto">
              <a:spcBef>
                <a:spcPts val="0"/>
              </a:spcBef>
              <a:spcAft>
                <a:spcPts val="0"/>
              </a:spcAft>
              <a:defRPr/>
            </a:pPr>
            <a:r>
              <a:rPr lang="en-US" sz="2000" b="1" dirty="0" smtClean="0">
                <a:ea typeface="MS Mincho"/>
                <a:cs typeface="Arial Narrow Bold"/>
              </a:rPr>
              <a:t>PRESENTATION </a:t>
            </a:r>
            <a:r>
              <a:rPr lang="en-US" sz="2000" b="1" dirty="0" smtClean="0">
                <a:ea typeface="MS Mincho"/>
                <a:cs typeface="Arial Narrow Bold"/>
              </a:rPr>
              <a:t>1</a:t>
            </a:r>
            <a:endParaRPr lang="en-AU" sz="2000" b="1" dirty="0">
              <a:ea typeface="MS Mincho"/>
              <a:cs typeface="Arial Narrow Bold"/>
            </a:endParaRPr>
          </a:p>
        </p:txBody>
      </p:sp>
    </p:spTree>
    <p:custDataLst>
      <p:tags r:id="rId1"/>
    </p:custDataLst>
    <p:extLst>
      <p:ext uri="{BB962C8B-B14F-4D97-AF65-F5344CB8AC3E}">
        <p14:creationId xmlns:p14="http://schemas.microsoft.com/office/powerpoint/2010/main" val="14426532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7145337" cy="1143000"/>
          </a:xfrm>
        </p:spPr>
        <p:txBody>
          <a:bodyPr rtlCol="0">
            <a:normAutofit/>
          </a:bodyPr>
          <a:lstStyle/>
          <a:p>
            <a:pPr eaLnBrk="1" fontAlgn="auto" hangingPunct="1">
              <a:spcAft>
                <a:spcPts val="0"/>
              </a:spcAft>
              <a:defRPr/>
            </a:pPr>
            <a:r>
              <a:rPr lang="en-US" cap="all" dirty="0" smtClean="0">
                <a:ea typeface="+mj-ea"/>
              </a:rPr>
              <a:t>1.1 INTRODUCTION</a:t>
            </a:r>
            <a:endParaRPr lang="en-US" dirty="0">
              <a:ea typeface="+mj-ea"/>
            </a:endParaRPr>
          </a:p>
        </p:txBody>
      </p:sp>
      <p:sp>
        <p:nvSpPr>
          <p:cNvPr id="3" name="Content Placeholder 2"/>
          <p:cNvSpPr>
            <a:spLocks noGrp="1"/>
          </p:cNvSpPr>
          <p:nvPr>
            <p:ph idx="1"/>
          </p:nvPr>
        </p:nvSpPr>
        <p:spPr>
          <a:xfrm>
            <a:off x="467544" y="1938387"/>
            <a:ext cx="3686175" cy="2823850"/>
          </a:xfrm>
        </p:spPr>
        <p:txBody>
          <a:bodyPr>
            <a:spAutoFit/>
          </a:bodyPr>
          <a:lstStyle/>
          <a:p>
            <a:pPr marL="0" indent="0">
              <a:buFontTx/>
              <a:buNone/>
            </a:pPr>
            <a:r>
              <a:rPr lang="en-AU" altLang="en-US" dirty="0" smtClean="0">
                <a:latin typeface="Arial Narrow" panose="020B0606020202030204" pitchFamily="34" charset="0"/>
              </a:rPr>
              <a:t>Welcome to this unit </a:t>
            </a:r>
            <a:r>
              <a:rPr lang="en-AU" altLang="en-US" b="1" dirty="0" smtClean="0">
                <a:solidFill>
                  <a:srgbClr val="0069AA"/>
                </a:solidFill>
                <a:latin typeface="Arial Narrow" panose="020B0606020202030204" pitchFamily="34" charset="0"/>
              </a:rPr>
              <a:t>RIIGOV401D: Apply, Monitor And Report On Compliance Systems.</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This unit covers applying, monitoring and reporting on compliance systems in the resources and infrastructure industries.</a:t>
            </a:r>
            <a:r>
              <a:rPr lang="en-US" altLang="en-US" dirty="0" smtClean="0">
                <a:latin typeface="Arial Narrow" panose="020B0606020202030204" pitchFamily="34" charset="0"/>
              </a:rPr>
              <a:t> </a:t>
            </a:r>
          </a:p>
        </p:txBody>
      </p:sp>
      <p:pic>
        <p:nvPicPr>
          <p:cNvPr id="4" name="Picture 3" descr="mine site worker supervisor meeting ppe vest hard hat suit jacket 139874793.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37869" y="1938387"/>
            <a:ext cx="3275012"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1509673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7145337" cy="1143000"/>
          </a:xfrm>
        </p:spPr>
        <p:txBody>
          <a:bodyPr rtlCol="0">
            <a:normAutofit/>
          </a:bodyPr>
          <a:lstStyle/>
          <a:p>
            <a:pPr eaLnBrk="1" fontAlgn="auto" hangingPunct="1">
              <a:spcAft>
                <a:spcPts val="0"/>
              </a:spcAft>
              <a:defRPr/>
            </a:pPr>
            <a:r>
              <a:rPr lang="en-US" cap="all" dirty="0" smtClean="0">
                <a:ea typeface="+mj-ea"/>
              </a:rPr>
              <a:t>1.1 INTRODUCTION</a:t>
            </a:r>
            <a:endParaRPr lang="en-US" dirty="0">
              <a:ea typeface="+mj-ea"/>
            </a:endParaRPr>
          </a:p>
        </p:txBody>
      </p:sp>
      <p:sp>
        <p:nvSpPr>
          <p:cNvPr id="3" name="Content Placeholder 2"/>
          <p:cNvSpPr>
            <a:spLocks noGrp="1"/>
          </p:cNvSpPr>
          <p:nvPr>
            <p:ph idx="1"/>
          </p:nvPr>
        </p:nvSpPr>
        <p:spPr>
          <a:xfrm>
            <a:off x="3926706" y="1833042"/>
            <a:ext cx="3686175" cy="2584450"/>
          </a:xfrm>
        </p:spPr>
        <p:txBody>
          <a:bodyPr>
            <a:spAutoFit/>
          </a:bodyPr>
          <a:lstStyle/>
          <a:p>
            <a:pPr marL="0" indent="0">
              <a:buFontTx/>
              <a:buNone/>
            </a:pPr>
            <a:r>
              <a:rPr lang="en-AU" altLang="en-US" smtClean="0">
                <a:latin typeface="Arial Narrow" panose="020B0606020202030204" pitchFamily="34" charset="0"/>
              </a:rPr>
              <a:t>This unit is appropriate for those working in a supervisory role or as a technical specialist, at worksites within: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Civil construction.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Coal mining.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Drilling.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Extractive industries.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Metalliferous mining.</a:t>
            </a:r>
            <a:endParaRPr lang="en-US" altLang="en-US" smtClean="0">
              <a:latin typeface="Arial Narrow" panose="020B0606020202030204" pitchFamily="34" charset="0"/>
            </a:endParaRPr>
          </a:p>
        </p:txBody>
      </p:sp>
      <p:pic>
        <p:nvPicPr>
          <p:cNvPr id="32769" name="Picture 1" descr="worker read clipboard instructions 13988323_xl croppe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088504"/>
            <a:ext cx="3057525"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25532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32769"/>
                                        </p:tgtEl>
                                        <p:attrNameLst>
                                          <p:attrName>style.visibility</p:attrName>
                                        </p:attrNameLst>
                                      </p:cBhvr>
                                      <p:to>
                                        <p:strVal val="visible"/>
                                      </p:to>
                                    </p:set>
                                    <p:animEffect transition="in" filter="dissolve">
                                      <p:cBhvr>
                                        <p:cTn id="13" dur="1000"/>
                                        <p:tgtEl>
                                          <p:spTgt spid="327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1400"/>
            <a:ext cx="7145337" cy="1143000"/>
          </a:xfrm>
        </p:spPr>
        <p:txBody>
          <a:bodyPr rtlCol="0">
            <a:normAutofit/>
          </a:bodyPr>
          <a:lstStyle/>
          <a:p>
            <a:pPr eaLnBrk="1" fontAlgn="auto" hangingPunct="1">
              <a:spcAft>
                <a:spcPts val="0"/>
              </a:spcAft>
              <a:defRPr/>
            </a:pPr>
            <a:r>
              <a:rPr lang="en-US" cap="all" dirty="0" smtClean="0">
                <a:ea typeface="+mj-ea"/>
              </a:rPr>
              <a:t>1.1 INTRODUCTION</a:t>
            </a:r>
            <a:endParaRPr lang="en-US" dirty="0">
              <a:ea typeface="+mj-ea"/>
            </a:endParaRPr>
          </a:p>
        </p:txBody>
      </p:sp>
      <p:sp>
        <p:nvSpPr>
          <p:cNvPr id="3" name="Content Placeholder 2"/>
          <p:cNvSpPr>
            <a:spLocks noGrp="1"/>
          </p:cNvSpPr>
          <p:nvPr>
            <p:ph idx="1"/>
          </p:nvPr>
        </p:nvSpPr>
        <p:spPr>
          <a:xfrm>
            <a:off x="539552" y="1781225"/>
            <a:ext cx="4094162" cy="2141537"/>
          </a:xfrm>
        </p:spPr>
        <p:txBody>
          <a:bodyPr>
            <a:spAutoFit/>
          </a:bodyPr>
          <a:lstStyle/>
          <a:p>
            <a:pPr marL="0" indent="0">
              <a:buFontTx/>
              <a:buNone/>
            </a:pPr>
            <a:r>
              <a:rPr lang="en-AU" altLang="en-US" dirty="0" smtClean="0">
                <a:latin typeface="Arial Narrow" panose="020B0606020202030204" pitchFamily="34" charset="0"/>
              </a:rPr>
              <a:t>The unit includes: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Identifying, sharing, planning and implementing legislation, codes, standards and business requirements.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Monitoring, revising and reporting performance to ensure legal and contractual compliance.</a:t>
            </a:r>
          </a:p>
        </p:txBody>
      </p:sp>
      <p:pic>
        <p:nvPicPr>
          <p:cNvPr id="4" name="Picture 3" descr="construction worker supervisor inspector read document hard hat ppe 13582653_l.jpg"/>
          <p:cNvPicPr>
            <a:picLocks noChangeAspect="1"/>
          </p:cNvPicPr>
          <p:nvPr/>
        </p:nvPicPr>
        <p:blipFill>
          <a:blip r:embed="rId2">
            <a:extLst>
              <a:ext uri="{28A0092B-C50C-407E-A947-70E740481C1C}">
                <a14:useLocalDpi xmlns:a14="http://schemas.microsoft.com/office/drawing/2010/main" val="0"/>
              </a:ext>
            </a:extLst>
          </a:blip>
          <a:srcRect l="20399" b="294"/>
          <a:stretch>
            <a:fillRect/>
          </a:stretch>
        </p:blipFill>
        <p:spPr bwMode="auto">
          <a:xfrm flipH="1">
            <a:off x="5656220" y="1556792"/>
            <a:ext cx="347980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33363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6595"/>
            <a:ext cx="7145337" cy="1143000"/>
          </a:xfrm>
        </p:spPr>
        <p:txBody>
          <a:bodyPr rtlCol="0">
            <a:normAutofit/>
          </a:bodyPr>
          <a:lstStyle/>
          <a:p>
            <a:pPr eaLnBrk="1" fontAlgn="auto" hangingPunct="1">
              <a:spcAft>
                <a:spcPts val="0"/>
              </a:spcAft>
              <a:defRPr/>
            </a:pPr>
            <a:r>
              <a:rPr lang="en-US" cap="all" dirty="0" smtClean="0">
                <a:ea typeface="+mj-ea"/>
              </a:rPr>
              <a:t>1.2 ACCESS AND APPLY COMPLIANCE DOCUMENTATION</a:t>
            </a:r>
            <a:endParaRPr lang="en-US" dirty="0">
              <a:ea typeface="+mj-ea"/>
            </a:endParaRPr>
          </a:p>
        </p:txBody>
      </p:sp>
      <p:sp>
        <p:nvSpPr>
          <p:cNvPr id="3" name="Content Placeholder 2"/>
          <p:cNvSpPr>
            <a:spLocks noGrp="1"/>
          </p:cNvSpPr>
          <p:nvPr>
            <p:ph idx="1"/>
          </p:nvPr>
        </p:nvSpPr>
        <p:spPr>
          <a:xfrm>
            <a:off x="539552" y="1556792"/>
            <a:ext cx="7145337" cy="923925"/>
          </a:xfrm>
        </p:spPr>
        <p:txBody>
          <a:bodyPr>
            <a:spAutoFit/>
          </a:bodyPr>
          <a:lstStyle/>
          <a:p>
            <a:pPr marL="0" indent="0">
              <a:buFontTx/>
              <a:buNone/>
            </a:pPr>
            <a:r>
              <a:rPr lang="en-AU" altLang="en-US" smtClean="0">
                <a:latin typeface="Arial Narrow" panose="020B0606020202030204" pitchFamily="34" charset="0"/>
              </a:rPr>
              <a:t>Documentation is essential to all aspects of every worksite. From environmental plans through to extrication plans, documentation exists that outlines what to do, when to do it and how it is to be done.</a:t>
            </a:r>
            <a:endParaRPr lang="en-US" altLang="en-US" smtClean="0">
              <a:latin typeface="Arial Narrow" panose="020B0606020202030204" pitchFamily="34" charset="0"/>
            </a:endParaRPr>
          </a:p>
        </p:txBody>
      </p:sp>
      <p:pic>
        <p:nvPicPr>
          <p:cNvPr id="6" name="Picture 5" descr="documents files folders markers tabs 8494715_l.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3041104"/>
            <a:ext cx="389255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5052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152" y="-113134"/>
            <a:ext cx="7145337" cy="1143000"/>
          </a:xfrm>
        </p:spPr>
        <p:txBody>
          <a:bodyPr rtlCol="0">
            <a:normAutofit/>
          </a:bodyPr>
          <a:lstStyle/>
          <a:p>
            <a:pPr eaLnBrk="1" fontAlgn="auto" hangingPunct="1">
              <a:spcAft>
                <a:spcPts val="0"/>
              </a:spcAft>
              <a:defRPr/>
            </a:pPr>
            <a:r>
              <a:rPr lang="en-US" cap="all" dirty="0" smtClean="0">
                <a:ea typeface="+mj-ea"/>
              </a:rPr>
              <a:t>1.2.1 CATEGORIES OF COMPLIANCE DOCUMENTATION</a:t>
            </a:r>
            <a:endParaRPr lang="en-US" dirty="0">
              <a:ea typeface="+mj-ea"/>
            </a:endParaRPr>
          </a:p>
        </p:txBody>
      </p:sp>
      <p:sp>
        <p:nvSpPr>
          <p:cNvPr id="3" name="Content Placeholder 2"/>
          <p:cNvSpPr>
            <a:spLocks noGrp="1"/>
          </p:cNvSpPr>
          <p:nvPr>
            <p:ph idx="1"/>
          </p:nvPr>
        </p:nvSpPr>
        <p:spPr>
          <a:xfrm>
            <a:off x="4139952" y="1772816"/>
            <a:ext cx="3538537" cy="2697162"/>
          </a:xfrm>
        </p:spPr>
        <p:txBody>
          <a:bodyPr>
            <a:spAutoFit/>
          </a:bodyPr>
          <a:lstStyle/>
          <a:p>
            <a:pPr marL="0" indent="0">
              <a:buFontTx/>
              <a:buNone/>
            </a:pPr>
            <a:r>
              <a:rPr lang="en-AU" altLang="en-US" smtClean="0">
                <a:latin typeface="Arial Narrow" panose="020B0606020202030204" pitchFamily="34" charset="0"/>
              </a:rPr>
              <a:t>Compliance documentation is the name given to the documents that require you to undertake tasks in a particular way or to meet a given standard. </a:t>
            </a:r>
            <a:endParaRPr lang="en-US" altLang="en-US" smtClean="0">
              <a:latin typeface="Arial Narrow" panose="020B0606020202030204" pitchFamily="34" charset="0"/>
            </a:endParaRPr>
          </a:p>
          <a:p>
            <a:pPr marL="0" indent="0">
              <a:buFontTx/>
              <a:buNone/>
            </a:pPr>
            <a:r>
              <a:rPr lang="en-AU" altLang="en-US" smtClean="0">
                <a:latin typeface="Arial Narrow" panose="020B0606020202030204" pitchFamily="34" charset="0"/>
              </a:rPr>
              <a:t> </a:t>
            </a:r>
            <a:endParaRPr lang="en-US" altLang="en-US" smtClean="0">
              <a:latin typeface="Arial Narrow" panose="020B0606020202030204" pitchFamily="34" charset="0"/>
            </a:endParaRPr>
          </a:p>
          <a:p>
            <a:pPr marL="0" indent="0">
              <a:buFontTx/>
              <a:buNone/>
            </a:pPr>
            <a:r>
              <a:rPr lang="en-AU" altLang="en-US" smtClean="0">
                <a:latin typeface="Arial Narrow" panose="020B0606020202030204" pitchFamily="34" charset="0"/>
              </a:rPr>
              <a:t>Some of the categories of compliance documentation that you may need to access and apply during your work activities are discussed below.</a:t>
            </a:r>
            <a:r>
              <a:rPr lang="en-US" altLang="en-US" smtClean="0">
                <a:latin typeface="Arial Narrow" panose="020B0606020202030204" pitchFamily="34" charset="0"/>
              </a:rPr>
              <a:t> </a:t>
            </a:r>
          </a:p>
        </p:txBody>
      </p:sp>
      <p:pic>
        <p:nvPicPr>
          <p:cNvPr id="4" name="Picture 3" descr="documents files papers stack 97486801.jpg"/>
          <p:cNvPicPr>
            <a:picLocks noChangeAspect="1"/>
          </p:cNvPicPr>
          <p:nvPr/>
        </p:nvPicPr>
        <p:blipFill>
          <a:blip r:embed="rId2" cstate="print">
            <a:extLst>
              <a:ext uri="{28A0092B-C50C-407E-A947-70E740481C1C}">
                <a14:useLocalDpi xmlns:a14="http://schemas.microsoft.com/office/drawing/2010/main" val="0"/>
              </a:ext>
            </a:extLst>
          </a:blip>
          <a:srcRect l="3352" r="3693"/>
          <a:stretch>
            <a:fillRect/>
          </a:stretch>
        </p:blipFill>
        <p:spPr bwMode="auto">
          <a:xfrm>
            <a:off x="533152" y="1876003"/>
            <a:ext cx="3463925"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2178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9392"/>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539552" y="1764333"/>
            <a:ext cx="3538537" cy="3084512"/>
          </a:xfrm>
        </p:spPr>
        <p:txBody>
          <a:bodyPr>
            <a:spAutoFit/>
          </a:bodyPr>
          <a:lstStyle/>
          <a:p>
            <a:pPr marL="0" indent="0">
              <a:buFontTx/>
              <a:buNone/>
            </a:pPr>
            <a:r>
              <a:rPr lang="en-AU" altLang="en-US" smtClean="0">
                <a:latin typeface="Arial Narrow" panose="020B0606020202030204" pitchFamily="34" charset="0"/>
              </a:rPr>
              <a:t>Compliance documentation related to legislative requirements covers a wide range of areas. </a:t>
            </a:r>
            <a:endParaRPr lang="en-US" altLang="en-US" smtClean="0">
              <a:latin typeface="Arial Narrow" panose="020B0606020202030204" pitchFamily="34" charset="0"/>
            </a:endParaRPr>
          </a:p>
          <a:p>
            <a:pPr marL="0" indent="0">
              <a:buFontTx/>
              <a:buNone/>
            </a:pPr>
            <a:r>
              <a:rPr lang="en-AU" altLang="en-US" smtClean="0">
                <a:latin typeface="Arial Narrow" panose="020B0606020202030204" pitchFamily="34" charset="0"/>
              </a:rPr>
              <a:t> </a:t>
            </a:r>
            <a:endParaRPr lang="en-US" altLang="en-US" smtClean="0">
              <a:latin typeface="Arial Narrow" panose="020B0606020202030204" pitchFamily="34" charset="0"/>
            </a:endParaRPr>
          </a:p>
          <a:p>
            <a:pPr marL="0" indent="0">
              <a:buFontTx/>
              <a:buNone/>
            </a:pPr>
            <a:r>
              <a:rPr lang="en-AU" altLang="en-US" smtClean="0">
                <a:latin typeface="Arial Narrow" panose="020B0606020202030204" pitchFamily="34" charset="0"/>
              </a:rPr>
              <a:t>These requirements are standard across every industry within the state or country.</a:t>
            </a:r>
            <a:endParaRPr lang="en-US" altLang="en-US" smtClean="0">
              <a:latin typeface="Arial Narrow" panose="020B0606020202030204" pitchFamily="34" charset="0"/>
            </a:endParaRPr>
          </a:p>
          <a:p>
            <a:pPr marL="0" indent="0">
              <a:buFontTx/>
              <a:buNone/>
            </a:pPr>
            <a:r>
              <a:rPr lang="en-AU" altLang="en-US" smtClean="0">
                <a:latin typeface="Arial Narrow" panose="020B0606020202030204" pitchFamily="34" charset="0"/>
              </a:rPr>
              <a:t> </a:t>
            </a:r>
            <a:endParaRPr lang="en-US" altLang="en-US" smtClean="0">
              <a:latin typeface="Arial Narrow" panose="020B0606020202030204" pitchFamily="34" charset="0"/>
            </a:endParaRPr>
          </a:p>
          <a:p>
            <a:pPr marL="0" indent="0">
              <a:buFontTx/>
              <a:buNone/>
            </a:pPr>
            <a:r>
              <a:rPr lang="en-AU" altLang="en-US" smtClean="0">
                <a:latin typeface="Arial Narrow" panose="020B0606020202030204" pitchFamily="34" charset="0"/>
              </a:rPr>
              <a:t>There are many legislative requirements that may affect business operations. </a:t>
            </a:r>
            <a:endParaRPr lang="en-US" altLang="en-US" smtClean="0">
              <a:latin typeface="Arial Narrow" panose="020B0606020202030204" pitchFamily="34" charset="0"/>
            </a:endParaRPr>
          </a:p>
        </p:txBody>
      </p:sp>
      <p:pic>
        <p:nvPicPr>
          <p:cNvPr id="5" name="Picture 4" descr="legal gavel legislation law regulations 96317689.jpg"/>
          <p:cNvPicPr>
            <a:picLocks noChangeAspect="1"/>
          </p:cNvPicPr>
          <p:nvPr/>
        </p:nvPicPr>
        <p:blipFill>
          <a:blip r:embed="rId2">
            <a:extLst>
              <a:ext uri="{28A0092B-C50C-407E-A947-70E740481C1C}">
                <a14:useLocalDpi xmlns:a14="http://schemas.microsoft.com/office/drawing/2010/main" val="0"/>
              </a:ext>
            </a:extLst>
          </a:blip>
          <a:srcRect l="20518" t="7315" r="22928" b="5922"/>
          <a:stretch>
            <a:fillRect/>
          </a:stretch>
        </p:blipFill>
        <p:spPr bwMode="auto">
          <a:xfrm>
            <a:off x="5148064" y="1988840"/>
            <a:ext cx="3470275" cy="355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80870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4920"/>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4146352" y="2506042"/>
            <a:ext cx="3538537" cy="2141538"/>
          </a:xfrm>
        </p:spPr>
        <p:txBody>
          <a:bodyPr>
            <a:spAutoFit/>
          </a:bodyPr>
          <a:lstStyle/>
          <a:p>
            <a:pPr marL="0" indent="0">
              <a:buFontTx/>
              <a:buNone/>
            </a:pPr>
            <a:r>
              <a:rPr lang="en-AU" altLang="en-US" dirty="0" smtClean="0">
                <a:latin typeface="Arial Narrow" panose="020B0606020202030204" pitchFamily="34" charset="0"/>
              </a:rPr>
              <a:t>Safety in the workplace is critical to every organisation. Any work conducted should be undertaken in a safe manner.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There are various federal, state and territory legislation and regulations surrounding OHS/WHS.</a:t>
            </a:r>
            <a:endParaRPr lang="en-US" altLang="en-US" dirty="0" smtClean="0">
              <a:latin typeface="Arial Narrow" panose="020B0606020202030204" pitchFamily="34" charset="0"/>
            </a:endParaRPr>
          </a:p>
        </p:txBody>
      </p:sp>
      <p:pic>
        <p:nvPicPr>
          <p:cNvPr id="4" name="Picture 3" descr="litigation legislation law regulation gavel hand judge 9394482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348880"/>
            <a:ext cx="3435350"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539552" y="1836117"/>
            <a:ext cx="7145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a:spcBef>
                <a:spcPct val="20000"/>
              </a:spcBef>
              <a:buSzPct val="100000"/>
            </a:pPr>
            <a:r>
              <a:rPr lang="en-AU" altLang="en-US" sz="1800" b="1">
                <a:solidFill>
                  <a:srgbClr val="0069AA"/>
                </a:solidFill>
                <a:latin typeface="Arial Narrow" panose="020B0606020202030204" pitchFamily="34" charset="0"/>
              </a:rPr>
              <a:t>Occupational Health &amp; Safety/Work Health &amp; Safety (OHS/WHS) Requirements</a:t>
            </a:r>
            <a:endParaRPr lang="en-US" altLang="en-US" sz="1800">
              <a:solidFill>
                <a:srgbClr val="0069AA"/>
              </a:solidFill>
              <a:latin typeface="Arial Narrow" panose="020B0606020202030204" pitchFamily="34" charset="0"/>
            </a:endParaRPr>
          </a:p>
        </p:txBody>
      </p:sp>
    </p:spTree>
    <p:extLst>
      <p:ext uri="{BB962C8B-B14F-4D97-AF65-F5344CB8AC3E}">
        <p14:creationId xmlns:p14="http://schemas.microsoft.com/office/powerpoint/2010/main" val="2596759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467544" y="1108125"/>
            <a:ext cx="4052887" cy="4708981"/>
          </a:xfrm>
        </p:spPr>
        <p:txBody>
          <a:bodyPr>
            <a:spAutoFit/>
          </a:bodyPr>
          <a:lstStyle/>
          <a:p>
            <a:pPr marL="0" indent="0">
              <a:buFontTx/>
              <a:buNone/>
            </a:pPr>
            <a:r>
              <a:rPr lang="en-AU" altLang="en-US" b="1" dirty="0" smtClean="0">
                <a:solidFill>
                  <a:srgbClr val="0069AA"/>
                </a:solidFill>
                <a:latin typeface="Arial Narrow" panose="020B0606020202030204" pitchFamily="34" charset="0"/>
              </a:rPr>
              <a:t>Environmental Issues</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All organisations play an important role in maintaining environmental practices. However, the legislation that directly affects each company will differ depending on the activities they undertake.</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Federal, state and local governments jointly administer environmental protection legislation in Australia through bilateral agreements.</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State and territory acts can apply to certain business activities and often involves the issuing of environmental licenses and permits.</a:t>
            </a:r>
            <a:endParaRPr lang="en-US" altLang="en-US" dirty="0" smtClean="0">
              <a:latin typeface="Arial Narrow" panose="020B0606020202030204" pitchFamily="34" charset="0"/>
            </a:endParaRPr>
          </a:p>
        </p:txBody>
      </p:sp>
      <p:pic>
        <p:nvPicPr>
          <p:cNvPr id="5" name="Picture 4" descr="Environmental protection hand holding plant tree.jpg"/>
          <p:cNvPicPr>
            <a:picLocks noChangeAspect="1"/>
          </p:cNvPicPr>
          <p:nvPr/>
        </p:nvPicPr>
        <p:blipFill>
          <a:blip r:embed="rId2">
            <a:extLst>
              <a:ext uri="{28A0092B-C50C-407E-A947-70E740481C1C}">
                <a14:useLocalDpi xmlns:a14="http://schemas.microsoft.com/office/drawing/2010/main" val="0"/>
              </a:ext>
            </a:extLst>
          </a:blip>
          <a:srcRect l="5006" t="3851" r="9143" b="3932"/>
          <a:stretch>
            <a:fillRect/>
          </a:stretch>
        </p:blipFill>
        <p:spPr bwMode="auto">
          <a:xfrm>
            <a:off x="4691881" y="1166862"/>
            <a:ext cx="3378200" cy="456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77394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5795"/>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3388544" y="1087965"/>
            <a:ext cx="4224337" cy="5016758"/>
          </a:xfrm>
        </p:spPr>
        <p:txBody>
          <a:bodyPr>
            <a:spAutoFit/>
          </a:bodyPr>
          <a:lstStyle/>
          <a:p>
            <a:pPr marL="0" indent="0">
              <a:buFontTx/>
              <a:buNone/>
            </a:pPr>
            <a:r>
              <a:rPr lang="en-AU" altLang="en-US" b="1" dirty="0" smtClean="0">
                <a:solidFill>
                  <a:srgbClr val="0069AA"/>
                </a:solidFill>
                <a:latin typeface="Arial Narrow" panose="020B0606020202030204" pitchFamily="34" charset="0"/>
              </a:rPr>
              <a:t>Equal Employment Opportunities (EEO) And Anti-Discrimination</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Laws about anti-discrimination are made at both the Commonwealth and state or territory levels. These laws provide a range of grounds for a person to lodge a complaint if they feel they have been discriminated against on the basis of: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Race.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Age.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Sex.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Disability.</a:t>
            </a:r>
            <a:endParaRPr lang="en-US" altLang="en-US" dirty="0" smtClean="0">
              <a:latin typeface="Arial Narrow" panose="020B0606020202030204" pitchFamily="34" charset="0"/>
            </a:endParaRPr>
          </a:p>
        </p:txBody>
      </p:sp>
      <p:pic>
        <p:nvPicPr>
          <p:cNvPr id="4" name="Picture 3" descr="Aboriginal indigenous Australian man diversity 152545901.jpg"/>
          <p:cNvPicPr>
            <a:picLocks noChangeAspect="1"/>
          </p:cNvPicPr>
          <p:nvPr/>
        </p:nvPicPr>
        <p:blipFill>
          <a:blip r:embed="rId2">
            <a:extLst>
              <a:ext uri="{28A0092B-C50C-407E-A947-70E740481C1C}">
                <a14:useLocalDpi xmlns:a14="http://schemas.microsoft.com/office/drawing/2010/main" val="0"/>
              </a:ext>
            </a:extLst>
          </a:blip>
          <a:srcRect t="2" b="10608"/>
          <a:stretch>
            <a:fillRect/>
          </a:stretch>
        </p:blipFill>
        <p:spPr bwMode="auto">
          <a:xfrm flipH="1">
            <a:off x="467544" y="1556792"/>
            <a:ext cx="2790825" cy="374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04030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8588"/>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539552" y="1844824"/>
            <a:ext cx="3973512" cy="2143125"/>
          </a:xfrm>
        </p:spPr>
        <p:txBody>
          <a:bodyPr>
            <a:spAutoFit/>
          </a:bodyPr>
          <a:lstStyle/>
          <a:p>
            <a:pPr marL="0" indent="0">
              <a:buFontTx/>
              <a:buNone/>
            </a:pPr>
            <a:r>
              <a:rPr lang="en-AU" altLang="en-US" smtClean="0">
                <a:latin typeface="Arial Narrow" panose="020B0606020202030204" pitchFamily="34" charset="0"/>
              </a:rPr>
              <a:t>EEO legislation ensures that everyone has equal access to available employment. The principles of EEO are to: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Ensure that workplaces are free from discrimination and harassment.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Provide programs to assist people to overcome disadvantage.</a:t>
            </a:r>
            <a:endParaRPr lang="en-US" altLang="en-US" smtClean="0">
              <a:latin typeface="Arial Narrow" panose="020B0606020202030204" pitchFamily="34" charset="0"/>
            </a:endParaRPr>
          </a:p>
        </p:txBody>
      </p:sp>
      <p:pic>
        <p:nvPicPr>
          <p:cNvPr id="5" name="Picture 4" descr="Generic Books and gavel.jpg"/>
          <p:cNvPicPr>
            <a:picLocks noChangeAspect="1"/>
          </p:cNvPicPr>
          <p:nvPr/>
        </p:nvPicPr>
        <p:blipFill>
          <a:blip r:embed="rId2">
            <a:extLst>
              <a:ext uri="{28A0092B-C50C-407E-A947-70E740481C1C}">
                <a14:useLocalDpi xmlns:a14="http://schemas.microsoft.com/office/drawing/2010/main" val="0"/>
              </a:ext>
            </a:extLst>
          </a:blip>
          <a:srcRect l="7706" t="5673" r="8633" b="5901"/>
          <a:stretch>
            <a:fillRect/>
          </a:stretch>
        </p:blipFill>
        <p:spPr bwMode="auto">
          <a:xfrm>
            <a:off x="4616252" y="1671787"/>
            <a:ext cx="3068637" cy="262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521442" y="4748361"/>
            <a:ext cx="7145337"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a:spcBef>
                <a:spcPct val="20000"/>
              </a:spcBef>
              <a:buSzPct val="100000"/>
            </a:pPr>
            <a:r>
              <a:rPr lang="en-AU" altLang="en-US" sz="1800" dirty="0">
                <a:solidFill>
                  <a:srgbClr val="000000"/>
                </a:solidFill>
                <a:latin typeface="Arial Narrow" panose="020B0606020202030204" pitchFamily="34" charset="0"/>
              </a:rPr>
              <a:t>Anti-discrimination legislation ensures that no person is discriminated against in the areas of employment, public education, delivery of goods and services including banking, health care and property.</a:t>
            </a:r>
            <a:endParaRPr lang="en-US" altLang="en-US" sz="1800" dirty="0">
              <a:solidFill>
                <a:srgbClr val="000000"/>
              </a:solidFill>
              <a:latin typeface="Arial Narrow" panose="020B0606020202030204" pitchFamily="34" charset="0"/>
            </a:endParaRPr>
          </a:p>
        </p:txBody>
      </p:sp>
    </p:spTree>
    <p:extLst>
      <p:ext uri="{BB962C8B-B14F-4D97-AF65-F5344CB8AC3E}">
        <p14:creationId xmlns:p14="http://schemas.microsoft.com/office/powerpoint/2010/main" val="9434502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4052119" y="2170733"/>
            <a:ext cx="3560762" cy="1865312"/>
          </a:xfrm>
        </p:spPr>
        <p:txBody>
          <a:bodyPr>
            <a:spAutoFit/>
          </a:bodyPr>
          <a:lstStyle/>
          <a:p>
            <a:pPr marL="0" indent="0">
              <a:buFontTx/>
              <a:buNone/>
            </a:pPr>
            <a:r>
              <a:rPr lang="en-AU" altLang="en-US" dirty="0" smtClean="0">
                <a:latin typeface="Arial Narrow" panose="020B0606020202030204" pitchFamily="34" charset="0"/>
              </a:rPr>
              <a:t>The principles of anti-discrimination are: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It is unlawful to discriminate based on race, sex, disability, marital status and age.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The promotion of equal opportunity for all people.</a:t>
            </a:r>
            <a:endParaRPr lang="en-US" altLang="en-US" dirty="0" smtClean="0">
              <a:latin typeface="Arial Narrow" panose="020B0606020202030204" pitchFamily="34" charset="0"/>
            </a:endParaRPr>
          </a:p>
        </p:txBody>
      </p:sp>
      <p:pic>
        <p:nvPicPr>
          <p:cNvPr id="4" name="Picture 3" descr="workers diversity ppe hard hats 122535645.jpg"/>
          <p:cNvPicPr>
            <a:picLocks noChangeAspect="1"/>
          </p:cNvPicPr>
          <p:nvPr/>
        </p:nvPicPr>
        <p:blipFill>
          <a:blip r:embed="rId2" cstate="print">
            <a:extLst>
              <a:ext uri="{28A0092B-C50C-407E-A947-70E740481C1C}">
                <a14:useLocalDpi xmlns:a14="http://schemas.microsoft.com/office/drawing/2010/main" val="0"/>
              </a:ext>
            </a:extLst>
          </a:blip>
          <a:srcRect l="5347" r="3287"/>
          <a:stretch>
            <a:fillRect/>
          </a:stretch>
        </p:blipFill>
        <p:spPr bwMode="auto">
          <a:xfrm>
            <a:off x="467544" y="1804020"/>
            <a:ext cx="3457575" cy="257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34022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451567" y="1196752"/>
            <a:ext cx="4613275" cy="4208844"/>
          </a:xfrm>
        </p:spPr>
        <p:txBody>
          <a:bodyPr>
            <a:spAutoFit/>
          </a:bodyPr>
          <a:lstStyle/>
          <a:p>
            <a:pPr marL="0" indent="0">
              <a:buFontTx/>
              <a:buNone/>
            </a:pPr>
            <a:r>
              <a:rPr lang="en-AU" altLang="en-US" b="1" dirty="0" smtClean="0">
                <a:solidFill>
                  <a:srgbClr val="0069AA"/>
                </a:solidFill>
                <a:latin typeface="Arial Narrow" panose="020B0606020202030204" pitchFamily="34" charset="0"/>
              </a:rPr>
              <a:t>Business Registration and Licensing</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Depending on your worksite and/or the activities you are undertaking, you may need to hold a current ticket or certificate of competency. Licences, permits, and registrations are also required for personnel/workers who may have to perform high risk work or use certain plant or substances.</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For example, personnel/workers operating plant or heavy vehicles need an ‘A’ class licence for plant up to 4.5 tonnes and ‘C’ class licence for plant over 4.5 tonnes (i.e. Australian heavy vehicle licence).</a:t>
            </a:r>
            <a:endParaRPr lang="en-US" altLang="en-US" dirty="0" smtClean="0">
              <a:latin typeface="Arial Narrow" panose="020B0606020202030204" pitchFamily="34" charset="0"/>
            </a:endParaRPr>
          </a:p>
        </p:txBody>
      </p:sp>
      <p:pic>
        <p:nvPicPr>
          <p:cNvPr id="5" name="Picture 4" descr="supervisor inspector business hard hat clipboard 13560737_l.jpg"/>
          <p:cNvPicPr>
            <a:picLocks noChangeAspect="1"/>
          </p:cNvPicPr>
          <p:nvPr/>
        </p:nvPicPr>
        <p:blipFill>
          <a:blip r:embed="rId2" cstate="print">
            <a:extLst>
              <a:ext uri="{28A0092B-C50C-407E-A947-70E740481C1C}">
                <a14:useLocalDpi xmlns:a14="http://schemas.microsoft.com/office/drawing/2010/main" val="0"/>
              </a:ext>
            </a:extLst>
          </a:blip>
          <a:srcRect b="7030"/>
          <a:stretch>
            <a:fillRect/>
          </a:stretch>
        </p:blipFill>
        <p:spPr bwMode="auto">
          <a:xfrm>
            <a:off x="6016650" y="1916832"/>
            <a:ext cx="3192462"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78862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467544" y="1254770"/>
            <a:ext cx="7145337" cy="646112"/>
          </a:xfrm>
        </p:spPr>
        <p:txBody>
          <a:bodyPr>
            <a:spAutoFit/>
          </a:bodyPr>
          <a:lstStyle/>
          <a:p>
            <a:pPr marL="0" indent="0">
              <a:buFontTx/>
              <a:buNone/>
            </a:pPr>
            <a:r>
              <a:rPr lang="en-AU" altLang="en-US" smtClean="0">
                <a:latin typeface="Arial Narrow" panose="020B0606020202030204" pitchFamily="34" charset="0"/>
              </a:rPr>
              <a:t>Companies and organisations may also have to meet certification requirements as it may:</a:t>
            </a:r>
            <a:endParaRPr lang="en-US" altLang="en-US" smtClean="0">
              <a:latin typeface="Arial Narrow" panose="020B0606020202030204" pitchFamily="34" charset="0"/>
            </a:endParaRPr>
          </a:p>
        </p:txBody>
      </p:sp>
      <p:pic>
        <p:nvPicPr>
          <p:cNvPr id="4" name="Picture 3" descr="RIIGOV401B 1.2.1.1 pg 9.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4569" y="2048520"/>
            <a:ext cx="6480175" cy="336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135145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1400"/>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3509764" y="1754237"/>
            <a:ext cx="4175125" cy="2823850"/>
          </a:xfrm>
        </p:spPr>
        <p:txBody>
          <a:bodyPr>
            <a:spAutoFit/>
          </a:bodyPr>
          <a:lstStyle/>
          <a:p>
            <a:pPr marL="0" indent="0">
              <a:buFontTx/>
              <a:buNone/>
            </a:pPr>
            <a:r>
              <a:rPr lang="en-AU" altLang="en-US" b="1" dirty="0" smtClean="0">
                <a:solidFill>
                  <a:srgbClr val="0069AA"/>
                </a:solidFill>
                <a:latin typeface="Arial Narrow" panose="020B0606020202030204" pitchFamily="34" charset="0"/>
              </a:rPr>
              <a:t>Alternative Ownership Structures</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Alternative ownership structures for businesses can include private ownership, investor owned and public ownership, such as cooperatives and </a:t>
            </a:r>
            <a:r>
              <a:rPr lang="en-AU" altLang="en-US" dirty="0" err="1" smtClean="0">
                <a:latin typeface="Arial Narrow" panose="020B0606020202030204" pitchFamily="34" charset="0"/>
              </a:rPr>
              <a:t>mutuals</a:t>
            </a:r>
            <a:r>
              <a:rPr lang="en-AU" altLang="en-US" dirty="0" smtClean="0">
                <a:latin typeface="Arial Narrow" panose="020B0606020202030204" pitchFamily="34" charset="0"/>
              </a:rPr>
              <a:t>.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These ownership structures will inherently have varying legislative requirements that apply.</a:t>
            </a:r>
            <a:endParaRPr lang="en-US" altLang="en-US" dirty="0" smtClean="0">
              <a:latin typeface="Arial Narrow" panose="020B0606020202030204" pitchFamily="34" charset="0"/>
            </a:endParaRPr>
          </a:p>
        </p:txBody>
      </p:sp>
      <p:pic>
        <p:nvPicPr>
          <p:cNvPr id="5" name="Picture 4" descr="gavel law regulations book 105865316.jpg"/>
          <p:cNvPicPr>
            <a:picLocks noChangeAspect="1"/>
          </p:cNvPicPr>
          <p:nvPr/>
        </p:nvPicPr>
        <p:blipFill>
          <a:blip r:embed="rId2" cstate="print">
            <a:extLst>
              <a:ext uri="{28A0092B-C50C-407E-A947-70E740481C1C}">
                <a14:useLocalDpi xmlns:a14="http://schemas.microsoft.com/office/drawing/2010/main" val="0"/>
              </a:ext>
            </a:extLst>
          </a:blip>
          <a:srcRect l="8809" r="21301"/>
          <a:stretch>
            <a:fillRect/>
          </a:stretch>
        </p:blipFill>
        <p:spPr bwMode="auto">
          <a:xfrm>
            <a:off x="539552" y="1801862"/>
            <a:ext cx="2828925" cy="269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24400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9392"/>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4283968" y="1556792"/>
            <a:ext cx="3981450" cy="3516347"/>
          </a:xfrm>
        </p:spPr>
        <p:txBody>
          <a:bodyPr>
            <a:spAutoFit/>
          </a:bodyPr>
          <a:lstStyle/>
          <a:p>
            <a:pPr marL="0" indent="0">
              <a:buFontTx/>
              <a:buNone/>
            </a:pPr>
            <a:r>
              <a:rPr lang="en-AU" altLang="en-US" b="1" dirty="0" smtClean="0">
                <a:solidFill>
                  <a:srgbClr val="0069AA"/>
                </a:solidFill>
                <a:latin typeface="Arial Narrow" panose="020B0606020202030204" pitchFamily="34" charset="0"/>
              </a:rPr>
              <a:t>Industrial Relations</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It is important to be familiar with, and understand the industrial relations legislation, including award and/or enterprise agreements that apply to your workplace.</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Awards cover a whole industry or occupation, while the terms and conditions of employment in enterprise agreements can be tailored to meet the needs of the workplace. </a:t>
            </a:r>
            <a:endParaRPr lang="en-US" altLang="en-US" dirty="0" smtClean="0">
              <a:latin typeface="Arial Narrow" panose="020B0606020202030204" pitchFamily="34" charset="0"/>
            </a:endParaRPr>
          </a:p>
        </p:txBody>
      </p:sp>
      <p:pic>
        <p:nvPicPr>
          <p:cNvPr id="4" name="Picture 3" descr="refinery read clipboard worker coveralls hard hat pp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429000"/>
            <a:ext cx="3054350" cy="295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4810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upervisor worker documents checklist report writing 3825961_x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flipH="1">
            <a:off x="4021705" y="1556792"/>
            <a:ext cx="5102225" cy="482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39552" y="-99392"/>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539552" y="2200895"/>
            <a:ext cx="3635375" cy="1643063"/>
          </a:xfrm>
        </p:spPr>
        <p:txBody>
          <a:bodyPr>
            <a:spAutoFit/>
          </a:bodyPr>
          <a:lstStyle/>
          <a:p>
            <a:pPr marL="0" indent="0">
              <a:buFontTx/>
              <a:buNone/>
            </a:pPr>
            <a:r>
              <a:rPr lang="en-AU" altLang="en-US" smtClean="0">
                <a:latin typeface="Arial Narrow" panose="020B0606020202030204" pitchFamily="34" charset="0"/>
              </a:rPr>
              <a:t>The enterprise agreement may include: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Employment conditions.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Rates of pay.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Consultative processes and dispute resolution procedures.</a:t>
            </a:r>
            <a:r>
              <a:rPr lang="en-US" altLang="en-US" smtClean="0">
                <a:latin typeface="Arial Narrow" panose="020B0606020202030204" pitchFamily="34" charset="0"/>
              </a:rPr>
              <a:t> </a:t>
            </a:r>
          </a:p>
        </p:txBody>
      </p:sp>
    </p:spTree>
    <p:extLst>
      <p:ext uri="{BB962C8B-B14F-4D97-AF65-F5344CB8AC3E}">
        <p14:creationId xmlns:p14="http://schemas.microsoft.com/office/powerpoint/2010/main" val="28170440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1400"/>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3776464" y="1751062"/>
            <a:ext cx="3908425" cy="2695575"/>
          </a:xfrm>
        </p:spPr>
        <p:txBody>
          <a:bodyPr>
            <a:spAutoFit/>
          </a:bodyPr>
          <a:lstStyle/>
          <a:p>
            <a:pPr marL="0" indent="0">
              <a:buFontTx/>
              <a:buNone/>
            </a:pPr>
            <a:r>
              <a:rPr lang="en-AU" altLang="en-US" smtClean="0">
                <a:latin typeface="Arial Narrow" panose="020B0606020202030204" pitchFamily="34" charset="0"/>
              </a:rPr>
              <a:t>Within industrial relations legislation it is important to understand the laws surrounding recruitment and dismissal of employees/workers. </a:t>
            </a:r>
            <a:endParaRPr lang="en-US" altLang="en-US" smtClean="0">
              <a:latin typeface="Arial Narrow" panose="020B0606020202030204" pitchFamily="34" charset="0"/>
            </a:endParaRPr>
          </a:p>
          <a:p>
            <a:pPr marL="0" indent="0">
              <a:buFontTx/>
              <a:buNone/>
            </a:pPr>
            <a:r>
              <a:rPr lang="en-AU" altLang="en-US" smtClean="0">
                <a:latin typeface="Arial Narrow" panose="020B0606020202030204" pitchFamily="34" charset="0"/>
              </a:rPr>
              <a:t> </a:t>
            </a:r>
            <a:endParaRPr lang="en-US" altLang="en-US" smtClean="0">
              <a:latin typeface="Arial Narrow" panose="020B0606020202030204" pitchFamily="34" charset="0"/>
            </a:endParaRPr>
          </a:p>
          <a:p>
            <a:pPr marL="0" indent="0">
              <a:buFontTx/>
              <a:buNone/>
            </a:pPr>
            <a:r>
              <a:rPr lang="en-AU" altLang="en-US" smtClean="0">
                <a:latin typeface="Arial Narrow" panose="020B0606020202030204" pitchFamily="34" charset="0"/>
              </a:rPr>
              <a:t>This will include the laws surrounding equal employment opportunity, dispute resolution in the workplace, and employee/worker resignation and dismissal procedures.</a:t>
            </a:r>
            <a:endParaRPr lang="en-US" altLang="en-US" smtClean="0">
              <a:latin typeface="Arial Narrow" panose="020B0606020202030204" pitchFamily="34" charset="0"/>
            </a:endParaRPr>
          </a:p>
        </p:txBody>
      </p:sp>
      <p:pic>
        <p:nvPicPr>
          <p:cNvPr id="4" name="Picture 3" descr="gavel law regulations book 87966712.jpg"/>
          <p:cNvPicPr>
            <a:picLocks noChangeAspect="1"/>
          </p:cNvPicPr>
          <p:nvPr/>
        </p:nvPicPr>
        <p:blipFill>
          <a:blip r:embed="rId2" cstate="print">
            <a:extLst>
              <a:ext uri="{28A0092B-C50C-407E-A947-70E740481C1C}">
                <a14:useLocalDpi xmlns:a14="http://schemas.microsoft.com/office/drawing/2010/main" val="0"/>
              </a:ext>
            </a:extLst>
          </a:blip>
          <a:srcRect t="5991" b="9335"/>
          <a:stretch>
            <a:fillRect/>
          </a:stretch>
        </p:blipFill>
        <p:spPr bwMode="auto">
          <a:xfrm>
            <a:off x="539552" y="1814562"/>
            <a:ext cx="3105150" cy="263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80303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467544" y="899592"/>
            <a:ext cx="7145337" cy="1284967"/>
          </a:xfrm>
        </p:spPr>
        <p:txBody>
          <a:bodyPr>
            <a:spAutoFit/>
          </a:bodyPr>
          <a:lstStyle/>
          <a:p>
            <a:pPr marL="0" indent="0">
              <a:buFontTx/>
              <a:buNone/>
            </a:pPr>
            <a:r>
              <a:rPr lang="en-AU" altLang="en-US" b="1" dirty="0" smtClean="0">
                <a:solidFill>
                  <a:srgbClr val="0069AA"/>
                </a:solidFill>
                <a:latin typeface="Arial Narrow" panose="020B0606020202030204" pitchFamily="34" charset="0"/>
              </a:rPr>
              <a:t>Workplace Legal Compliance</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It is important that each site and the organisation monitor and maintain legal compliance at all times.</a:t>
            </a:r>
            <a:endParaRPr lang="en-US" altLang="en-US" dirty="0" smtClean="0">
              <a:latin typeface="Arial Narrow" panose="020B0606020202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282133849"/>
              </p:ext>
            </p:extLst>
          </p:nvPr>
        </p:nvGraphicFramePr>
        <p:xfrm>
          <a:off x="467544" y="2415654"/>
          <a:ext cx="7145337" cy="2968625"/>
        </p:xfrm>
        <a:graphic>
          <a:graphicData uri="http://schemas.openxmlformats.org/drawingml/2006/table">
            <a:tbl>
              <a:tblPr firstRow="1" bandRow="1">
                <a:tableStyleId>{5C22544A-7EE6-4342-B048-85BDC9FD1C3A}</a:tableStyleId>
              </a:tblPr>
              <a:tblGrid>
                <a:gridCol w="7145337"/>
              </a:tblGrid>
              <a:tr h="396904">
                <a:tc>
                  <a:txBody>
                    <a:bodyPr/>
                    <a:lstStyle/>
                    <a:p>
                      <a:pPr algn="ctr">
                        <a:spcBef>
                          <a:spcPts val="300"/>
                        </a:spcBef>
                        <a:spcAft>
                          <a:spcPts val="300"/>
                        </a:spcAft>
                      </a:pPr>
                      <a:r>
                        <a:rPr lang="en-AU" sz="1800" b="1" dirty="0">
                          <a:solidFill>
                            <a:srgbClr val="FFFFFF"/>
                          </a:solidFill>
                          <a:effectLst/>
                          <a:latin typeface="Arial Narrow"/>
                          <a:ea typeface="MS Mincho"/>
                          <a:cs typeface="Times New Roman"/>
                        </a:rPr>
                        <a:t>Workplace legal compliance requirements may cover areas such as: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1E549C"/>
                    </a:solidFill>
                  </a:tcPr>
                </a:tc>
              </a:tr>
              <a:tr h="396904">
                <a:tc>
                  <a:txBody>
                    <a:bodyPr/>
                    <a:lstStyle/>
                    <a:p>
                      <a:pPr>
                        <a:spcBef>
                          <a:spcPts val="300"/>
                        </a:spcBef>
                        <a:spcAft>
                          <a:spcPts val="300"/>
                        </a:spcAft>
                      </a:pPr>
                      <a:r>
                        <a:rPr lang="en-AU" sz="1800" dirty="0">
                          <a:effectLst/>
                          <a:latin typeface="Arial Narrow"/>
                          <a:ea typeface="MS Mincho"/>
                          <a:cs typeface="Times New Roman"/>
                        </a:rPr>
                        <a:t>Maintenance and confidentiality of records of non-compliance.</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587201">
                <a:tc>
                  <a:txBody>
                    <a:bodyPr/>
                    <a:lstStyle/>
                    <a:p>
                      <a:pPr>
                        <a:spcBef>
                          <a:spcPts val="300"/>
                        </a:spcBef>
                        <a:spcAft>
                          <a:spcPts val="300"/>
                        </a:spcAft>
                      </a:pPr>
                      <a:r>
                        <a:rPr lang="en-AU" sz="1800" dirty="0">
                          <a:effectLst/>
                          <a:latin typeface="Arial Narrow"/>
                          <a:ea typeface="MS Mincho"/>
                          <a:cs typeface="Times New Roman"/>
                        </a:rPr>
                        <a:t>Maintenance of records of breaches of the contractual or legal compliance requirements.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396904">
                <a:tc>
                  <a:txBody>
                    <a:bodyPr/>
                    <a:lstStyle/>
                    <a:p>
                      <a:pPr>
                        <a:spcBef>
                          <a:spcPts val="300"/>
                        </a:spcBef>
                        <a:spcAft>
                          <a:spcPts val="300"/>
                        </a:spcAft>
                      </a:pPr>
                      <a:r>
                        <a:rPr lang="en-AU" sz="1800" dirty="0">
                          <a:effectLst/>
                          <a:latin typeface="Arial Narrow"/>
                          <a:ea typeface="MS Mincho"/>
                          <a:cs typeface="Times New Roman"/>
                        </a:rPr>
                        <a:t>Provision of information and training to members of the workplace.</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396904">
                <a:tc>
                  <a:txBody>
                    <a:bodyPr/>
                    <a:lstStyle/>
                    <a:p>
                      <a:pPr>
                        <a:spcBef>
                          <a:spcPts val="300"/>
                        </a:spcBef>
                        <a:spcAft>
                          <a:spcPts val="300"/>
                        </a:spcAft>
                      </a:pPr>
                      <a:r>
                        <a:rPr lang="en-AU" sz="1800" dirty="0">
                          <a:effectLst/>
                          <a:latin typeface="Arial Narrow"/>
                          <a:ea typeface="MS Mincho"/>
                          <a:cs typeface="Times New Roman"/>
                        </a:rPr>
                        <a:t>Compliance with hazard identification and management.</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396904">
                <a:tc>
                  <a:txBody>
                    <a:bodyPr/>
                    <a:lstStyle/>
                    <a:p>
                      <a:pPr>
                        <a:spcBef>
                          <a:spcPts val="300"/>
                        </a:spcBef>
                        <a:spcAft>
                          <a:spcPts val="300"/>
                        </a:spcAft>
                      </a:pPr>
                      <a:r>
                        <a:rPr lang="en-AU" sz="1800" dirty="0">
                          <a:effectLst/>
                          <a:latin typeface="Arial Narrow"/>
                          <a:ea typeface="MS Mincho"/>
                          <a:cs typeface="Times New Roman"/>
                        </a:rPr>
                        <a:t>Issue resolution procedures and management processes.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396904">
                <a:tc>
                  <a:txBody>
                    <a:bodyPr/>
                    <a:lstStyle/>
                    <a:p>
                      <a:pPr>
                        <a:spcBef>
                          <a:spcPts val="300"/>
                        </a:spcBef>
                        <a:spcAft>
                          <a:spcPts val="300"/>
                        </a:spcAft>
                      </a:pPr>
                      <a:r>
                        <a:rPr lang="en-AU" sz="1800" dirty="0">
                          <a:effectLst/>
                          <a:latin typeface="Arial Narrow"/>
                          <a:ea typeface="MS Mincho"/>
                          <a:cs typeface="Times New Roman"/>
                        </a:rPr>
                        <a:t>Committees and workplace representation by workgroups.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extLst>
      <p:ext uri="{BB962C8B-B14F-4D97-AF65-F5344CB8AC3E}">
        <p14:creationId xmlns:p14="http://schemas.microsoft.com/office/powerpoint/2010/main" val="3784609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9392"/>
            <a:ext cx="7145337" cy="1143000"/>
          </a:xfrm>
        </p:spPr>
        <p:txBody>
          <a:bodyPr rtlCol="0">
            <a:normAutofit/>
          </a:bodyPr>
          <a:lstStyle/>
          <a:p>
            <a:pPr eaLnBrk="1" fontAlgn="auto" hangingPunct="1">
              <a:spcAft>
                <a:spcPts val="0"/>
              </a:spcAft>
              <a:defRPr/>
            </a:pPr>
            <a:r>
              <a:rPr lang="en-US" cap="all" dirty="0" smtClean="0">
                <a:ea typeface="+mj-ea"/>
              </a:rPr>
              <a:t>1.2.1.1 LEGISLATIVE REQUIREMENTS</a:t>
            </a:r>
            <a:endParaRPr lang="en-US" dirty="0">
              <a:ea typeface="+mj-ea"/>
            </a:endParaRPr>
          </a:p>
        </p:txBody>
      </p:sp>
      <p:sp>
        <p:nvSpPr>
          <p:cNvPr id="3" name="Content Placeholder 2"/>
          <p:cNvSpPr>
            <a:spLocks noGrp="1"/>
          </p:cNvSpPr>
          <p:nvPr>
            <p:ph idx="1"/>
          </p:nvPr>
        </p:nvSpPr>
        <p:spPr>
          <a:xfrm>
            <a:off x="539552" y="1628800"/>
            <a:ext cx="3786187" cy="2323713"/>
          </a:xfrm>
        </p:spPr>
        <p:txBody>
          <a:bodyPr>
            <a:spAutoFit/>
          </a:bodyPr>
          <a:lstStyle/>
          <a:p>
            <a:pPr marL="0" indent="0">
              <a:buFontTx/>
              <a:buNone/>
            </a:pPr>
            <a:r>
              <a:rPr lang="en-AU" altLang="en-US" dirty="0" smtClean="0">
                <a:latin typeface="Arial Narrow" panose="020B0606020202030204" pitchFamily="34" charset="0"/>
              </a:rPr>
              <a:t>Legal compliance must be fully documented and managed in accordance with the requirements of your organisation.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If you need clarification of these requirements, speak with the legal department for your organisation.</a:t>
            </a:r>
            <a:r>
              <a:rPr lang="en-US" altLang="en-US" dirty="0" smtClean="0">
                <a:latin typeface="Arial Narrow" panose="020B0606020202030204" pitchFamily="34" charset="0"/>
              </a:rPr>
              <a:t> </a:t>
            </a:r>
          </a:p>
        </p:txBody>
      </p:sp>
      <p:pic>
        <p:nvPicPr>
          <p:cNvPr id="5" name="Picture 4" descr="pen write paper notes notebook 10749196_xxl.jpg"/>
          <p:cNvPicPr>
            <a:picLocks noChangeAspect="1"/>
          </p:cNvPicPr>
          <p:nvPr/>
        </p:nvPicPr>
        <p:blipFill>
          <a:blip r:embed="rId2">
            <a:extLst>
              <a:ext uri="{28A0092B-C50C-407E-A947-70E740481C1C}">
                <a14:useLocalDpi xmlns:a14="http://schemas.microsoft.com/office/drawing/2010/main" val="0"/>
              </a:ext>
            </a:extLst>
          </a:blip>
          <a:srcRect r="15462"/>
          <a:stretch>
            <a:fillRect/>
          </a:stretch>
        </p:blipFill>
        <p:spPr bwMode="auto">
          <a:xfrm>
            <a:off x="4428927" y="1628800"/>
            <a:ext cx="3255962"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00066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384"/>
            <a:ext cx="7145337" cy="1143000"/>
          </a:xfrm>
        </p:spPr>
        <p:txBody>
          <a:bodyPr rtlCol="0">
            <a:normAutofit/>
          </a:bodyPr>
          <a:lstStyle/>
          <a:p>
            <a:pPr eaLnBrk="1" fontAlgn="auto" hangingPunct="1">
              <a:spcAft>
                <a:spcPts val="0"/>
              </a:spcAft>
              <a:defRPr/>
            </a:pPr>
            <a:r>
              <a:rPr lang="en-US" cap="all" dirty="0" smtClean="0">
                <a:ea typeface="+mj-ea"/>
              </a:rPr>
              <a:t>1.2.1.2 policies and PROCEDURES</a:t>
            </a:r>
            <a:endParaRPr lang="en-US" dirty="0">
              <a:ea typeface="+mj-ea"/>
            </a:endParaRPr>
          </a:p>
        </p:txBody>
      </p:sp>
      <p:sp>
        <p:nvSpPr>
          <p:cNvPr id="3" name="Content Placeholder 2"/>
          <p:cNvSpPr>
            <a:spLocks noGrp="1"/>
          </p:cNvSpPr>
          <p:nvPr>
            <p:ph idx="1"/>
          </p:nvPr>
        </p:nvSpPr>
        <p:spPr>
          <a:xfrm>
            <a:off x="4283968" y="1340768"/>
            <a:ext cx="3497262" cy="3082925"/>
          </a:xfrm>
        </p:spPr>
        <p:txBody>
          <a:bodyPr>
            <a:spAutoFit/>
          </a:bodyPr>
          <a:lstStyle/>
          <a:p>
            <a:pPr marL="0" indent="0">
              <a:buFontTx/>
              <a:buNone/>
            </a:pPr>
            <a:r>
              <a:rPr lang="en-AU" altLang="en-US" dirty="0" smtClean="0">
                <a:latin typeface="Arial Narrow" panose="020B0606020202030204" pitchFamily="34" charset="0"/>
              </a:rPr>
              <a:t>Policies and procedures could be organisational or site specific.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Organisational policies and procedures are standard across the entire organisation regardless of where you are working.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Examples include workplace relations, and personal leave requirements.</a:t>
            </a:r>
            <a:endParaRPr lang="en-US" altLang="en-US" dirty="0" smtClean="0">
              <a:latin typeface="Arial Narrow" panose="020B0606020202030204" pitchFamily="34" charset="0"/>
            </a:endParaRPr>
          </a:p>
        </p:txBody>
      </p:sp>
      <p:pic>
        <p:nvPicPr>
          <p:cNvPr id="4" name="Picture 3" descr="site procedures green folder.png"/>
          <p:cNvPicPr>
            <a:picLocks noChangeAspect="1"/>
          </p:cNvPicPr>
          <p:nvPr/>
        </p:nvPicPr>
        <p:blipFill>
          <a:blip r:embed="rId2" cstate="print">
            <a:extLst>
              <a:ext uri="{28A0092B-C50C-407E-A947-70E740481C1C}">
                <a14:useLocalDpi xmlns:a14="http://schemas.microsoft.com/office/drawing/2010/main" val="0"/>
              </a:ext>
            </a:extLst>
          </a:blip>
          <a:srcRect l="13805"/>
          <a:stretch>
            <a:fillRect/>
          </a:stretch>
        </p:blipFill>
        <p:spPr bwMode="auto">
          <a:xfrm>
            <a:off x="0" y="2150956"/>
            <a:ext cx="3533775"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48031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8982"/>
            <a:ext cx="7145337" cy="1143000"/>
          </a:xfrm>
        </p:spPr>
        <p:txBody>
          <a:bodyPr rtlCol="0">
            <a:normAutofit/>
          </a:bodyPr>
          <a:lstStyle/>
          <a:p>
            <a:pPr eaLnBrk="1" fontAlgn="auto" hangingPunct="1">
              <a:spcAft>
                <a:spcPts val="0"/>
              </a:spcAft>
              <a:defRPr/>
            </a:pPr>
            <a:r>
              <a:rPr lang="en-US" cap="all" dirty="0" smtClean="0">
                <a:ea typeface="+mj-ea"/>
              </a:rPr>
              <a:t>1.2.1.2 policies and PROCEDURES</a:t>
            </a:r>
            <a:endParaRPr lang="en-US" dirty="0">
              <a:ea typeface="+mj-ea"/>
            </a:endParaRPr>
          </a:p>
        </p:txBody>
      </p:sp>
      <p:sp>
        <p:nvSpPr>
          <p:cNvPr id="3" name="Content Placeholder 2"/>
          <p:cNvSpPr>
            <a:spLocks noGrp="1"/>
          </p:cNvSpPr>
          <p:nvPr>
            <p:ph idx="1"/>
          </p:nvPr>
        </p:nvSpPr>
        <p:spPr>
          <a:xfrm>
            <a:off x="539552" y="1872205"/>
            <a:ext cx="3757612" cy="3170099"/>
          </a:xfrm>
        </p:spPr>
        <p:txBody>
          <a:bodyPr>
            <a:spAutoFit/>
          </a:bodyPr>
          <a:lstStyle/>
          <a:p>
            <a:pPr marL="0" indent="0">
              <a:buFontTx/>
              <a:buNone/>
            </a:pPr>
            <a:r>
              <a:rPr lang="en-AU" altLang="en-US" dirty="0" smtClean="0">
                <a:latin typeface="Arial Narrow" panose="020B0606020202030204" pitchFamily="34" charset="0"/>
              </a:rPr>
              <a:t>Site-specific policies and procedures have been developed to meet the hazards, risks or environmental considerations of the site.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These policies and procedures cover only the site you are working on.</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Examples include emergency policies, site safety plans, and evacuation procedures.</a:t>
            </a:r>
            <a:endParaRPr lang="en-US" altLang="en-US" dirty="0" smtClean="0">
              <a:latin typeface="Arial Narrow" panose="020B0606020202030204" pitchFamily="34" charset="0"/>
            </a:endParaRPr>
          </a:p>
        </p:txBody>
      </p:sp>
      <p:pic>
        <p:nvPicPr>
          <p:cNvPr id="5" name="Picture 4" descr="Generic emergency procedure folder plan.jpg"/>
          <p:cNvPicPr>
            <a:picLocks noChangeAspect="1"/>
          </p:cNvPicPr>
          <p:nvPr/>
        </p:nvPicPr>
        <p:blipFill>
          <a:blip r:embed="rId2">
            <a:extLst>
              <a:ext uri="{28A0092B-C50C-407E-A947-70E740481C1C}">
                <a14:useLocalDpi xmlns:a14="http://schemas.microsoft.com/office/drawing/2010/main" val="0"/>
              </a:ext>
            </a:extLst>
          </a:blip>
          <a:srcRect l="8113" t="2292" r="10052" b="2821"/>
          <a:stretch>
            <a:fillRect/>
          </a:stretch>
        </p:blipFill>
        <p:spPr bwMode="auto">
          <a:xfrm>
            <a:off x="4492427" y="1446755"/>
            <a:ext cx="3192462" cy="370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91913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24494"/>
            <a:ext cx="7145337" cy="1143000"/>
          </a:xfrm>
        </p:spPr>
        <p:txBody>
          <a:bodyPr rtlCol="0">
            <a:normAutofit/>
          </a:bodyPr>
          <a:lstStyle/>
          <a:p>
            <a:pPr eaLnBrk="1" fontAlgn="auto" hangingPunct="1">
              <a:spcAft>
                <a:spcPts val="0"/>
              </a:spcAft>
              <a:defRPr/>
            </a:pPr>
            <a:r>
              <a:rPr lang="en-US" cap="all" dirty="0" smtClean="0">
                <a:ea typeface="+mj-ea"/>
              </a:rPr>
              <a:t>1.2.1.2 policies and PROCEDURES</a:t>
            </a:r>
            <a:endParaRPr lang="en-US" dirty="0">
              <a:ea typeface="+mj-ea"/>
            </a:endParaRPr>
          </a:p>
        </p:txBody>
      </p:sp>
      <p:sp>
        <p:nvSpPr>
          <p:cNvPr id="3" name="Content Placeholder 2"/>
          <p:cNvSpPr>
            <a:spLocks noGrp="1"/>
          </p:cNvSpPr>
          <p:nvPr>
            <p:ph idx="1"/>
          </p:nvPr>
        </p:nvSpPr>
        <p:spPr>
          <a:xfrm>
            <a:off x="539552" y="1340768"/>
            <a:ext cx="7145337" cy="646113"/>
          </a:xfrm>
        </p:spPr>
        <p:txBody>
          <a:bodyPr>
            <a:spAutoFit/>
          </a:bodyPr>
          <a:lstStyle/>
          <a:p>
            <a:pPr marL="0" indent="0">
              <a:buFontTx/>
              <a:buNone/>
            </a:pPr>
            <a:r>
              <a:rPr lang="en-AU" altLang="en-US" smtClean="0">
                <a:latin typeface="Arial Narrow" panose="020B0606020202030204" pitchFamily="34" charset="0"/>
              </a:rPr>
              <a:t>Every mining or civil construction worksite will have organisational and site-specific requirements that will be outlined during your initial induction.</a:t>
            </a:r>
            <a:endParaRPr lang="en-US" altLang="en-US" smtClean="0">
              <a:latin typeface="Arial Narrow" panose="020B0606020202030204" pitchFamily="34" charset="0"/>
            </a:endParaRPr>
          </a:p>
        </p:txBody>
      </p:sp>
      <p:pic>
        <p:nvPicPr>
          <p:cNvPr id="4" name="Picture 3" descr="Site induction meeting 2.JPG"/>
          <p:cNvPicPr>
            <a:picLocks noChangeAspect="1"/>
          </p:cNvPicPr>
          <p:nvPr/>
        </p:nvPicPr>
        <p:blipFill>
          <a:blip r:embed="rId2">
            <a:extLst>
              <a:ext uri="{28A0092B-C50C-407E-A947-70E740481C1C}">
                <a14:useLocalDpi xmlns:a14="http://schemas.microsoft.com/office/drawing/2010/main" val="0"/>
              </a:ext>
            </a:extLst>
          </a:blip>
          <a:srcRect t="11848" b="15028"/>
          <a:stretch>
            <a:fillRect/>
          </a:stretch>
        </p:blipFill>
        <p:spPr bwMode="auto">
          <a:xfrm>
            <a:off x="1907704" y="2420888"/>
            <a:ext cx="4710113"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77704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55761"/>
            <a:ext cx="7145337" cy="1143000"/>
          </a:xfrm>
        </p:spPr>
        <p:txBody>
          <a:bodyPr rtlCol="0">
            <a:normAutofit/>
          </a:bodyPr>
          <a:lstStyle/>
          <a:p>
            <a:pPr eaLnBrk="1" fontAlgn="auto" hangingPunct="1">
              <a:spcAft>
                <a:spcPts val="0"/>
              </a:spcAft>
              <a:defRPr/>
            </a:pPr>
            <a:r>
              <a:rPr lang="en-US" cap="all" dirty="0" smtClean="0">
                <a:ea typeface="+mj-ea"/>
              </a:rPr>
              <a:t>1.2.1.3 OTHER CATEGORIES</a:t>
            </a:r>
            <a:endParaRPr lang="en-US" dirty="0">
              <a:ea typeface="+mj-ea"/>
            </a:endParaRPr>
          </a:p>
        </p:txBody>
      </p:sp>
      <p:sp>
        <p:nvSpPr>
          <p:cNvPr id="3" name="Content Placeholder 2"/>
          <p:cNvSpPr>
            <a:spLocks noGrp="1"/>
          </p:cNvSpPr>
          <p:nvPr>
            <p:ph idx="1"/>
          </p:nvPr>
        </p:nvSpPr>
        <p:spPr>
          <a:xfrm>
            <a:off x="539552" y="2204864"/>
            <a:ext cx="3779837" cy="2917825"/>
          </a:xfrm>
        </p:spPr>
        <p:txBody>
          <a:bodyPr>
            <a:spAutoFit/>
          </a:bodyPr>
          <a:lstStyle/>
          <a:p>
            <a:pPr marL="682625"/>
            <a:r>
              <a:rPr lang="en-AU" altLang="en-US" smtClean="0">
                <a:latin typeface="Arial Narrow" panose="020B0606020202030204" pitchFamily="34" charset="0"/>
              </a:rPr>
              <a:t>Australian Standards, e.g. AS/NZS 4240.2:2009 Remote control systems for mining equipment – Operation and maintenance for underground metalliferous mining. </a:t>
            </a:r>
            <a:endParaRPr lang="en-US" altLang="en-US" smtClean="0">
              <a:latin typeface="Arial Narrow" panose="020B0606020202030204" pitchFamily="34" charset="0"/>
            </a:endParaRPr>
          </a:p>
          <a:p>
            <a:pPr marL="682625"/>
            <a:r>
              <a:rPr lang="en-AU" altLang="en-US" smtClean="0">
                <a:latin typeface="Arial Narrow" panose="020B0606020202030204" pitchFamily="34" charset="0"/>
              </a:rPr>
              <a:t>Australian guidelines and specifications, e.g. codes of practice. For example WorkCover document 1213 – Moving plant on construction sites. </a:t>
            </a:r>
            <a:endParaRPr lang="en-US" altLang="en-US" smtClean="0">
              <a:latin typeface="Arial Narrow" panose="020B0606020202030204" pitchFamily="34" charset="0"/>
            </a:endParaRPr>
          </a:p>
        </p:txBody>
      </p:sp>
      <p:pic>
        <p:nvPicPr>
          <p:cNvPr id="5" name="Picture 4" descr="standards australia computer screen.png"/>
          <p:cNvPicPr>
            <a:picLocks noChangeAspect="1"/>
          </p:cNvPicPr>
          <p:nvPr/>
        </p:nvPicPr>
        <p:blipFill>
          <a:blip r:embed="rId2">
            <a:extLst>
              <a:ext uri="{28A0092B-C50C-407E-A947-70E740481C1C}">
                <a14:useLocalDpi xmlns:a14="http://schemas.microsoft.com/office/drawing/2010/main" val="0"/>
              </a:ext>
            </a:extLst>
          </a:blip>
          <a:srcRect l="4349" t="7407" r="6970" b="7761"/>
          <a:stretch>
            <a:fillRect/>
          </a:stretch>
        </p:blipFill>
        <p:spPr bwMode="auto">
          <a:xfrm>
            <a:off x="4420989" y="2433464"/>
            <a:ext cx="3263900" cy="244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539552" y="1558751"/>
            <a:ext cx="71453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a:spcBef>
                <a:spcPct val="20000"/>
              </a:spcBef>
              <a:buSzPct val="100000"/>
            </a:pPr>
            <a:r>
              <a:rPr lang="en-AU" altLang="en-US" sz="1800">
                <a:solidFill>
                  <a:srgbClr val="000000"/>
                </a:solidFill>
                <a:latin typeface="Arial Narrow" panose="020B0606020202030204" pitchFamily="34" charset="0"/>
              </a:rPr>
              <a:t>Other categories of compliance documentation that you may need to access and utilise includes: </a:t>
            </a:r>
            <a:endParaRPr lang="en-US" altLang="en-US" sz="1800">
              <a:solidFill>
                <a:srgbClr val="000000"/>
              </a:solidFill>
              <a:latin typeface="Arial Narrow" panose="020B0606020202030204" pitchFamily="34" charset="0"/>
            </a:endParaRPr>
          </a:p>
        </p:txBody>
      </p:sp>
    </p:spTree>
    <p:extLst>
      <p:ext uri="{BB962C8B-B14F-4D97-AF65-F5344CB8AC3E}">
        <p14:creationId xmlns:p14="http://schemas.microsoft.com/office/powerpoint/2010/main" val="19091858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7145337" cy="1143000"/>
          </a:xfrm>
        </p:spPr>
        <p:txBody>
          <a:bodyPr rtlCol="0">
            <a:normAutofit/>
          </a:bodyPr>
          <a:lstStyle/>
          <a:p>
            <a:pPr eaLnBrk="1" fontAlgn="auto" hangingPunct="1">
              <a:spcAft>
                <a:spcPts val="0"/>
              </a:spcAft>
              <a:defRPr/>
            </a:pPr>
            <a:r>
              <a:rPr lang="en-US" cap="all" dirty="0" smtClean="0">
                <a:ea typeface="+mj-ea"/>
              </a:rPr>
              <a:t>1.2.1.3 OTHER CATEGORIES</a:t>
            </a:r>
            <a:endParaRPr lang="en-US" dirty="0">
              <a:ea typeface="+mj-ea"/>
            </a:endParaRPr>
          </a:p>
        </p:txBody>
      </p:sp>
      <p:sp>
        <p:nvSpPr>
          <p:cNvPr id="3" name="Content Placeholder 2"/>
          <p:cNvSpPr>
            <a:spLocks noGrp="1"/>
          </p:cNvSpPr>
          <p:nvPr>
            <p:ph idx="1"/>
          </p:nvPr>
        </p:nvSpPr>
        <p:spPr>
          <a:xfrm>
            <a:off x="3570089" y="1527671"/>
            <a:ext cx="4114800" cy="4555093"/>
          </a:xfrm>
        </p:spPr>
        <p:txBody>
          <a:bodyPr>
            <a:spAutoFit/>
          </a:bodyPr>
          <a:lstStyle/>
          <a:p>
            <a:pPr marL="682625"/>
            <a:r>
              <a:rPr lang="en-AU" altLang="en-US" dirty="0" smtClean="0">
                <a:latin typeface="Arial Narrow" panose="020B0606020202030204" pitchFamily="34" charset="0"/>
              </a:rPr>
              <a:t>Manufacturer’s guidelines and specifications, e.g. pre-start checklists, service requirements, vehicle operations manuals. </a:t>
            </a:r>
            <a:endParaRPr lang="en-US" altLang="en-US" dirty="0" smtClean="0">
              <a:latin typeface="Arial Narrow" panose="020B0606020202030204" pitchFamily="34" charset="0"/>
            </a:endParaRPr>
          </a:p>
          <a:p>
            <a:pPr marL="682625"/>
            <a:r>
              <a:rPr lang="en-AU" altLang="en-US" dirty="0" smtClean="0">
                <a:latin typeface="Arial Narrow" panose="020B0606020202030204" pitchFamily="34" charset="0"/>
              </a:rPr>
              <a:t>Training records, e.g. your own training record or licensing requirements.</a:t>
            </a:r>
            <a:endParaRPr lang="en-US" altLang="en-US" dirty="0" smtClean="0">
              <a:latin typeface="Arial Narrow" panose="020B0606020202030204" pitchFamily="34" charset="0"/>
            </a:endParaRPr>
          </a:p>
          <a:p>
            <a:pPr marL="682625">
              <a:buFontTx/>
              <a:buNone/>
            </a:pPr>
            <a:r>
              <a:rPr lang="en-AU" altLang="en-US" dirty="0" smtClean="0">
                <a:latin typeface="Arial Narrow" panose="020B0606020202030204" pitchFamily="34" charset="0"/>
              </a:rPr>
              <a:t>Staff should be notified of changes to compliance documentation during toolbox meetings, staff newsletters or other established forms of communication used on the site.</a:t>
            </a:r>
            <a:endParaRPr lang="en-US" altLang="en-US" dirty="0" smtClean="0">
              <a:latin typeface="Arial Narrow" panose="020B0606020202030204" pitchFamily="34" charset="0"/>
            </a:endParaRPr>
          </a:p>
        </p:txBody>
      </p:sp>
      <p:pic>
        <p:nvPicPr>
          <p:cNvPr id="4" name="Picture 3" descr="pile of folders documents.jpg"/>
          <p:cNvPicPr>
            <a:picLocks noChangeAspect="1"/>
          </p:cNvPicPr>
          <p:nvPr/>
        </p:nvPicPr>
        <p:blipFill>
          <a:blip r:embed="rId2">
            <a:extLst>
              <a:ext uri="{28A0092B-C50C-407E-A947-70E740481C1C}">
                <a14:useLocalDpi xmlns:a14="http://schemas.microsoft.com/office/drawing/2010/main" val="0"/>
              </a:ext>
            </a:extLst>
          </a:blip>
          <a:srcRect l="23413" t="1900" r="6313"/>
          <a:stretch>
            <a:fillRect/>
          </a:stretch>
        </p:blipFill>
        <p:spPr bwMode="auto">
          <a:xfrm flipH="1">
            <a:off x="539552" y="1624509"/>
            <a:ext cx="2911475"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75992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7145337" cy="1143000"/>
          </a:xfrm>
        </p:spPr>
        <p:txBody>
          <a:bodyPr rtlCol="0">
            <a:normAutofit/>
          </a:bodyPr>
          <a:lstStyle/>
          <a:p>
            <a:pPr eaLnBrk="1" fontAlgn="auto" hangingPunct="1">
              <a:spcAft>
                <a:spcPts val="0"/>
              </a:spcAft>
              <a:defRPr/>
            </a:pPr>
            <a:r>
              <a:rPr lang="en-US" cap="all" dirty="0" smtClean="0">
                <a:ea typeface="+mj-ea"/>
              </a:rPr>
              <a:t>1.2.2 ACCESSING, INTERPRETING AND APPLYING DOCUMENTATION</a:t>
            </a:r>
            <a:endParaRPr lang="en-US" dirty="0">
              <a:ea typeface="+mj-ea"/>
            </a:endParaRPr>
          </a:p>
        </p:txBody>
      </p:sp>
      <p:sp>
        <p:nvSpPr>
          <p:cNvPr id="3" name="Content Placeholder 2"/>
          <p:cNvSpPr>
            <a:spLocks noGrp="1"/>
          </p:cNvSpPr>
          <p:nvPr>
            <p:ph idx="1"/>
          </p:nvPr>
        </p:nvSpPr>
        <p:spPr>
          <a:xfrm>
            <a:off x="4427984" y="1832025"/>
            <a:ext cx="3376612" cy="2669962"/>
          </a:xfrm>
        </p:spPr>
        <p:txBody>
          <a:bodyPr>
            <a:spAutoFit/>
          </a:bodyPr>
          <a:lstStyle/>
          <a:p>
            <a:pPr marL="0" indent="0">
              <a:buFontTx/>
              <a:buNone/>
            </a:pPr>
            <a:r>
              <a:rPr lang="en-AU" altLang="en-US" dirty="0" smtClean="0">
                <a:latin typeface="Arial Narrow" panose="020B0606020202030204" pitchFamily="34" charset="0"/>
              </a:rPr>
              <a:t>Being able to access, interpret and apply the requirements of the compliance documents is essential to any role within the workplace.</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During your site induction you will be told how to access the documentation relevant to your site and duties.</a:t>
            </a:r>
            <a:endParaRPr lang="en-US" altLang="en-US" dirty="0" smtClean="0">
              <a:latin typeface="Arial Narrow" panose="020B0606020202030204" pitchFamily="34" charset="0"/>
            </a:endParaRPr>
          </a:p>
        </p:txBody>
      </p:sp>
      <p:pic>
        <p:nvPicPr>
          <p:cNvPr id="5" name="Picture 4" descr="Construction group Site induction or meeting.jpg"/>
          <p:cNvPicPr>
            <a:picLocks noChangeAspect="1"/>
          </p:cNvPicPr>
          <p:nvPr/>
        </p:nvPicPr>
        <p:blipFill>
          <a:blip r:embed="rId2">
            <a:extLst>
              <a:ext uri="{28A0092B-C50C-407E-A947-70E740481C1C}">
                <a14:useLocalDpi xmlns:a14="http://schemas.microsoft.com/office/drawing/2010/main" val="0"/>
              </a:ext>
            </a:extLst>
          </a:blip>
          <a:srcRect l="7008" r="11543"/>
          <a:stretch>
            <a:fillRect/>
          </a:stretch>
        </p:blipFill>
        <p:spPr bwMode="auto">
          <a:xfrm>
            <a:off x="467544" y="1832025"/>
            <a:ext cx="3624262"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51997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9392"/>
            <a:ext cx="7145337" cy="1143000"/>
          </a:xfrm>
        </p:spPr>
        <p:txBody>
          <a:bodyPr rtlCol="0">
            <a:normAutofit/>
          </a:bodyPr>
          <a:lstStyle/>
          <a:p>
            <a:pPr eaLnBrk="1" fontAlgn="auto" hangingPunct="1">
              <a:spcAft>
                <a:spcPts val="0"/>
              </a:spcAft>
              <a:defRPr/>
            </a:pPr>
            <a:r>
              <a:rPr lang="en-US" cap="all" dirty="0" smtClean="0">
                <a:ea typeface="+mj-ea"/>
              </a:rPr>
              <a:t>1.2.2 ACCESSING, INTERPRETING AND APPLYING DOCUMENTATION</a:t>
            </a:r>
            <a:endParaRPr lang="en-US" dirty="0">
              <a:ea typeface="+mj-ea"/>
            </a:endParaRPr>
          </a:p>
        </p:txBody>
      </p:sp>
      <p:sp>
        <p:nvSpPr>
          <p:cNvPr id="3" name="Content Placeholder 2"/>
          <p:cNvSpPr>
            <a:spLocks noGrp="1"/>
          </p:cNvSpPr>
          <p:nvPr>
            <p:ph idx="1"/>
          </p:nvPr>
        </p:nvSpPr>
        <p:spPr>
          <a:xfrm>
            <a:off x="586383" y="1628800"/>
            <a:ext cx="3525837" cy="3016210"/>
          </a:xfrm>
        </p:spPr>
        <p:txBody>
          <a:bodyPr>
            <a:spAutoFit/>
          </a:bodyPr>
          <a:lstStyle/>
          <a:p>
            <a:pPr marL="0" indent="0">
              <a:buFontTx/>
              <a:buNone/>
            </a:pPr>
            <a:r>
              <a:rPr lang="en-AU" altLang="en-US" dirty="0" smtClean="0">
                <a:latin typeface="Arial Narrow" panose="020B0606020202030204" pitchFamily="34" charset="0"/>
              </a:rPr>
              <a:t>Interpretation of compliance documentation involves getting the key information out of the documentation.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This allows you to make correct decisions for each situation and help you to understanding what is required of you and how you are expected to perform the tasks.</a:t>
            </a:r>
            <a:endParaRPr lang="en-US" altLang="en-US" dirty="0" smtClean="0">
              <a:latin typeface="Arial Narrow" panose="020B0606020202030204" pitchFamily="34" charset="0"/>
            </a:endParaRPr>
          </a:p>
        </p:txBody>
      </p:sp>
      <p:pic>
        <p:nvPicPr>
          <p:cNvPr id="4" name="Picture 3" descr="worker underground hard hathead light lamp coveralls orange read documents sitting 2942823_l.jpg"/>
          <p:cNvPicPr>
            <a:picLocks noChangeAspect="1"/>
          </p:cNvPicPr>
          <p:nvPr/>
        </p:nvPicPr>
        <p:blipFill>
          <a:blip r:embed="rId3" cstate="print">
            <a:extLst>
              <a:ext uri="{28A0092B-C50C-407E-A947-70E740481C1C}">
                <a14:useLocalDpi xmlns:a14="http://schemas.microsoft.com/office/drawing/2010/main" val="0"/>
              </a:ext>
            </a:extLst>
          </a:blip>
          <a:srcRect l="5026" r="3967"/>
          <a:stretch>
            <a:fillRect/>
          </a:stretch>
        </p:blipFill>
        <p:spPr bwMode="auto">
          <a:xfrm>
            <a:off x="4644008" y="2204864"/>
            <a:ext cx="3489325" cy="256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85473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62272"/>
            <a:ext cx="7145337" cy="1143000"/>
          </a:xfrm>
        </p:spPr>
        <p:txBody>
          <a:bodyPr rtlCol="0">
            <a:normAutofit/>
          </a:bodyPr>
          <a:lstStyle/>
          <a:p>
            <a:pPr eaLnBrk="1" fontAlgn="auto" hangingPunct="1">
              <a:spcAft>
                <a:spcPts val="0"/>
              </a:spcAft>
              <a:defRPr/>
            </a:pPr>
            <a:r>
              <a:rPr lang="en-US" cap="all" dirty="0" smtClean="0">
                <a:ea typeface="+mj-ea"/>
              </a:rPr>
              <a:t>1.2.2 ACCESSING, INTERPRETING AND APPLYING DOCUMENTATION</a:t>
            </a:r>
            <a:endParaRPr lang="en-US" dirty="0">
              <a:ea typeface="+mj-ea"/>
            </a:endParaRPr>
          </a:p>
        </p:txBody>
      </p:sp>
      <p:sp>
        <p:nvSpPr>
          <p:cNvPr id="3" name="Content Placeholder 2"/>
          <p:cNvSpPr>
            <a:spLocks noGrp="1"/>
          </p:cNvSpPr>
          <p:nvPr>
            <p:ph idx="1"/>
          </p:nvPr>
        </p:nvSpPr>
        <p:spPr>
          <a:xfrm>
            <a:off x="539552" y="980728"/>
            <a:ext cx="7145337" cy="646112"/>
          </a:xfrm>
        </p:spPr>
        <p:txBody>
          <a:bodyPr>
            <a:spAutoFit/>
          </a:bodyPr>
          <a:lstStyle/>
          <a:p>
            <a:pPr marL="0" indent="0">
              <a:buFontTx/>
              <a:buNone/>
            </a:pPr>
            <a:r>
              <a:rPr lang="en-AU" altLang="en-US" smtClean="0">
                <a:latin typeface="Arial Narrow" panose="020B0606020202030204" pitchFamily="34" charset="0"/>
              </a:rPr>
              <a:t>When interpreting compliance documentation it is vital that you understand the difference between words such as should, consider and must.</a:t>
            </a:r>
            <a:endParaRPr lang="en-US" altLang="en-US" smtClean="0">
              <a:latin typeface="Arial Narrow" panose="020B0606020202030204" pitchFamily="34" charset="0"/>
            </a:endParaRPr>
          </a:p>
        </p:txBody>
      </p:sp>
      <p:pic>
        <p:nvPicPr>
          <p:cNvPr id="5" name="Picture 4" descr="Should Consider Must.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49114" y="1745903"/>
            <a:ext cx="6480175"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539552" y="5203478"/>
            <a:ext cx="7145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eaLnBrk="1" hangingPunct="1"/>
            <a:r>
              <a:rPr lang="en-AU" altLang="en-US" sz="1800">
                <a:latin typeface="Arial Narrow" panose="020B0606020202030204" pitchFamily="34" charset="0"/>
                <a:ea typeface="MS Mincho" panose="02020609040205080304" pitchFamily="49" charset="-128"/>
              </a:rPr>
              <a:t>Applying the information contained within compliance documentation refers to following the directions in the documents.</a:t>
            </a:r>
            <a:endParaRPr lang="en-US" altLang="en-US" sz="1800">
              <a:latin typeface="Arial Narrow" panose="020B0606020202030204" pitchFamily="34" charset="0"/>
              <a:ea typeface="MS Mincho" panose="02020609040205080304" pitchFamily="49" charset="-128"/>
            </a:endParaRPr>
          </a:p>
        </p:txBody>
      </p:sp>
    </p:spTree>
    <p:extLst>
      <p:ext uri="{BB962C8B-B14F-4D97-AF65-F5344CB8AC3E}">
        <p14:creationId xmlns:p14="http://schemas.microsoft.com/office/powerpoint/2010/main" val="42488072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think ppe hard hat vest overalls 10234293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flipH="1">
            <a:off x="3906300" y="1916832"/>
            <a:ext cx="5238750" cy="448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39552" y="-304799"/>
            <a:ext cx="7145337" cy="1143000"/>
          </a:xfrm>
        </p:spPr>
        <p:txBody>
          <a:bodyPr rtlCol="0">
            <a:normAutofit/>
          </a:bodyPr>
          <a:lstStyle/>
          <a:p>
            <a:pPr eaLnBrk="1" fontAlgn="auto" hangingPunct="1">
              <a:spcAft>
                <a:spcPts val="0"/>
              </a:spcAft>
              <a:defRPr/>
            </a:pPr>
            <a:r>
              <a:rPr lang="en-US" cap="all" dirty="0" smtClean="0">
                <a:ea typeface="+mj-ea"/>
              </a:rPr>
              <a:t>1.2.2.1 CONVEY INFORMATION</a:t>
            </a:r>
            <a:endParaRPr lang="en-US" dirty="0">
              <a:ea typeface="+mj-ea"/>
            </a:endParaRPr>
          </a:p>
        </p:txBody>
      </p:sp>
      <p:sp>
        <p:nvSpPr>
          <p:cNvPr id="3" name="Content Placeholder 2"/>
          <p:cNvSpPr>
            <a:spLocks noGrp="1"/>
          </p:cNvSpPr>
          <p:nvPr>
            <p:ph idx="1"/>
          </p:nvPr>
        </p:nvSpPr>
        <p:spPr>
          <a:xfrm>
            <a:off x="586206" y="1196752"/>
            <a:ext cx="3708400" cy="3027362"/>
          </a:xfrm>
        </p:spPr>
        <p:txBody>
          <a:bodyPr>
            <a:spAutoFit/>
          </a:bodyPr>
          <a:lstStyle/>
          <a:p>
            <a:pPr marL="0" indent="0">
              <a:buFontTx/>
              <a:buNone/>
            </a:pPr>
            <a:r>
              <a:rPr lang="en-AU" altLang="en-US" dirty="0" smtClean="0">
                <a:latin typeface="Arial Narrow" panose="020B0606020202030204" pitchFamily="34" charset="0"/>
              </a:rPr>
              <a:t>Information on compliance will need to be provided to all members of the workplace. As a supervisor it is your responsibility to ensure that information is in a format that is easily understood.</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When determining how information should be provided you will need to consider: </a:t>
            </a:r>
            <a:endParaRPr lang="en-US" altLang="en-US" dirty="0" smtClean="0">
              <a:latin typeface="Arial Narrow" panose="020B0606020202030204" pitchFamily="34" charset="0"/>
            </a:endParaRPr>
          </a:p>
          <a:p>
            <a:pPr marL="0" indent="0"/>
            <a:r>
              <a:rPr lang="en-AU" altLang="en-US" b="1" dirty="0" smtClean="0">
                <a:solidFill>
                  <a:srgbClr val="0069AA"/>
                </a:solidFill>
                <a:latin typeface="Arial Narrow" panose="020B0606020202030204" pitchFamily="34" charset="0"/>
              </a:rPr>
              <a:t>Language</a:t>
            </a:r>
            <a:r>
              <a:rPr lang="en-AU" altLang="en-US" dirty="0" smtClean="0">
                <a:latin typeface="Arial Narrow" panose="020B0606020202030204" pitchFamily="34" charset="0"/>
              </a:rPr>
              <a:t> – appropriate to both the information and the audience.</a:t>
            </a:r>
            <a:endParaRPr lang="en-US" altLang="en-US" dirty="0" smtClean="0">
              <a:latin typeface="Arial Narrow" panose="020B0606020202030204" pitchFamily="34" charset="0"/>
            </a:endParaRPr>
          </a:p>
        </p:txBody>
      </p:sp>
    </p:spTree>
    <p:extLst>
      <p:ext uri="{BB962C8B-B14F-4D97-AF65-F5344CB8AC3E}">
        <p14:creationId xmlns:p14="http://schemas.microsoft.com/office/powerpoint/2010/main" val="2664878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7145337" cy="1143000"/>
          </a:xfrm>
        </p:spPr>
        <p:txBody>
          <a:bodyPr rtlCol="0">
            <a:normAutofit/>
          </a:bodyPr>
          <a:lstStyle/>
          <a:p>
            <a:pPr eaLnBrk="1" fontAlgn="auto" hangingPunct="1">
              <a:spcAft>
                <a:spcPts val="0"/>
              </a:spcAft>
              <a:defRPr/>
            </a:pPr>
            <a:r>
              <a:rPr lang="en-US" cap="all" dirty="0" smtClean="0">
                <a:ea typeface="+mj-ea"/>
              </a:rPr>
              <a:t>1.2.2.1 CONVEY INFORMATION</a:t>
            </a:r>
            <a:endParaRPr lang="en-US" dirty="0">
              <a:ea typeface="+mj-ea"/>
            </a:endParaRPr>
          </a:p>
        </p:txBody>
      </p:sp>
      <p:sp>
        <p:nvSpPr>
          <p:cNvPr id="3" name="Content Placeholder 2"/>
          <p:cNvSpPr>
            <a:spLocks noGrp="1"/>
          </p:cNvSpPr>
          <p:nvPr>
            <p:ph idx="1"/>
          </p:nvPr>
        </p:nvSpPr>
        <p:spPr>
          <a:xfrm>
            <a:off x="3923928" y="1340768"/>
            <a:ext cx="4332287" cy="2697163"/>
          </a:xfrm>
        </p:spPr>
        <p:txBody>
          <a:bodyPr>
            <a:spAutoFit/>
          </a:bodyPr>
          <a:lstStyle/>
          <a:p>
            <a:pPr marL="682625"/>
            <a:r>
              <a:rPr lang="en-AU" altLang="en-US" b="1" dirty="0" smtClean="0">
                <a:solidFill>
                  <a:srgbClr val="0069AA"/>
                </a:solidFill>
                <a:latin typeface="Arial Narrow" panose="020B0606020202030204" pitchFamily="34" charset="0"/>
              </a:rPr>
              <a:t>Style Of Presentation</a:t>
            </a:r>
            <a:r>
              <a:rPr lang="en-AU" altLang="en-US" dirty="0" smtClean="0">
                <a:solidFill>
                  <a:srgbClr val="0069AA"/>
                </a:solidFill>
                <a:latin typeface="Arial Narrow" panose="020B0606020202030204" pitchFamily="34" charset="0"/>
              </a:rPr>
              <a:t> </a:t>
            </a:r>
            <a:r>
              <a:rPr lang="en-AU" altLang="en-US" dirty="0" smtClean="0">
                <a:latin typeface="Arial Narrow" panose="020B0606020202030204" pitchFamily="34" charset="0"/>
              </a:rPr>
              <a:t>– for documents, use of written or graphic format. </a:t>
            </a:r>
            <a:endParaRPr lang="en-US" altLang="en-US" dirty="0" smtClean="0">
              <a:latin typeface="Arial Narrow" panose="020B0606020202030204" pitchFamily="34" charset="0"/>
            </a:endParaRPr>
          </a:p>
          <a:p>
            <a:pPr marL="682625"/>
            <a:r>
              <a:rPr lang="en-AU" altLang="en-US" b="1" dirty="0" smtClean="0">
                <a:solidFill>
                  <a:srgbClr val="0069AA"/>
                </a:solidFill>
                <a:latin typeface="Arial Narrow" panose="020B0606020202030204" pitchFamily="34" charset="0"/>
              </a:rPr>
              <a:t>Format Of Presentation</a:t>
            </a:r>
            <a:r>
              <a:rPr lang="en-AU" altLang="en-US" dirty="0" smtClean="0">
                <a:solidFill>
                  <a:srgbClr val="0069AA"/>
                </a:solidFill>
                <a:latin typeface="Arial Narrow" panose="020B0606020202030204" pitchFamily="34" charset="0"/>
              </a:rPr>
              <a:t> </a:t>
            </a:r>
            <a:r>
              <a:rPr lang="en-AU" altLang="en-US" dirty="0" smtClean="0">
                <a:latin typeface="Arial Narrow" panose="020B0606020202030204" pitchFamily="34" charset="0"/>
              </a:rPr>
              <a:t>– how the information is going to be best understood and utilised. </a:t>
            </a:r>
            <a:endParaRPr lang="en-US" altLang="en-US" dirty="0" smtClean="0">
              <a:latin typeface="Arial Narrow" panose="020B0606020202030204" pitchFamily="34" charset="0"/>
            </a:endParaRPr>
          </a:p>
          <a:p>
            <a:pPr marL="682625"/>
            <a:r>
              <a:rPr lang="en-AU" altLang="en-US" b="1" dirty="0" smtClean="0">
                <a:solidFill>
                  <a:srgbClr val="0069AA"/>
                </a:solidFill>
                <a:latin typeface="Arial Narrow" panose="020B0606020202030204" pitchFamily="34" charset="0"/>
              </a:rPr>
              <a:t>Legal And Contractual Obligations For Information Presentation</a:t>
            </a:r>
            <a:r>
              <a:rPr lang="en-AU" altLang="en-US" dirty="0" smtClean="0">
                <a:latin typeface="Arial Narrow" panose="020B0606020202030204" pitchFamily="34" charset="0"/>
              </a:rPr>
              <a:t> – privacy, confidentiality, documentation requirements.</a:t>
            </a:r>
            <a:endParaRPr lang="en-US" altLang="en-US" dirty="0" smtClean="0">
              <a:latin typeface="Arial Narrow" panose="020B0606020202030204" pitchFamily="34" charset="0"/>
            </a:endParaRPr>
          </a:p>
        </p:txBody>
      </p:sp>
      <p:pic>
        <p:nvPicPr>
          <p:cNvPr id="5" name="Picture 4" descr="worker construction transport computer type typing document communication ppe hard hat desk 116812263.jpg"/>
          <p:cNvPicPr>
            <a:picLocks noChangeAspect="1"/>
          </p:cNvPicPr>
          <p:nvPr/>
        </p:nvPicPr>
        <p:blipFill>
          <a:blip r:embed="rId2" cstate="print">
            <a:extLst>
              <a:ext uri="{28A0092B-C50C-407E-A947-70E740481C1C}">
                <a14:useLocalDpi xmlns:a14="http://schemas.microsoft.com/office/drawing/2010/main" val="0"/>
              </a:ext>
            </a:extLst>
          </a:blip>
          <a:srcRect l="13065" r="6998"/>
          <a:stretch>
            <a:fillRect/>
          </a:stretch>
        </p:blipFill>
        <p:spPr bwMode="auto">
          <a:xfrm>
            <a:off x="0" y="4005064"/>
            <a:ext cx="2813050" cy="23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64380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7145337" cy="1143000"/>
          </a:xfrm>
        </p:spPr>
        <p:txBody>
          <a:bodyPr rtlCol="0">
            <a:normAutofit/>
          </a:bodyPr>
          <a:lstStyle/>
          <a:p>
            <a:pPr eaLnBrk="1" fontAlgn="auto" hangingPunct="1">
              <a:spcAft>
                <a:spcPts val="0"/>
              </a:spcAft>
              <a:defRPr/>
            </a:pPr>
            <a:r>
              <a:rPr lang="en-US" cap="all" dirty="0" smtClean="0">
                <a:ea typeface="+mj-ea"/>
              </a:rPr>
              <a:t>1.2.2.1 CONVEY INFORMATION</a:t>
            </a:r>
            <a:endParaRPr lang="en-US" dirty="0">
              <a:ea typeface="+mj-ea"/>
            </a:endParaRPr>
          </a:p>
        </p:txBody>
      </p:sp>
      <p:sp>
        <p:nvSpPr>
          <p:cNvPr id="3" name="Content Placeholder 2"/>
          <p:cNvSpPr>
            <a:spLocks noGrp="1"/>
          </p:cNvSpPr>
          <p:nvPr>
            <p:ph idx="1"/>
          </p:nvPr>
        </p:nvSpPr>
        <p:spPr>
          <a:xfrm>
            <a:off x="539552" y="1613396"/>
            <a:ext cx="4252912" cy="2917825"/>
          </a:xfrm>
        </p:spPr>
        <p:txBody>
          <a:bodyPr>
            <a:spAutoFit/>
          </a:bodyPr>
          <a:lstStyle/>
          <a:p>
            <a:pPr marL="0" indent="0">
              <a:buFontTx/>
              <a:buNone/>
            </a:pPr>
            <a:r>
              <a:rPr lang="en-AU" altLang="en-US" smtClean="0">
                <a:latin typeface="Arial Narrow" panose="020B0606020202030204" pitchFamily="34" charset="0"/>
              </a:rPr>
              <a:t>Commonly information on worksites is presented in: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Reports.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Documentation such as policies and procedures.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Inductions and induction booklets.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Toolbox meetings.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Pre-start meetings.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Formal and informal meeting processes.</a:t>
            </a:r>
            <a:endParaRPr lang="en-US" altLang="en-US" smtClean="0">
              <a:latin typeface="Arial Narrow" panose="020B0606020202030204" pitchFamily="34" charset="0"/>
            </a:endParaRPr>
          </a:p>
        </p:txBody>
      </p:sp>
      <p:pic>
        <p:nvPicPr>
          <p:cNvPr id="4" name="Picture 3" descr="group meeting site workers plans ppe hi vis vests hard hat dv1961024 cropped and edited.jpg"/>
          <p:cNvPicPr>
            <a:picLocks noChangeAspect="1"/>
          </p:cNvPicPr>
          <p:nvPr/>
        </p:nvPicPr>
        <p:blipFill>
          <a:blip r:embed="rId2" cstate="print">
            <a:extLst>
              <a:ext uri="{28A0092B-C50C-407E-A947-70E740481C1C}">
                <a14:useLocalDpi xmlns:a14="http://schemas.microsoft.com/office/drawing/2010/main" val="0"/>
              </a:ext>
            </a:extLst>
          </a:blip>
          <a:srcRect l="10855" t="7141" r="9317"/>
          <a:stretch>
            <a:fillRect/>
          </a:stretch>
        </p:blipFill>
        <p:spPr bwMode="auto">
          <a:xfrm>
            <a:off x="5220072" y="2060848"/>
            <a:ext cx="2689225"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89977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7145337" cy="1143000"/>
          </a:xfrm>
        </p:spPr>
        <p:txBody>
          <a:bodyPr rtlCol="0">
            <a:normAutofit/>
          </a:bodyPr>
          <a:lstStyle/>
          <a:p>
            <a:pPr eaLnBrk="1" fontAlgn="auto" hangingPunct="1">
              <a:spcAft>
                <a:spcPts val="0"/>
              </a:spcAft>
              <a:defRPr/>
            </a:pPr>
            <a:r>
              <a:rPr lang="en-US" cap="all" dirty="0" smtClean="0">
                <a:ea typeface="+mj-ea"/>
              </a:rPr>
              <a:t>1.2.2.2 EFFECTIVE COMMUNICATION</a:t>
            </a:r>
            <a:endParaRPr lang="en-US" dirty="0">
              <a:ea typeface="+mj-ea"/>
            </a:endParaRPr>
          </a:p>
        </p:txBody>
      </p:sp>
      <p:sp>
        <p:nvSpPr>
          <p:cNvPr id="3" name="Content Placeholder 2"/>
          <p:cNvSpPr>
            <a:spLocks noGrp="1"/>
          </p:cNvSpPr>
          <p:nvPr>
            <p:ph idx="1"/>
          </p:nvPr>
        </p:nvSpPr>
        <p:spPr>
          <a:xfrm>
            <a:off x="4126731" y="1515095"/>
            <a:ext cx="3486150" cy="4670509"/>
          </a:xfrm>
        </p:spPr>
        <p:txBody>
          <a:bodyPr>
            <a:spAutoFit/>
          </a:bodyPr>
          <a:lstStyle/>
          <a:p>
            <a:pPr marL="0" indent="0">
              <a:buFontTx/>
              <a:buNone/>
            </a:pPr>
            <a:r>
              <a:rPr lang="en-AU" altLang="en-US" dirty="0" smtClean="0">
                <a:latin typeface="Arial Narrow" panose="020B0606020202030204" pitchFamily="34" charset="0"/>
              </a:rPr>
              <a:t>It is essential that your communication skills are effective and appropriate. This ensures that all people in the workplace are able to understand you.</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Your communication skills will need to be effective to ensure you are able to: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Report necessary information.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Consult with others.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Negotiate mutually acceptable outcomes.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Listen and resolve issues.</a:t>
            </a:r>
            <a:endParaRPr lang="en-US" altLang="en-US" dirty="0" smtClean="0">
              <a:latin typeface="Arial Narrow" panose="020B0606020202030204" pitchFamily="34" charset="0"/>
            </a:endParaRPr>
          </a:p>
        </p:txBody>
      </p:sp>
      <p:pic>
        <p:nvPicPr>
          <p:cNvPr id="5" name="Picture 4" descr="FEL front end loader workers supervisors mine construction meeting discussion inspection hard hat clipboard 89839794.jpg"/>
          <p:cNvPicPr>
            <a:picLocks noChangeAspect="1"/>
          </p:cNvPicPr>
          <p:nvPr/>
        </p:nvPicPr>
        <p:blipFill>
          <a:blip r:embed="rId2">
            <a:extLst>
              <a:ext uri="{28A0092B-C50C-407E-A947-70E740481C1C}">
                <a14:useLocalDpi xmlns:a14="http://schemas.microsoft.com/office/drawing/2010/main" val="0"/>
              </a:ext>
            </a:extLst>
          </a:blip>
          <a:srcRect l="38087" r="-2"/>
          <a:stretch>
            <a:fillRect/>
          </a:stretch>
        </p:blipFill>
        <p:spPr bwMode="auto">
          <a:xfrm>
            <a:off x="467544" y="1491283"/>
            <a:ext cx="3478212"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67078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1766"/>
            <a:ext cx="7145337" cy="1143000"/>
          </a:xfrm>
        </p:spPr>
        <p:txBody>
          <a:bodyPr rtlCol="0">
            <a:normAutofit/>
          </a:bodyPr>
          <a:lstStyle/>
          <a:p>
            <a:pPr eaLnBrk="1" fontAlgn="auto" hangingPunct="1">
              <a:spcAft>
                <a:spcPts val="0"/>
              </a:spcAft>
              <a:defRPr/>
            </a:pPr>
            <a:r>
              <a:rPr lang="en-US" cap="all" dirty="0" smtClean="0">
                <a:ea typeface="+mj-ea"/>
              </a:rPr>
              <a:t>1.2.2.2 EFFECTIVE COMMUNICATION</a:t>
            </a:r>
            <a:endParaRPr lang="en-US" dirty="0">
              <a:ea typeface="+mj-ea"/>
            </a:endParaRPr>
          </a:p>
        </p:txBody>
      </p:sp>
      <p:sp>
        <p:nvSpPr>
          <p:cNvPr id="3" name="Content Placeholder 2"/>
          <p:cNvSpPr>
            <a:spLocks noGrp="1"/>
          </p:cNvSpPr>
          <p:nvPr>
            <p:ph idx="1"/>
          </p:nvPr>
        </p:nvSpPr>
        <p:spPr>
          <a:xfrm>
            <a:off x="467544" y="4580409"/>
            <a:ext cx="7145337" cy="646112"/>
          </a:xfrm>
        </p:spPr>
        <p:txBody>
          <a:bodyPr>
            <a:spAutoFit/>
          </a:bodyPr>
          <a:lstStyle/>
          <a:p>
            <a:pPr marL="0" indent="0">
              <a:buFontTx/>
              <a:buNone/>
            </a:pPr>
            <a:r>
              <a:rPr lang="en-AU" altLang="en-US" smtClean="0">
                <a:latin typeface="Arial Narrow" panose="020B0606020202030204" pitchFamily="34" charset="0"/>
              </a:rPr>
              <a:t>Each of these abilities helps your site meet the legal and contractual obligations for consultation and communications with the workforce.</a:t>
            </a:r>
            <a:endParaRPr lang="en-US" altLang="en-US" smtClean="0">
              <a:latin typeface="Arial Narrow" panose="020B0606020202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370234927"/>
              </p:ext>
            </p:extLst>
          </p:nvPr>
        </p:nvGraphicFramePr>
        <p:xfrm>
          <a:off x="467544" y="1484784"/>
          <a:ext cx="7145337" cy="2767016"/>
        </p:xfrm>
        <a:graphic>
          <a:graphicData uri="http://schemas.openxmlformats.org/drawingml/2006/table">
            <a:tbl>
              <a:tblPr/>
              <a:tblGrid>
                <a:gridCol w="6223000"/>
                <a:gridCol w="922337"/>
              </a:tblGrid>
              <a:tr h="395288">
                <a:tc gridSpan="2">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altLang="en-US" sz="1800" b="1" i="0" u="none" strike="noStrike" cap="none" normalizeH="0" baseline="0" dirty="0" smtClean="0">
                          <a:ln>
                            <a:noFill/>
                          </a:ln>
                          <a:solidFill>
                            <a:srgbClr val="FFFFFF"/>
                          </a:solidFill>
                          <a:effectLst/>
                          <a:latin typeface="Arial Narrow" panose="020B0606020202030204" pitchFamily="34" charset="0"/>
                          <a:ea typeface="MS Mincho" panose="02020609040205080304" pitchFamily="49" charset="-128"/>
                        </a:rPr>
                        <a:t>Effective communication will require the ability to:</a:t>
                      </a:r>
                      <a:endParaRPr kumimoji="0" lang="en-US" altLang="en-US" sz="1800" b="1" i="0" u="none" strike="noStrike" cap="none" normalizeH="0" baseline="0" dirty="0" smtClean="0">
                        <a:ln>
                          <a:noFill/>
                        </a:ln>
                        <a:solidFill>
                          <a:srgbClr val="FFFFFF"/>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1E549C"/>
                    </a:solidFill>
                  </a:tcPr>
                </a:tc>
                <a:tc hMerge="1">
                  <a:txBody>
                    <a:bodyPr/>
                    <a:lstStyle/>
                    <a:p>
                      <a:endParaRPr lang="en-AU"/>
                    </a:p>
                  </a:txBody>
                  <a:tcPr/>
                </a:tc>
              </a:tr>
              <a:tr h="395288">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Speak clearly and concisely.</a:t>
                      </a:r>
                      <a:endParaRPr kumimoji="0" lang="en-US"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a:t>
                      </a:r>
                      <a:endParaRPr kumimoji="0" lang="en-US"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288">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altLang="en-US" sz="1800" b="0" i="0" u="none" strike="noStrike" cap="none" normalizeH="0" baseline="0" dirty="0" smtClean="0">
                          <a:ln>
                            <a:noFill/>
                          </a:ln>
                          <a:solidFill>
                            <a:srgbClr val="000000"/>
                          </a:solidFill>
                          <a:effectLst/>
                          <a:latin typeface="Arial Narrow" panose="020B0606020202030204" pitchFamily="34" charset="0"/>
                          <a:ea typeface="MS Mincho" panose="02020609040205080304" pitchFamily="49" charset="-128"/>
                        </a:rPr>
                        <a:t>Use terminology relevant to your audience.</a:t>
                      </a:r>
                      <a:endParaRPr kumimoji="0" lang="en-US" altLang="en-US" sz="1800" b="0" i="0" u="none" strike="noStrike" cap="none" normalizeH="0" baseline="0" dirty="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a:t>
                      </a:r>
                      <a:endParaRPr kumimoji="0" lang="en-US"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288">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Maintain awareness of your audience.</a:t>
                      </a:r>
                      <a:endParaRPr kumimoji="0" lang="en-US"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a:t>
                      </a:r>
                      <a:endParaRPr kumimoji="0" lang="en-US"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288">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Actively and critically listen.</a:t>
                      </a:r>
                      <a:endParaRPr kumimoji="0" lang="en-US"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a:t>
                      </a:r>
                      <a:endParaRPr kumimoji="0" lang="en-US"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288">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Apply questioning and effectively answer questions.</a:t>
                      </a:r>
                      <a:endParaRPr kumimoji="0" lang="en-US"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a:t>
                      </a:r>
                      <a:endParaRPr kumimoji="0" lang="en-US"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5288">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Maintain positive and confident body language and gestures.</a:t>
                      </a:r>
                      <a:endParaRPr kumimoji="0" lang="en-US" altLang="en-US" sz="18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1pPr>
                      <a:lvl2pPr marL="742950" indent="-285750" eaLnBrk="0" hangingPunct="0">
                        <a:spcBef>
                          <a:spcPct val="20000"/>
                        </a:spcBef>
                        <a:buSzPct val="100000"/>
                        <a:defRPr sz="1600">
                          <a:solidFill>
                            <a:schemeClr val="tx1"/>
                          </a:solidFill>
                          <a:latin typeface="Arial Narrow" panose="020B0606020202030204" pitchFamily="34" charset="0"/>
                          <a:ea typeface="MS PGothic" panose="020B0600070205080204" pitchFamily="34" charset="-128"/>
                        </a:defRPr>
                      </a:lvl2pPr>
                      <a:lvl3pPr marL="1143000" indent="-228600" eaLnBrk="0" hangingPunct="0">
                        <a:spcBef>
                          <a:spcPct val="20000"/>
                        </a:spcBef>
                        <a:defRPr sz="1600">
                          <a:solidFill>
                            <a:schemeClr val="tx1"/>
                          </a:solidFill>
                          <a:latin typeface="Arial Narrow" panose="020B0606020202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rPr>
                        <a:t>☐</a:t>
                      </a:r>
                      <a:endParaRPr kumimoji="0" lang="en-US" altLang="en-US" sz="2000" b="0" i="0" u="none" strike="noStrike" cap="none" normalizeH="0" baseline="0" smtClean="0">
                        <a:ln>
                          <a:noFill/>
                        </a:ln>
                        <a:solidFill>
                          <a:srgbClr val="000000"/>
                        </a:solidFill>
                        <a:effectLst/>
                        <a:latin typeface="Arial Narrow" panose="020B0606020202030204" pitchFamily="34" charset="0"/>
                        <a:ea typeface="MS Mincho" panose="02020609040205080304"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4602164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7145337" cy="1143000"/>
          </a:xfrm>
        </p:spPr>
        <p:txBody>
          <a:bodyPr rtlCol="0">
            <a:normAutofit/>
          </a:bodyPr>
          <a:lstStyle/>
          <a:p>
            <a:pPr eaLnBrk="1" fontAlgn="auto" hangingPunct="1">
              <a:spcAft>
                <a:spcPts val="0"/>
              </a:spcAft>
              <a:defRPr/>
            </a:pPr>
            <a:r>
              <a:rPr lang="en-US" cap="all" dirty="0" smtClean="0">
                <a:ea typeface="+mj-ea"/>
              </a:rPr>
              <a:t>1.2.2.2 EFFECTIVE COMMUNICATION</a:t>
            </a:r>
            <a:endParaRPr lang="en-US" dirty="0">
              <a:ea typeface="+mj-ea"/>
            </a:endParaRPr>
          </a:p>
        </p:txBody>
      </p:sp>
      <p:sp>
        <p:nvSpPr>
          <p:cNvPr id="3" name="Content Placeholder 2"/>
          <p:cNvSpPr>
            <a:spLocks noGrp="1"/>
          </p:cNvSpPr>
          <p:nvPr>
            <p:ph idx="1"/>
          </p:nvPr>
        </p:nvSpPr>
        <p:spPr>
          <a:xfrm>
            <a:off x="455539" y="1196752"/>
            <a:ext cx="4179887" cy="3694112"/>
          </a:xfrm>
        </p:spPr>
        <p:txBody>
          <a:bodyPr>
            <a:spAutoFit/>
          </a:bodyPr>
          <a:lstStyle/>
          <a:p>
            <a:pPr marL="0" indent="0">
              <a:buFontTx/>
              <a:buNone/>
            </a:pPr>
            <a:r>
              <a:rPr lang="en-AU" altLang="en-US" dirty="0" smtClean="0">
                <a:latin typeface="Arial Narrow" panose="020B0606020202030204" pitchFamily="34" charset="0"/>
              </a:rPr>
              <a:t>All information that is presented on the site will need to be documented so that you can provide evidence that the information has been delivered, to meet the legal obligations. Documentation could take the following formats: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Minutes of meetings.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Copies of documents and reports.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Attendance records and agendas from toolbox or pre-start meetings.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Audio files and recording of the meetings.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Other site acceptable methods.</a:t>
            </a:r>
            <a:endParaRPr lang="en-US" altLang="en-US" dirty="0" smtClean="0">
              <a:latin typeface="Arial Narrow" panose="020B0606020202030204" pitchFamily="34" charset="0"/>
            </a:endParaRPr>
          </a:p>
        </p:txBody>
      </p:sp>
      <p:pic>
        <p:nvPicPr>
          <p:cNvPr id="4" name="Picture 3" descr="documents stack paper reports.jpg"/>
          <p:cNvPicPr>
            <a:picLocks noChangeAspect="1"/>
          </p:cNvPicPr>
          <p:nvPr/>
        </p:nvPicPr>
        <p:blipFill>
          <a:blip r:embed="rId2" cstate="print">
            <a:extLst>
              <a:ext uri="{28A0092B-C50C-407E-A947-70E740481C1C}">
                <a14:useLocalDpi xmlns:a14="http://schemas.microsoft.com/office/drawing/2010/main" val="0"/>
              </a:ext>
            </a:extLst>
          </a:blip>
          <a:srcRect l="9477" r="5498"/>
          <a:stretch>
            <a:fillRect/>
          </a:stretch>
        </p:blipFill>
        <p:spPr bwMode="auto">
          <a:xfrm>
            <a:off x="5978706" y="1772816"/>
            <a:ext cx="3132137" cy="368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19844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1709"/>
            <a:ext cx="7145337" cy="1143000"/>
          </a:xfrm>
        </p:spPr>
        <p:txBody>
          <a:bodyPr rtlCol="0">
            <a:normAutofit/>
          </a:bodyPr>
          <a:lstStyle/>
          <a:p>
            <a:pPr eaLnBrk="1" fontAlgn="auto" hangingPunct="1">
              <a:spcAft>
                <a:spcPts val="0"/>
              </a:spcAft>
              <a:defRPr/>
            </a:pPr>
            <a:r>
              <a:rPr lang="en-US" cap="all" dirty="0" smtClean="0">
                <a:ea typeface="+mj-ea"/>
              </a:rPr>
              <a:t>1.3 CLARIFY IMPLICATIONS OF NON-COMPLIANCE</a:t>
            </a:r>
            <a:endParaRPr lang="en-US" dirty="0">
              <a:ea typeface="+mj-ea"/>
            </a:endParaRPr>
          </a:p>
        </p:txBody>
      </p:sp>
      <p:sp>
        <p:nvSpPr>
          <p:cNvPr id="3" name="Content Placeholder 2"/>
          <p:cNvSpPr>
            <a:spLocks noGrp="1"/>
          </p:cNvSpPr>
          <p:nvPr>
            <p:ph idx="1"/>
          </p:nvPr>
        </p:nvSpPr>
        <p:spPr>
          <a:xfrm>
            <a:off x="3776464" y="2238722"/>
            <a:ext cx="3908425" cy="2669962"/>
          </a:xfrm>
        </p:spPr>
        <p:txBody>
          <a:bodyPr>
            <a:spAutoFit/>
          </a:bodyPr>
          <a:lstStyle/>
          <a:p>
            <a:pPr marL="0" indent="0">
              <a:buFontTx/>
              <a:buNone/>
            </a:pPr>
            <a:r>
              <a:rPr lang="en-AU" altLang="en-US" dirty="0" smtClean="0">
                <a:latin typeface="Arial Narrow" panose="020B0606020202030204" pitchFamily="34" charset="0"/>
              </a:rPr>
              <a:t>As a supervisor, it is your responsibility to ensure each member of the workplace is aware of the implications of non-compliance.</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The implications of non-compliance can be wide ranging and affect an individual, a workgroup, a workplace, or the organisation as a whole. </a:t>
            </a:r>
            <a:endParaRPr lang="en-US" altLang="en-US" dirty="0" smtClean="0">
              <a:latin typeface="Arial Narrow" panose="020B0606020202030204" pitchFamily="34" charset="0"/>
            </a:endParaRPr>
          </a:p>
        </p:txBody>
      </p:sp>
      <p:pic>
        <p:nvPicPr>
          <p:cNvPr id="5" name="Picture 4" descr="construction road worker supervisor communication consult discuss meeting ppe hard hat vest 10859276_l.jpg"/>
          <p:cNvPicPr>
            <a:picLocks noChangeAspect="1"/>
          </p:cNvPicPr>
          <p:nvPr/>
        </p:nvPicPr>
        <p:blipFill>
          <a:blip r:embed="rId2" cstate="print">
            <a:extLst>
              <a:ext uri="{28A0092B-C50C-407E-A947-70E740481C1C}">
                <a14:useLocalDpi xmlns:a14="http://schemas.microsoft.com/office/drawing/2010/main" val="0"/>
              </a:ext>
            </a:extLst>
          </a:blip>
          <a:srcRect l="8073"/>
          <a:stretch>
            <a:fillRect/>
          </a:stretch>
        </p:blipFill>
        <p:spPr bwMode="auto">
          <a:xfrm>
            <a:off x="508939" y="2492896"/>
            <a:ext cx="3146425"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539552" y="1268760"/>
            <a:ext cx="7145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a:spcBef>
                <a:spcPct val="20000"/>
              </a:spcBef>
              <a:buSzPct val="100000"/>
            </a:pPr>
            <a:r>
              <a:rPr lang="en-AU" altLang="en-US" sz="1800" dirty="0">
                <a:solidFill>
                  <a:srgbClr val="000000"/>
                </a:solidFill>
                <a:latin typeface="Arial Narrow" panose="020B0606020202030204" pitchFamily="34" charset="0"/>
              </a:rPr>
              <a:t>Non-compliance with any legal or contractual requirements will have implications for the success and safety of the workplace as a whole. </a:t>
            </a:r>
            <a:endParaRPr lang="en-US" altLang="en-US" sz="1800" dirty="0">
              <a:solidFill>
                <a:srgbClr val="000000"/>
              </a:solidFill>
              <a:latin typeface="Arial Narrow" panose="020B0606020202030204" pitchFamily="34" charset="0"/>
            </a:endParaRPr>
          </a:p>
        </p:txBody>
      </p:sp>
    </p:spTree>
    <p:extLst>
      <p:ext uri="{BB962C8B-B14F-4D97-AF65-F5344CB8AC3E}">
        <p14:creationId xmlns:p14="http://schemas.microsoft.com/office/powerpoint/2010/main" val="24790785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658" y="-169713"/>
            <a:ext cx="7145337" cy="1143000"/>
          </a:xfrm>
        </p:spPr>
        <p:txBody>
          <a:bodyPr rtlCol="0">
            <a:normAutofit/>
          </a:bodyPr>
          <a:lstStyle/>
          <a:p>
            <a:pPr eaLnBrk="1" fontAlgn="auto" hangingPunct="1">
              <a:spcAft>
                <a:spcPts val="0"/>
              </a:spcAft>
              <a:defRPr/>
            </a:pPr>
            <a:r>
              <a:rPr lang="en-US" cap="all" dirty="0" smtClean="0">
                <a:ea typeface="+mj-ea"/>
              </a:rPr>
              <a:t>1.3 CLARIFY IMPLICATIONS OF NON-COMPLIANCE</a:t>
            </a:r>
            <a:endParaRPr lang="en-US" dirty="0">
              <a:ea typeface="+mj-ea"/>
            </a:endParaRPr>
          </a:p>
        </p:txBody>
      </p:sp>
      <p:sp>
        <p:nvSpPr>
          <p:cNvPr id="3" name="Content Placeholder 2"/>
          <p:cNvSpPr>
            <a:spLocks noGrp="1"/>
          </p:cNvSpPr>
          <p:nvPr>
            <p:ph idx="1"/>
          </p:nvPr>
        </p:nvSpPr>
        <p:spPr>
          <a:xfrm>
            <a:off x="573658" y="1747987"/>
            <a:ext cx="3908425" cy="2584450"/>
          </a:xfrm>
        </p:spPr>
        <p:txBody>
          <a:bodyPr>
            <a:spAutoFit/>
          </a:bodyPr>
          <a:lstStyle/>
          <a:p>
            <a:pPr marL="0" indent="0">
              <a:buFontTx/>
              <a:buNone/>
            </a:pPr>
            <a:r>
              <a:rPr lang="en-AU" altLang="en-US" smtClean="0">
                <a:latin typeface="Arial Narrow" panose="020B0606020202030204" pitchFamily="34" charset="0"/>
              </a:rPr>
              <a:t>Implications of non-compliance may include: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Injuries and accidents.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Re-scheduling of work or non-completion of tasks.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Contractual termination.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Financial implications for the workplace.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Legal implications for the workplace.</a:t>
            </a:r>
            <a:r>
              <a:rPr lang="en-US" altLang="en-US" smtClean="0">
                <a:latin typeface="Arial Narrow" panose="020B0606020202030204" pitchFamily="34" charset="0"/>
              </a:rPr>
              <a:t> </a:t>
            </a:r>
          </a:p>
        </p:txBody>
      </p:sp>
      <p:pic>
        <p:nvPicPr>
          <p:cNvPr id="4" name="Picture 3" descr="Rigid Haul Truck Accident 1.jpg"/>
          <p:cNvPicPr>
            <a:picLocks noChangeAspect="1"/>
          </p:cNvPicPr>
          <p:nvPr/>
        </p:nvPicPr>
        <p:blipFill>
          <a:blip r:embed="rId2">
            <a:extLst>
              <a:ext uri="{28A0092B-C50C-407E-A947-70E740481C1C}">
                <a14:useLocalDpi xmlns:a14="http://schemas.microsoft.com/office/drawing/2010/main" val="0"/>
              </a:ext>
            </a:extLst>
          </a:blip>
          <a:srcRect l="4968" r="462"/>
          <a:stretch>
            <a:fillRect/>
          </a:stretch>
        </p:blipFill>
        <p:spPr bwMode="auto">
          <a:xfrm>
            <a:off x="4644008" y="1844824"/>
            <a:ext cx="3074987"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27405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7145337" cy="1143000"/>
          </a:xfrm>
        </p:spPr>
        <p:txBody>
          <a:bodyPr rtlCol="0">
            <a:normAutofit/>
          </a:bodyPr>
          <a:lstStyle/>
          <a:p>
            <a:pPr eaLnBrk="1" fontAlgn="auto" hangingPunct="1">
              <a:spcAft>
                <a:spcPts val="0"/>
              </a:spcAft>
              <a:defRPr/>
            </a:pPr>
            <a:r>
              <a:rPr lang="en-US" cap="all" dirty="0" smtClean="0">
                <a:ea typeface="+mj-ea"/>
              </a:rPr>
              <a:t>1.3 CLARIFY IMPLICATIONS OF NON-COMPLIANCE</a:t>
            </a:r>
            <a:endParaRPr lang="en-US" dirty="0">
              <a:ea typeface="+mj-ea"/>
            </a:endParaRPr>
          </a:p>
        </p:txBody>
      </p:sp>
      <p:sp>
        <p:nvSpPr>
          <p:cNvPr id="3" name="Content Placeholder 2"/>
          <p:cNvSpPr>
            <a:spLocks noGrp="1"/>
          </p:cNvSpPr>
          <p:nvPr>
            <p:ph idx="1"/>
          </p:nvPr>
        </p:nvSpPr>
        <p:spPr>
          <a:xfrm>
            <a:off x="3739381" y="1734170"/>
            <a:ext cx="3873500" cy="3362459"/>
          </a:xfrm>
        </p:spPr>
        <p:txBody>
          <a:bodyPr>
            <a:spAutoFit/>
          </a:bodyPr>
          <a:lstStyle/>
          <a:p>
            <a:pPr marL="0" indent="0">
              <a:buFontTx/>
              <a:buNone/>
            </a:pPr>
            <a:r>
              <a:rPr lang="en-AU" altLang="en-US" dirty="0" smtClean="0">
                <a:latin typeface="Arial Narrow" panose="020B0606020202030204" pitchFamily="34" charset="0"/>
              </a:rPr>
              <a:t>The implications of non-compliance will vary, depending upon the industry, the workplace and the type of activities conducted.</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Members of the workplace must be informed of the requirements for maintaining and following compliance. Any concerns surrounding non-compliance must be clarified as necessary. </a:t>
            </a:r>
            <a:endParaRPr lang="en-US" altLang="en-US" dirty="0" smtClean="0">
              <a:latin typeface="Arial Narrow" panose="020B0606020202030204" pitchFamily="34" charset="0"/>
            </a:endParaRPr>
          </a:p>
        </p:txBody>
      </p:sp>
      <p:pic>
        <p:nvPicPr>
          <p:cNvPr id="67585" name="Picture 1" descr="construction meeting discussion team group si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734170"/>
            <a:ext cx="3103562" cy="276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467543" y="5301208"/>
            <a:ext cx="71453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a:spcBef>
                <a:spcPct val="20000"/>
              </a:spcBef>
              <a:buSzPct val="100000"/>
            </a:pPr>
            <a:r>
              <a:rPr lang="en-AU" altLang="en-US" sz="1800" dirty="0">
                <a:solidFill>
                  <a:srgbClr val="000000"/>
                </a:solidFill>
                <a:latin typeface="Arial Narrow" panose="020B0606020202030204" pitchFamily="34" charset="0"/>
              </a:rPr>
              <a:t>This will ensure that all personnel/workers in the workplace are fully informed, and able to perform their work roles effectively.</a:t>
            </a:r>
            <a:endParaRPr lang="en-US" altLang="en-US" sz="1800" dirty="0">
              <a:solidFill>
                <a:srgbClr val="000000"/>
              </a:solidFill>
              <a:latin typeface="Arial Narrow" panose="020B0606020202030204" pitchFamily="34" charset="0"/>
            </a:endParaRPr>
          </a:p>
        </p:txBody>
      </p:sp>
    </p:spTree>
    <p:extLst>
      <p:ext uri="{BB962C8B-B14F-4D97-AF65-F5344CB8AC3E}">
        <p14:creationId xmlns:p14="http://schemas.microsoft.com/office/powerpoint/2010/main" val="30390685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7585"/>
                                        </p:tgtEl>
                                        <p:attrNameLst>
                                          <p:attrName>style.visibility</p:attrName>
                                        </p:attrNameLst>
                                      </p:cBhvr>
                                      <p:to>
                                        <p:strVal val="visible"/>
                                      </p:to>
                                    </p:set>
                                    <p:animEffect transition="in" filter="dissolve">
                                      <p:cBhvr>
                                        <p:cTn id="13" dur="1000"/>
                                        <p:tgtEl>
                                          <p:spTgt spid="6758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7145337" cy="1143000"/>
          </a:xfrm>
        </p:spPr>
        <p:txBody>
          <a:bodyPr rtlCol="0">
            <a:normAutofit/>
          </a:bodyPr>
          <a:lstStyle/>
          <a:p>
            <a:pPr eaLnBrk="1" fontAlgn="auto" hangingPunct="1">
              <a:spcAft>
                <a:spcPts val="0"/>
              </a:spcAft>
              <a:defRPr/>
            </a:pPr>
            <a:r>
              <a:rPr lang="en-US" cap="all" dirty="0" smtClean="0">
                <a:ea typeface="+mj-ea"/>
              </a:rPr>
              <a:t>1.4 PLAN SYSTEMS OF WORK</a:t>
            </a:r>
            <a:endParaRPr lang="en-US" dirty="0">
              <a:ea typeface="+mj-ea"/>
            </a:endParaRPr>
          </a:p>
        </p:txBody>
      </p:sp>
      <p:sp>
        <p:nvSpPr>
          <p:cNvPr id="3" name="Content Placeholder 2"/>
          <p:cNvSpPr>
            <a:spLocks noGrp="1"/>
          </p:cNvSpPr>
          <p:nvPr>
            <p:ph idx="1"/>
          </p:nvPr>
        </p:nvSpPr>
        <p:spPr>
          <a:xfrm>
            <a:off x="539552" y="1614984"/>
            <a:ext cx="4010025" cy="3516347"/>
          </a:xfrm>
        </p:spPr>
        <p:txBody>
          <a:bodyPr>
            <a:spAutoFit/>
          </a:bodyPr>
          <a:lstStyle/>
          <a:p>
            <a:pPr marL="0" indent="0">
              <a:buFontTx/>
              <a:buNone/>
            </a:pPr>
            <a:r>
              <a:rPr lang="en-AU" altLang="en-US" dirty="0" smtClean="0">
                <a:latin typeface="Arial Narrow" panose="020B0606020202030204" pitchFamily="34" charset="0"/>
              </a:rPr>
              <a:t>Before any task or project can start, you will need to plan the systems of work to be used.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That is, plan out what you are going to do, the order in which you will do it, and the methods used to achieve your goals.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When planning the systems of work to be used, you must take into consideration the legislation, codes, standards and business requirements that must be complied with. </a:t>
            </a:r>
            <a:endParaRPr lang="en-US" altLang="en-US" dirty="0" smtClean="0">
              <a:latin typeface="Arial Narrow" panose="020B0606020202030204" pitchFamily="34" charset="0"/>
            </a:endParaRPr>
          </a:p>
        </p:txBody>
      </p:sp>
      <p:pic>
        <p:nvPicPr>
          <p:cNvPr id="4" name="Picture 3" descr="worker red hat young man thinking 119397514.jpg"/>
          <p:cNvPicPr>
            <a:picLocks noChangeAspect="1"/>
          </p:cNvPicPr>
          <p:nvPr/>
        </p:nvPicPr>
        <p:blipFill>
          <a:blip r:embed="rId2">
            <a:extLst>
              <a:ext uri="{28A0092B-C50C-407E-A947-70E740481C1C}">
                <a14:useLocalDpi xmlns:a14="http://schemas.microsoft.com/office/drawing/2010/main" val="0"/>
              </a:ext>
            </a:extLst>
          </a:blip>
          <a:srcRect l="9064" t="5215" r="2612" b="11404"/>
          <a:stretch>
            <a:fillRect/>
          </a:stretch>
        </p:blipFill>
        <p:spPr bwMode="auto">
          <a:xfrm>
            <a:off x="4788024" y="1732494"/>
            <a:ext cx="3025775" cy="339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01186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7145337" cy="1143000"/>
          </a:xfrm>
        </p:spPr>
        <p:txBody>
          <a:bodyPr rtlCol="0">
            <a:normAutofit/>
          </a:bodyPr>
          <a:lstStyle/>
          <a:p>
            <a:pPr eaLnBrk="1" fontAlgn="auto" hangingPunct="1">
              <a:spcAft>
                <a:spcPts val="0"/>
              </a:spcAft>
              <a:defRPr/>
            </a:pPr>
            <a:r>
              <a:rPr lang="en-US" cap="all" dirty="0" smtClean="0">
                <a:ea typeface="+mj-ea"/>
              </a:rPr>
              <a:t>1.4 PLAN SYSTEMS OF WORK</a:t>
            </a:r>
            <a:endParaRPr lang="en-US" dirty="0">
              <a:ea typeface="+mj-ea"/>
            </a:endParaRPr>
          </a:p>
        </p:txBody>
      </p:sp>
      <p:sp>
        <p:nvSpPr>
          <p:cNvPr id="3" name="Content Placeholder 2"/>
          <p:cNvSpPr>
            <a:spLocks noGrp="1"/>
          </p:cNvSpPr>
          <p:nvPr>
            <p:ph idx="1"/>
          </p:nvPr>
        </p:nvSpPr>
        <p:spPr>
          <a:xfrm>
            <a:off x="4174927" y="1928292"/>
            <a:ext cx="3509962" cy="2308225"/>
          </a:xfrm>
        </p:spPr>
        <p:txBody>
          <a:bodyPr>
            <a:spAutoFit/>
          </a:bodyPr>
          <a:lstStyle/>
          <a:p>
            <a:pPr marL="0" indent="0">
              <a:buFontTx/>
              <a:buNone/>
            </a:pPr>
            <a:r>
              <a:rPr lang="en-AU" altLang="en-US" smtClean="0">
                <a:latin typeface="Arial Narrow" panose="020B0606020202030204" pitchFamily="34" charset="0"/>
              </a:rPr>
              <a:t>Commonly you will need to comply with: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Australian or international standards.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Codes of practice.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Standards of quality and safety.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Designated standards of work. </a:t>
            </a:r>
            <a:endParaRPr lang="en-US" altLang="en-US" smtClean="0">
              <a:latin typeface="Arial Narrow" panose="020B0606020202030204" pitchFamily="34" charset="0"/>
            </a:endParaRPr>
          </a:p>
          <a:p>
            <a:pPr marL="0" indent="0"/>
            <a:r>
              <a:rPr lang="en-AU" altLang="en-US" smtClean="0">
                <a:latin typeface="Arial Narrow" panose="020B0606020202030204" pitchFamily="34" charset="0"/>
              </a:rPr>
              <a:t>Insurance requirements.</a:t>
            </a:r>
            <a:r>
              <a:rPr lang="en-US" altLang="en-US" smtClean="0">
                <a:latin typeface="Arial Narrow" panose="020B0606020202030204" pitchFamily="34" charset="0"/>
              </a:rPr>
              <a:t> </a:t>
            </a:r>
          </a:p>
        </p:txBody>
      </p:sp>
      <p:pic>
        <p:nvPicPr>
          <p:cNvPr id="5" name="Picture 4" descr="mac computer desktop standards australia 12186330_m.psd"/>
          <p:cNvPicPr>
            <a:picLocks noChangeAspect="1"/>
          </p:cNvPicPr>
          <p:nvPr/>
        </p:nvPicPr>
        <p:blipFill>
          <a:blip r:embed="rId2">
            <a:extLst>
              <a:ext uri="{28A0092B-C50C-407E-A947-70E740481C1C}">
                <a14:useLocalDpi xmlns:a14="http://schemas.microsoft.com/office/drawing/2010/main" val="0"/>
              </a:ext>
            </a:extLst>
          </a:blip>
          <a:srcRect l="8746" t="8289" r="8600" b="9171"/>
          <a:stretch>
            <a:fillRect/>
          </a:stretch>
        </p:blipFill>
        <p:spPr bwMode="auto">
          <a:xfrm>
            <a:off x="467544" y="1899240"/>
            <a:ext cx="3516312"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012413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7145337" cy="1143000"/>
          </a:xfrm>
        </p:spPr>
        <p:txBody>
          <a:bodyPr rtlCol="0">
            <a:normAutofit/>
          </a:bodyPr>
          <a:lstStyle/>
          <a:p>
            <a:pPr eaLnBrk="1" fontAlgn="auto" hangingPunct="1">
              <a:spcAft>
                <a:spcPts val="0"/>
              </a:spcAft>
              <a:defRPr/>
            </a:pPr>
            <a:r>
              <a:rPr lang="en-US" cap="all" dirty="0" smtClean="0">
                <a:ea typeface="+mj-ea"/>
              </a:rPr>
              <a:t>1.4 PLAN SYSTEMS OF WORK</a:t>
            </a:r>
            <a:endParaRPr lang="en-US" dirty="0">
              <a:ea typeface="+mj-ea"/>
            </a:endParaRPr>
          </a:p>
        </p:txBody>
      </p:sp>
      <p:sp>
        <p:nvSpPr>
          <p:cNvPr id="3" name="Content Placeholder 2"/>
          <p:cNvSpPr>
            <a:spLocks noGrp="1"/>
          </p:cNvSpPr>
          <p:nvPr>
            <p:ph idx="1"/>
          </p:nvPr>
        </p:nvSpPr>
        <p:spPr>
          <a:xfrm>
            <a:off x="539552" y="2074342"/>
            <a:ext cx="4191000" cy="1643062"/>
          </a:xfrm>
        </p:spPr>
        <p:txBody>
          <a:bodyPr>
            <a:spAutoFit/>
          </a:bodyPr>
          <a:lstStyle/>
          <a:p>
            <a:pPr marL="682625"/>
            <a:r>
              <a:rPr lang="en-AU" altLang="en-US" smtClean="0">
                <a:latin typeface="Arial Narrow" panose="020B0606020202030204" pitchFamily="34" charset="0"/>
              </a:rPr>
              <a:t>Environmental protection requirements. </a:t>
            </a:r>
            <a:endParaRPr lang="en-US" altLang="en-US" smtClean="0">
              <a:latin typeface="Arial Narrow" panose="020B0606020202030204" pitchFamily="34" charset="0"/>
            </a:endParaRPr>
          </a:p>
          <a:p>
            <a:pPr marL="682625"/>
            <a:r>
              <a:rPr lang="en-AU" altLang="en-US" smtClean="0">
                <a:latin typeface="Arial Narrow" panose="020B0606020202030204" pitchFamily="34" charset="0"/>
              </a:rPr>
              <a:t>OHS/WHS legislation and regulations. </a:t>
            </a:r>
            <a:endParaRPr lang="en-US" altLang="en-US" smtClean="0">
              <a:latin typeface="Arial Narrow" panose="020B0606020202030204" pitchFamily="34" charset="0"/>
            </a:endParaRPr>
          </a:p>
          <a:p>
            <a:pPr marL="682625"/>
            <a:r>
              <a:rPr lang="en-AU" altLang="en-US" smtClean="0">
                <a:latin typeface="Arial Narrow" panose="020B0606020202030204" pitchFamily="34" charset="0"/>
              </a:rPr>
              <a:t>Business registration and structuring requirements. </a:t>
            </a:r>
            <a:endParaRPr lang="en-US" altLang="en-US" smtClean="0">
              <a:latin typeface="Arial Narrow" panose="020B0606020202030204" pitchFamily="34" charset="0"/>
            </a:endParaRPr>
          </a:p>
          <a:p>
            <a:pPr marL="682625"/>
            <a:r>
              <a:rPr lang="en-AU" altLang="en-US" smtClean="0">
                <a:latin typeface="Arial Narrow" panose="020B0606020202030204" pitchFamily="34" charset="0"/>
              </a:rPr>
              <a:t>Taxation requirements (as necessary).</a:t>
            </a:r>
            <a:endParaRPr lang="en-US" altLang="en-US" smtClean="0">
              <a:latin typeface="Arial Narrow" panose="020B0606020202030204" pitchFamily="34" charset="0"/>
            </a:endParaRPr>
          </a:p>
        </p:txBody>
      </p:sp>
      <p:pic>
        <p:nvPicPr>
          <p:cNvPr id="4" name="Picture 3" descr="environmental protection plan recycle recylcing.jpg"/>
          <p:cNvPicPr>
            <a:picLocks noChangeAspect="1"/>
          </p:cNvPicPr>
          <p:nvPr/>
        </p:nvPicPr>
        <p:blipFill>
          <a:blip r:embed="rId2">
            <a:extLst>
              <a:ext uri="{28A0092B-C50C-407E-A947-70E740481C1C}">
                <a14:useLocalDpi xmlns:a14="http://schemas.microsoft.com/office/drawing/2010/main" val="0"/>
              </a:ext>
            </a:extLst>
          </a:blip>
          <a:srcRect l="7249"/>
          <a:stretch>
            <a:fillRect/>
          </a:stretch>
        </p:blipFill>
        <p:spPr bwMode="auto">
          <a:xfrm>
            <a:off x="5802540" y="1628800"/>
            <a:ext cx="3314700" cy="368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69018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544" y="-205209"/>
            <a:ext cx="7145337" cy="1143000"/>
          </a:xfrm>
        </p:spPr>
        <p:txBody>
          <a:bodyPr rtlCol="0">
            <a:normAutofit/>
          </a:bodyPr>
          <a:lstStyle/>
          <a:p>
            <a:pPr eaLnBrk="1" fontAlgn="auto" hangingPunct="1">
              <a:spcAft>
                <a:spcPts val="0"/>
              </a:spcAft>
              <a:defRPr/>
            </a:pPr>
            <a:r>
              <a:rPr lang="en-US" cap="all" dirty="0" smtClean="0">
                <a:ea typeface="+mj-ea"/>
              </a:rPr>
              <a:t>1.4 PLAN SYSTEMS OF WORK</a:t>
            </a:r>
            <a:endParaRPr lang="en-US" dirty="0">
              <a:ea typeface="+mj-ea"/>
            </a:endParaRPr>
          </a:p>
        </p:txBody>
      </p:sp>
      <p:sp>
        <p:nvSpPr>
          <p:cNvPr id="3" name="Content Placeholder 2"/>
          <p:cNvSpPr>
            <a:spLocks noGrp="1"/>
          </p:cNvSpPr>
          <p:nvPr>
            <p:ph idx="1"/>
          </p:nvPr>
        </p:nvSpPr>
        <p:spPr>
          <a:xfrm>
            <a:off x="4572000" y="1700808"/>
            <a:ext cx="3690937" cy="3016210"/>
          </a:xfrm>
        </p:spPr>
        <p:txBody>
          <a:bodyPr>
            <a:spAutoFit/>
          </a:bodyPr>
          <a:lstStyle/>
          <a:p>
            <a:pPr marL="0" indent="0">
              <a:buFontTx/>
              <a:buNone/>
            </a:pPr>
            <a:r>
              <a:rPr lang="en-AU" altLang="en-US" dirty="0" smtClean="0">
                <a:latin typeface="Arial Narrow" panose="020B0606020202030204" pitchFamily="34" charset="0"/>
              </a:rPr>
              <a:t>When determining your systems of work to meet compliance requirements, you will need to work closely with colleagues and others involved in the process.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This may include liaising with supervisors and managers, such as project managers, business managers or quality managers. </a:t>
            </a:r>
            <a:endParaRPr lang="en-US" altLang="en-US" dirty="0" smtClean="0">
              <a:latin typeface="Arial Narrow" panose="020B0606020202030204" pitchFamily="34" charset="0"/>
            </a:endParaRPr>
          </a:p>
        </p:txBody>
      </p:sp>
      <p:pic>
        <p:nvPicPr>
          <p:cNvPr id="5" name="Picture 4" descr="consult communication radio read clipboard consult discuss 9909131_l.jpg"/>
          <p:cNvPicPr>
            <a:picLocks noChangeAspect="1"/>
          </p:cNvPicPr>
          <p:nvPr/>
        </p:nvPicPr>
        <p:blipFill>
          <a:blip r:embed="rId2" cstate="print">
            <a:extLst>
              <a:ext uri="{28A0092B-C50C-407E-A947-70E740481C1C}">
                <a14:useLocalDpi xmlns:a14="http://schemas.microsoft.com/office/drawing/2010/main" val="0"/>
              </a:ext>
            </a:extLst>
          </a:blip>
          <a:srcRect l="3262" r="1945"/>
          <a:stretch>
            <a:fillRect/>
          </a:stretch>
        </p:blipFill>
        <p:spPr bwMode="auto">
          <a:xfrm>
            <a:off x="601527" y="2049244"/>
            <a:ext cx="3295650" cy="231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45623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upervisor workers in hi vis talking.jpg"/>
          <p:cNvPicPr>
            <a:picLocks noChangeAspect="1"/>
          </p:cNvPicPr>
          <p:nvPr/>
        </p:nvPicPr>
        <p:blipFill>
          <a:blip r:embed="rId2">
            <a:extLst>
              <a:ext uri="{28A0092B-C50C-407E-A947-70E740481C1C}">
                <a14:useLocalDpi xmlns:a14="http://schemas.microsoft.com/office/drawing/2010/main" val="0"/>
              </a:ext>
            </a:extLst>
          </a:blip>
          <a:srcRect r="2068"/>
          <a:stretch>
            <a:fillRect/>
          </a:stretch>
        </p:blipFill>
        <p:spPr bwMode="auto">
          <a:xfrm>
            <a:off x="4816475" y="1700808"/>
            <a:ext cx="4327525"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39552" y="-315416"/>
            <a:ext cx="7145337" cy="1143000"/>
          </a:xfrm>
        </p:spPr>
        <p:txBody>
          <a:bodyPr rtlCol="0">
            <a:normAutofit/>
          </a:bodyPr>
          <a:lstStyle/>
          <a:p>
            <a:pPr eaLnBrk="1" fontAlgn="auto" hangingPunct="1">
              <a:spcAft>
                <a:spcPts val="0"/>
              </a:spcAft>
              <a:defRPr/>
            </a:pPr>
            <a:r>
              <a:rPr lang="en-US" cap="all" dirty="0" smtClean="0">
                <a:ea typeface="+mj-ea"/>
              </a:rPr>
              <a:t>1.4 PLAN SYSTEMS OF WORK</a:t>
            </a:r>
            <a:endParaRPr lang="en-US" dirty="0">
              <a:ea typeface="+mj-ea"/>
            </a:endParaRPr>
          </a:p>
        </p:txBody>
      </p:sp>
      <p:sp>
        <p:nvSpPr>
          <p:cNvPr id="3" name="Content Placeholder 2"/>
          <p:cNvSpPr>
            <a:spLocks noGrp="1"/>
          </p:cNvSpPr>
          <p:nvPr>
            <p:ph idx="1"/>
          </p:nvPr>
        </p:nvSpPr>
        <p:spPr>
          <a:xfrm>
            <a:off x="899592" y="1628800"/>
            <a:ext cx="3368675" cy="4054956"/>
          </a:xfrm>
        </p:spPr>
        <p:txBody>
          <a:bodyPr>
            <a:spAutoFit/>
          </a:bodyPr>
          <a:lstStyle/>
          <a:p>
            <a:pPr marL="0" indent="0">
              <a:buFontTx/>
              <a:buNone/>
            </a:pPr>
            <a:r>
              <a:rPr lang="en-AU" altLang="en-US" dirty="0" smtClean="0">
                <a:latin typeface="Arial Narrow" panose="020B0606020202030204" pitchFamily="34" charset="0"/>
              </a:rPr>
              <a:t>Ensure that consultation occurs effectively, and that colleagues and relevant others are given the opportunity to provide input into the appropriate systems of work.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This will not only provide you with a greater range of ideas and viewpoints, but will also assist colleagues and workers to feel valued and part of the processes of the workplace.</a:t>
            </a:r>
            <a:r>
              <a:rPr lang="en-US" altLang="en-US" dirty="0" smtClean="0">
                <a:latin typeface="Arial Narrow" panose="020B0606020202030204" pitchFamily="34" charset="0"/>
              </a:rPr>
              <a:t> </a:t>
            </a:r>
          </a:p>
        </p:txBody>
      </p:sp>
    </p:spTree>
    <p:extLst>
      <p:ext uri="{BB962C8B-B14F-4D97-AF65-F5344CB8AC3E}">
        <p14:creationId xmlns:p14="http://schemas.microsoft.com/office/powerpoint/2010/main" val="27291319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066" y="-273099"/>
            <a:ext cx="7145337" cy="1143000"/>
          </a:xfrm>
        </p:spPr>
        <p:txBody>
          <a:bodyPr rtlCol="0">
            <a:normAutofit/>
          </a:bodyPr>
          <a:lstStyle/>
          <a:p>
            <a:pPr eaLnBrk="1" fontAlgn="auto" hangingPunct="1">
              <a:spcAft>
                <a:spcPts val="0"/>
              </a:spcAft>
              <a:defRPr/>
            </a:pPr>
            <a:r>
              <a:rPr lang="en-US" cap="all" dirty="0" smtClean="0">
                <a:ea typeface="+mj-ea"/>
              </a:rPr>
              <a:t>1.4 PLAN SYSTEMS OF WORK</a:t>
            </a:r>
            <a:endParaRPr lang="en-US" dirty="0">
              <a:ea typeface="+mj-ea"/>
            </a:endParaRPr>
          </a:p>
        </p:txBody>
      </p:sp>
      <p:sp>
        <p:nvSpPr>
          <p:cNvPr id="3" name="Content Placeholder 2"/>
          <p:cNvSpPr>
            <a:spLocks noGrp="1"/>
          </p:cNvSpPr>
          <p:nvPr>
            <p:ph idx="1"/>
          </p:nvPr>
        </p:nvSpPr>
        <p:spPr>
          <a:xfrm>
            <a:off x="3923928" y="2420888"/>
            <a:ext cx="3800475" cy="3362459"/>
          </a:xfrm>
        </p:spPr>
        <p:txBody>
          <a:bodyPr>
            <a:spAutoFit/>
          </a:bodyPr>
          <a:lstStyle/>
          <a:p>
            <a:pPr marL="0" indent="0">
              <a:buFontTx/>
              <a:buNone/>
            </a:pPr>
            <a:r>
              <a:rPr lang="en-AU" altLang="en-US" dirty="0" smtClean="0">
                <a:latin typeface="Arial Narrow" panose="020B0606020202030204" pitchFamily="34" charset="0"/>
              </a:rPr>
              <a:t>The primary requirements are those that must be met. The secondary requirements are those that should be met.</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Once you have identified the compliance requirements to be met, you can then work to develop effective systems of work that will achieve the goals of the required tasks, as well as meeting the necessary compliance requirements.</a:t>
            </a:r>
            <a:endParaRPr lang="en-US" altLang="en-US" dirty="0" smtClean="0">
              <a:latin typeface="Arial Narrow" panose="020B0606020202030204" pitchFamily="34" charset="0"/>
            </a:endParaRPr>
          </a:p>
        </p:txBody>
      </p:sp>
      <p:pic>
        <p:nvPicPr>
          <p:cNvPr id="5" name="Picture 4" descr="workers construction plans communication meeting supervisor 153682534.jpg"/>
          <p:cNvPicPr>
            <a:picLocks noChangeAspect="1"/>
          </p:cNvPicPr>
          <p:nvPr/>
        </p:nvPicPr>
        <p:blipFill>
          <a:blip r:embed="rId2">
            <a:extLst>
              <a:ext uri="{28A0092B-C50C-407E-A947-70E740481C1C}">
                <a14:useLocalDpi xmlns:a14="http://schemas.microsoft.com/office/drawing/2010/main" val="0"/>
              </a:ext>
            </a:extLst>
          </a:blip>
          <a:srcRect r="36287" b="13431"/>
          <a:stretch>
            <a:fillRect/>
          </a:stretch>
        </p:blipFill>
        <p:spPr bwMode="auto">
          <a:xfrm>
            <a:off x="579066" y="2460576"/>
            <a:ext cx="3170237" cy="287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579066" y="1184226"/>
            <a:ext cx="71453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a:spcBef>
                <a:spcPct val="20000"/>
              </a:spcBef>
              <a:buSzPct val="100000"/>
            </a:pPr>
            <a:r>
              <a:rPr lang="en-AU" altLang="en-US" sz="1800">
                <a:solidFill>
                  <a:srgbClr val="000000"/>
                </a:solidFill>
                <a:latin typeface="Arial Narrow" panose="020B0606020202030204" pitchFamily="34" charset="0"/>
              </a:rPr>
              <a:t>Identify and gather the relevant compliance documentation. Examine the documentation and clearly identify the primary and secondary compliance requirements. </a:t>
            </a:r>
            <a:endParaRPr lang="en-US" altLang="en-US" sz="1800">
              <a:solidFill>
                <a:srgbClr val="000000"/>
              </a:solidFill>
              <a:latin typeface="Arial Narrow" panose="020B0606020202030204" pitchFamily="34" charset="0"/>
            </a:endParaRPr>
          </a:p>
        </p:txBody>
      </p:sp>
    </p:spTree>
    <p:extLst>
      <p:ext uri="{BB962C8B-B14F-4D97-AF65-F5344CB8AC3E}">
        <p14:creationId xmlns:p14="http://schemas.microsoft.com/office/powerpoint/2010/main" val="21478417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045" y="-171400"/>
            <a:ext cx="7145337" cy="1143000"/>
          </a:xfrm>
        </p:spPr>
        <p:txBody>
          <a:bodyPr rtlCol="0">
            <a:normAutofit/>
          </a:bodyPr>
          <a:lstStyle/>
          <a:p>
            <a:pPr eaLnBrk="1" fontAlgn="auto" hangingPunct="1">
              <a:spcAft>
                <a:spcPts val="0"/>
              </a:spcAft>
              <a:defRPr/>
            </a:pPr>
            <a:r>
              <a:rPr lang="en-US" cap="all" dirty="0" smtClean="0">
                <a:ea typeface="+mj-ea"/>
              </a:rPr>
              <a:t>1.5 IMPLEMENT SYSTEMS OF WORK</a:t>
            </a:r>
            <a:endParaRPr lang="en-US" dirty="0">
              <a:ea typeface="+mj-ea"/>
            </a:endParaRPr>
          </a:p>
        </p:txBody>
      </p:sp>
      <p:sp>
        <p:nvSpPr>
          <p:cNvPr id="3" name="Content Placeholder 2"/>
          <p:cNvSpPr>
            <a:spLocks noGrp="1"/>
          </p:cNvSpPr>
          <p:nvPr>
            <p:ph idx="1"/>
          </p:nvPr>
        </p:nvSpPr>
        <p:spPr>
          <a:xfrm>
            <a:off x="539552" y="1484784"/>
            <a:ext cx="3381375" cy="4054956"/>
          </a:xfrm>
        </p:spPr>
        <p:txBody>
          <a:bodyPr>
            <a:spAutoFit/>
          </a:bodyPr>
          <a:lstStyle/>
          <a:p>
            <a:pPr marL="0" indent="0">
              <a:buFontTx/>
              <a:buNone/>
            </a:pPr>
            <a:r>
              <a:rPr lang="en-AU" altLang="en-US" dirty="0" smtClean="0">
                <a:latin typeface="Arial Narrow" panose="020B0606020202030204" pitchFamily="34" charset="0"/>
              </a:rPr>
              <a:t>Once you have developed effective systems of work, you will need to ensure that the systems are communicated to, and discussed with all personnel/workers. The systems of work can then be implemented.</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Implementing a system of work means putting the necessary steps into place to ensure that work can be conducted and required goals can be met. </a:t>
            </a:r>
            <a:endParaRPr lang="en-US" altLang="en-US" dirty="0" smtClean="0">
              <a:latin typeface="Arial Narrow" panose="020B0606020202030204" pitchFamily="34" charset="0"/>
            </a:endParaRPr>
          </a:p>
        </p:txBody>
      </p:sp>
      <p:pic>
        <p:nvPicPr>
          <p:cNvPr id="4" name="Picture 3" descr="site team meeting construction supervisor workers ppe hat vest 12556656_l.jpg"/>
          <p:cNvPicPr>
            <a:picLocks noChangeAspect="1"/>
          </p:cNvPicPr>
          <p:nvPr/>
        </p:nvPicPr>
        <p:blipFill>
          <a:blip r:embed="rId2" cstate="print">
            <a:extLst>
              <a:ext uri="{28A0092B-C50C-407E-A947-70E740481C1C}">
                <a14:useLocalDpi xmlns:a14="http://schemas.microsoft.com/office/drawing/2010/main" val="0"/>
              </a:ext>
            </a:extLst>
          </a:blip>
          <a:srcRect l="5411" r="4691"/>
          <a:stretch>
            <a:fillRect/>
          </a:stretch>
        </p:blipFill>
        <p:spPr bwMode="auto">
          <a:xfrm>
            <a:off x="4644008" y="2204864"/>
            <a:ext cx="35941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10358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1400"/>
            <a:ext cx="7145337" cy="1143000"/>
          </a:xfrm>
        </p:spPr>
        <p:txBody>
          <a:bodyPr rtlCol="0">
            <a:normAutofit/>
          </a:bodyPr>
          <a:lstStyle/>
          <a:p>
            <a:pPr eaLnBrk="1" fontAlgn="auto" hangingPunct="1">
              <a:spcAft>
                <a:spcPts val="0"/>
              </a:spcAft>
              <a:defRPr/>
            </a:pPr>
            <a:r>
              <a:rPr lang="en-US" cap="all" dirty="0" smtClean="0">
                <a:ea typeface="+mj-ea"/>
              </a:rPr>
              <a:t>1.5 IMPLEMENT SYSTEMS OF WORK</a:t>
            </a:r>
            <a:endParaRPr lang="en-US" dirty="0">
              <a:ea typeface="+mj-ea"/>
            </a:endParaRPr>
          </a:p>
        </p:txBody>
      </p:sp>
      <p:sp>
        <p:nvSpPr>
          <p:cNvPr id="3" name="Content Placeholder 2"/>
          <p:cNvSpPr>
            <a:spLocks noGrp="1"/>
          </p:cNvSpPr>
          <p:nvPr>
            <p:ph idx="1"/>
          </p:nvPr>
        </p:nvSpPr>
        <p:spPr>
          <a:xfrm>
            <a:off x="3923928" y="1673275"/>
            <a:ext cx="4133850" cy="3362459"/>
          </a:xfrm>
        </p:spPr>
        <p:txBody>
          <a:bodyPr>
            <a:spAutoFit/>
          </a:bodyPr>
          <a:lstStyle/>
          <a:p>
            <a:pPr marL="0" indent="0">
              <a:buFontTx/>
              <a:buNone/>
            </a:pPr>
            <a:r>
              <a:rPr lang="en-AU" altLang="en-US" dirty="0" smtClean="0">
                <a:latin typeface="Arial Narrow" panose="020B0606020202030204" pitchFamily="34" charset="0"/>
              </a:rPr>
              <a:t>These steps must also comply with relevant legislative and business requirements. Once the steps are in place, work can be carried out, using the correct processes and methods.</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It is during the implementation of systems of work that compliance problems and issues can occur. For this reason it is essential that compliance is made a priority, monitored and managed effectively.</a:t>
            </a:r>
            <a:endParaRPr lang="en-US" altLang="en-US" dirty="0" smtClean="0">
              <a:latin typeface="Arial Narrow" panose="020B0606020202030204" pitchFamily="34" charset="0"/>
            </a:endParaRPr>
          </a:p>
        </p:txBody>
      </p:sp>
      <p:pic>
        <p:nvPicPr>
          <p:cNvPr id="5" name="Picture 4" descr="gavel law regulation hand judge 7839712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65350"/>
            <a:ext cx="2886075" cy="288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29779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9392"/>
            <a:ext cx="7145337" cy="1143000"/>
          </a:xfrm>
        </p:spPr>
        <p:txBody>
          <a:bodyPr rtlCol="0">
            <a:normAutofit/>
          </a:bodyPr>
          <a:lstStyle/>
          <a:p>
            <a:pPr eaLnBrk="1" fontAlgn="auto" hangingPunct="1">
              <a:spcAft>
                <a:spcPts val="0"/>
              </a:spcAft>
              <a:defRPr/>
            </a:pPr>
            <a:r>
              <a:rPr lang="en-US" cap="all" dirty="0" smtClean="0">
                <a:ea typeface="+mj-ea"/>
              </a:rPr>
              <a:t>1.6 IDENTIFY AND SUPPORT TRAINING NEEDS</a:t>
            </a:r>
            <a:endParaRPr lang="en-US" dirty="0">
              <a:ea typeface="+mj-ea"/>
            </a:endParaRPr>
          </a:p>
        </p:txBody>
      </p:sp>
      <p:sp>
        <p:nvSpPr>
          <p:cNvPr id="3" name="Content Placeholder 2"/>
          <p:cNvSpPr>
            <a:spLocks noGrp="1"/>
          </p:cNvSpPr>
          <p:nvPr>
            <p:ph idx="1"/>
          </p:nvPr>
        </p:nvSpPr>
        <p:spPr>
          <a:xfrm>
            <a:off x="539552" y="1365870"/>
            <a:ext cx="7145337" cy="923925"/>
          </a:xfrm>
        </p:spPr>
        <p:txBody>
          <a:bodyPr>
            <a:spAutoFit/>
          </a:bodyPr>
          <a:lstStyle/>
          <a:p>
            <a:pPr marL="0" indent="0">
              <a:buFontTx/>
              <a:buNone/>
            </a:pPr>
            <a:r>
              <a:rPr lang="en-AU" altLang="en-US" dirty="0" smtClean="0">
                <a:latin typeface="Arial Narrow" panose="020B0606020202030204" pitchFamily="34" charset="0"/>
              </a:rPr>
              <a:t>In order to meet compliance requirements and business standards, workplaces must regularly identify the training needs of employees/workers, and support them in undertaking the training required.</a:t>
            </a:r>
            <a:endParaRPr lang="en-US" altLang="en-US" dirty="0" smtClean="0">
              <a:latin typeface="Arial Narrow" panose="020B0606020202030204" pitchFamily="34" charset="0"/>
            </a:endParaRPr>
          </a:p>
        </p:txBody>
      </p:sp>
      <p:pic>
        <p:nvPicPr>
          <p:cNvPr id="4" name="Picture 3" descr="Construction worker Man Larry &amp; Barry Reading SWM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780928"/>
            <a:ext cx="4891088"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08975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71400"/>
            <a:ext cx="7145337" cy="1143000"/>
          </a:xfrm>
        </p:spPr>
        <p:txBody>
          <a:bodyPr rtlCol="0">
            <a:normAutofit/>
          </a:bodyPr>
          <a:lstStyle/>
          <a:p>
            <a:pPr eaLnBrk="1" fontAlgn="auto" hangingPunct="1">
              <a:spcAft>
                <a:spcPts val="0"/>
              </a:spcAft>
              <a:defRPr/>
            </a:pPr>
            <a:r>
              <a:rPr lang="en-US" cap="all" dirty="0" smtClean="0">
                <a:ea typeface="+mj-ea"/>
              </a:rPr>
              <a:t>1.6.1 IDENTIFYING TRAINING NEEDS</a:t>
            </a:r>
            <a:endParaRPr lang="en-US" dirty="0">
              <a:ea typeface="+mj-ea"/>
            </a:endParaRPr>
          </a:p>
        </p:txBody>
      </p:sp>
      <p:sp>
        <p:nvSpPr>
          <p:cNvPr id="3" name="Content Placeholder 2"/>
          <p:cNvSpPr>
            <a:spLocks noGrp="1"/>
          </p:cNvSpPr>
          <p:nvPr>
            <p:ph idx="1"/>
          </p:nvPr>
        </p:nvSpPr>
        <p:spPr>
          <a:xfrm>
            <a:off x="3557389" y="2344787"/>
            <a:ext cx="4127500" cy="2530475"/>
          </a:xfrm>
        </p:spPr>
        <p:txBody>
          <a:bodyPr>
            <a:spAutoFit/>
          </a:bodyPr>
          <a:lstStyle/>
          <a:p>
            <a:pPr marL="682625"/>
            <a:r>
              <a:rPr lang="en-AU" altLang="en-US" dirty="0" smtClean="0">
                <a:latin typeface="Arial Narrow" panose="020B0606020202030204" pitchFamily="34" charset="0"/>
              </a:rPr>
              <a:t>Skill gap analysis. </a:t>
            </a:r>
            <a:endParaRPr lang="en-US" altLang="en-US" dirty="0" smtClean="0">
              <a:latin typeface="Arial Narrow" panose="020B0606020202030204" pitchFamily="34" charset="0"/>
            </a:endParaRPr>
          </a:p>
          <a:p>
            <a:pPr marL="682625"/>
            <a:r>
              <a:rPr lang="en-AU" altLang="en-US" dirty="0" smtClean="0">
                <a:latin typeface="Arial Narrow" panose="020B0606020202030204" pitchFamily="34" charset="0"/>
              </a:rPr>
              <a:t>Training requests. </a:t>
            </a:r>
            <a:endParaRPr lang="en-US" altLang="en-US" dirty="0" smtClean="0">
              <a:latin typeface="Arial Narrow" panose="020B0606020202030204" pitchFamily="34" charset="0"/>
            </a:endParaRPr>
          </a:p>
          <a:p>
            <a:pPr marL="682625"/>
            <a:r>
              <a:rPr lang="en-AU" altLang="en-US" dirty="0" smtClean="0">
                <a:latin typeface="Arial Narrow" panose="020B0606020202030204" pitchFamily="34" charset="0"/>
              </a:rPr>
              <a:t>Issues in the workplace, such as safety issues, quality issues, or morale problems. </a:t>
            </a:r>
            <a:endParaRPr lang="en-US" altLang="en-US" dirty="0" smtClean="0">
              <a:latin typeface="Arial Narrow" panose="020B0606020202030204" pitchFamily="34" charset="0"/>
            </a:endParaRPr>
          </a:p>
          <a:p>
            <a:pPr marL="682625"/>
            <a:r>
              <a:rPr lang="en-AU" altLang="en-US" dirty="0" smtClean="0">
                <a:latin typeface="Arial Narrow" panose="020B0606020202030204" pitchFamily="34" charset="0"/>
              </a:rPr>
              <a:t>Repeated breaches in compliance with policies or procedures. </a:t>
            </a:r>
            <a:endParaRPr lang="en-US" altLang="en-US" dirty="0" smtClean="0">
              <a:latin typeface="Arial Narrow" panose="020B0606020202030204" pitchFamily="34" charset="0"/>
            </a:endParaRPr>
          </a:p>
          <a:p>
            <a:pPr marL="682625"/>
            <a:r>
              <a:rPr lang="en-AU" altLang="en-US" dirty="0" smtClean="0">
                <a:latin typeface="Arial Narrow" panose="020B0606020202030204" pitchFamily="34" charset="0"/>
              </a:rPr>
              <a:t>Injuries and accidents.</a:t>
            </a:r>
            <a:endParaRPr lang="en-US" altLang="en-US" dirty="0" smtClean="0">
              <a:latin typeface="Arial Narrow" panose="020B0606020202030204" pitchFamily="34" charset="0"/>
            </a:endParaRPr>
          </a:p>
        </p:txBody>
      </p:sp>
      <p:pic>
        <p:nvPicPr>
          <p:cNvPr id="5" name="Picture 4" descr="worker clipboard checks read write hard hat ppe stk311193rkn.jpg"/>
          <p:cNvPicPr>
            <a:picLocks noChangeAspect="1"/>
          </p:cNvPicPr>
          <p:nvPr/>
        </p:nvPicPr>
        <p:blipFill>
          <a:blip r:embed="rId2" cstate="print">
            <a:extLst>
              <a:ext uri="{28A0092B-C50C-407E-A947-70E740481C1C}">
                <a14:useLocalDpi xmlns:a14="http://schemas.microsoft.com/office/drawing/2010/main" val="0"/>
              </a:ext>
            </a:extLst>
          </a:blip>
          <a:srcRect r="16536"/>
          <a:stretch>
            <a:fillRect/>
          </a:stretch>
        </p:blipFill>
        <p:spPr bwMode="auto">
          <a:xfrm>
            <a:off x="539552" y="2344787"/>
            <a:ext cx="2798762"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539551" y="1196752"/>
            <a:ext cx="71453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a:spcBef>
                <a:spcPct val="20000"/>
              </a:spcBef>
              <a:buSzPct val="100000"/>
            </a:pPr>
            <a:r>
              <a:rPr lang="en-AU" altLang="en-US" sz="1800">
                <a:solidFill>
                  <a:srgbClr val="000000"/>
                </a:solidFill>
                <a:latin typeface="Arial Narrow" panose="020B0606020202030204" pitchFamily="34" charset="0"/>
              </a:rPr>
              <a:t>Training needs can be identified using a number of different methods. These may include: </a:t>
            </a:r>
            <a:endParaRPr lang="en-US" altLang="en-US" sz="1800">
              <a:solidFill>
                <a:srgbClr val="000000"/>
              </a:solidFill>
              <a:latin typeface="Arial Narrow" panose="020B0606020202030204" pitchFamily="34" charset="0"/>
            </a:endParaRPr>
          </a:p>
        </p:txBody>
      </p:sp>
    </p:spTree>
    <p:extLst>
      <p:ext uri="{BB962C8B-B14F-4D97-AF65-F5344CB8AC3E}">
        <p14:creationId xmlns:p14="http://schemas.microsoft.com/office/powerpoint/2010/main" val="638931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9392"/>
            <a:ext cx="7145337" cy="1143000"/>
          </a:xfrm>
        </p:spPr>
        <p:txBody>
          <a:bodyPr rtlCol="0">
            <a:normAutofit/>
          </a:bodyPr>
          <a:lstStyle/>
          <a:p>
            <a:pPr eaLnBrk="1" fontAlgn="auto" hangingPunct="1">
              <a:spcAft>
                <a:spcPts val="0"/>
              </a:spcAft>
              <a:defRPr/>
            </a:pPr>
            <a:r>
              <a:rPr lang="en-US" cap="all" dirty="0" smtClean="0">
                <a:ea typeface="+mj-ea"/>
              </a:rPr>
              <a:t>1.6.1 IDENTIFYING TRAINING NEEDS</a:t>
            </a:r>
            <a:endParaRPr lang="en-US" dirty="0">
              <a:ea typeface="+mj-ea"/>
            </a:endParaRPr>
          </a:p>
        </p:txBody>
      </p:sp>
      <p:sp>
        <p:nvSpPr>
          <p:cNvPr id="3" name="Content Placeholder 2"/>
          <p:cNvSpPr>
            <a:spLocks noGrp="1"/>
          </p:cNvSpPr>
          <p:nvPr>
            <p:ph idx="1"/>
          </p:nvPr>
        </p:nvSpPr>
        <p:spPr>
          <a:xfrm>
            <a:off x="683568" y="1556792"/>
            <a:ext cx="3792537" cy="2695575"/>
          </a:xfrm>
        </p:spPr>
        <p:txBody>
          <a:bodyPr>
            <a:spAutoFit/>
          </a:bodyPr>
          <a:lstStyle/>
          <a:p>
            <a:pPr marL="0" indent="0">
              <a:buFontTx/>
              <a:buNone/>
            </a:pPr>
            <a:r>
              <a:rPr lang="en-AU" altLang="en-US" dirty="0" smtClean="0">
                <a:latin typeface="Arial Narrow" panose="020B0606020202030204" pitchFamily="34" charset="0"/>
              </a:rPr>
              <a:t>The methods used in your workplace may vary depending on the size and structure of the workplace, the resources available and the workplace policies and procedures.</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Once the training needs of colleagues have been identified you will need to assist individuals or groups in locating or developing appropriate training options. </a:t>
            </a:r>
            <a:endParaRPr lang="en-US" altLang="en-US" dirty="0" smtClean="0">
              <a:latin typeface="Arial Narrow" panose="020B0606020202030204" pitchFamily="34" charset="0"/>
            </a:endParaRPr>
          </a:p>
        </p:txBody>
      </p:sp>
      <p:pic>
        <p:nvPicPr>
          <p:cNvPr id="4" name="Picture 3" descr="communication talking man woman training.jpg"/>
          <p:cNvPicPr>
            <a:picLocks noChangeAspect="1"/>
          </p:cNvPicPr>
          <p:nvPr/>
        </p:nvPicPr>
        <p:blipFill>
          <a:blip r:embed="rId2">
            <a:extLst>
              <a:ext uri="{28A0092B-C50C-407E-A947-70E740481C1C}">
                <a14:useLocalDpi xmlns:a14="http://schemas.microsoft.com/office/drawing/2010/main" val="0"/>
              </a:ext>
            </a:extLst>
          </a:blip>
          <a:srcRect b="9669"/>
          <a:stretch>
            <a:fillRect/>
          </a:stretch>
        </p:blipFill>
        <p:spPr bwMode="auto">
          <a:xfrm>
            <a:off x="4860032" y="1772816"/>
            <a:ext cx="3219450" cy="290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81965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9392"/>
            <a:ext cx="7145337" cy="1143000"/>
          </a:xfrm>
        </p:spPr>
        <p:txBody>
          <a:bodyPr rtlCol="0">
            <a:normAutofit/>
          </a:bodyPr>
          <a:lstStyle/>
          <a:p>
            <a:pPr eaLnBrk="1" fontAlgn="auto" hangingPunct="1">
              <a:spcAft>
                <a:spcPts val="0"/>
              </a:spcAft>
              <a:defRPr/>
            </a:pPr>
            <a:r>
              <a:rPr lang="en-US" cap="all" dirty="0" smtClean="0">
                <a:ea typeface="+mj-ea"/>
              </a:rPr>
              <a:t>1.6.1 IDENTIFYING TRAINING NEEDS</a:t>
            </a:r>
            <a:endParaRPr lang="en-US" dirty="0">
              <a:ea typeface="+mj-ea"/>
            </a:endParaRPr>
          </a:p>
        </p:txBody>
      </p:sp>
      <p:sp>
        <p:nvSpPr>
          <p:cNvPr id="3" name="Content Placeholder 2"/>
          <p:cNvSpPr>
            <a:spLocks noGrp="1"/>
          </p:cNvSpPr>
          <p:nvPr>
            <p:ph idx="1"/>
          </p:nvPr>
        </p:nvSpPr>
        <p:spPr>
          <a:xfrm>
            <a:off x="4644008" y="1851858"/>
            <a:ext cx="3305175" cy="2669962"/>
          </a:xfrm>
        </p:spPr>
        <p:txBody>
          <a:bodyPr>
            <a:spAutoFit/>
          </a:bodyPr>
          <a:lstStyle/>
          <a:p>
            <a:pPr marL="0" indent="0">
              <a:buFontTx/>
              <a:buNone/>
            </a:pPr>
            <a:r>
              <a:rPr lang="en-AU" altLang="en-US" dirty="0" smtClean="0">
                <a:latin typeface="Arial Narrow" panose="020B0606020202030204" pitchFamily="34" charset="0"/>
              </a:rPr>
              <a:t>The training options may include activities conducted internally within the workplace, or may make use of external training organisations.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Appropriate training to meet the needs of individuals and groups will be discussed in a later section.</a:t>
            </a:r>
            <a:r>
              <a:rPr lang="en-US" altLang="en-US" dirty="0" smtClean="0">
                <a:latin typeface="Arial Narrow" panose="020B0606020202030204" pitchFamily="34" charset="0"/>
              </a:rPr>
              <a:t> </a:t>
            </a:r>
          </a:p>
        </p:txBody>
      </p:sp>
      <p:pic>
        <p:nvPicPr>
          <p:cNvPr id="5" name="Picture 4" descr="Man giving presentation.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791320"/>
            <a:ext cx="3708400"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59097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99392"/>
            <a:ext cx="7145337" cy="1143000"/>
          </a:xfrm>
        </p:spPr>
        <p:txBody>
          <a:bodyPr rtlCol="0">
            <a:normAutofit/>
          </a:bodyPr>
          <a:lstStyle/>
          <a:p>
            <a:pPr eaLnBrk="1" fontAlgn="auto" hangingPunct="1">
              <a:spcAft>
                <a:spcPts val="0"/>
              </a:spcAft>
              <a:defRPr/>
            </a:pPr>
            <a:r>
              <a:rPr lang="en-US" cap="all" dirty="0" smtClean="0">
                <a:ea typeface="+mj-ea"/>
              </a:rPr>
              <a:t>1.6.2 MANAGING LEGAL RIGHTS AND RESPONSIBILITIESZ</a:t>
            </a:r>
            <a:endParaRPr lang="en-US" dirty="0">
              <a:ea typeface="+mj-ea"/>
            </a:endParaRPr>
          </a:p>
        </p:txBody>
      </p:sp>
      <p:sp>
        <p:nvSpPr>
          <p:cNvPr id="3" name="Content Placeholder 2"/>
          <p:cNvSpPr>
            <a:spLocks noGrp="1"/>
          </p:cNvSpPr>
          <p:nvPr>
            <p:ph idx="1"/>
          </p:nvPr>
        </p:nvSpPr>
        <p:spPr>
          <a:xfrm>
            <a:off x="611560" y="1522412"/>
            <a:ext cx="4022725" cy="3305175"/>
          </a:xfrm>
        </p:spPr>
        <p:txBody>
          <a:bodyPr>
            <a:spAutoFit/>
          </a:bodyPr>
          <a:lstStyle/>
          <a:p>
            <a:pPr marL="0" indent="0">
              <a:buFontTx/>
              <a:buNone/>
            </a:pPr>
            <a:r>
              <a:rPr lang="en-AU" altLang="en-US" dirty="0" smtClean="0">
                <a:latin typeface="Arial Narrow" panose="020B0606020202030204" pitchFamily="34" charset="0"/>
              </a:rPr>
              <a:t>Training needs of employees/workers must be supported while managing the legal rights and responsibilities of the workplace. These legal rights and responsibilities may include: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Marketing the business in accordance with consumer legislation.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Operating the business with an appropriate duty of care, in accordance with the Law of Torts. </a:t>
            </a:r>
            <a:endParaRPr lang="en-US" altLang="en-US" dirty="0" smtClean="0">
              <a:latin typeface="Arial Narrow" panose="020B0606020202030204" pitchFamily="34" charset="0"/>
            </a:endParaRPr>
          </a:p>
          <a:p>
            <a:pPr marL="0" indent="0"/>
            <a:r>
              <a:rPr lang="en-AU" altLang="en-US" dirty="0" smtClean="0">
                <a:latin typeface="Arial Narrow" panose="020B0606020202030204" pitchFamily="34" charset="0"/>
              </a:rPr>
              <a:t>Fulfilling obligations imposed by the choice of business structure.</a:t>
            </a:r>
            <a:r>
              <a:rPr lang="en-US" altLang="en-US" dirty="0" smtClean="0">
                <a:latin typeface="Arial Narrow" panose="020B0606020202030204" pitchFamily="34" charset="0"/>
              </a:rPr>
              <a:t> </a:t>
            </a:r>
          </a:p>
        </p:txBody>
      </p:sp>
      <p:pic>
        <p:nvPicPr>
          <p:cNvPr id="4" name="Picture 3" descr="gavel law regulations.png"/>
          <p:cNvPicPr>
            <a:picLocks noChangeAspect="1"/>
          </p:cNvPicPr>
          <p:nvPr/>
        </p:nvPicPr>
        <p:blipFill>
          <a:blip r:embed="rId2">
            <a:extLst>
              <a:ext uri="{28A0092B-C50C-407E-A947-70E740481C1C}">
                <a14:useLocalDpi xmlns:a14="http://schemas.microsoft.com/office/drawing/2010/main" val="0"/>
              </a:ext>
            </a:extLst>
          </a:blip>
          <a:srcRect l="8284" r="5640"/>
          <a:stretch>
            <a:fillRect/>
          </a:stretch>
        </p:blipFill>
        <p:spPr bwMode="auto">
          <a:xfrm flipH="1">
            <a:off x="5436096" y="1835151"/>
            <a:ext cx="3014662" cy="280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60105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92186"/>
            <a:ext cx="7145337" cy="1143000"/>
          </a:xfrm>
        </p:spPr>
        <p:txBody>
          <a:bodyPr rtlCol="0">
            <a:normAutofit/>
          </a:bodyPr>
          <a:lstStyle/>
          <a:p>
            <a:pPr eaLnBrk="1" fontAlgn="auto" hangingPunct="1">
              <a:spcAft>
                <a:spcPts val="0"/>
              </a:spcAft>
              <a:defRPr/>
            </a:pPr>
            <a:r>
              <a:rPr lang="en-US" cap="all" dirty="0" smtClean="0">
                <a:ea typeface="+mj-ea"/>
              </a:rPr>
              <a:t>1.6.2.1 CONSUMER LEGISLATION</a:t>
            </a:r>
            <a:endParaRPr lang="en-US" dirty="0">
              <a:ea typeface="+mj-ea"/>
            </a:endParaRPr>
          </a:p>
        </p:txBody>
      </p:sp>
      <p:sp>
        <p:nvSpPr>
          <p:cNvPr id="3" name="Content Placeholder 2"/>
          <p:cNvSpPr>
            <a:spLocks noGrp="1"/>
          </p:cNvSpPr>
          <p:nvPr>
            <p:ph idx="1"/>
          </p:nvPr>
        </p:nvSpPr>
        <p:spPr>
          <a:xfrm>
            <a:off x="539552" y="1412776"/>
            <a:ext cx="7145337" cy="922338"/>
          </a:xfrm>
        </p:spPr>
        <p:txBody>
          <a:bodyPr>
            <a:spAutoFit/>
          </a:bodyPr>
          <a:lstStyle/>
          <a:p>
            <a:pPr marL="0" indent="0">
              <a:buFontTx/>
              <a:buNone/>
            </a:pPr>
            <a:r>
              <a:rPr lang="en-AU" altLang="en-US" smtClean="0">
                <a:latin typeface="Arial Narrow" panose="020B0606020202030204" pitchFamily="34" charset="0"/>
              </a:rPr>
              <a:t>On 1 January 2011 the Australian Consumer Law (ACL) commenced. It applies in all states and territories and to all Australian businesses. The ACL outlines the laws related to areas such as:</a:t>
            </a:r>
            <a:endParaRPr lang="en-US" altLang="en-US" smtClean="0">
              <a:latin typeface="Arial Narrow" panose="020B0606020202030204" pitchFamily="34" charset="0"/>
            </a:endParaRPr>
          </a:p>
        </p:txBody>
      </p:sp>
      <p:pic>
        <p:nvPicPr>
          <p:cNvPr id="5" name="Picture 4" descr="RIIGOV401B 1.6.2.1.png"/>
          <p:cNvPicPr>
            <a:picLocks noChangeAspect="1"/>
          </p:cNvPicPr>
          <p:nvPr/>
        </p:nvPicPr>
        <p:blipFill>
          <a:blip r:embed="rId2">
            <a:extLst>
              <a:ext uri="{28A0092B-C50C-407E-A947-70E740481C1C}">
                <a14:useLocalDpi xmlns:a14="http://schemas.microsoft.com/office/drawing/2010/main" val="0"/>
              </a:ext>
            </a:extLst>
          </a:blip>
          <a:srcRect b="50017"/>
          <a:stretch>
            <a:fillRect/>
          </a:stretch>
        </p:blipFill>
        <p:spPr bwMode="auto">
          <a:xfrm>
            <a:off x="860227" y="2616969"/>
            <a:ext cx="6480175"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75013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8917" y="-250353"/>
            <a:ext cx="7145337" cy="1143000"/>
          </a:xfrm>
        </p:spPr>
        <p:txBody>
          <a:bodyPr rtlCol="0">
            <a:normAutofit/>
          </a:bodyPr>
          <a:lstStyle/>
          <a:p>
            <a:pPr eaLnBrk="1" fontAlgn="auto" hangingPunct="1">
              <a:spcAft>
                <a:spcPts val="0"/>
              </a:spcAft>
              <a:defRPr/>
            </a:pPr>
            <a:r>
              <a:rPr lang="en-US" cap="all" dirty="0" smtClean="0">
                <a:ea typeface="+mj-ea"/>
              </a:rPr>
              <a:t>1.6.2.1 CONSUMER LEGISLATION</a:t>
            </a:r>
            <a:endParaRPr lang="en-US" dirty="0">
              <a:ea typeface="+mj-ea"/>
            </a:endParaRPr>
          </a:p>
        </p:txBody>
      </p:sp>
      <p:sp>
        <p:nvSpPr>
          <p:cNvPr id="3" name="Content Placeholder 2"/>
          <p:cNvSpPr>
            <a:spLocks noGrp="1"/>
          </p:cNvSpPr>
          <p:nvPr>
            <p:ph idx="1"/>
          </p:nvPr>
        </p:nvSpPr>
        <p:spPr>
          <a:xfrm>
            <a:off x="578917" y="4207347"/>
            <a:ext cx="7145337" cy="646112"/>
          </a:xfrm>
        </p:spPr>
        <p:txBody>
          <a:bodyPr>
            <a:spAutoFit/>
          </a:bodyPr>
          <a:lstStyle/>
          <a:p>
            <a:pPr marL="0" indent="0">
              <a:buFontTx/>
              <a:buNone/>
            </a:pPr>
            <a:r>
              <a:rPr lang="en-AU" altLang="en-US" smtClean="0">
                <a:latin typeface="Arial Narrow" panose="020B0606020202030204" pitchFamily="34" charset="0"/>
              </a:rPr>
              <a:t>It is essential that your workplace is familiar with ACL, and how they must operate to ensure compliance with its requirements.</a:t>
            </a:r>
            <a:endParaRPr lang="en-US" altLang="en-US" smtClean="0">
              <a:latin typeface="Arial Narrow" panose="020B0606020202030204" pitchFamily="34" charset="0"/>
            </a:endParaRPr>
          </a:p>
        </p:txBody>
      </p:sp>
      <p:pic>
        <p:nvPicPr>
          <p:cNvPr id="5" name="Picture 4" descr="RIIGOV401B 1.6.2.1.png"/>
          <p:cNvPicPr>
            <a:picLocks noChangeAspect="1"/>
          </p:cNvPicPr>
          <p:nvPr/>
        </p:nvPicPr>
        <p:blipFill>
          <a:blip r:embed="rId2">
            <a:extLst>
              <a:ext uri="{28A0092B-C50C-407E-A947-70E740481C1C}">
                <a14:useLocalDpi xmlns:a14="http://schemas.microsoft.com/office/drawing/2010/main" val="0"/>
              </a:ext>
            </a:extLst>
          </a:blip>
          <a:srcRect t="49731"/>
          <a:stretch>
            <a:fillRect/>
          </a:stretch>
        </p:blipFill>
        <p:spPr bwMode="auto">
          <a:xfrm>
            <a:off x="899592" y="1484784"/>
            <a:ext cx="6480175" cy="242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26966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7145337" cy="1143000"/>
          </a:xfrm>
        </p:spPr>
        <p:txBody>
          <a:bodyPr rtlCol="0">
            <a:normAutofit/>
          </a:bodyPr>
          <a:lstStyle/>
          <a:p>
            <a:pPr eaLnBrk="1" fontAlgn="auto" hangingPunct="1">
              <a:spcAft>
                <a:spcPts val="0"/>
              </a:spcAft>
              <a:defRPr/>
            </a:pPr>
            <a:r>
              <a:rPr lang="en-US" cap="all" dirty="0" smtClean="0">
                <a:ea typeface="+mj-ea"/>
              </a:rPr>
              <a:t>1.6.2.2 LAW OF TORTS</a:t>
            </a:r>
            <a:endParaRPr lang="en-US" dirty="0">
              <a:ea typeface="+mj-ea"/>
            </a:endParaRPr>
          </a:p>
        </p:txBody>
      </p:sp>
      <p:sp>
        <p:nvSpPr>
          <p:cNvPr id="3" name="Content Placeholder 2"/>
          <p:cNvSpPr>
            <a:spLocks noGrp="1"/>
          </p:cNvSpPr>
          <p:nvPr>
            <p:ph idx="1"/>
          </p:nvPr>
        </p:nvSpPr>
        <p:spPr>
          <a:xfrm>
            <a:off x="3352602" y="1590154"/>
            <a:ext cx="4332287" cy="2141538"/>
          </a:xfrm>
        </p:spPr>
        <p:txBody>
          <a:bodyPr>
            <a:spAutoFit/>
          </a:bodyPr>
          <a:lstStyle/>
          <a:p>
            <a:pPr marL="0" indent="0">
              <a:buFontTx/>
              <a:buNone/>
            </a:pPr>
            <a:r>
              <a:rPr lang="en-AU" altLang="en-US" dirty="0" smtClean="0">
                <a:latin typeface="Arial Narrow" panose="020B0606020202030204" pitchFamily="34" charset="0"/>
              </a:rPr>
              <a:t>Law of Torts is common law based on precedents and legislation that is applicable within Australia.</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The duty of care as imposed by the Law of Torts, states that all people must take reasonable care of their own health and safety, as well as the health and safety of others in the workplace.</a:t>
            </a:r>
            <a:endParaRPr lang="en-US" altLang="en-US" dirty="0" smtClean="0">
              <a:latin typeface="Arial Narrow" panose="020B0606020202030204" pitchFamily="34" charset="0"/>
            </a:endParaRPr>
          </a:p>
        </p:txBody>
      </p:sp>
      <p:pic>
        <p:nvPicPr>
          <p:cNvPr id="4" name="Picture 3" descr="mine underground worker instructions plans documents read 2942822_xxl.jpg"/>
          <p:cNvPicPr>
            <a:picLocks noChangeAspect="1"/>
          </p:cNvPicPr>
          <p:nvPr/>
        </p:nvPicPr>
        <p:blipFill>
          <a:blip r:embed="rId2" cstate="print">
            <a:extLst>
              <a:ext uri="{28A0092B-C50C-407E-A947-70E740481C1C}">
                <a14:useLocalDpi xmlns:a14="http://schemas.microsoft.com/office/drawing/2010/main" val="0"/>
              </a:ext>
            </a:extLst>
          </a:blip>
          <a:srcRect l="11023" r="10248"/>
          <a:stretch>
            <a:fillRect/>
          </a:stretch>
        </p:blipFill>
        <p:spPr bwMode="auto">
          <a:xfrm>
            <a:off x="539552" y="1590154"/>
            <a:ext cx="2728912"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467544" y="4653136"/>
            <a:ext cx="7145337"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MS PGothic" panose="020B0600070205080204" pitchFamily="34" charset="-128"/>
              </a:defRPr>
            </a:lvl1pPr>
            <a:lvl2pPr marL="742950" indent="-285750" eaLnBrk="0" hangingPunct="0">
              <a:defRPr sz="2400">
                <a:solidFill>
                  <a:schemeClr val="tx1"/>
                </a:solidFill>
                <a:latin typeface="Times New Roman" panose="02020603050405020304" pitchFamily="18" charset="0"/>
                <a:ea typeface="MS PGothic" panose="020B0600070205080204" pitchFamily="34" charset="-128"/>
              </a:defRPr>
            </a:lvl2pPr>
            <a:lvl3pPr marL="1143000" indent="-228600" eaLnBrk="0" hangingPunct="0">
              <a:defRPr sz="2400">
                <a:solidFill>
                  <a:schemeClr val="tx1"/>
                </a:solidFill>
                <a:latin typeface="Times New Roman" panose="02020603050405020304" pitchFamily="18" charset="0"/>
                <a:ea typeface="MS PGothic" panose="020B0600070205080204" pitchFamily="34" charset="-128"/>
              </a:defRPr>
            </a:lvl3pPr>
            <a:lvl4pPr marL="1600200" indent="-228600" eaLnBrk="0" hangingPunct="0">
              <a:defRPr sz="2400">
                <a:solidFill>
                  <a:schemeClr val="tx1"/>
                </a:solidFill>
                <a:latin typeface="Times New Roman" panose="02020603050405020304" pitchFamily="18" charset="0"/>
                <a:ea typeface="MS PGothic" panose="020B0600070205080204" pitchFamily="34" charset="-128"/>
              </a:defRPr>
            </a:lvl4pPr>
            <a:lvl5pPr marL="2057400" indent="-228600" eaLnBrk="0" hangingPunct="0">
              <a:defRPr sz="2400">
                <a:solidFill>
                  <a:schemeClr val="tx1"/>
                </a:solidFill>
                <a:latin typeface="Times New Roman" panose="02020603050405020304" pitchFamily="18"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pPr>
              <a:spcBef>
                <a:spcPct val="20000"/>
              </a:spcBef>
              <a:buSzPct val="100000"/>
            </a:pPr>
            <a:r>
              <a:rPr lang="en-AU" altLang="en-US" sz="1800" dirty="0">
                <a:solidFill>
                  <a:srgbClr val="000000"/>
                </a:solidFill>
                <a:latin typeface="Arial Narrow" panose="020B0606020202030204" pitchFamily="34" charset="0"/>
              </a:rPr>
              <a:t>This duty of care is defined in OHS/WHS policies and procedures for every organisation. It is essential you know, understand and apply this duty of care to all others within your workplace.</a:t>
            </a:r>
            <a:r>
              <a:rPr lang="en-US" altLang="en-US" sz="1800" dirty="0">
                <a:solidFill>
                  <a:srgbClr val="000000"/>
                </a:solidFill>
                <a:latin typeface="Arial Narrow" panose="020B0606020202030204" pitchFamily="34" charset="0"/>
              </a:rPr>
              <a:t> </a:t>
            </a:r>
          </a:p>
        </p:txBody>
      </p:sp>
    </p:spTree>
    <p:extLst>
      <p:ext uri="{BB962C8B-B14F-4D97-AF65-F5344CB8AC3E}">
        <p14:creationId xmlns:p14="http://schemas.microsoft.com/office/powerpoint/2010/main" val="31489398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8782" y="-110405"/>
            <a:ext cx="7145337" cy="1143000"/>
          </a:xfrm>
        </p:spPr>
        <p:txBody>
          <a:bodyPr rtlCol="0">
            <a:normAutofit/>
          </a:bodyPr>
          <a:lstStyle/>
          <a:p>
            <a:pPr eaLnBrk="1" fontAlgn="auto" hangingPunct="1">
              <a:spcAft>
                <a:spcPts val="0"/>
              </a:spcAft>
              <a:defRPr/>
            </a:pPr>
            <a:r>
              <a:rPr lang="en-US" cap="all" dirty="0" smtClean="0">
                <a:ea typeface="+mj-ea"/>
              </a:rPr>
              <a:t>1.6.2.3 OBLIGATIONS RELATED TO BUSINESS STRUCTURE</a:t>
            </a:r>
            <a:endParaRPr lang="en-US" dirty="0">
              <a:ea typeface="+mj-ea"/>
            </a:endParaRPr>
          </a:p>
        </p:txBody>
      </p:sp>
      <p:sp>
        <p:nvSpPr>
          <p:cNvPr id="3" name="Content Placeholder 2"/>
          <p:cNvSpPr>
            <a:spLocks noGrp="1"/>
          </p:cNvSpPr>
          <p:nvPr>
            <p:ph idx="1"/>
          </p:nvPr>
        </p:nvSpPr>
        <p:spPr>
          <a:xfrm>
            <a:off x="604019" y="1759670"/>
            <a:ext cx="3313113" cy="3362459"/>
          </a:xfrm>
        </p:spPr>
        <p:txBody>
          <a:bodyPr>
            <a:spAutoFit/>
          </a:bodyPr>
          <a:lstStyle/>
          <a:p>
            <a:pPr marL="0" indent="0">
              <a:buFontTx/>
              <a:buNone/>
            </a:pPr>
            <a:r>
              <a:rPr lang="en-AU" altLang="en-US" dirty="0" smtClean="0">
                <a:latin typeface="Arial Narrow" panose="020B0606020202030204" pitchFamily="34" charset="0"/>
              </a:rPr>
              <a:t>The choice of business structure will directly influence the legal rights and responsibilities, the obligations of the workplace and the individuals or groups within the workplace.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Business structures can include sole traders, partnerships, trusts, companies, and alternative structures such as cooperatives and </a:t>
            </a:r>
            <a:r>
              <a:rPr lang="en-AU" altLang="en-US" dirty="0" err="1" smtClean="0">
                <a:latin typeface="Arial Narrow" panose="020B0606020202030204" pitchFamily="34" charset="0"/>
              </a:rPr>
              <a:t>mutuals</a:t>
            </a:r>
            <a:r>
              <a:rPr lang="en-AU" altLang="en-US" dirty="0" smtClean="0">
                <a:latin typeface="Arial Narrow" panose="020B0606020202030204" pitchFamily="34" charset="0"/>
              </a:rPr>
              <a:t>.</a:t>
            </a:r>
            <a:r>
              <a:rPr lang="en-US" altLang="en-US" dirty="0" smtClean="0">
                <a:latin typeface="Arial Narrow" panose="020B0606020202030204" pitchFamily="34" charset="0"/>
              </a:rPr>
              <a:t> </a:t>
            </a:r>
          </a:p>
        </p:txBody>
      </p:sp>
      <p:pic>
        <p:nvPicPr>
          <p:cNvPr id="5" name="Picture 4" descr="Construction Group Worksite meeting or induction.jpg"/>
          <p:cNvPicPr>
            <a:picLocks noChangeAspect="1"/>
          </p:cNvPicPr>
          <p:nvPr/>
        </p:nvPicPr>
        <p:blipFill>
          <a:blip r:embed="rId2">
            <a:extLst>
              <a:ext uri="{28A0092B-C50C-407E-A947-70E740481C1C}">
                <a14:useLocalDpi xmlns:a14="http://schemas.microsoft.com/office/drawing/2010/main" val="0"/>
              </a:ext>
            </a:extLst>
          </a:blip>
          <a:srcRect l="5556" r="9259"/>
          <a:stretch>
            <a:fillRect/>
          </a:stretch>
        </p:blipFill>
        <p:spPr bwMode="auto">
          <a:xfrm>
            <a:off x="4572000" y="2204864"/>
            <a:ext cx="3686175" cy="270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50079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1400"/>
            <a:ext cx="7145337" cy="1143000"/>
          </a:xfrm>
        </p:spPr>
        <p:txBody>
          <a:bodyPr rtlCol="0">
            <a:normAutofit/>
          </a:bodyPr>
          <a:lstStyle/>
          <a:p>
            <a:pPr eaLnBrk="1" fontAlgn="auto" hangingPunct="1">
              <a:spcAft>
                <a:spcPts val="0"/>
              </a:spcAft>
              <a:defRPr/>
            </a:pPr>
            <a:r>
              <a:rPr lang="en-US" cap="all" dirty="0" smtClean="0">
                <a:ea typeface="+mj-ea"/>
              </a:rPr>
              <a:t>1.6.2.3 OBLIGATIONS RELATED TO BUSINESS STRUCTURE</a:t>
            </a:r>
            <a:endParaRPr lang="en-US" dirty="0">
              <a:ea typeface="+mj-ea"/>
            </a:endParaRPr>
          </a:p>
        </p:txBody>
      </p:sp>
      <p:sp>
        <p:nvSpPr>
          <p:cNvPr id="3" name="Content Placeholder 2"/>
          <p:cNvSpPr>
            <a:spLocks noGrp="1"/>
          </p:cNvSpPr>
          <p:nvPr>
            <p:ph idx="1"/>
          </p:nvPr>
        </p:nvSpPr>
        <p:spPr>
          <a:xfrm>
            <a:off x="4499992" y="1700808"/>
            <a:ext cx="3449637" cy="3016210"/>
          </a:xfrm>
        </p:spPr>
        <p:txBody>
          <a:bodyPr>
            <a:spAutoFit/>
          </a:bodyPr>
          <a:lstStyle/>
          <a:p>
            <a:pPr marL="0" indent="0">
              <a:buFontTx/>
              <a:buNone/>
            </a:pPr>
            <a:r>
              <a:rPr lang="en-AU" altLang="en-US" dirty="0" smtClean="0">
                <a:latin typeface="Arial Narrow" panose="020B0606020202030204" pitchFamily="34" charset="0"/>
              </a:rPr>
              <a:t>Your workplace will have detailed documentation related to the structure of the business and the legal rights, responsibilities and obligations of every person within the workplace. </a:t>
            </a:r>
            <a:endParaRPr lang="en-US" altLang="en-US" dirty="0" smtClean="0">
              <a:latin typeface="Arial Narrow" panose="020B0606020202030204" pitchFamily="34" charset="0"/>
            </a:endParaRPr>
          </a:p>
          <a:p>
            <a:pPr marL="0" indent="0">
              <a:buFontTx/>
              <a:buNone/>
            </a:pPr>
            <a:r>
              <a:rPr lang="en-AU" altLang="en-US" dirty="0" smtClean="0">
                <a:latin typeface="Arial Narrow" panose="020B0606020202030204" pitchFamily="34" charset="0"/>
              </a:rPr>
              <a:t>This may be accessed in organisational policies and procedures and employee/worker manuals.</a:t>
            </a:r>
            <a:endParaRPr lang="en-US" altLang="en-US" dirty="0" smtClean="0">
              <a:latin typeface="Arial Narrow" panose="020B0606020202030204" pitchFamily="34" charset="0"/>
            </a:endParaRPr>
          </a:p>
        </p:txBody>
      </p:sp>
      <p:pic>
        <p:nvPicPr>
          <p:cNvPr id="4" name="Picture 3" descr="documents files folders 12558247_l.jpg"/>
          <p:cNvPicPr>
            <a:picLocks noChangeAspect="1"/>
          </p:cNvPicPr>
          <p:nvPr/>
        </p:nvPicPr>
        <p:blipFill>
          <a:blip r:embed="rId3" cstate="print">
            <a:extLst>
              <a:ext uri="{28A0092B-C50C-407E-A947-70E740481C1C}">
                <a14:useLocalDpi xmlns:a14="http://schemas.microsoft.com/office/drawing/2010/main" val="0"/>
              </a:ext>
            </a:extLst>
          </a:blip>
          <a:srcRect l="6781" t="-764" r="5222" b="14551"/>
          <a:stretch>
            <a:fillRect/>
          </a:stretch>
        </p:blipFill>
        <p:spPr bwMode="auto">
          <a:xfrm>
            <a:off x="467544" y="1795512"/>
            <a:ext cx="3598862"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extLst>
      <p:ext uri="{BB962C8B-B14F-4D97-AF65-F5344CB8AC3E}">
        <p14:creationId xmlns:p14="http://schemas.microsoft.com/office/powerpoint/2010/main" val="33705586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7544" y="4077072"/>
            <a:ext cx="5585594" cy="1015663"/>
          </a:xfrm>
          <a:prstGeom prst="rect">
            <a:avLst/>
          </a:prstGeom>
        </p:spPr>
        <p:txBody>
          <a:bodyPr wrap="square">
            <a:spAutoFit/>
          </a:bodyPr>
          <a:lstStyle/>
          <a:p>
            <a:pPr fontAlgn="auto">
              <a:spcBef>
                <a:spcPts val="0"/>
              </a:spcBef>
              <a:spcAft>
                <a:spcPts val="0"/>
              </a:spcAft>
              <a:defRPr/>
            </a:pPr>
            <a:r>
              <a:rPr lang="en-US" sz="2000" b="1" dirty="0" smtClean="0">
                <a:ea typeface="MS Mincho"/>
                <a:cs typeface="Impact"/>
              </a:rPr>
              <a:t>RIIGOV401D </a:t>
            </a:r>
            <a:r>
              <a:rPr lang="en-AU" sz="2000" b="1" cap="all" dirty="0">
                <a:ea typeface="MS Mincho"/>
                <a:cs typeface="Arial Narrow Bold"/>
              </a:rPr>
              <a:t>Apply, monitor and report on compliance systems</a:t>
            </a:r>
            <a:endParaRPr lang="en-US" sz="2000" b="1" cap="all" dirty="0" smtClean="0">
              <a:ea typeface="MS Mincho"/>
              <a:cs typeface="Arial Narrow Bold"/>
            </a:endParaRPr>
          </a:p>
          <a:p>
            <a:pPr fontAlgn="auto">
              <a:spcBef>
                <a:spcPts val="0"/>
              </a:spcBef>
              <a:spcAft>
                <a:spcPts val="0"/>
              </a:spcAft>
              <a:defRPr/>
            </a:pPr>
            <a:r>
              <a:rPr lang="en-US" sz="2000" b="1" dirty="0" smtClean="0">
                <a:ea typeface="MS Mincho"/>
                <a:cs typeface="Arial Narrow Bold"/>
              </a:rPr>
              <a:t>PRESENTATION </a:t>
            </a:r>
            <a:r>
              <a:rPr lang="en-US" sz="2000" b="1" dirty="0">
                <a:ea typeface="MS Mincho"/>
                <a:cs typeface="Arial Narrow Bold"/>
              </a:rPr>
              <a:t>2</a:t>
            </a:r>
            <a:endParaRPr lang="en-AU" sz="2000" b="1" dirty="0">
              <a:ea typeface="MS Mincho"/>
              <a:cs typeface="Arial Narrow Bold"/>
            </a:endParaRPr>
          </a:p>
        </p:txBody>
      </p:sp>
    </p:spTree>
    <p:custDataLst>
      <p:tags r:id="rId1"/>
    </p:custDataLst>
    <p:extLst>
      <p:ext uri="{BB962C8B-B14F-4D97-AF65-F5344CB8AC3E}">
        <p14:creationId xmlns:p14="http://schemas.microsoft.com/office/powerpoint/2010/main" val="4807426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 IDENTIFY AND REPORT PROBLEMS</a:t>
            </a:r>
            <a:endParaRPr lang="en-US" dirty="0">
              <a:latin typeface="Calibri" pitchFamily="34" charset="0"/>
              <a:ea typeface="+mj-ea"/>
            </a:endParaRPr>
          </a:p>
        </p:txBody>
      </p:sp>
      <p:sp>
        <p:nvSpPr>
          <p:cNvPr id="3" name="Content Placeholder 2"/>
          <p:cNvSpPr>
            <a:spLocks noGrp="1"/>
          </p:cNvSpPr>
          <p:nvPr>
            <p:ph idx="1"/>
          </p:nvPr>
        </p:nvSpPr>
        <p:spPr>
          <a:xfrm>
            <a:off x="4499992" y="2852936"/>
            <a:ext cx="4235450" cy="2669962"/>
          </a:xfrm>
        </p:spPr>
        <p:txBody>
          <a:bodyPr>
            <a:spAutoFit/>
          </a:bodyPr>
          <a:lstStyle/>
          <a:p>
            <a:pPr marL="0" indent="0">
              <a:buFontTx/>
              <a:buNone/>
            </a:pPr>
            <a:r>
              <a:rPr lang="en-AU" dirty="0" smtClean="0">
                <a:latin typeface="Calibri" pitchFamily="34" charset="0"/>
                <a:ea typeface="ＭＳ Ｐゴシック" charset="-128"/>
              </a:rPr>
              <a:t>Most workplaces will encourage you to report all potential problems so that you can respond proactively, rather than having to work reactively.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Problems could be any issues or situations that have impacted, or have the potential to impact, any aspect of the workplace. </a:t>
            </a:r>
            <a:endParaRPr lang="en-US" dirty="0" smtClean="0">
              <a:latin typeface="Calibri" pitchFamily="34" charset="0"/>
              <a:ea typeface="ＭＳ Ｐゴシック" charset="-128"/>
            </a:endParaRPr>
          </a:p>
        </p:txBody>
      </p:sp>
      <p:pic>
        <p:nvPicPr>
          <p:cNvPr id="4" name="Picture 3" descr="worker supervisor ipad tablet 12556652_xl.jpg"/>
          <p:cNvPicPr>
            <a:picLocks noChangeAspect="1"/>
          </p:cNvPicPr>
          <p:nvPr/>
        </p:nvPicPr>
        <p:blipFill>
          <a:blip r:embed="rId3" cstate="print"/>
          <a:srcRect r="12874"/>
          <a:stretch>
            <a:fillRect/>
          </a:stretch>
        </p:blipFill>
        <p:spPr bwMode="auto">
          <a:xfrm>
            <a:off x="1475656" y="3212976"/>
            <a:ext cx="2752725" cy="2106613"/>
          </a:xfrm>
          <a:prstGeom prst="rect">
            <a:avLst/>
          </a:prstGeom>
          <a:noFill/>
          <a:ln w="9525">
            <a:noFill/>
            <a:miter lim="800000"/>
            <a:headEnd/>
            <a:tailEnd/>
          </a:ln>
        </p:spPr>
      </p:pic>
      <p:sp>
        <p:nvSpPr>
          <p:cNvPr id="5" name="Rectangle 4"/>
          <p:cNvSpPr>
            <a:spLocks noChangeArrowheads="1"/>
          </p:cNvSpPr>
          <p:nvPr/>
        </p:nvSpPr>
        <p:spPr bwMode="auto">
          <a:xfrm>
            <a:off x="1547664" y="1772816"/>
            <a:ext cx="7145337" cy="64770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When monitoring compliance with legal and contractual requirements, it is essential that actual and potential problems be identified.</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42306012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 IDENTIFY AND REPORT PROBLEMS</a:t>
            </a:r>
            <a:endParaRPr lang="en-US" dirty="0">
              <a:latin typeface="Calibri" pitchFamily="34" charset="0"/>
              <a:ea typeface="+mj-ea"/>
            </a:endParaRPr>
          </a:p>
        </p:txBody>
      </p:sp>
      <p:sp>
        <p:nvSpPr>
          <p:cNvPr id="3" name="Content Placeholder 2"/>
          <p:cNvSpPr>
            <a:spLocks noGrp="1"/>
          </p:cNvSpPr>
          <p:nvPr>
            <p:ph idx="1"/>
          </p:nvPr>
        </p:nvSpPr>
        <p:spPr>
          <a:xfrm>
            <a:off x="1541463" y="1419225"/>
            <a:ext cx="7145337" cy="412934"/>
          </a:xfrm>
        </p:spPr>
        <p:txBody>
          <a:bodyPr>
            <a:spAutoFit/>
          </a:bodyPr>
          <a:lstStyle/>
          <a:p>
            <a:pPr marL="0" indent="0">
              <a:buFontTx/>
              <a:buNone/>
            </a:pPr>
            <a:r>
              <a:rPr lang="en-AU" dirty="0" smtClean="0">
                <a:latin typeface="Calibri" pitchFamily="34" charset="0"/>
                <a:ea typeface="ＭＳ Ｐゴシック" charset="-128"/>
              </a:rPr>
              <a:t>This may include aspects of the workplace such as:</a:t>
            </a:r>
            <a:endParaRPr lang="en-US" dirty="0" smtClean="0">
              <a:latin typeface="Calibri" pitchFamily="34" charset="0"/>
              <a:ea typeface="ＭＳ Ｐゴシック" charset="-128"/>
            </a:endParaRPr>
          </a:p>
        </p:txBody>
      </p:sp>
      <p:pic>
        <p:nvPicPr>
          <p:cNvPr id="4" name="Picture 3" descr="RIIGOV401B 2.1 pg 5.png"/>
          <p:cNvPicPr>
            <a:picLocks noChangeAspect="1"/>
          </p:cNvPicPr>
          <p:nvPr/>
        </p:nvPicPr>
        <p:blipFill>
          <a:blip r:embed="rId3" cstate="print"/>
          <a:srcRect/>
          <a:stretch>
            <a:fillRect/>
          </a:stretch>
        </p:blipFill>
        <p:spPr bwMode="auto">
          <a:xfrm>
            <a:off x="1835696" y="2060848"/>
            <a:ext cx="5717011" cy="428845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037750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 IDENTIFY AND REPORT PROBLEMS</a:t>
            </a:r>
            <a:endParaRPr lang="en-US" dirty="0">
              <a:latin typeface="Calibri" pitchFamily="34" charset="0"/>
              <a:ea typeface="+mj-ea"/>
            </a:endParaRPr>
          </a:p>
        </p:txBody>
      </p:sp>
      <p:sp>
        <p:nvSpPr>
          <p:cNvPr id="3" name="Content Placeholder 2"/>
          <p:cNvSpPr>
            <a:spLocks noGrp="1"/>
          </p:cNvSpPr>
          <p:nvPr>
            <p:ph idx="1"/>
          </p:nvPr>
        </p:nvSpPr>
        <p:spPr>
          <a:xfrm>
            <a:off x="1547664" y="1772816"/>
            <a:ext cx="3744912" cy="3862596"/>
          </a:xfrm>
        </p:spPr>
        <p:txBody>
          <a:bodyPr>
            <a:spAutoFit/>
          </a:bodyPr>
          <a:lstStyle/>
          <a:p>
            <a:pPr marL="0" indent="0">
              <a:buFontTx/>
              <a:buNone/>
            </a:pPr>
            <a:r>
              <a:rPr lang="en-AU" dirty="0" smtClean="0">
                <a:latin typeface="Calibri" pitchFamily="34" charset="0"/>
                <a:ea typeface="ＭＳ Ｐゴシック" charset="-128"/>
              </a:rPr>
              <a:t>Any actual or potential problems that you have identified must be reported promptly.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is so that corrective action can be developed and implemented as soon as possible, to maintain compliance.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method of reporting problems will vary depending upon the workplace. </a:t>
            </a:r>
            <a:endParaRPr lang="en-US" dirty="0" smtClean="0">
              <a:latin typeface="Calibri" pitchFamily="34" charset="0"/>
              <a:ea typeface="ＭＳ Ｐゴシック" charset="-128"/>
            </a:endParaRPr>
          </a:p>
        </p:txBody>
      </p:sp>
      <p:pic>
        <p:nvPicPr>
          <p:cNvPr id="5" name="Picture 4" descr="FEL front end loader workers supervisors mine construction meeting discussion hard hat clipboard 89839732.jpg"/>
          <p:cNvPicPr>
            <a:picLocks noChangeAspect="1"/>
          </p:cNvPicPr>
          <p:nvPr/>
        </p:nvPicPr>
        <p:blipFill>
          <a:blip r:embed="rId3" cstate="print"/>
          <a:srcRect l="30489" b="6519"/>
          <a:stretch>
            <a:fillRect/>
          </a:stretch>
        </p:blipFill>
        <p:spPr bwMode="auto">
          <a:xfrm>
            <a:off x="5407025" y="2144713"/>
            <a:ext cx="3279775" cy="294163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0856786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 IDENTIFY AND REPORT PROBLEMS</a:t>
            </a:r>
            <a:endParaRPr lang="en-US" dirty="0">
              <a:latin typeface="Calibri" pitchFamily="34" charset="0"/>
              <a:ea typeface="+mj-ea"/>
            </a:endParaRPr>
          </a:p>
        </p:txBody>
      </p:sp>
      <p:sp>
        <p:nvSpPr>
          <p:cNvPr id="3" name="Content Placeholder 2"/>
          <p:cNvSpPr>
            <a:spLocks noGrp="1"/>
          </p:cNvSpPr>
          <p:nvPr>
            <p:ph idx="1"/>
          </p:nvPr>
        </p:nvSpPr>
        <p:spPr>
          <a:xfrm>
            <a:off x="5176838" y="2073275"/>
            <a:ext cx="3509962" cy="3516347"/>
          </a:xfrm>
        </p:spPr>
        <p:txBody>
          <a:bodyPr>
            <a:spAutoFit/>
          </a:bodyPr>
          <a:lstStyle/>
          <a:p>
            <a:pPr marL="0" indent="0">
              <a:buFontTx/>
              <a:buNone/>
            </a:pPr>
            <a:r>
              <a:rPr lang="en-AU" dirty="0" smtClean="0">
                <a:latin typeface="Calibri" pitchFamily="34" charset="0"/>
                <a:ea typeface="ＭＳ Ｐゴシック" charset="-128"/>
              </a:rPr>
              <a:t>You may be required to submit a written report, report verbally, or utilise a computerised system.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Ensure that you are familiar with the reporting methods that must be applied in your workplace.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Each workplace will have a predetermined timeframe for reporting. </a:t>
            </a:r>
            <a:endParaRPr lang="en-US" dirty="0" smtClean="0">
              <a:latin typeface="Calibri" pitchFamily="34" charset="0"/>
              <a:ea typeface="ＭＳ Ｐゴシック" charset="-128"/>
            </a:endParaRPr>
          </a:p>
        </p:txBody>
      </p:sp>
      <p:pic>
        <p:nvPicPr>
          <p:cNvPr id="5" name="Picture 4" descr="man construction writing report clipboard.jpg"/>
          <p:cNvPicPr>
            <a:picLocks noChangeAspect="1"/>
          </p:cNvPicPr>
          <p:nvPr/>
        </p:nvPicPr>
        <p:blipFill>
          <a:blip r:embed="rId3" cstate="print"/>
          <a:srcRect b="11102"/>
          <a:stretch>
            <a:fillRect/>
          </a:stretch>
        </p:blipFill>
        <p:spPr bwMode="auto">
          <a:xfrm>
            <a:off x="1541463" y="1716088"/>
            <a:ext cx="3405187" cy="384016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680882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 IDENTIFY AND REPORT PROBLEMS</a:t>
            </a:r>
            <a:endParaRPr lang="en-US" dirty="0">
              <a:latin typeface="Calibri" pitchFamily="34" charset="0"/>
              <a:ea typeface="+mj-ea"/>
            </a:endParaRPr>
          </a:p>
        </p:txBody>
      </p:sp>
      <p:sp>
        <p:nvSpPr>
          <p:cNvPr id="3" name="Content Placeholder 2"/>
          <p:cNvSpPr>
            <a:spLocks noGrp="1"/>
          </p:cNvSpPr>
          <p:nvPr>
            <p:ph idx="1"/>
          </p:nvPr>
        </p:nvSpPr>
        <p:spPr>
          <a:xfrm>
            <a:off x="1541463" y="1709738"/>
            <a:ext cx="7145337" cy="1451679"/>
          </a:xfrm>
        </p:spPr>
        <p:txBody>
          <a:bodyPr>
            <a:spAutoFit/>
          </a:bodyPr>
          <a:lstStyle/>
          <a:p>
            <a:pPr marL="0" indent="0">
              <a:buFontTx/>
              <a:buNone/>
            </a:pPr>
            <a:r>
              <a:rPr lang="en-AU" dirty="0" smtClean="0">
                <a:latin typeface="Calibri" pitchFamily="34" charset="0"/>
                <a:ea typeface="ＭＳ Ｐゴシック" charset="-128"/>
              </a:rPr>
              <a:t>As problems will need to be managed promptly, ensure that you understand your workplace</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reporting timeframes and adhere to them. If you are unsure of the reporting methods or timeframes for your worksite, speak with a supervisor.</a:t>
            </a:r>
            <a:endParaRPr lang="en-US" dirty="0" smtClean="0">
              <a:latin typeface="Calibri" pitchFamily="34" charset="0"/>
              <a:ea typeface="ＭＳ Ｐゴシック" charset="-128"/>
            </a:endParaRPr>
          </a:p>
        </p:txBody>
      </p:sp>
      <p:pic>
        <p:nvPicPr>
          <p:cNvPr id="5" name="Picture 4" descr="Supervisor Workers in hi vis talking radio pointing 153014690 isolated.jpg"/>
          <p:cNvPicPr>
            <a:picLocks noChangeAspect="1"/>
          </p:cNvPicPr>
          <p:nvPr/>
        </p:nvPicPr>
        <p:blipFill>
          <a:blip r:embed="rId3" cstate="print"/>
          <a:srcRect l="3906" r="2129"/>
          <a:stretch>
            <a:fillRect/>
          </a:stretch>
        </p:blipFill>
        <p:spPr bwMode="auto">
          <a:xfrm>
            <a:off x="2627784" y="3501008"/>
            <a:ext cx="3956480" cy="2876749"/>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7101483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 MANAGE ACTIVITIES</a:t>
            </a:r>
            <a:endParaRPr lang="en-US" dirty="0">
              <a:latin typeface="Calibri" pitchFamily="34" charset="0"/>
              <a:ea typeface="+mj-ea"/>
            </a:endParaRPr>
          </a:p>
        </p:txBody>
      </p:sp>
      <p:sp>
        <p:nvSpPr>
          <p:cNvPr id="3" name="Content Placeholder 2"/>
          <p:cNvSpPr>
            <a:spLocks noGrp="1"/>
          </p:cNvSpPr>
          <p:nvPr>
            <p:ph idx="1"/>
          </p:nvPr>
        </p:nvSpPr>
        <p:spPr>
          <a:xfrm>
            <a:off x="1541463" y="1657350"/>
            <a:ext cx="7145337" cy="1105431"/>
          </a:xfrm>
        </p:spPr>
        <p:txBody>
          <a:bodyPr>
            <a:spAutoFit/>
          </a:bodyPr>
          <a:lstStyle/>
          <a:p>
            <a:pPr marL="0" indent="0">
              <a:buFontTx/>
              <a:buNone/>
            </a:pPr>
            <a:r>
              <a:rPr lang="en-AU" dirty="0" smtClean="0">
                <a:latin typeface="Calibri" pitchFamily="34" charset="0"/>
                <a:ea typeface="ＭＳ Ｐゴシック" charset="-128"/>
              </a:rPr>
              <a:t>All activities conducted within the workplace must be managed and monitored to ensure maximum legal and contractual compliance. This will in turn protect the interests of the business.</a:t>
            </a:r>
            <a:endParaRPr lang="en-US" dirty="0" smtClean="0">
              <a:latin typeface="Calibri" pitchFamily="34" charset="0"/>
              <a:ea typeface="ＭＳ Ｐゴシック" charset="-128"/>
            </a:endParaRPr>
          </a:p>
        </p:txBody>
      </p:sp>
      <p:pic>
        <p:nvPicPr>
          <p:cNvPr id="4" name="Picture 3" descr="worker supervisor inspector meeting site discuss inspect look backs ppe hard hats vest yellow blue white 94114965.jpg"/>
          <p:cNvPicPr>
            <a:picLocks noChangeAspect="1"/>
          </p:cNvPicPr>
          <p:nvPr/>
        </p:nvPicPr>
        <p:blipFill>
          <a:blip r:embed="rId3" cstate="print"/>
          <a:srcRect/>
          <a:stretch>
            <a:fillRect/>
          </a:stretch>
        </p:blipFill>
        <p:spPr bwMode="auto">
          <a:xfrm>
            <a:off x="2339752" y="3068960"/>
            <a:ext cx="4862513" cy="32527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7892877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hecklist clipboard worker ppe vest hard hat RIIRIS301A .png"/>
          <p:cNvPicPr>
            <a:picLocks noChangeAspect="1"/>
          </p:cNvPicPr>
          <p:nvPr/>
        </p:nvPicPr>
        <p:blipFill>
          <a:blip r:embed="rId3" cstate="print"/>
          <a:srcRect t="6914"/>
          <a:stretch>
            <a:fillRect/>
          </a:stretch>
        </p:blipFill>
        <p:spPr bwMode="auto">
          <a:xfrm>
            <a:off x="5325351" y="2060848"/>
            <a:ext cx="3818649" cy="4316909"/>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 PLANNING AND ORGANISATIONAL SKILLS</a:t>
            </a:r>
            <a:endParaRPr lang="en-US" dirty="0">
              <a:latin typeface="Calibri" pitchFamily="34" charset="0"/>
              <a:ea typeface="+mj-ea"/>
            </a:endParaRPr>
          </a:p>
        </p:txBody>
      </p:sp>
      <p:sp>
        <p:nvSpPr>
          <p:cNvPr id="3" name="Content Placeholder 2"/>
          <p:cNvSpPr>
            <a:spLocks noGrp="1"/>
          </p:cNvSpPr>
          <p:nvPr>
            <p:ph idx="1"/>
          </p:nvPr>
        </p:nvSpPr>
        <p:spPr>
          <a:xfrm>
            <a:off x="1619672" y="1700808"/>
            <a:ext cx="3852862" cy="4144724"/>
          </a:xfrm>
        </p:spPr>
        <p:txBody>
          <a:bodyPr>
            <a:spAutoFit/>
          </a:bodyPr>
          <a:lstStyle/>
          <a:p>
            <a:pPr marL="0" indent="0">
              <a:buFontTx/>
              <a:buNone/>
            </a:pPr>
            <a:r>
              <a:rPr lang="en-AU" dirty="0" smtClean="0">
                <a:latin typeface="Calibri" pitchFamily="34" charset="0"/>
                <a:ea typeface="ＭＳ Ｐゴシック" charset="-128"/>
              </a:rPr>
              <a:t>Planning and organising skills will assist you to manage activities. Some planning and organising skills may be to: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Plan ahead and manage your time.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Organise your own work.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Organise and support the work of team members.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Monitor performance, tasks and people in a logical, effective way.</a:t>
            </a:r>
            <a:r>
              <a:rPr lang="en-US" dirty="0" smtClean="0">
                <a:latin typeface="Calibri" pitchFamily="34" charset="0"/>
                <a:ea typeface="ＭＳ Ｐゴシック" charset="-128"/>
              </a:rPr>
              <a:t> </a:t>
            </a:r>
          </a:p>
        </p:txBody>
      </p:sp>
    </p:spTree>
    <p:custDataLst>
      <p:tags r:id="rId1"/>
    </p:custDataLst>
    <p:extLst>
      <p:ext uri="{BB962C8B-B14F-4D97-AF65-F5344CB8AC3E}">
        <p14:creationId xmlns:p14="http://schemas.microsoft.com/office/powerpoint/2010/main" val="5280484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 PLANNING AND ORGANISATIONAL SKILLS</a:t>
            </a:r>
            <a:endParaRPr lang="en-US" dirty="0">
              <a:latin typeface="Calibri" pitchFamily="34" charset="0"/>
              <a:ea typeface="+mj-ea"/>
            </a:endParaRPr>
          </a:p>
        </p:txBody>
      </p:sp>
      <p:sp>
        <p:nvSpPr>
          <p:cNvPr id="3" name="Content Placeholder 2"/>
          <p:cNvSpPr>
            <a:spLocks noGrp="1"/>
          </p:cNvSpPr>
          <p:nvPr>
            <p:ph idx="1"/>
          </p:nvPr>
        </p:nvSpPr>
        <p:spPr>
          <a:xfrm>
            <a:off x="4788024" y="2204864"/>
            <a:ext cx="3933825" cy="2798202"/>
          </a:xfrm>
        </p:spPr>
        <p:txBody>
          <a:bodyPr>
            <a:spAutoFit/>
          </a:bodyPr>
          <a:lstStyle/>
          <a:p>
            <a:pPr marL="682625"/>
            <a:r>
              <a:rPr lang="en-AU" dirty="0" smtClean="0">
                <a:latin typeface="Calibri" pitchFamily="34" charset="0"/>
                <a:ea typeface="ＭＳ Ｐゴシック" charset="-128"/>
              </a:rPr>
              <a:t>Facilitate problem solving.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Ensure that outcomes are achieved as planned.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Maintain relevant records and ensure all documents are completed and stored appropriately.</a:t>
            </a:r>
            <a:endParaRPr lang="en-US" dirty="0" smtClean="0">
              <a:latin typeface="Calibri" pitchFamily="34" charset="0"/>
              <a:ea typeface="ＭＳ Ｐゴシック" charset="-128"/>
            </a:endParaRPr>
          </a:p>
        </p:txBody>
      </p:sp>
      <p:pic>
        <p:nvPicPr>
          <p:cNvPr id="4" name="Picture 3" descr="construction road worker supervisor communication consult discuss meeting ppe hard hat vest 10859276_l.jpg"/>
          <p:cNvPicPr>
            <a:picLocks noChangeAspect="1"/>
          </p:cNvPicPr>
          <p:nvPr/>
        </p:nvPicPr>
        <p:blipFill>
          <a:blip r:embed="rId3" cstate="print"/>
          <a:srcRect l="9534" r="3159"/>
          <a:stretch>
            <a:fillRect/>
          </a:stretch>
        </p:blipFill>
        <p:spPr bwMode="auto">
          <a:xfrm>
            <a:off x="1541463" y="2312988"/>
            <a:ext cx="3032125" cy="23018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6110286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 ORGANISING WORK ACTIVITIES</a:t>
            </a:r>
            <a:endParaRPr lang="en-US" dirty="0">
              <a:latin typeface="Calibri" pitchFamily="34" charset="0"/>
              <a:ea typeface="+mj-ea"/>
            </a:endParaRPr>
          </a:p>
        </p:txBody>
      </p:sp>
      <p:sp>
        <p:nvSpPr>
          <p:cNvPr id="3" name="Content Placeholder 2"/>
          <p:cNvSpPr>
            <a:spLocks noGrp="1"/>
          </p:cNvSpPr>
          <p:nvPr>
            <p:ph idx="1"/>
          </p:nvPr>
        </p:nvSpPr>
        <p:spPr>
          <a:xfrm>
            <a:off x="4860032" y="1916832"/>
            <a:ext cx="3860800" cy="3708708"/>
          </a:xfrm>
        </p:spPr>
        <p:txBody>
          <a:bodyPr>
            <a:spAutoFit/>
          </a:bodyPr>
          <a:lstStyle/>
          <a:p>
            <a:pPr marL="0" indent="0">
              <a:buFontTx/>
              <a:buNone/>
            </a:pPr>
            <a:r>
              <a:rPr lang="en-AU" dirty="0" smtClean="0">
                <a:latin typeface="Calibri" pitchFamily="34" charset="0"/>
                <a:ea typeface="ＭＳ Ｐゴシック" charset="-128"/>
              </a:rPr>
              <a:t>Organising work activities is about scheduling your daily and weekly tasks in order to complete all assigned tasks in the best, most efficient manner while still meeting worksite requirements.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As well as sorting out your own work tasks you may be required to organise the activities of plant and machinery operators.</a:t>
            </a:r>
            <a:endParaRPr lang="en-US" dirty="0" smtClean="0">
              <a:latin typeface="Calibri" pitchFamily="34" charset="0"/>
              <a:ea typeface="ＭＳ Ｐゴシック" charset="-128"/>
            </a:endParaRPr>
          </a:p>
        </p:txBody>
      </p:sp>
      <p:pic>
        <p:nvPicPr>
          <p:cNvPr id="4" name="Picture 3" descr="worker supervisor think write clipboard ppe hard hat 14774613_l.jpg"/>
          <p:cNvPicPr>
            <a:picLocks noChangeAspect="1"/>
          </p:cNvPicPr>
          <p:nvPr/>
        </p:nvPicPr>
        <p:blipFill>
          <a:blip r:embed="rId3" cstate="print"/>
          <a:srcRect/>
          <a:stretch>
            <a:fillRect/>
          </a:stretch>
        </p:blipFill>
        <p:spPr bwMode="auto">
          <a:xfrm flipH="1">
            <a:off x="1541463" y="2116138"/>
            <a:ext cx="3168650" cy="303053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25248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 ORGANISING WORK ACTIVITIES</a:t>
            </a:r>
            <a:endParaRPr lang="en-US" dirty="0">
              <a:latin typeface="Calibri" pitchFamily="34" charset="0"/>
              <a:ea typeface="+mj-ea"/>
            </a:endParaRPr>
          </a:p>
        </p:txBody>
      </p:sp>
      <p:sp>
        <p:nvSpPr>
          <p:cNvPr id="3" name="Content Placeholder 2"/>
          <p:cNvSpPr>
            <a:spLocks noGrp="1"/>
          </p:cNvSpPr>
          <p:nvPr>
            <p:ph idx="1"/>
          </p:nvPr>
        </p:nvSpPr>
        <p:spPr>
          <a:xfrm>
            <a:off x="1541463" y="2519363"/>
            <a:ext cx="3030537" cy="2605842"/>
          </a:xfrm>
        </p:spPr>
        <p:txBody>
          <a:bodyPr>
            <a:spAutoFit/>
          </a:bodyPr>
          <a:lstStyle/>
          <a:p>
            <a:pPr marL="0" indent="0">
              <a:buFontTx/>
              <a:buNone/>
            </a:pPr>
            <a:r>
              <a:rPr lang="en-AU" dirty="0" smtClean="0">
                <a:latin typeface="Calibri" pitchFamily="34" charset="0"/>
                <a:ea typeface="ＭＳ Ｐゴシック" charset="-128"/>
              </a:rPr>
              <a:t>This could involve: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Prioritising and sequencing of activities.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Booking machinery hires.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Sourcing appropriately trained operators.</a:t>
            </a:r>
            <a:endParaRPr lang="en-US" dirty="0" smtClean="0">
              <a:latin typeface="Calibri" pitchFamily="34" charset="0"/>
              <a:ea typeface="ＭＳ Ｐゴシック" charset="-128"/>
            </a:endParaRPr>
          </a:p>
        </p:txBody>
      </p:sp>
      <p:pic>
        <p:nvPicPr>
          <p:cNvPr id="4" name="Picture 3" descr="driver operator machinery 10531765_xxl.jpg"/>
          <p:cNvPicPr>
            <a:picLocks noChangeAspect="1"/>
          </p:cNvPicPr>
          <p:nvPr/>
        </p:nvPicPr>
        <p:blipFill>
          <a:blip r:embed="rId3" cstate="print"/>
          <a:srcRect/>
          <a:stretch>
            <a:fillRect/>
          </a:stretch>
        </p:blipFill>
        <p:spPr bwMode="auto">
          <a:xfrm>
            <a:off x="4741863" y="2181225"/>
            <a:ext cx="3944937" cy="26304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3462664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 ORGANISING WORK ACTIVITIES</a:t>
            </a:r>
            <a:endParaRPr lang="en-US" dirty="0">
              <a:latin typeface="Calibri" pitchFamily="34" charset="0"/>
              <a:ea typeface="+mj-ea"/>
            </a:endParaRPr>
          </a:p>
        </p:txBody>
      </p:sp>
      <p:sp>
        <p:nvSpPr>
          <p:cNvPr id="3" name="Content Placeholder 2"/>
          <p:cNvSpPr>
            <a:spLocks noGrp="1"/>
          </p:cNvSpPr>
          <p:nvPr>
            <p:ph idx="1"/>
          </p:nvPr>
        </p:nvSpPr>
        <p:spPr>
          <a:xfrm>
            <a:off x="5004048" y="1628800"/>
            <a:ext cx="3654425" cy="3362459"/>
          </a:xfrm>
        </p:spPr>
        <p:txBody>
          <a:bodyPr>
            <a:spAutoFit/>
          </a:bodyPr>
          <a:lstStyle/>
          <a:p>
            <a:pPr marL="0" indent="0">
              <a:buFontTx/>
              <a:buNone/>
            </a:pPr>
            <a:r>
              <a:rPr lang="en-AU" dirty="0" smtClean="0">
                <a:latin typeface="Calibri" pitchFamily="34" charset="0"/>
                <a:ea typeface="ＭＳ Ｐゴシック" charset="-128"/>
              </a:rPr>
              <a:t>Flexibility is important when organising your work activities, as it will allow you to reorganise if a higher priority task needs to be completed.</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However you schedule activities, it is necessary to ensure you keep a written record of what you have done and why.</a:t>
            </a:r>
            <a:endParaRPr lang="en-US" dirty="0" smtClean="0">
              <a:latin typeface="Calibri" pitchFamily="34" charset="0"/>
              <a:ea typeface="ＭＳ Ｐゴシック" charset="-128"/>
            </a:endParaRPr>
          </a:p>
        </p:txBody>
      </p:sp>
      <p:pic>
        <p:nvPicPr>
          <p:cNvPr id="4" name="Picture 3" descr="Construction supervisor worker documents checklist clipboard report writing 3825961_xl.jpg"/>
          <p:cNvPicPr>
            <a:picLocks noChangeAspect="1"/>
          </p:cNvPicPr>
          <p:nvPr/>
        </p:nvPicPr>
        <p:blipFill>
          <a:blip r:embed="rId3" cstate="print"/>
          <a:srcRect/>
          <a:stretch>
            <a:fillRect/>
          </a:stretch>
        </p:blipFill>
        <p:spPr bwMode="auto">
          <a:xfrm>
            <a:off x="1541463" y="1962150"/>
            <a:ext cx="3140075" cy="2982913"/>
          </a:xfrm>
          <a:prstGeom prst="rect">
            <a:avLst/>
          </a:prstGeom>
          <a:noFill/>
          <a:ln w="9525">
            <a:noFill/>
            <a:miter lim="800000"/>
            <a:headEnd/>
            <a:tailEnd/>
          </a:ln>
        </p:spPr>
      </p:pic>
      <p:sp>
        <p:nvSpPr>
          <p:cNvPr id="5" name="Rectangle 4"/>
          <p:cNvSpPr>
            <a:spLocks noChangeArrowheads="1"/>
          </p:cNvSpPr>
          <p:nvPr/>
        </p:nvSpPr>
        <p:spPr bwMode="auto">
          <a:xfrm>
            <a:off x="1547664" y="5229200"/>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Some people prefer a handwritten checklist, others use a computerised diary entry. Using the method that works best for you is the most important thing.</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3854615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2.2.3 TIME MANAGEMENT</a:t>
            </a:r>
            <a:endParaRPr lang="en-US" dirty="0">
              <a:latin typeface="Calibri" pitchFamily="34" charset="0"/>
              <a:ea typeface="+mj-ea"/>
            </a:endParaRPr>
          </a:p>
        </p:txBody>
      </p:sp>
      <p:sp>
        <p:nvSpPr>
          <p:cNvPr id="3" name="Content Placeholder 2"/>
          <p:cNvSpPr>
            <a:spLocks noGrp="1"/>
          </p:cNvSpPr>
          <p:nvPr>
            <p:ph idx="1"/>
          </p:nvPr>
        </p:nvSpPr>
        <p:spPr>
          <a:xfrm>
            <a:off x="1547664" y="2492896"/>
            <a:ext cx="3502025" cy="3952364"/>
          </a:xfrm>
        </p:spPr>
        <p:txBody>
          <a:bodyPr>
            <a:spAutoFit/>
          </a:bodyPr>
          <a:lstStyle/>
          <a:p>
            <a:pPr marL="682625"/>
            <a:r>
              <a:rPr lang="en-AU" dirty="0" smtClean="0">
                <a:latin typeface="Calibri" pitchFamily="34" charset="0"/>
                <a:ea typeface="ＭＳ Ｐゴシック" charset="-128"/>
              </a:rPr>
              <a:t>Setting goals or targets.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Planning and organising activities.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Prioritising activities.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Scheduling timelines.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Allocating and delegating tasks.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Monitoring progress and making adjustments.</a:t>
            </a:r>
            <a:endParaRPr lang="en-US" dirty="0" smtClean="0">
              <a:latin typeface="Calibri" pitchFamily="34" charset="0"/>
              <a:ea typeface="ＭＳ Ｐゴシック" charset="-128"/>
            </a:endParaRPr>
          </a:p>
        </p:txBody>
      </p:sp>
      <p:pic>
        <p:nvPicPr>
          <p:cNvPr id="4" name="Picture 3" descr="group meeting site workers plans ppe hi vis vests hard hat dv1961024 cropped and edited.jpg"/>
          <p:cNvPicPr>
            <a:picLocks noChangeAspect="1"/>
          </p:cNvPicPr>
          <p:nvPr/>
        </p:nvPicPr>
        <p:blipFill>
          <a:blip r:embed="rId3" cstate="print"/>
          <a:srcRect t="9175" b="8286"/>
          <a:stretch>
            <a:fillRect/>
          </a:stretch>
        </p:blipFill>
        <p:spPr bwMode="auto">
          <a:xfrm>
            <a:off x="5445125" y="2900363"/>
            <a:ext cx="3241675" cy="2527300"/>
          </a:xfrm>
          <a:prstGeom prst="rect">
            <a:avLst/>
          </a:prstGeom>
          <a:noFill/>
          <a:ln w="9525">
            <a:noFill/>
            <a:miter lim="800000"/>
            <a:headEnd/>
            <a:tailEnd/>
          </a:ln>
        </p:spPr>
      </p:pic>
      <p:sp>
        <p:nvSpPr>
          <p:cNvPr id="5" name="Rectangle 4"/>
          <p:cNvSpPr>
            <a:spLocks noChangeArrowheads="1"/>
          </p:cNvSpPr>
          <p:nvPr/>
        </p:nvSpPr>
        <p:spPr bwMode="auto">
          <a:xfrm>
            <a:off x="1547664" y="1628800"/>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In order to effectively manage the activities conducted in the workplace, you will need to possess sound time management skills, including: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36106920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2.2.3 TIME MANAGEMENT</a:t>
            </a:r>
            <a:endParaRPr lang="en-US" dirty="0">
              <a:latin typeface="Calibri" pitchFamily="34" charset="0"/>
              <a:ea typeface="+mj-ea"/>
            </a:endParaRPr>
          </a:p>
        </p:txBody>
      </p:sp>
      <p:sp>
        <p:nvSpPr>
          <p:cNvPr id="3" name="Content Placeholder 2"/>
          <p:cNvSpPr>
            <a:spLocks noGrp="1"/>
          </p:cNvSpPr>
          <p:nvPr>
            <p:ph idx="1"/>
          </p:nvPr>
        </p:nvSpPr>
        <p:spPr>
          <a:xfrm>
            <a:off x="5076056" y="1484784"/>
            <a:ext cx="3606800" cy="4747453"/>
          </a:xfrm>
        </p:spPr>
        <p:txBody>
          <a:bodyPr>
            <a:spAutoFit/>
          </a:bodyPr>
          <a:lstStyle/>
          <a:p>
            <a:pPr marL="0" indent="0">
              <a:buFontTx/>
              <a:buNone/>
            </a:pPr>
            <a:r>
              <a:rPr lang="en-AU" dirty="0" smtClean="0">
                <a:latin typeface="Calibri" pitchFamily="34" charset="0"/>
                <a:ea typeface="ＭＳ Ｐゴシック" charset="-128"/>
              </a:rPr>
              <a:t>How you apply your time management skills and manage activities within the workplace may vary depending on the work to be conducted and its complexity, the number of workers involved, and your workplace policies and procedures.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When planning activities ensure that you keep legal and contractual compliance as the main considerations, as well as the set targets or goals.</a:t>
            </a:r>
            <a:endParaRPr lang="en-US" dirty="0" smtClean="0">
              <a:latin typeface="Calibri" pitchFamily="34" charset="0"/>
              <a:ea typeface="ＭＳ Ｐゴシック" charset="-128"/>
            </a:endParaRPr>
          </a:p>
        </p:txBody>
      </p:sp>
      <p:pic>
        <p:nvPicPr>
          <p:cNvPr id="4" name="Picture 3" descr="Hand wrist watch time.jpg"/>
          <p:cNvPicPr>
            <a:picLocks noChangeAspect="1"/>
          </p:cNvPicPr>
          <p:nvPr/>
        </p:nvPicPr>
        <p:blipFill>
          <a:blip r:embed="rId3" cstate="print"/>
          <a:srcRect l="14760" t="2969" r="15536" b="4054"/>
          <a:stretch>
            <a:fillRect/>
          </a:stretch>
        </p:blipFill>
        <p:spPr bwMode="auto">
          <a:xfrm>
            <a:off x="1541463" y="2244725"/>
            <a:ext cx="3417887" cy="30289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548245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2.3 SUBMIT RECOMMENDATIONS</a:t>
            </a:r>
            <a:endParaRPr lang="en-US" dirty="0">
              <a:latin typeface="Calibri" pitchFamily="34" charset="0"/>
              <a:ea typeface="+mj-ea"/>
            </a:endParaRPr>
          </a:p>
        </p:txBody>
      </p:sp>
      <p:sp>
        <p:nvSpPr>
          <p:cNvPr id="3" name="Content Placeholder 2"/>
          <p:cNvSpPr>
            <a:spLocks noGrp="1"/>
          </p:cNvSpPr>
          <p:nvPr>
            <p:ph idx="1"/>
          </p:nvPr>
        </p:nvSpPr>
        <p:spPr>
          <a:xfrm>
            <a:off x="4788024" y="1772816"/>
            <a:ext cx="3921125" cy="3362459"/>
          </a:xfrm>
        </p:spPr>
        <p:txBody>
          <a:bodyPr>
            <a:spAutoFit/>
          </a:bodyPr>
          <a:lstStyle/>
          <a:p>
            <a:pPr marL="0" indent="0">
              <a:buFontTx/>
              <a:buNone/>
            </a:pPr>
            <a:r>
              <a:rPr lang="en-AU" dirty="0" smtClean="0">
                <a:latin typeface="Calibri" pitchFamily="34" charset="0"/>
                <a:ea typeface="ＭＳ Ｐゴシック" charset="-128"/>
              </a:rPr>
              <a:t>Part of the monitoring process includes identifying and submitting recommendations for improvements to compliance with legal and contractual requirements.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Recommendations for improvements will need to be made whenever non-compliance is identified in an individual, a work process or a system of work.</a:t>
            </a:r>
            <a:endParaRPr lang="en-US" dirty="0" smtClean="0">
              <a:latin typeface="Calibri" pitchFamily="34" charset="0"/>
              <a:ea typeface="ＭＳ Ｐゴシック" charset="-128"/>
            </a:endParaRPr>
          </a:p>
        </p:txBody>
      </p:sp>
      <p:pic>
        <p:nvPicPr>
          <p:cNvPr id="4" name="Picture 3" descr="worker clipboard checks read write hard hat ppe stk311193rkn.jpg"/>
          <p:cNvPicPr>
            <a:picLocks noChangeAspect="1"/>
          </p:cNvPicPr>
          <p:nvPr/>
        </p:nvPicPr>
        <p:blipFill>
          <a:blip r:embed="rId3" cstate="print"/>
          <a:srcRect r="18526"/>
          <a:stretch>
            <a:fillRect/>
          </a:stretch>
        </p:blipFill>
        <p:spPr bwMode="auto">
          <a:xfrm>
            <a:off x="1541463" y="2070100"/>
            <a:ext cx="3054350" cy="2820988"/>
          </a:xfrm>
          <a:prstGeom prst="rect">
            <a:avLst/>
          </a:prstGeom>
          <a:noFill/>
          <a:ln w="9525">
            <a:noFill/>
            <a:miter lim="800000"/>
            <a:headEnd/>
            <a:tailEnd/>
          </a:ln>
        </p:spPr>
      </p:pic>
      <p:sp>
        <p:nvSpPr>
          <p:cNvPr id="5" name="Rectangle 4"/>
          <p:cNvSpPr>
            <a:spLocks noChangeArrowheads="1"/>
          </p:cNvSpPr>
          <p:nvPr/>
        </p:nvSpPr>
        <p:spPr bwMode="auto">
          <a:xfrm>
            <a:off x="1547664" y="5301208"/>
            <a:ext cx="7145337" cy="64770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You may also identify ways to improve currently effective work processes and work systems that could have the potential to become non-compliant.</a:t>
            </a:r>
            <a:r>
              <a:rPr lang="en-US" dirty="0">
                <a:solidFill>
                  <a:srgbClr val="000000"/>
                </a:solidFill>
                <a:latin typeface="Calibri" pitchFamily="34" charset="0"/>
              </a:rPr>
              <a:t> </a:t>
            </a:r>
          </a:p>
        </p:txBody>
      </p:sp>
    </p:spTree>
    <p:custDataLst>
      <p:tags r:id="rId1"/>
    </p:custDataLst>
    <p:extLst>
      <p:ext uri="{BB962C8B-B14F-4D97-AF65-F5344CB8AC3E}">
        <p14:creationId xmlns:p14="http://schemas.microsoft.com/office/powerpoint/2010/main" val="11428258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2.3 SUBMIT RECOMMENDATIONS</a:t>
            </a:r>
            <a:endParaRPr lang="en-US" dirty="0">
              <a:latin typeface="Calibri" pitchFamily="34" charset="0"/>
              <a:ea typeface="+mj-ea"/>
            </a:endParaRPr>
          </a:p>
        </p:txBody>
      </p:sp>
      <p:sp>
        <p:nvSpPr>
          <p:cNvPr id="3" name="Content Placeholder 2"/>
          <p:cNvSpPr>
            <a:spLocks noGrp="1"/>
          </p:cNvSpPr>
          <p:nvPr>
            <p:ph idx="1"/>
          </p:nvPr>
        </p:nvSpPr>
        <p:spPr>
          <a:xfrm>
            <a:off x="1547664" y="2564904"/>
            <a:ext cx="4227512" cy="3708708"/>
          </a:xfrm>
        </p:spPr>
        <p:txBody>
          <a:bodyPr>
            <a:spAutoFit/>
          </a:bodyPr>
          <a:lstStyle/>
          <a:p>
            <a:pPr marL="0" indent="0">
              <a:buFontTx/>
              <a:buNone/>
            </a:pPr>
            <a:r>
              <a:rPr lang="en-AU" dirty="0" smtClean="0">
                <a:latin typeface="Calibri" pitchFamily="34" charset="0"/>
                <a:ea typeface="ＭＳ Ｐゴシック" charset="-128"/>
              </a:rPr>
              <a:t>The format will be detailed in your workplace quality assurance policies and procedures.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pre-determined format for making recommendations will have been developed to ensure that all recommendations are made in a manner that reflects the legislative and organisational requirements for the workplace.</a:t>
            </a:r>
            <a:endParaRPr lang="en-US" dirty="0" smtClean="0">
              <a:latin typeface="Calibri" pitchFamily="34" charset="0"/>
              <a:ea typeface="ＭＳ Ｐゴシック" charset="-128"/>
            </a:endParaRPr>
          </a:p>
        </p:txBody>
      </p:sp>
      <p:pic>
        <p:nvPicPr>
          <p:cNvPr id="4" name="Picture 3" descr="refinery read clipboard worker coveralls hard hat ppe.png"/>
          <p:cNvPicPr>
            <a:picLocks noChangeAspect="1"/>
          </p:cNvPicPr>
          <p:nvPr/>
        </p:nvPicPr>
        <p:blipFill>
          <a:blip r:embed="rId3" cstate="print"/>
          <a:srcRect/>
          <a:stretch>
            <a:fillRect/>
          </a:stretch>
        </p:blipFill>
        <p:spPr bwMode="auto">
          <a:xfrm flipH="1">
            <a:off x="5594028" y="2852936"/>
            <a:ext cx="3549972" cy="3431979"/>
          </a:xfrm>
          <a:prstGeom prst="rect">
            <a:avLst/>
          </a:prstGeom>
          <a:noFill/>
          <a:ln w="9525">
            <a:noFill/>
            <a:miter lim="800000"/>
            <a:headEnd/>
            <a:tailEnd/>
          </a:ln>
        </p:spPr>
      </p:pic>
      <p:sp>
        <p:nvSpPr>
          <p:cNvPr id="5" name="Rectangle 4"/>
          <p:cNvSpPr>
            <a:spLocks noChangeArrowheads="1"/>
          </p:cNvSpPr>
          <p:nvPr/>
        </p:nvSpPr>
        <p:spPr bwMode="auto">
          <a:xfrm>
            <a:off x="1547664" y="1700808"/>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Recommendations for improvements will need to be made in the correct format for your workplace.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454817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2.4 SECURE PROCUREMENT RIGHTS</a:t>
            </a:r>
            <a:endParaRPr lang="en-US" dirty="0">
              <a:latin typeface="Calibri" pitchFamily="34" charset="0"/>
              <a:ea typeface="+mj-ea"/>
            </a:endParaRPr>
          </a:p>
        </p:txBody>
      </p:sp>
      <p:sp>
        <p:nvSpPr>
          <p:cNvPr id="3" name="Content Placeholder 2"/>
          <p:cNvSpPr>
            <a:spLocks noGrp="1"/>
          </p:cNvSpPr>
          <p:nvPr>
            <p:ph idx="1"/>
          </p:nvPr>
        </p:nvSpPr>
        <p:spPr>
          <a:xfrm>
            <a:off x="1541463" y="3113088"/>
            <a:ext cx="3635375" cy="2669962"/>
          </a:xfrm>
        </p:spPr>
        <p:txBody>
          <a:bodyPr>
            <a:spAutoFit/>
          </a:bodyPr>
          <a:lstStyle/>
          <a:p>
            <a:pPr marL="0" indent="0">
              <a:buFontTx/>
              <a:buNone/>
            </a:pPr>
            <a:r>
              <a:rPr lang="en-AU" dirty="0" smtClean="0">
                <a:latin typeface="Calibri" pitchFamily="34" charset="0"/>
                <a:ea typeface="ＭＳ Ｐゴシック" charset="-128"/>
              </a:rPr>
              <a:t>Part of the role of a contract manager is to secure procurement rights for goods and services.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Procurement contracts set an agreement in which a buyer agrees to acquire goods and services from a seller. </a:t>
            </a:r>
            <a:endParaRPr lang="en-US" dirty="0" smtClean="0">
              <a:latin typeface="Calibri" pitchFamily="34" charset="0"/>
              <a:ea typeface="ＭＳ Ｐゴシック" charset="-128"/>
            </a:endParaRPr>
          </a:p>
        </p:txBody>
      </p:sp>
      <p:pic>
        <p:nvPicPr>
          <p:cNvPr id="4" name="Picture 3" descr="site team meeting construction supervisor workers ppe hat vest 12556656_l.jpg"/>
          <p:cNvPicPr>
            <a:picLocks noChangeAspect="1"/>
          </p:cNvPicPr>
          <p:nvPr/>
        </p:nvPicPr>
        <p:blipFill>
          <a:blip r:embed="rId3" cstate="print"/>
          <a:srcRect l="3967" r="3967"/>
          <a:stretch>
            <a:fillRect/>
          </a:stretch>
        </p:blipFill>
        <p:spPr bwMode="auto">
          <a:xfrm>
            <a:off x="5297488" y="2833688"/>
            <a:ext cx="3389312" cy="2454275"/>
          </a:xfrm>
          <a:prstGeom prst="rect">
            <a:avLst/>
          </a:prstGeom>
          <a:noFill/>
          <a:ln w="9525">
            <a:noFill/>
            <a:miter lim="800000"/>
            <a:headEnd/>
            <a:tailEnd/>
          </a:ln>
        </p:spPr>
      </p:pic>
      <p:sp>
        <p:nvSpPr>
          <p:cNvPr id="5" name="Rectangle 4"/>
          <p:cNvSpPr>
            <a:spLocks noChangeArrowheads="1"/>
          </p:cNvSpPr>
          <p:nvPr/>
        </p:nvSpPr>
        <p:spPr bwMode="auto">
          <a:xfrm>
            <a:off x="1547664" y="1844824"/>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Contract management is a specialist area within mining and civil construction, which ensures all aspects of the contractual obligations are met at all times.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0088556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2.4 SECURE PROCUREMENT RIGHTS</a:t>
            </a:r>
            <a:endParaRPr lang="en-US" dirty="0">
              <a:latin typeface="Calibri" pitchFamily="34" charset="0"/>
              <a:ea typeface="+mj-ea"/>
            </a:endParaRPr>
          </a:p>
        </p:txBody>
      </p:sp>
      <p:sp>
        <p:nvSpPr>
          <p:cNvPr id="3" name="Content Placeholder 2"/>
          <p:cNvSpPr>
            <a:spLocks noGrp="1"/>
          </p:cNvSpPr>
          <p:nvPr>
            <p:ph idx="1"/>
          </p:nvPr>
        </p:nvSpPr>
        <p:spPr>
          <a:xfrm>
            <a:off x="4860032" y="1988840"/>
            <a:ext cx="3884612" cy="4401205"/>
          </a:xfrm>
        </p:spPr>
        <p:txBody>
          <a:bodyPr>
            <a:spAutoFit/>
          </a:bodyPr>
          <a:lstStyle/>
          <a:p>
            <a:pPr marL="0" indent="0">
              <a:buFontTx/>
              <a:buNone/>
            </a:pPr>
            <a:r>
              <a:rPr lang="en-AU" dirty="0" smtClean="0">
                <a:latin typeface="Calibri" pitchFamily="34" charset="0"/>
                <a:ea typeface="ＭＳ Ｐゴシック" charset="-128"/>
              </a:rPr>
              <a:t>How you secure contractual procurement rights for any goods and services will vary depending upon workplace policies and procedures, the goals and needs of the organisation, as well as the needs and goals of the other party.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Once contractual arrangements have been made, all members of the workplace should be made aware of the arrangements to ensure the correct use of the contract.</a:t>
            </a:r>
            <a:endParaRPr lang="en-US" dirty="0" smtClean="0">
              <a:latin typeface="Calibri" pitchFamily="34" charset="0"/>
              <a:ea typeface="ＭＳ Ｐゴシック" charset="-128"/>
            </a:endParaRPr>
          </a:p>
        </p:txBody>
      </p:sp>
      <p:pic>
        <p:nvPicPr>
          <p:cNvPr id="4" name="Picture 3" descr="Site induction meeting.JPG"/>
          <p:cNvPicPr>
            <a:picLocks noChangeAspect="1"/>
          </p:cNvPicPr>
          <p:nvPr/>
        </p:nvPicPr>
        <p:blipFill>
          <a:blip r:embed="rId3" cstate="print"/>
          <a:srcRect l="9148" r="8675"/>
          <a:stretch>
            <a:fillRect/>
          </a:stretch>
        </p:blipFill>
        <p:spPr bwMode="auto">
          <a:xfrm>
            <a:off x="1541463" y="2312988"/>
            <a:ext cx="3151187" cy="28765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6738125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2.4.1 CONTRACT NEGOTIATION</a:t>
            </a:r>
            <a:endParaRPr lang="en-US" dirty="0">
              <a:latin typeface="Calibri" pitchFamily="34" charset="0"/>
              <a:ea typeface="+mj-ea"/>
            </a:endParaRPr>
          </a:p>
        </p:txBody>
      </p:sp>
      <p:sp>
        <p:nvSpPr>
          <p:cNvPr id="3" name="Content Placeholder 2"/>
          <p:cNvSpPr>
            <a:spLocks noGrp="1"/>
          </p:cNvSpPr>
          <p:nvPr>
            <p:ph idx="1"/>
          </p:nvPr>
        </p:nvSpPr>
        <p:spPr>
          <a:xfrm>
            <a:off x="1541463" y="1731963"/>
            <a:ext cx="7145337" cy="1105431"/>
          </a:xfrm>
        </p:spPr>
        <p:txBody>
          <a:bodyPr>
            <a:spAutoFit/>
          </a:bodyPr>
          <a:lstStyle/>
          <a:p>
            <a:pPr marL="0" indent="0">
              <a:buFontTx/>
              <a:buNone/>
            </a:pPr>
            <a:r>
              <a:rPr lang="en-AU" dirty="0" smtClean="0">
                <a:latin typeface="Calibri" pitchFamily="34" charset="0"/>
                <a:ea typeface="ＭＳ Ｐゴシック" charset="-128"/>
              </a:rPr>
              <a:t>In order to secure procurement rights you will need to conduct negotiations with the other party. A win-win negotiation outcome is the desired result.</a:t>
            </a:r>
            <a:endParaRPr lang="en-US" dirty="0" smtClean="0">
              <a:latin typeface="Calibri" pitchFamily="34" charset="0"/>
              <a:ea typeface="ＭＳ Ｐゴシック" charset="-128"/>
            </a:endParaRPr>
          </a:p>
        </p:txBody>
      </p:sp>
      <p:pic>
        <p:nvPicPr>
          <p:cNvPr id="4" name="Picture 3" descr="business meeting discussion 92825155 cropped.jpg"/>
          <p:cNvPicPr>
            <a:picLocks noChangeAspect="1"/>
          </p:cNvPicPr>
          <p:nvPr/>
        </p:nvPicPr>
        <p:blipFill>
          <a:blip r:embed="rId3" cstate="print"/>
          <a:srcRect/>
          <a:stretch>
            <a:fillRect/>
          </a:stretch>
        </p:blipFill>
        <p:spPr bwMode="auto">
          <a:xfrm>
            <a:off x="2411760" y="2996952"/>
            <a:ext cx="4745038" cy="33432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0252692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2.4.1.1 WIN-WIN NEGOTIATION</a:t>
            </a:r>
            <a:endParaRPr lang="en-US" dirty="0">
              <a:latin typeface="Calibri" pitchFamily="34" charset="0"/>
              <a:ea typeface="+mj-ea"/>
            </a:endParaRPr>
          </a:p>
        </p:txBody>
      </p:sp>
      <p:sp>
        <p:nvSpPr>
          <p:cNvPr id="3" name="Content Placeholder 2"/>
          <p:cNvSpPr>
            <a:spLocks noGrp="1"/>
          </p:cNvSpPr>
          <p:nvPr>
            <p:ph idx="1"/>
          </p:nvPr>
        </p:nvSpPr>
        <p:spPr>
          <a:xfrm>
            <a:off x="1547664" y="1772816"/>
            <a:ext cx="3502025" cy="3490699"/>
          </a:xfrm>
        </p:spPr>
        <p:txBody>
          <a:bodyPr>
            <a:spAutoFit/>
          </a:bodyPr>
          <a:lstStyle/>
          <a:p>
            <a:pPr marL="0" indent="0">
              <a:buFontTx/>
              <a:buNone/>
            </a:pPr>
            <a:r>
              <a:rPr lang="en-AU" dirty="0" smtClean="0">
                <a:latin typeface="Calibri" pitchFamily="34" charset="0"/>
                <a:ea typeface="ＭＳ Ｐゴシック" charset="-128"/>
              </a:rPr>
              <a:t>As the name suggests, each party wins, or achieves part or all of what they set out to achieve from the negotiation.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process for a win-win approach is to listen to the other party and their position, opinions and goals, and then present your own. </a:t>
            </a:r>
            <a:endParaRPr lang="en-US" dirty="0" smtClean="0">
              <a:latin typeface="Calibri" pitchFamily="34" charset="0"/>
              <a:ea typeface="ＭＳ Ｐゴシック" charset="-128"/>
            </a:endParaRPr>
          </a:p>
        </p:txBody>
      </p:sp>
      <p:pic>
        <p:nvPicPr>
          <p:cNvPr id="4" name="Picture 3" descr="handshake business negotiate deal casual 86526268.jpg"/>
          <p:cNvPicPr>
            <a:picLocks noChangeAspect="1"/>
          </p:cNvPicPr>
          <p:nvPr/>
        </p:nvPicPr>
        <p:blipFill>
          <a:blip r:embed="rId3" cstate="print"/>
          <a:srcRect l="6155" r="11125" b="5869"/>
          <a:stretch>
            <a:fillRect/>
          </a:stretch>
        </p:blipFill>
        <p:spPr bwMode="auto">
          <a:xfrm>
            <a:off x="5213350" y="2095500"/>
            <a:ext cx="3473450" cy="2635250"/>
          </a:xfrm>
          <a:prstGeom prst="rect">
            <a:avLst/>
          </a:prstGeom>
          <a:noFill/>
          <a:ln w="9525">
            <a:noFill/>
            <a:miter lim="800000"/>
            <a:headEnd/>
            <a:tailEnd/>
          </a:ln>
        </p:spPr>
      </p:pic>
      <p:sp>
        <p:nvSpPr>
          <p:cNvPr id="5" name="Rectangle 4"/>
          <p:cNvSpPr>
            <a:spLocks noChangeArrowheads="1"/>
          </p:cNvSpPr>
          <p:nvPr/>
        </p:nvSpPr>
        <p:spPr bwMode="auto">
          <a:xfrm>
            <a:off x="1547664" y="5301208"/>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If each side has planned correctly, they will know where they are prepared to compromise to achieve their goal/s.</a:t>
            </a:r>
            <a:r>
              <a:rPr lang="en-US" dirty="0">
                <a:solidFill>
                  <a:srgbClr val="000000"/>
                </a:solidFill>
                <a:latin typeface="Calibri" pitchFamily="34" charset="0"/>
              </a:rPr>
              <a:t> </a:t>
            </a:r>
          </a:p>
        </p:txBody>
      </p:sp>
    </p:spTree>
    <p:custDataLst>
      <p:tags r:id="rId1"/>
    </p:custDataLst>
    <p:extLst>
      <p:ext uri="{BB962C8B-B14F-4D97-AF65-F5344CB8AC3E}">
        <p14:creationId xmlns:p14="http://schemas.microsoft.com/office/powerpoint/2010/main" val="3870204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2.4.1.1 WIN-WIN NEGOTIATION</a:t>
            </a:r>
            <a:endParaRPr lang="en-US" dirty="0">
              <a:latin typeface="Calibri" pitchFamily="34" charset="0"/>
              <a:ea typeface="+mj-ea"/>
            </a:endParaRPr>
          </a:p>
        </p:txBody>
      </p:sp>
      <p:sp>
        <p:nvSpPr>
          <p:cNvPr id="3" name="Content Placeholder 2"/>
          <p:cNvSpPr>
            <a:spLocks noGrp="1"/>
          </p:cNvSpPr>
          <p:nvPr>
            <p:ph idx="1"/>
          </p:nvPr>
        </p:nvSpPr>
        <p:spPr>
          <a:xfrm>
            <a:off x="1541463" y="1949450"/>
            <a:ext cx="7145337" cy="1105431"/>
          </a:xfrm>
        </p:spPr>
        <p:txBody>
          <a:bodyPr>
            <a:spAutoFit/>
          </a:bodyPr>
          <a:lstStyle/>
          <a:p>
            <a:pPr marL="0" indent="0">
              <a:buFontTx/>
              <a:buNone/>
            </a:pPr>
            <a:r>
              <a:rPr lang="en-AU" dirty="0" smtClean="0">
                <a:latin typeface="Calibri" pitchFamily="34" charset="0"/>
                <a:ea typeface="ＭＳ Ｐゴシック" charset="-128"/>
              </a:rPr>
              <a:t>Creating a written negotiation plan with alternatives, details of what must be achieved and what you are willing to compromise on will help you stay on track to achieving the best result.</a:t>
            </a:r>
            <a:endParaRPr lang="en-US" dirty="0" smtClean="0">
              <a:latin typeface="Calibri" pitchFamily="34" charset="0"/>
              <a:ea typeface="ＭＳ Ｐゴシック" charset="-128"/>
            </a:endParaRPr>
          </a:p>
        </p:txBody>
      </p:sp>
      <p:pic>
        <p:nvPicPr>
          <p:cNvPr id="4" name="Picture 3" descr="worker construction computer type typing document communication ppe hard hat desk 116812263.jpg"/>
          <p:cNvPicPr>
            <a:picLocks noChangeAspect="1"/>
          </p:cNvPicPr>
          <p:nvPr/>
        </p:nvPicPr>
        <p:blipFill>
          <a:blip r:embed="rId3" cstate="print"/>
          <a:srcRect l="2748" r="6285"/>
          <a:stretch>
            <a:fillRect/>
          </a:stretch>
        </p:blipFill>
        <p:spPr bwMode="auto">
          <a:xfrm>
            <a:off x="2771800" y="3645024"/>
            <a:ext cx="3550071" cy="2602074"/>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4694121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ea typeface="+mj-ea"/>
              </a:rPr>
              <a:t>2.4.1.1 WIN-WIN NEGOTIATION</a:t>
            </a:r>
            <a:endParaRPr lang="en-US" dirty="0">
              <a:ea typeface="+mj-ea"/>
            </a:endParaRPr>
          </a:p>
        </p:txBody>
      </p:sp>
      <p:sp>
        <p:nvSpPr>
          <p:cNvPr id="3" name="Content Placeholder 2"/>
          <p:cNvSpPr>
            <a:spLocks noGrp="1"/>
          </p:cNvSpPr>
          <p:nvPr>
            <p:ph idx="1"/>
          </p:nvPr>
        </p:nvSpPr>
        <p:spPr>
          <a:xfrm>
            <a:off x="4741863" y="3074988"/>
            <a:ext cx="3944937" cy="2634888"/>
          </a:xfrm>
        </p:spPr>
        <p:txBody>
          <a:bodyPr>
            <a:spAutoFit/>
          </a:bodyPr>
          <a:lstStyle/>
          <a:p>
            <a:pPr marL="0" indent="0">
              <a:buFontTx/>
              <a:buNone/>
            </a:pPr>
            <a:r>
              <a:rPr lang="en-AU" dirty="0" smtClean="0">
                <a:latin typeface="Arial Narrow" pitchFamily="34" charset="0"/>
                <a:ea typeface="ＭＳ Ｐゴシック" charset="-128"/>
              </a:rPr>
              <a:t>By using a negotiation plan, you are more likely to achieve the desired result because you will have determined how much your organisation is prepared to pay for the rights.</a:t>
            </a:r>
            <a:endParaRPr lang="en-US" dirty="0" smtClean="0">
              <a:latin typeface="Arial Narrow" pitchFamily="34" charset="0"/>
              <a:ea typeface="ＭＳ Ｐゴシック" charset="-128"/>
            </a:endParaRPr>
          </a:p>
          <a:p>
            <a:pPr marL="0" indent="0">
              <a:buFontTx/>
              <a:buNone/>
            </a:pPr>
            <a:r>
              <a:rPr lang="en-AU" dirty="0" smtClean="0">
                <a:latin typeface="Arial Narrow" pitchFamily="34" charset="0"/>
                <a:ea typeface="ＭＳ Ｐゴシック" charset="-128"/>
              </a:rPr>
              <a:t> Other less desirable outcomes from negotiation include a win-lose outcome, and a lose-lose outcome.</a:t>
            </a:r>
            <a:endParaRPr lang="en-US" dirty="0" smtClean="0">
              <a:latin typeface="Arial Narrow" pitchFamily="34" charset="0"/>
              <a:ea typeface="ＭＳ Ｐゴシック" charset="-128"/>
            </a:endParaRPr>
          </a:p>
        </p:txBody>
      </p:sp>
      <p:pic>
        <p:nvPicPr>
          <p:cNvPr id="4" name="Picture 3" descr="meeting negotiate construction team.jpg"/>
          <p:cNvPicPr>
            <a:picLocks noChangeAspect="1"/>
          </p:cNvPicPr>
          <p:nvPr/>
        </p:nvPicPr>
        <p:blipFill>
          <a:blip r:embed="rId3" cstate="print"/>
          <a:srcRect l="3680" r="2840"/>
          <a:stretch>
            <a:fillRect/>
          </a:stretch>
        </p:blipFill>
        <p:spPr bwMode="auto">
          <a:xfrm>
            <a:off x="1541463" y="3181350"/>
            <a:ext cx="3052762" cy="2176463"/>
          </a:xfrm>
          <a:prstGeom prst="rect">
            <a:avLst/>
          </a:prstGeom>
          <a:noFill/>
          <a:ln w="9525">
            <a:noFill/>
            <a:miter lim="800000"/>
            <a:headEnd/>
            <a:tailEnd/>
          </a:ln>
        </p:spPr>
      </p:pic>
      <p:sp>
        <p:nvSpPr>
          <p:cNvPr id="5" name="Rectangle 4"/>
          <p:cNvSpPr>
            <a:spLocks noChangeArrowheads="1"/>
          </p:cNvSpPr>
          <p:nvPr/>
        </p:nvSpPr>
        <p:spPr bwMode="auto">
          <a:xfrm>
            <a:off x="1541463" y="2097088"/>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a:solidFill>
                  <a:srgbClr val="000000"/>
                </a:solidFill>
                <a:latin typeface="Arial Narrow" pitchFamily="34" charset="0"/>
              </a:rPr>
              <a:t>Negotiation plans are particularly important if you are trying to achieve exclusive use of goods or services for your project. </a:t>
            </a:r>
            <a:endParaRPr lang="en-US">
              <a:solidFill>
                <a:srgbClr val="000000"/>
              </a:solidFill>
              <a:latin typeface="Arial Narrow" pitchFamily="34" charset="0"/>
            </a:endParaRPr>
          </a:p>
        </p:txBody>
      </p:sp>
    </p:spTree>
    <p:custDataLst>
      <p:tags r:id="rId1"/>
    </p:custDataLst>
    <p:extLst>
      <p:ext uri="{BB962C8B-B14F-4D97-AF65-F5344CB8AC3E}">
        <p14:creationId xmlns:p14="http://schemas.microsoft.com/office/powerpoint/2010/main" val="19154903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2.4.2 CREATION AND TERMINATION OF LEGAL CONTRACTS</a:t>
            </a:r>
            <a:endParaRPr lang="en-US" dirty="0">
              <a:latin typeface="Calibri" pitchFamily="34" charset="0"/>
              <a:ea typeface="+mj-ea"/>
            </a:endParaRPr>
          </a:p>
        </p:txBody>
      </p:sp>
      <p:sp>
        <p:nvSpPr>
          <p:cNvPr id="3" name="Content Placeholder 2"/>
          <p:cNvSpPr>
            <a:spLocks noGrp="1"/>
          </p:cNvSpPr>
          <p:nvPr>
            <p:ph idx="1"/>
          </p:nvPr>
        </p:nvSpPr>
        <p:spPr>
          <a:xfrm>
            <a:off x="4355976" y="1484784"/>
            <a:ext cx="4368800" cy="3516347"/>
          </a:xfrm>
        </p:spPr>
        <p:txBody>
          <a:bodyPr>
            <a:spAutoFit/>
          </a:bodyPr>
          <a:lstStyle/>
          <a:p>
            <a:pPr marL="0" indent="0">
              <a:buFontTx/>
              <a:buNone/>
            </a:pPr>
            <a:r>
              <a:rPr lang="en-AU" dirty="0" smtClean="0">
                <a:latin typeface="Calibri" pitchFamily="34" charset="0"/>
                <a:ea typeface="ＭＳ Ｐゴシック" charset="-128"/>
              </a:rPr>
              <a:t>Most organisations will have lawyers and solicitors who create and terminate all legal contracts.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Your organisation may allow minimal creation or termination of legal contracts for small matters.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If they do, you will need to use to appropriate templates and formats that have been developed</a:t>
            </a:r>
            <a:r>
              <a:rPr lang="en-AU" dirty="0" smtClean="0">
                <a:latin typeface="Arial Narrow" pitchFamily="34" charset="0"/>
                <a:ea typeface="ＭＳ Ｐゴシック" charset="-128"/>
              </a:rPr>
              <a:t>.</a:t>
            </a:r>
            <a:endParaRPr lang="en-US" dirty="0" smtClean="0">
              <a:latin typeface="Arial Narrow" pitchFamily="34" charset="0"/>
              <a:ea typeface="ＭＳ Ｐゴシック" charset="-128"/>
            </a:endParaRPr>
          </a:p>
        </p:txBody>
      </p:sp>
      <p:pic>
        <p:nvPicPr>
          <p:cNvPr id="4" name="Picture 3" descr="Business computer think 8747186_l.jpg"/>
          <p:cNvPicPr>
            <a:picLocks noChangeAspect="1"/>
          </p:cNvPicPr>
          <p:nvPr/>
        </p:nvPicPr>
        <p:blipFill>
          <a:blip r:embed="rId3" cstate="print"/>
          <a:srcRect l="14658" r="13031"/>
          <a:stretch>
            <a:fillRect/>
          </a:stretch>
        </p:blipFill>
        <p:spPr bwMode="auto">
          <a:xfrm flipH="1">
            <a:off x="1541463" y="2152650"/>
            <a:ext cx="2633662" cy="2428875"/>
          </a:xfrm>
          <a:prstGeom prst="rect">
            <a:avLst/>
          </a:prstGeom>
          <a:noFill/>
          <a:ln w="9525">
            <a:noFill/>
            <a:miter lim="800000"/>
            <a:headEnd/>
            <a:tailEnd/>
          </a:ln>
        </p:spPr>
      </p:pic>
      <p:sp>
        <p:nvSpPr>
          <p:cNvPr id="5" name="Rectangle 4"/>
          <p:cNvSpPr>
            <a:spLocks noChangeArrowheads="1"/>
          </p:cNvSpPr>
          <p:nvPr/>
        </p:nvSpPr>
        <p:spPr bwMode="auto">
          <a:xfrm>
            <a:off x="1475656" y="5301208"/>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The legal department of your organisation will have developed these templates. They will require no modification or adaptation.</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29630679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2.4.2 CREATION AND TERMINATION OF LEGAL CONTRACTS</a:t>
            </a:r>
            <a:endParaRPr lang="en-US" dirty="0">
              <a:latin typeface="Calibri" pitchFamily="34" charset="0"/>
              <a:ea typeface="+mj-ea"/>
            </a:endParaRPr>
          </a:p>
        </p:txBody>
      </p:sp>
      <p:sp>
        <p:nvSpPr>
          <p:cNvPr id="3" name="Content Placeholder 2"/>
          <p:cNvSpPr>
            <a:spLocks noGrp="1"/>
          </p:cNvSpPr>
          <p:nvPr>
            <p:ph idx="1"/>
          </p:nvPr>
        </p:nvSpPr>
        <p:spPr>
          <a:xfrm>
            <a:off x="1547664" y="2780928"/>
            <a:ext cx="4119562" cy="3016210"/>
          </a:xfrm>
        </p:spPr>
        <p:txBody>
          <a:bodyPr>
            <a:spAutoFit/>
          </a:bodyPr>
          <a:lstStyle/>
          <a:p>
            <a:pPr marL="0" indent="0">
              <a:buFontTx/>
              <a:buNone/>
            </a:pPr>
            <a:r>
              <a:rPr lang="en-AU" dirty="0" smtClean="0">
                <a:latin typeface="Calibri" pitchFamily="34" charset="0"/>
                <a:ea typeface="ＭＳ Ｐゴシック" charset="-128"/>
              </a:rPr>
              <a:t>If the original contract does not state how termination can occur, you will need to consult with your legal department before taking any action.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Do not attempt to create or terminate legal contracts without permission from management and the input of the legal department.</a:t>
            </a:r>
            <a:endParaRPr lang="en-US" dirty="0" smtClean="0">
              <a:latin typeface="Calibri" pitchFamily="34" charset="0"/>
              <a:ea typeface="ＭＳ Ｐゴシック" charset="-128"/>
            </a:endParaRPr>
          </a:p>
        </p:txBody>
      </p:sp>
      <p:pic>
        <p:nvPicPr>
          <p:cNvPr id="4" name="Picture 3" descr="worker supervisor meeting construction clipboard yellow hat 86544977 cropped.jpg"/>
          <p:cNvPicPr>
            <a:picLocks noChangeAspect="1"/>
          </p:cNvPicPr>
          <p:nvPr/>
        </p:nvPicPr>
        <p:blipFill>
          <a:blip r:embed="rId3" cstate="print"/>
          <a:srcRect b="8609"/>
          <a:stretch>
            <a:fillRect/>
          </a:stretch>
        </p:blipFill>
        <p:spPr bwMode="auto">
          <a:xfrm>
            <a:off x="5757863" y="2908300"/>
            <a:ext cx="2928937" cy="2597150"/>
          </a:xfrm>
          <a:prstGeom prst="rect">
            <a:avLst/>
          </a:prstGeom>
          <a:noFill/>
          <a:ln w="9525">
            <a:noFill/>
            <a:miter lim="800000"/>
            <a:headEnd/>
            <a:tailEnd/>
          </a:ln>
        </p:spPr>
      </p:pic>
      <p:sp>
        <p:nvSpPr>
          <p:cNvPr id="5" name="Rectangle 4"/>
          <p:cNvSpPr>
            <a:spLocks noChangeArrowheads="1"/>
          </p:cNvSpPr>
          <p:nvPr/>
        </p:nvSpPr>
        <p:spPr bwMode="auto">
          <a:xfrm>
            <a:off x="1547664" y="1772816"/>
            <a:ext cx="7145337" cy="64770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To terminate services or contracts you will need to use the termination processes stated in the original contract.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8248169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clipboard write pen ppe hard hat 100541594.jpg"/>
          <p:cNvPicPr>
            <a:picLocks noChangeAspect="1"/>
          </p:cNvPicPr>
          <p:nvPr/>
        </p:nvPicPr>
        <p:blipFill>
          <a:blip r:embed="rId3" cstate="print"/>
          <a:srcRect/>
          <a:stretch>
            <a:fillRect/>
          </a:stretch>
        </p:blipFill>
        <p:spPr bwMode="auto">
          <a:xfrm>
            <a:off x="5611813" y="2597150"/>
            <a:ext cx="3429000" cy="4297363"/>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 MAINTAIN RECORDS AND REPORTING PROCEDURES</a:t>
            </a:r>
            <a:endParaRPr lang="en-US" dirty="0">
              <a:latin typeface="Calibri" pitchFamily="34" charset="0"/>
              <a:ea typeface="+mj-ea"/>
            </a:endParaRPr>
          </a:p>
        </p:txBody>
      </p:sp>
      <p:sp>
        <p:nvSpPr>
          <p:cNvPr id="3" name="Content Placeholder 2"/>
          <p:cNvSpPr>
            <a:spLocks noGrp="1"/>
          </p:cNvSpPr>
          <p:nvPr>
            <p:ph idx="1"/>
          </p:nvPr>
        </p:nvSpPr>
        <p:spPr>
          <a:xfrm>
            <a:off x="1547664" y="2996952"/>
            <a:ext cx="4481512" cy="2823850"/>
          </a:xfrm>
        </p:spPr>
        <p:txBody>
          <a:bodyPr>
            <a:spAutoFit/>
          </a:bodyPr>
          <a:lstStyle/>
          <a:p>
            <a:pPr marL="0" indent="0">
              <a:buFontTx/>
              <a:buNone/>
            </a:pPr>
            <a:r>
              <a:rPr lang="en-AU" dirty="0" smtClean="0">
                <a:latin typeface="Calibri" pitchFamily="34" charset="0"/>
                <a:ea typeface="ＭＳ Ｐゴシック" charset="-128"/>
              </a:rPr>
              <a:t>This includes maintaining the systems, records and reporting procedures.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Effectively managing the documentation, including records and reports could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Identifying the records that must be completed for specific work tasks, and generally in the workplace.</a:t>
            </a:r>
            <a:r>
              <a:rPr lang="en-US" dirty="0" smtClean="0">
                <a:latin typeface="Calibri" pitchFamily="34" charset="0"/>
                <a:ea typeface="ＭＳ Ｐゴシック" charset="-128"/>
              </a:rPr>
              <a:t> </a:t>
            </a:r>
          </a:p>
        </p:txBody>
      </p:sp>
      <p:sp>
        <p:nvSpPr>
          <p:cNvPr id="5" name="Rectangle 4"/>
          <p:cNvSpPr>
            <a:spLocks noChangeArrowheads="1"/>
          </p:cNvSpPr>
          <p:nvPr/>
        </p:nvSpPr>
        <p:spPr bwMode="auto">
          <a:xfrm>
            <a:off x="1541463" y="1930400"/>
            <a:ext cx="7145337" cy="923330"/>
          </a:xfrm>
          <a:prstGeom prst="rect">
            <a:avLst/>
          </a:prstGeom>
          <a:noFill/>
          <a:ln w="9525">
            <a:noFill/>
            <a:miter lim="800000"/>
            <a:headEnd/>
            <a:tailEnd/>
          </a:ln>
        </p:spPr>
        <p:txBody>
          <a:bodyPr>
            <a:spAutoFit/>
          </a:bodyPr>
          <a:lstStyle/>
          <a:p>
            <a:r>
              <a:rPr lang="en-AU" dirty="0">
                <a:solidFill>
                  <a:srgbClr val="000000"/>
                </a:solidFill>
                <a:latin typeface="Calibri" pitchFamily="34" charset="0"/>
              </a:rPr>
              <a:t>In order to monitor for developing problems and maintain legal and contractual requirements, you will need to manage the documentation for the workplace.</a:t>
            </a:r>
            <a:endParaRPr lang="en-US" dirty="0">
              <a:latin typeface="Calibri" pitchFamily="34" charset="0"/>
            </a:endParaRPr>
          </a:p>
        </p:txBody>
      </p:sp>
    </p:spTree>
    <p:custDataLst>
      <p:tags r:id="rId1"/>
    </p:custDataLst>
    <p:extLst>
      <p:ext uri="{BB962C8B-B14F-4D97-AF65-F5344CB8AC3E}">
        <p14:creationId xmlns:p14="http://schemas.microsoft.com/office/powerpoint/2010/main" val="579556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 MAINTAIN RECORDS AND REPORTING PROCEDURES</a:t>
            </a:r>
            <a:endParaRPr lang="en-US" dirty="0">
              <a:latin typeface="Calibri" pitchFamily="34" charset="0"/>
              <a:ea typeface="+mj-ea"/>
            </a:endParaRPr>
          </a:p>
        </p:txBody>
      </p:sp>
      <p:sp>
        <p:nvSpPr>
          <p:cNvPr id="3" name="Content Placeholder 2"/>
          <p:cNvSpPr>
            <a:spLocks noGrp="1"/>
          </p:cNvSpPr>
          <p:nvPr>
            <p:ph idx="1"/>
          </p:nvPr>
        </p:nvSpPr>
        <p:spPr>
          <a:xfrm>
            <a:off x="4788024" y="1700808"/>
            <a:ext cx="4002087" cy="4644861"/>
          </a:xfrm>
        </p:spPr>
        <p:txBody>
          <a:bodyPr>
            <a:spAutoFit/>
          </a:bodyPr>
          <a:lstStyle/>
          <a:p>
            <a:pPr marL="682625"/>
            <a:r>
              <a:rPr lang="en-AU" dirty="0" smtClean="0">
                <a:latin typeface="Calibri" pitchFamily="34" charset="0"/>
                <a:ea typeface="ＭＳ Ｐゴシック" charset="-128"/>
              </a:rPr>
              <a:t>Inputting data in a timely manner.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Collecting data in a verifiable manner.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Storing data in a usable manner.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Ensuring data is accessible.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Following all reporting procedures.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Supporting colleagues in the maintenance of records and reports.</a:t>
            </a:r>
            <a:endParaRPr lang="en-US" dirty="0" smtClean="0">
              <a:latin typeface="Calibri" pitchFamily="34" charset="0"/>
              <a:ea typeface="ＭＳ Ｐゴシック" charset="-128"/>
            </a:endParaRPr>
          </a:p>
        </p:txBody>
      </p:sp>
      <p:pic>
        <p:nvPicPr>
          <p:cNvPr id="4" name="Picture 3" descr="construction supervisor worker man hi-vis vest hard hat computer report.jpg"/>
          <p:cNvPicPr>
            <a:picLocks noChangeAspect="1"/>
          </p:cNvPicPr>
          <p:nvPr/>
        </p:nvPicPr>
        <p:blipFill>
          <a:blip r:embed="rId3" cstate="print"/>
          <a:srcRect l="10582" r="16862"/>
          <a:stretch>
            <a:fillRect/>
          </a:stretch>
        </p:blipFill>
        <p:spPr bwMode="auto">
          <a:xfrm>
            <a:off x="1541463" y="2203450"/>
            <a:ext cx="3030537" cy="27844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608530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 MAINTAIN RECORDS AND REPORTING PROCEDURES</a:t>
            </a:r>
            <a:endParaRPr lang="en-US" dirty="0">
              <a:latin typeface="Calibri" pitchFamily="34" charset="0"/>
              <a:ea typeface="+mj-ea"/>
            </a:endParaRPr>
          </a:p>
        </p:txBody>
      </p:sp>
      <p:sp>
        <p:nvSpPr>
          <p:cNvPr id="3" name="Content Placeholder 2"/>
          <p:cNvSpPr>
            <a:spLocks noGrp="1"/>
          </p:cNvSpPr>
          <p:nvPr>
            <p:ph idx="1"/>
          </p:nvPr>
        </p:nvSpPr>
        <p:spPr>
          <a:xfrm>
            <a:off x="1541463" y="1893888"/>
            <a:ext cx="7145337" cy="1105431"/>
          </a:xfrm>
        </p:spPr>
        <p:txBody>
          <a:bodyPr>
            <a:spAutoFit/>
          </a:bodyPr>
          <a:lstStyle/>
          <a:p>
            <a:pPr marL="0" indent="0">
              <a:buFontTx/>
              <a:buNone/>
            </a:pPr>
            <a:r>
              <a:rPr lang="en-AU" dirty="0" smtClean="0">
                <a:latin typeface="Calibri" pitchFamily="34" charset="0"/>
                <a:ea typeface="ＭＳ Ｐゴシック" charset="-128"/>
              </a:rPr>
              <a:t>Each business will have a different system for storage of data. It is essential that you work with the system already in place and meet the workplace requirements.</a:t>
            </a:r>
            <a:endParaRPr lang="en-US" dirty="0" smtClean="0">
              <a:latin typeface="Calibri" pitchFamily="34" charset="0"/>
              <a:ea typeface="ＭＳ Ｐゴシック" charset="-128"/>
            </a:endParaRPr>
          </a:p>
        </p:txBody>
      </p:sp>
      <p:pic>
        <p:nvPicPr>
          <p:cNvPr id="4" name="Picture 3" descr="Business folders documents 148851899.jpg"/>
          <p:cNvPicPr>
            <a:picLocks noChangeAspect="1"/>
          </p:cNvPicPr>
          <p:nvPr/>
        </p:nvPicPr>
        <p:blipFill>
          <a:blip r:embed="rId3" cstate="print"/>
          <a:srcRect/>
          <a:stretch>
            <a:fillRect/>
          </a:stretch>
        </p:blipFill>
        <p:spPr bwMode="auto">
          <a:xfrm>
            <a:off x="2835275" y="2873375"/>
            <a:ext cx="4554538" cy="30384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9217938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2.5.1 MAINTAIN RECORDS AND BOOK KEEPING</a:t>
            </a:r>
            <a:endParaRPr lang="en-US" dirty="0">
              <a:latin typeface="Calibri" pitchFamily="34" charset="0"/>
              <a:ea typeface="+mj-ea"/>
            </a:endParaRPr>
          </a:p>
        </p:txBody>
      </p:sp>
      <p:sp>
        <p:nvSpPr>
          <p:cNvPr id="3" name="Content Placeholder 2"/>
          <p:cNvSpPr>
            <a:spLocks noGrp="1"/>
          </p:cNvSpPr>
          <p:nvPr>
            <p:ph idx="1"/>
          </p:nvPr>
        </p:nvSpPr>
        <p:spPr>
          <a:xfrm>
            <a:off x="3851920" y="1700808"/>
            <a:ext cx="4829175" cy="4555093"/>
          </a:xfrm>
        </p:spPr>
        <p:txBody>
          <a:bodyPr>
            <a:spAutoFit/>
          </a:bodyPr>
          <a:lstStyle/>
          <a:p>
            <a:pPr marL="0" indent="0">
              <a:buFontTx/>
              <a:buNone/>
            </a:pPr>
            <a:r>
              <a:rPr lang="en-AU" dirty="0" smtClean="0">
                <a:latin typeface="Calibri" pitchFamily="34" charset="0"/>
                <a:ea typeface="ＭＳ Ｐゴシック" charset="-128"/>
              </a:rPr>
              <a:t>The book keeping and record keeping requirements will be detailed in your workplace policies and procedures.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policies and procedures will be used to ensure the record keeping and book keeping activities meet the minimum financial and legal requirements.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book keeping and record keeping you are required to maintain will vary. This may depend on your role, level of authority, your responsibilities and duties, and your amount of delegation responsibility.</a:t>
            </a:r>
            <a:endParaRPr lang="en-US" dirty="0" smtClean="0">
              <a:latin typeface="Calibri" pitchFamily="34" charset="0"/>
              <a:ea typeface="ＭＳ Ｐゴシック" charset="-128"/>
            </a:endParaRPr>
          </a:p>
        </p:txBody>
      </p:sp>
      <p:pic>
        <p:nvPicPr>
          <p:cNvPr id="4" name="Picture 3" descr="worker inspector folder document happy.jpg"/>
          <p:cNvPicPr>
            <a:picLocks noChangeAspect="1"/>
          </p:cNvPicPr>
          <p:nvPr/>
        </p:nvPicPr>
        <p:blipFill>
          <a:blip r:embed="rId3" cstate="print"/>
          <a:srcRect/>
          <a:stretch>
            <a:fillRect/>
          </a:stretch>
        </p:blipFill>
        <p:spPr bwMode="auto">
          <a:xfrm>
            <a:off x="1541463" y="1990725"/>
            <a:ext cx="2212975" cy="34337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9734051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2.5.1 MAINTAIN RECORDS AND BOOK KEEPING</a:t>
            </a:r>
            <a:endParaRPr lang="en-US" dirty="0">
              <a:latin typeface="Calibri" pitchFamily="34" charset="0"/>
              <a:ea typeface="+mj-ea"/>
            </a:endParaRPr>
          </a:p>
        </p:txBody>
      </p:sp>
      <p:sp>
        <p:nvSpPr>
          <p:cNvPr id="3" name="Content Placeholder 2"/>
          <p:cNvSpPr>
            <a:spLocks noGrp="1"/>
          </p:cNvSpPr>
          <p:nvPr>
            <p:ph idx="1"/>
          </p:nvPr>
        </p:nvSpPr>
        <p:spPr>
          <a:xfrm>
            <a:off x="1541463" y="2022475"/>
            <a:ext cx="7145337" cy="412934"/>
          </a:xfrm>
        </p:spPr>
        <p:txBody>
          <a:bodyPr>
            <a:spAutoFit/>
          </a:bodyPr>
          <a:lstStyle/>
          <a:p>
            <a:pPr marL="0" indent="0">
              <a:buFontTx/>
              <a:buNone/>
            </a:pPr>
            <a:r>
              <a:rPr lang="en-AU" dirty="0" smtClean="0">
                <a:latin typeface="Calibri" pitchFamily="34" charset="0"/>
                <a:ea typeface="ＭＳ Ｐゴシック" charset="-128"/>
              </a:rPr>
              <a:t>Commonly records will relate to:</a:t>
            </a:r>
            <a:endParaRPr lang="en-US" dirty="0" smtClean="0">
              <a:latin typeface="Calibri" pitchFamily="34" charset="0"/>
              <a:ea typeface="ＭＳ Ｐゴシック" charset="-128"/>
            </a:endParaRPr>
          </a:p>
        </p:txBody>
      </p:sp>
      <p:pic>
        <p:nvPicPr>
          <p:cNvPr id="4" name="Picture 3" descr="RIIGOV401B 2.5.1 pg 17.png"/>
          <p:cNvPicPr>
            <a:picLocks noChangeAspect="1"/>
          </p:cNvPicPr>
          <p:nvPr/>
        </p:nvPicPr>
        <p:blipFill>
          <a:blip r:embed="rId3" cstate="print"/>
          <a:srcRect/>
          <a:stretch>
            <a:fillRect/>
          </a:stretch>
        </p:blipFill>
        <p:spPr bwMode="auto">
          <a:xfrm>
            <a:off x="1851025" y="2763838"/>
            <a:ext cx="6480175" cy="29019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9049532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ea typeface="+mj-ea"/>
              </a:rPr>
              <a:t>2.5.1 MAINTAIN RECORDS AND BOOK KEEPING</a:t>
            </a:r>
            <a:endParaRPr lang="en-US" dirty="0">
              <a:ea typeface="+mj-ea"/>
            </a:endParaRPr>
          </a:p>
        </p:txBody>
      </p:sp>
      <p:sp>
        <p:nvSpPr>
          <p:cNvPr id="3" name="Content Placeholder 2"/>
          <p:cNvSpPr>
            <a:spLocks noGrp="1"/>
          </p:cNvSpPr>
          <p:nvPr>
            <p:ph idx="1"/>
          </p:nvPr>
        </p:nvSpPr>
        <p:spPr>
          <a:xfrm>
            <a:off x="1541463" y="2166938"/>
            <a:ext cx="3551237" cy="4019883"/>
          </a:xfrm>
        </p:spPr>
        <p:txBody>
          <a:bodyPr>
            <a:spAutoFit/>
          </a:bodyPr>
          <a:lstStyle/>
          <a:p>
            <a:pPr marL="0" indent="0">
              <a:buFontTx/>
              <a:buNone/>
            </a:pPr>
            <a:r>
              <a:rPr lang="en-AU" dirty="0" smtClean="0">
                <a:latin typeface="Arial Narrow" pitchFamily="34" charset="0"/>
                <a:ea typeface="ＭＳ Ｐゴシック" charset="-128"/>
              </a:rPr>
              <a:t>How you keep records and books will also vary depending upon the system being used by your workplace and by your organisational policies, procedures and processes.</a:t>
            </a:r>
            <a:endParaRPr lang="en-US" dirty="0" smtClean="0">
              <a:latin typeface="Arial Narrow" pitchFamily="34" charset="0"/>
              <a:ea typeface="ＭＳ Ｐゴシック" charset="-128"/>
            </a:endParaRPr>
          </a:p>
          <a:p>
            <a:pPr marL="0" indent="0">
              <a:buFontTx/>
              <a:buNone/>
            </a:pPr>
            <a:r>
              <a:rPr lang="en-AU" dirty="0" smtClean="0">
                <a:latin typeface="Arial Narrow" pitchFamily="34" charset="0"/>
                <a:ea typeface="ＭＳ Ｐゴシック" charset="-128"/>
              </a:rPr>
              <a:t> If you are extensively involved with book keeping for your workplace, you should have a comprehensive knowledge of the taxation legislation and requirements that relate to your organisation. </a:t>
            </a:r>
            <a:endParaRPr lang="en-US" dirty="0" smtClean="0">
              <a:latin typeface="Arial Narrow" pitchFamily="34" charset="0"/>
              <a:ea typeface="ＭＳ Ｐゴシック" charset="-128"/>
            </a:endParaRPr>
          </a:p>
        </p:txBody>
      </p:sp>
      <p:pic>
        <p:nvPicPr>
          <p:cNvPr id="6" name="Picture 5" descr="law gavel transparency.png"/>
          <p:cNvPicPr>
            <a:picLocks noChangeAspect="1"/>
          </p:cNvPicPr>
          <p:nvPr/>
        </p:nvPicPr>
        <p:blipFill>
          <a:blip r:embed="rId3" cstate="print"/>
          <a:srcRect/>
          <a:stretch>
            <a:fillRect/>
          </a:stretch>
        </p:blipFill>
        <p:spPr bwMode="auto">
          <a:xfrm>
            <a:off x="5251450" y="2309813"/>
            <a:ext cx="3435350" cy="297973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52446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2.5.1 MAINTAIN RECORDS AND BOOK KEEPING</a:t>
            </a:r>
            <a:endParaRPr lang="en-US" dirty="0">
              <a:latin typeface="Calibri" pitchFamily="34" charset="0"/>
              <a:ea typeface="+mj-ea"/>
            </a:endParaRPr>
          </a:p>
        </p:txBody>
      </p:sp>
      <p:sp>
        <p:nvSpPr>
          <p:cNvPr id="3" name="Content Placeholder 2"/>
          <p:cNvSpPr>
            <a:spLocks noGrp="1"/>
          </p:cNvSpPr>
          <p:nvPr>
            <p:ph idx="1"/>
          </p:nvPr>
        </p:nvSpPr>
        <p:spPr>
          <a:xfrm>
            <a:off x="5135563" y="2417763"/>
            <a:ext cx="3551237" cy="3413755"/>
          </a:xfrm>
        </p:spPr>
        <p:txBody>
          <a:bodyPr>
            <a:spAutoFit/>
          </a:bodyPr>
          <a:lstStyle/>
          <a:p>
            <a:pPr marL="0" indent="0">
              <a:buFontTx/>
              <a:buNone/>
            </a:pPr>
            <a:r>
              <a:rPr lang="en-AU" dirty="0" smtClean="0">
                <a:latin typeface="Calibri" pitchFamily="34" charset="0"/>
                <a:ea typeface="ＭＳ Ｐゴシック" charset="-128"/>
              </a:rPr>
              <a:t>These requirements could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Income tax.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Business or company taxes.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Fringe benefit taxes.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Goods and services tax.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State taxes.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Federal taxes. </a:t>
            </a:r>
            <a:endParaRPr lang="en-US" dirty="0" smtClean="0">
              <a:latin typeface="Calibri" pitchFamily="34" charset="0"/>
              <a:ea typeface="ＭＳ Ｐゴシック" charset="-128"/>
            </a:endParaRPr>
          </a:p>
        </p:txBody>
      </p:sp>
      <p:pic>
        <p:nvPicPr>
          <p:cNvPr id="4" name="Picture 3" descr="legal gavel legislation law regulations 96317689.jpg"/>
          <p:cNvPicPr>
            <a:picLocks noChangeAspect="1"/>
          </p:cNvPicPr>
          <p:nvPr/>
        </p:nvPicPr>
        <p:blipFill>
          <a:blip r:embed="rId3" cstate="print"/>
          <a:srcRect l="20634" t="5948" r="23195" b="5948"/>
          <a:stretch>
            <a:fillRect/>
          </a:stretch>
        </p:blipFill>
        <p:spPr bwMode="auto">
          <a:xfrm>
            <a:off x="1541463" y="1825625"/>
            <a:ext cx="3441700" cy="36020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7569444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2.5.1 MAINTAIN RECORDS AND BOOK KEEPING</a:t>
            </a:r>
            <a:endParaRPr lang="en-US" dirty="0">
              <a:latin typeface="Calibri" pitchFamily="34" charset="0"/>
              <a:ea typeface="+mj-ea"/>
            </a:endParaRPr>
          </a:p>
        </p:txBody>
      </p:sp>
      <p:sp>
        <p:nvSpPr>
          <p:cNvPr id="3" name="Content Placeholder 2"/>
          <p:cNvSpPr>
            <a:spLocks noGrp="1"/>
          </p:cNvSpPr>
          <p:nvPr>
            <p:ph idx="1"/>
          </p:nvPr>
        </p:nvSpPr>
        <p:spPr>
          <a:xfrm>
            <a:off x="1541463" y="1587500"/>
            <a:ext cx="7145337" cy="1105431"/>
          </a:xfrm>
        </p:spPr>
        <p:txBody>
          <a:bodyPr>
            <a:spAutoFit/>
          </a:bodyPr>
          <a:lstStyle/>
          <a:p>
            <a:pPr marL="0" indent="0">
              <a:buFontTx/>
              <a:buNone/>
            </a:pPr>
            <a:r>
              <a:rPr lang="en-AU" dirty="0" smtClean="0">
                <a:latin typeface="Calibri" pitchFamily="34" charset="0"/>
                <a:ea typeface="ＭＳ Ｐゴシック" charset="-128"/>
              </a:rPr>
              <a:t>There is a multitude of relevant legislation that governs how businesses operate in Australia. If you have any questions or queries, you should speak with your organisation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accounting department. </a:t>
            </a:r>
            <a:endParaRPr lang="en-US" dirty="0" smtClean="0">
              <a:latin typeface="Calibri" pitchFamily="34" charset="0"/>
              <a:ea typeface="ＭＳ Ｐゴシック" charset="-128"/>
            </a:endParaRPr>
          </a:p>
        </p:txBody>
      </p:sp>
      <p:pic>
        <p:nvPicPr>
          <p:cNvPr id="5" name="Picture 4" descr="business consult construction mining supervisor inspection paper write clipboard communication meeting 11843852_m.jpg"/>
          <p:cNvPicPr>
            <a:picLocks noChangeAspect="1"/>
          </p:cNvPicPr>
          <p:nvPr/>
        </p:nvPicPr>
        <p:blipFill>
          <a:blip r:embed="rId3" cstate="print"/>
          <a:srcRect/>
          <a:stretch>
            <a:fillRect/>
          </a:stretch>
        </p:blipFill>
        <p:spPr bwMode="auto">
          <a:xfrm>
            <a:off x="2843808" y="3356992"/>
            <a:ext cx="3637954" cy="2991731"/>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9875846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2.5.2 WRITING PROCEDURES, INSTRUCTIONS AND REPORTS</a:t>
            </a:r>
            <a:endParaRPr lang="en-US" dirty="0">
              <a:latin typeface="Calibri" pitchFamily="34" charset="0"/>
              <a:ea typeface="+mj-ea"/>
            </a:endParaRPr>
          </a:p>
        </p:txBody>
      </p:sp>
      <p:sp>
        <p:nvSpPr>
          <p:cNvPr id="3" name="Content Placeholder 2"/>
          <p:cNvSpPr>
            <a:spLocks noGrp="1"/>
          </p:cNvSpPr>
          <p:nvPr>
            <p:ph idx="1"/>
          </p:nvPr>
        </p:nvSpPr>
        <p:spPr>
          <a:xfrm>
            <a:off x="1541463" y="1998663"/>
            <a:ext cx="7145337" cy="759182"/>
          </a:xfrm>
        </p:spPr>
        <p:txBody>
          <a:bodyPr>
            <a:spAutoFit/>
          </a:bodyPr>
          <a:lstStyle/>
          <a:p>
            <a:pPr marL="0" indent="0">
              <a:buFontTx/>
              <a:buNone/>
            </a:pPr>
            <a:r>
              <a:rPr lang="en-AU" dirty="0" smtClean="0">
                <a:latin typeface="Calibri" pitchFamily="34" charset="0"/>
                <a:ea typeface="ＭＳ Ｐゴシック" charset="-128"/>
              </a:rPr>
              <a:t>As part of documentation management, you may be required to write procedures, instructions and reports.</a:t>
            </a:r>
            <a:endParaRPr lang="en-US" dirty="0" smtClean="0">
              <a:latin typeface="Calibri" pitchFamily="34" charset="0"/>
              <a:ea typeface="ＭＳ Ｐゴシック" charset="-128"/>
            </a:endParaRPr>
          </a:p>
        </p:txBody>
      </p:sp>
      <p:pic>
        <p:nvPicPr>
          <p:cNvPr id="4" name="Picture 3" descr="worker man typing computer report.jpg"/>
          <p:cNvPicPr>
            <a:picLocks noChangeAspect="1"/>
          </p:cNvPicPr>
          <p:nvPr/>
        </p:nvPicPr>
        <p:blipFill>
          <a:blip r:embed="rId3" cstate="print"/>
          <a:srcRect l="5061" t="16621" r="2664"/>
          <a:stretch>
            <a:fillRect/>
          </a:stretch>
        </p:blipFill>
        <p:spPr bwMode="auto">
          <a:xfrm>
            <a:off x="2728913" y="2890838"/>
            <a:ext cx="4746625" cy="285908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6820480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2.5.2.1 PROCEDURES AND INSTRUCTIONS</a:t>
            </a:r>
            <a:endParaRPr lang="en-US" dirty="0">
              <a:latin typeface="Calibri" pitchFamily="34" charset="0"/>
              <a:ea typeface="+mj-ea"/>
            </a:endParaRPr>
          </a:p>
        </p:txBody>
      </p:sp>
      <p:sp>
        <p:nvSpPr>
          <p:cNvPr id="3" name="Content Placeholder 2"/>
          <p:cNvSpPr>
            <a:spLocks noGrp="1"/>
          </p:cNvSpPr>
          <p:nvPr>
            <p:ph idx="1"/>
          </p:nvPr>
        </p:nvSpPr>
        <p:spPr>
          <a:xfrm>
            <a:off x="4788024" y="1628800"/>
            <a:ext cx="3873500" cy="4708981"/>
          </a:xfrm>
        </p:spPr>
        <p:txBody>
          <a:bodyPr>
            <a:spAutoFit/>
          </a:bodyPr>
          <a:lstStyle/>
          <a:p>
            <a:pPr marL="0" indent="0">
              <a:buFontTx/>
              <a:buNone/>
            </a:pPr>
            <a:r>
              <a:rPr lang="en-AU" dirty="0" smtClean="0">
                <a:latin typeface="Calibri" pitchFamily="34" charset="0"/>
                <a:ea typeface="ＭＳ Ｐゴシック" charset="-128"/>
              </a:rPr>
              <a:t>Well written procedures and instructions increase workplace accountability and transparency. When writing procedures and instructions you will need to meet legislative requirements and workplace policies.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Some considerations when writing procedures and instructions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The procedures should be based on the policies of the workplace.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Instructions should flow on from policies and procedures.</a:t>
            </a:r>
            <a:endParaRPr lang="en-US" dirty="0" smtClean="0">
              <a:latin typeface="Calibri" pitchFamily="34" charset="0"/>
              <a:ea typeface="ＭＳ Ｐゴシック" charset="-128"/>
            </a:endParaRPr>
          </a:p>
        </p:txBody>
      </p:sp>
      <p:pic>
        <p:nvPicPr>
          <p:cNvPr id="4" name="Picture 3" descr="business man desk computer thinking 108731498.jpg"/>
          <p:cNvPicPr>
            <a:picLocks noChangeAspect="1"/>
          </p:cNvPicPr>
          <p:nvPr/>
        </p:nvPicPr>
        <p:blipFill>
          <a:blip r:embed="rId3" cstate="print"/>
          <a:srcRect l="19884" r="14697"/>
          <a:stretch>
            <a:fillRect/>
          </a:stretch>
        </p:blipFill>
        <p:spPr bwMode="auto">
          <a:xfrm flipH="1">
            <a:off x="1541463" y="2305050"/>
            <a:ext cx="3173412" cy="32353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7309592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2.5.2.1 PROCEDURES AND INSTRUCTIONS</a:t>
            </a:r>
            <a:endParaRPr lang="en-US" dirty="0">
              <a:latin typeface="Calibri" pitchFamily="34" charset="0"/>
              <a:ea typeface="+mj-ea"/>
            </a:endParaRPr>
          </a:p>
        </p:txBody>
      </p:sp>
      <p:sp>
        <p:nvSpPr>
          <p:cNvPr id="3" name="Content Placeholder 2"/>
          <p:cNvSpPr>
            <a:spLocks noGrp="1"/>
          </p:cNvSpPr>
          <p:nvPr>
            <p:ph idx="1"/>
          </p:nvPr>
        </p:nvSpPr>
        <p:spPr>
          <a:xfrm>
            <a:off x="1619672" y="1628800"/>
            <a:ext cx="4227512" cy="4837222"/>
          </a:xfrm>
        </p:spPr>
        <p:txBody>
          <a:bodyPr>
            <a:spAutoFit/>
          </a:bodyPr>
          <a:lstStyle/>
          <a:p>
            <a:pPr marL="682625"/>
            <a:r>
              <a:rPr lang="en-AU" dirty="0" smtClean="0">
                <a:latin typeface="Calibri" pitchFamily="34" charset="0"/>
                <a:ea typeface="ＭＳ Ｐゴシック" charset="-128"/>
              </a:rPr>
              <a:t>Follow the standard format for the workplace.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Provide specific step-by-step directions.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Include what needs to be done, when, by who, and what records are to be kept.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Write clearly and directly, in plain English.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Include written and pictorial information if required, e.g. flow charts.</a:t>
            </a:r>
            <a:endParaRPr lang="en-US" dirty="0" smtClean="0">
              <a:latin typeface="Calibri" pitchFamily="34" charset="0"/>
              <a:ea typeface="ＭＳ Ｐゴシック" charset="-128"/>
            </a:endParaRPr>
          </a:p>
        </p:txBody>
      </p:sp>
      <p:pic>
        <p:nvPicPr>
          <p:cNvPr id="4" name="Picture 3" descr="thoughtful thinking business man 121199433.jpg"/>
          <p:cNvPicPr>
            <a:picLocks noChangeAspect="1"/>
          </p:cNvPicPr>
          <p:nvPr/>
        </p:nvPicPr>
        <p:blipFill>
          <a:blip r:embed="rId3" cstate="print"/>
          <a:srcRect l="43784"/>
          <a:stretch>
            <a:fillRect/>
          </a:stretch>
        </p:blipFill>
        <p:spPr bwMode="auto">
          <a:xfrm>
            <a:off x="5880100" y="2128838"/>
            <a:ext cx="2806700" cy="332581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5161023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2.5.2.1 PROCEDURES AND INSTRUCTIONS</a:t>
            </a:r>
            <a:endParaRPr lang="en-US" dirty="0">
              <a:latin typeface="Calibri" pitchFamily="34" charset="0"/>
              <a:ea typeface="+mj-ea"/>
            </a:endParaRPr>
          </a:p>
        </p:txBody>
      </p:sp>
      <p:sp>
        <p:nvSpPr>
          <p:cNvPr id="3" name="Content Placeholder 2"/>
          <p:cNvSpPr>
            <a:spLocks noGrp="1"/>
          </p:cNvSpPr>
          <p:nvPr>
            <p:ph idx="1"/>
          </p:nvPr>
        </p:nvSpPr>
        <p:spPr>
          <a:xfrm>
            <a:off x="4860032" y="2060848"/>
            <a:ext cx="3763963" cy="3016210"/>
          </a:xfrm>
        </p:spPr>
        <p:txBody>
          <a:bodyPr>
            <a:spAutoFit/>
          </a:bodyPr>
          <a:lstStyle/>
          <a:p>
            <a:pPr marL="0" indent="0">
              <a:buFontTx/>
              <a:buNone/>
            </a:pPr>
            <a:r>
              <a:rPr lang="en-AU" dirty="0" smtClean="0">
                <a:latin typeface="Calibri" pitchFamily="34" charset="0"/>
                <a:ea typeface="ＭＳ Ｐゴシック" charset="-128"/>
              </a:rPr>
              <a:t>Always double check you have included all legal requirements and workplace policies in your instructions and procedures.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If required, have other personnel/workers review a draft and refine the procedure or instruction as necessary.</a:t>
            </a:r>
            <a:endParaRPr lang="en-US" dirty="0" smtClean="0">
              <a:latin typeface="Calibri" pitchFamily="34" charset="0"/>
              <a:ea typeface="ＭＳ Ｐゴシック" charset="-128"/>
            </a:endParaRPr>
          </a:p>
        </p:txBody>
      </p:sp>
      <p:pic>
        <p:nvPicPr>
          <p:cNvPr id="5" name="Picture 4" descr="read document file 86523283.jpg"/>
          <p:cNvPicPr>
            <a:picLocks noChangeAspect="1"/>
          </p:cNvPicPr>
          <p:nvPr/>
        </p:nvPicPr>
        <p:blipFill>
          <a:blip r:embed="rId3" cstate="print"/>
          <a:srcRect l="29878"/>
          <a:stretch>
            <a:fillRect/>
          </a:stretch>
        </p:blipFill>
        <p:spPr bwMode="auto">
          <a:xfrm flipH="1">
            <a:off x="1541463" y="2051050"/>
            <a:ext cx="3224212" cy="30654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2132440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computer think ppe 11870584_l.jpg"/>
          <p:cNvPicPr>
            <a:picLocks noChangeAspect="1"/>
          </p:cNvPicPr>
          <p:nvPr/>
        </p:nvPicPr>
        <p:blipFill>
          <a:blip r:embed="rId3" cstate="print"/>
          <a:srcRect l="3934" r="2780"/>
          <a:stretch>
            <a:fillRect/>
          </a:stretch>
        </p:blipFill>
        <p:spPr bwMode="auto">
          <a:xfrm flipH="1">
            <a:off x="5896731" y="3284984"/>
            <a:ext cx="3247269" cy="3105473"/>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2.5.2.2 WRITING REPORTS</a:t>
            </a:r>
            <a:endParaRPr lang="en-US" dirty="0">
              <a:latin typeface="Calibri" pitchFamily="34" charset="0"/>
              <a:ea typeface="+mj-ea"/>
            </a:endParaRPr>
          </a:p>
        </p:txBody>
      </p:sp>
      <p:sp>
        <p:nvSpPr>
          <p:cNvPr id="3" name="Content Placeholder 2"/>
          <p:cNvSpPr>
            <a:spLocks noGrp="1"/>
          </p:cNvSpPr>
          <p:nvPr>
            <p:ph idx="1"/>
          </p:nvPr>
        </p:nvSpPr>
        <p:spPr>
          <a:xfrm>
            <a:off x="1541463" y="2771775"/>
            <a:ext cx="3551237" cy="3452227"/>
          </a:xfrm>
        </p:spPr>
        <p:txBody>
          <a:bodyPr>
            <a:spAutoFit/>
          </a:bodyPr>
          <a:lstStyle/>
          <a:p>
            <a:pPr marL="0" indent="0">
              <a:buFontTx/>
              <a:buNone/>
            </a:pPr>
            <a:r>
              <a:rPr lang="en-AU" dirty="0" smtClean="0">
                <a:latin typeface="Calibri" pitchFamily="34" charset="0"/>
                <a:ea typeface="ＭＳ Ｐゴシック" charset="-128"/>
              </a:rPr>
              <a:t>Whether a template exists or not, your report should: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Be written in clear, easy to read, plain English.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Be easy to understand.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Contain complete, but concise information.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Flow in a logical order.</a:t>
            </a:r>
            <a:endParaRPr lang="en-US" dirty="0" smtClean="0">
              <a:latin typeface="Calibri" pitchFamily="34" charset="0"/>
              <a:ea typeface="ＭＳ Ｐゴシック" charset="-128"/>
            </a:endParaRPr>
          </a:p>
        </p:txBody>
      </p:sp>
      <p:sp>
        <p:nvSpPr>
          <p:cNvPr id="5" name="Rectangle 4"/>
          <p:cNvSpPr>
            <a:spLocks noChangeArrowheads="1"/>
          </p:cNvSpPr>
          <p:nvPr/>
        </p:nvSpPr>
        <p:spPr bwMode="auto">
          <a:xfrm>
            <a:off x="1619672" y="1844824"/>
            <a:ext cx="7145337" cy="36830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Your workplace may have report templates that you are required to use.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40364390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2.6 INVESTIGATE AND ACT ON NON-COMPLIANCE</a:t>
            </a:r>
            <a:endParaRPr lang="en-US" dirty="0">
              <a:latin typeface="Calibri" pitchFamily="34" charset="0"/>
              <a:ea typeface="+mj-ea"/>
            </a:endParaRPr>
          </a:p>
        </p:txBody>
      </p:sp>
      <p:sp>
        <p:nvSpPr>
          <p:cNvPr id="3" name="Content Placeholder 2"/>
          <p:cNvSpPr>
            <a:spLocks noGrp="1"/>
          </p:cNvSpPr>
          <p:nvPr>
            <p:ph idx="1"/>
          </p:nvPr>
        </p:nvSpPr>
        <p:spPr>
          <a:xfrm>
            <a:off x="1541463" y="1477963"/>
            <a:ext cx="4059237" cy="4899226"/>
          </a:xfrm>
        </p:spPr>
        <p:txBody>
          <a:bodyPr>
            <a:spAutoFit/>
          </a:bodyPr>
          <a:lstStyle/>
          <a:p>
            <a:pPr marL="0" indent="0">
              <a:buFontTx/>
              <a:buNone/>
            </a:pPr>
            <a:r>
              <a:rPr lang="en-AU" sz="1500" b="1" dirty="0" smtClean="0">
                <a:latin typeface="Calibri" pitchFamily="34" charset="0"/>
                <a:ea typeface="ＭＳ Ｐゴシック" charset="-128"/>
              </a:rPr>
              <a:t>Compliance requirements change regularly. It is necessary for you and your organisation to keep current with these changes and implement any new procedures, equipment requirements or other systems that will assist you in maintaining compliance. </a:t>
            </a:r>
            <a:endParaRPr lang="en-US" sz="1500" b="1" dirty="0" smtClean="0">
              <a:latin typeface="Calibri" pitchFamily="34" charset="0"/>
              <a:ea typeface="ＭＳ Ｐゴシック" charset="-128"/>
            </a:endParaRPr>
          </a:p>
          <a:p>
            <a:pPr marL="0" indent="0">
              <a:buFontTx/>
              <a:buNone/>
            </a:pPr>
            <a:r>
              <a:rPr lang="en-AU" sz="1500" b="1" dirty="0" smtClean="0">
                <a:latin typeface="Calibri" pitchFamily="34" charset="0"/>
                <a:ea typeface="ＭＳ Ｐゴシック" charset="-128"/>
              </a:rPr>
              <a:t> Compliance may need to be maintained for: </a:t>
            </a:r>
            <a:endParaRPr lang="en-US" sz="1500" b="1" dirty="0" smtClean="0">
              <a:latin typeface="Calibri" pitchFamily="34" charset="0"/>
              <a:ea typeface="ＭＳ Ｐゴシック" charset="-128"/>
            </a:endParaRPr>
          </a:p>
          <a:p>
            <a:pPr marL="0" indent="0"/>
            <a:r>
              <a:rPr lang="en-AU" sz="1500" b="1" dirty="0" smtClean="0">
                <a:latin typeface="Calibri" pitchFamily="34" charset="0"/>
                <a:ea typeface="ＭＳ Ｐゴシック" charset="-128"/>
              </a:rPr>
              <a:t>Environmental protection requirements. </a:t>
            </a:r>
            <a:endParaRPr lang="en-US" sz="1500" b="1" dirty="0" smtClean="0">
              <a:latin typeface="Calibri" pitchFamily="34" charset="0"/>
              <a:ea typeface="ＭＳ Ｐゴシック" charset="-128"/>
            </a:endParaRPr>
          </a:p>
          <a:p>
            <a:pPr marL="0" indent="0"/>
            <a:r>
              <a:rPr lang="en-AU" sz="1500" b="1" dirty="0" smtClean="0">
                <a:latin typeface="Calibri" pitchFamily="34" charset="0"/>
                <a:ea typeface="ＭＳ Ｐゴシック" charset="-128"/>
              </a:rPr>
              <a:t>Workplace activities. </a:t>
            </a:r>
            <a:endParaRPr lang="en-US" sz="1500" b="1" dirty="0" smtClean="0">
              <a:latin typeface="Calibri" pitchFamily="34" charset="0"/>
              <a:ea typeface="ＭＳ Ｐゴシック" charset="-128"/>
            </a:endParaRPr>
          </a:p>
          <a:p>
            <a:pPr marL="0" indent="0"/>
            <a:r>
              <a:rPr lang="en-AU" sz="1500" b="1" dirty="0" smtClean="0">
                <a:latin typeface="Calibri" pitchFamily="34" charset="0"/>
                <a:ea typeface="ＭＳ Ｐゴシック" charset="-128"/>
              </a:rPr>
              <a:t>Quality requirements. </a:t>
            </a:r>
            <a:endParaRPr lang="en-US" sz="1500" b="1" dirty="0" smtClean="0">
              <a:latin typeface="Calibri" pitchFamily="34" charset="0"/>
              <a:ea typeface="ＭＳ Ｐゴシック" charset="-128"/>
            </a:endParaRPr>
          </a:p>
          <a:p>
            <a:pPr marL="0" indent="0"/>
            <a:r>
              <a:rPr lang="en-AU" sz="1500" b="1" dirty="0" smtClean="0">
                <a:latin typeface="Calibri" pitchFamily="34" charset="0"/>
                <a:ea typeface="ＭＳ Ｐゴシック" charset="-128"/>
              </a:rPr>
              <a:t>Safety legislation. </a:t>
            </a:r>
            <a:endParaRPr lang="en-US" sz="1500" b="1" dirty="0" smtClean="0">
              <a:latin typeface="Calibri" pitchFamily="34" charset="0"/>
              <a:ea typeface="ＭＳ Ｐゴシック" charset="-128"/>
            </a:endParaRPr>
          </a:p>
          <a:p>
            <a:pPr marL="0" indent="0"/>
            <a:r>
              <a:rPr lang="en-AU" sz="1500" b="1" dirty="0" smtClean="0">
                <a:latin typeface="Calibri" pitchFamily="34" charset="0"/>
                <a:ea typeface="ＭＳ Ｐゴシック" charset="-128"/>
              </a:rPr>
              <a:t>Financial safeguards and measures. </a:t>
            </a:r>
            <a:endParaRPr lang="en-US" sz="1500" b="1" dirty="0" smtClean="0">
              <a:latin typeface="Calibri" pitchFamily="34" charset="0"/>
              <a:ea typeface="ＭＳ Ｐゴシック" charset="-128"/>
            </a:endParaRPr>
          </a:p>
          <a:p>
            <a:pPr marL="0" indent="0"/>
            <a:r>
              <a:rPr lang="en-AU" sz="1500" b="1" dirty="0" smtClean="0">
                <a:latin typeface="Calibri" pitchFamily="34" charset="0"/>
                <a:ea typeface="ＭＳ Ｐゴシック" charset="-128"/>
              </a:rPr>
              <a:t>Organisational requirements.</a:t>
            </a:r>
            <a:endParaRPr lang="en-US" sz="1500" b="1" dirty="0" smtClean="0">
              <a:latin typeface="Calibri" pitchFamily="34" charset="0"/>
              <a:ea typeface="ＭＳ Ｐゴシック" charset="-128"/>
            </a:endParaRPr>
          </a:p>
        </p:txBody>
      </p:sp>
      <p:pic>
        <p:nvPicPr>
          <p:cNvPr id="4" name="Picture 3" descr="Environmental protection hand holding plant tree.jpg"/>
          <p:cNvPicPr>
            <a:picLocks noChangeAspect="1"/>
          </p:cNvPicPr>
          <p:nvPr/>
        </p:nvPicPr>
        <p:blipFill>
          <a:blip r:embed="rId3" cstate="print"/>
          <a:srcRect l="5118" t="4005" r="10863" b="4585"/>
          <a:stretch>
            <a:fillRect/>
          </a:stretch>
        </p:blipFill>
        <p:spPr bwMode="auto">
          <a:xfrm>
            <a:off x="5768975" y="1500188"/>
            <a:ext cx="3375025" cy="461486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6767509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a:t>2.6 INVESTIGATE AND ACT ON NON-COMPLIANCE</a:t>
            </a:r>
            <a:endParaRPr lang="en-US" dirty="0">
              <a:ea typeface="+mj-ea"/>
            </a:endParaRPr>
          </a:p>
        </p:txBody>
      </p:sp>
      <p:sp>
        <p:nvSpPr>
          <p:cNvPr id="3" name="Content Placeholder 2"/>
          <p:cNvSpPr>
            <a:spLocks noGrp="1"/>
          </p:cNvSpPr>
          <p:nvPr>
            <p:ph idx="1"/>
          </p:nvPr>
        </p:nvSpPr>
        <p:spPr>
          <a:xfrm>
            <a:off x="4838700" y="2493963"/>
            <a:ext cx="3860800" cy="2252662"/>
          </a:xfrm>
        </p:spPr>
        <p:txBody>
          <a:bodyPr>
            <a:spAutoFit/>
          </a:bodyPr>
          <a:lstStyle/>
          <a:p>
            <a:pPr marL="0" indent="0">
              <a:buFontTx/>
              <a:buNone/>
            </a:pPr>
            <a:r>
              <a:rPr lang="en-AU" dirty="0" smtClean="0">
                <a:latin typeface="Arial Narrow" pitchFamily="34" charset="0"/>
                <a:ea typeface="ＭＳ Ｐゴシック" charset="-128"/>
              </a:rPr>
              <a:t>You will need to use your investigative skills in order to identify any issues surrounding non-compliance in the workplace. </a:t>
            </a:r>
            <a:endParaRPr lang="en-US" dirty="0" smtClean="0">
              <a:latin typeface="Arial Narrow" pitchFamily="34" charset="0"/>
              <a:ea typeface="ＭＳ Ｐゴシック" charset="-128"/>
            </a:endParaRPr>
          </a:p>
          <a:p>
            <a:pPr marL="0" indent="0">
              <a:buFontTx/>
              <a:buNone/>
            </a:pPr>
            <a:r>
              <a:rPr lang="en-AU" dirty="0" smtClean="0">
                <a:latin typeface="Arial Narrow" pitchFamily="34" charset="0"/>
                <a:ea typeface="ＭＳ Ｐゴシック" charset="-128"/>
              </a:rPr>
              <a:t> </a:t>
            </a:r>
            <a:endParaRPr lang="en-US" dirty="0" smtClean="0">
              <a:latin typeface="Arial Narrow" pitchFamily="34" charset="0"/>
              <a:ea typeface="ＭＳ Ｐゴシック" charset="-128"/>
            </a:endParaRPr>
          </a:p>
          <a:p>
            <a:pPr marL="0" indent="0">
              <a:buFontTx/>
              <a:buNone/>
            </a:pPr>
            <a:r>
              <a:rPr lang="en-AU" dirty="0" smtClean="0">
                <a:latin typeface="Arial Narrow" pitchFamily="34" charset="0"/>
                <a:ea typeface="ＭＳ Ｐゴシック" charset="-128"/>
              </a:rPr>
              <a:t>These skills include: </a:t>
            </a:r>
            <a:endParaRPr lang="en-US" dirty="0" smtClean="0">
              <a:latin typeface="Arial Narrow" pitchFamily="34" charset="0"/>
              <a:ea typeface="ＭＳ Ｐゴシック" charset="-128"/>
            </a:endParaRPr>
          </a:p>
          <a:p>
            <a:pPr marL="0" indent="0"/>
            <a:r>
              <a:rPr lang="en-AU" dirty="0" smtClean="0">
                <a:latin typeface="Arial Narrow" pitchFamily="34" charset="0"/>
                <a:ea typeface="ＭＳ Ｐゴシック" charset="-128"/>
              </a:rPr>
              <a:t>Asking questions. </a:t>
            </a:r>
            <a:endParaRPr lang="en-US" dirty="0" smtClean="0">
              <a:latin typeface="Arial Narrow" pitchFamily="34" charset="0"/>
              <a:ea typeface="ＭＳ Ｐゴシック" charset="-128"/>
            </a:endParaRPr>
          </a:p>
          <a:p>
            <a:pPr marL="0" indent="0"/>
            <a:r>
              <a:rPr lang="en-AU" dirty="0" smtClean="0">
                <a:latin typeface="Arial Narrow" pitchFamily="34" charset="0"/>
                <a:ea typeface="ＭＳ Ｐゴシック" charset="-128"/>
              </a:rPr>
              <a:t>Making observations.</a:t>
            </a:r>
            <a:endParaRPr lang="en-US" dirty="0" smtClean="0">
              <a:latin typeface="Arial Narrow" pitchFamily="34" charset="0"/>
              <a:ea typeface="ＭＳ Ｐゴシック" charset="-128"/>
            </a:endParaRPr>
          </a:p>
        </p:txBody>
      </p:sp>
      <p:pic>
        <p:nvPicPr>
          <p:cNvPr id="5" name="Picture 4" descr="female supervisor inspector look think  ppe vest hard hat 146756775.jpg"/>
          <p:cNvPicPr>
            <a:picLocks noChangeAspect="1"/>
          </p:cNvPicPr>
          <p:nvPr/>
        </p:nvPicPr>
        <p:blipFill>
          <a:blip r:embed="rId3" cstate="print"/>
          <a:srcRect t="36185"/>
          <a:stretch>
            <a:fillRect/>
          </a:stretch>
        </p:blipFill>
        <p:spPr bwMode="auto">
          <a:xfrm>
            <a:off x="1541463" y="2044700"/>
            <a:ext cx="3171825" cy="30353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287344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a:latin typeface="Calibri" pitchFamily="34" charset="0"/>
              </a:rPr>
              <a:t>2.6 INVESTIGATE AND ACT ON NON-COMPLIANCE</a:t>
            </a:r>
            <a:endParaRPr lang="en-US" dirty="0">
              <a:latin typeface="Calibri" pitchFamily="34" charset="0"/>
              <a:ea typeface="+mj-ea"/>
            </a:endParaRPr>
          </a:p>
        </p:txBody>
      </p:sp>
      <p:sp>
        <p:nvSpPr>
          <p:cNvPr id="3" name="Content Placeholder 2"/>
          <p:cNvSpPr>
            <a:spLocks noGrp="1"/>
          </p:cNvSpPr>
          <p:nvPr>
            <p:ph idx="1"/>
          </p:nvPr>
        </p:nvSpPr>
        <p:spPr>
          <a:xfrm>
            <a:off x="1541463" y="2312988"/>
            <a:ext cx="4083050" cy="3298339"/>
          </a:xfrm>
        </p:spPr>
        <p:txBody>
          <a:bodyPr>
            <a:spAutoFit/>
          </a:bodyPr>
          <a:lstStyle/>
          <a:p>
            <a:pPr marL="682625"/>
            <a:r>
              <a:rPr lang="en-AU" dirty="0" smtClean="0">
                <a:latin typeface="Calibri" pitchFamily="34" charset="0"/>
                <a:ea typeface="ＭＳ Ｐゴシック" charset="-128"/>
              </a:rPr>
              <a:t>Researching possibilities.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Discussion with colleagues and experts.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Reading legislation, codes of practice and other supporting documentation.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Keeping current with developing trends within your industry.</a:t>
            </a:r>
            <a:endParaRPr lang="en-US" dirty="0" smtClean="0">
              <a:latin typeface="Calibri" pitchFamily="34" charset="0"/>
              <a:ea typeface="ＭＳ Ｐゴシック" charset="-128"/>
            </a:endParaRPr>
          </a:p>
        </p:txBody>
      </p:sp>
      <p:pic>
        <p:nvPicPr>
          <p:cNvPr id="4" name="Picture 3" descr="workers supervisors mine meeting discussion inspection hard hat clipboard 90308954 cropped.jpg"/>
          <p:cNvPicPr>
            <a:picLocks noChangeAspect="1"/>
          </p:cNvPicPr>
          <p:nvPr/>
        </p:nvPicPr>
        <p:blipFill>
          <a:blip r:embed="rId3" cstate="print"/>
          <a:srcRect l="7497" r="9084"/>
          <a:stretch>
            <a:fillRect/>
          </a:stretch>
        </p:blipFill>
        <p:spPr bwMode="auto">
          <a:xfrm flipH="1">
            <a:off x="5745163" y="2073275"/>
            <a:ext cx="2941637" cy="27860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555972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a:latin typeface="Calibri" pitchFamily="34" charset="0"/>
              </a:rPr>
              <a:t>2.6 INVESTIGATE AND ACT ON NON-COMPLIANCE</a:t>
            </a:r>
            <a:endParaRPr lang="en-US" dirty="0">
              <a:latin typeface="Calibri" pitchFamily="34" charset="0"/>
              <a:ea typeface="+mj-ea"/>
            </a:endParaRPr>
          </a:p>
        </p:txBody>
      </p:sp>
      <p:sp>
        <p:nvSpPr>
          <p:cNvPr id="3" name="Content Placeholder 2"/>
          <p:cNvSpPr>
            <a:spLocks noGrp="1"/>
          </p:cNvSpPr>
          <p:nvPr>
            <p:ph idx="1"/>
          </p:nvPr>
        </p:nvSpPr>
        <p:spPr>
          <a:xfrm>
            <a:off x="1541463" y="1601788"/>
            <a:ext cx="7145337" cy="412934"/>
          </a:xfrm>
        </p:spPr>
        <p:txBody>
          <a:bodyPr>
            <a:spAutoFit/>
          </a:bodyPr>
          <a:lstStyle/>
          <a:p>
            <a:pPr marL="0" indent="0">
              <a:buFontTx/>
              <a:buNone/>
            </a:pPr>
            <a:r>
              <a:rPr lang="en-AU" dirty="0" smtClean="0">
                <a:latin typeface="Calibri" pitchFamily="34" charset="0"/>
                <a:ea typeface="ＭＳ Ｐゴシック" charset="-128"/>
              </a:rPr>
              <a:t>Non-compliance could occur for many reasons such as:</a:t>
            </a:r>
            <a:endParaRPr lang="en-US" dirty="0" smtClean="0">
              <a:latin typeface="Calibri" pitchFamily="34" charset="0"/>
              <a:ea typeface="ＭＳ Ｐゴシック" charset="-128"/>
            </a:endParaRPr>
          </a:p>
        </p:txBody>
      </p:sp>
      <p:pic>
        <p:nvPicPr>
          <p:cNvPr id="4" name="Picture 3" descr="RIIGOV401B 2.6 pg 23.png"/>
          <p:cNvPicPr>
            <a:picLocks noChangeAspect="1"/>
          </p:cNvPicPr>
          <p:nvPr/>
        </p:nvPicPr>
        <p:blipFill>
          <a:blip r:embed="rId3" cstate="print"/>
          <a:srcRect/>
          <a:stretch>
            <a:fillRect/>
          </a:stretch>
        </p:blipFill>
        <p:spPr bwMode="auto">
          <a:xfrm>
            <a:off x="1868488" y="2266950"/>
            <a:ext cx="6480175" cy="39560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944385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2.6.1 REPORT AND DOCUMENT NON-COMPLIANCE</a:t>
            </a:r>
            <a:endParaRPr lang="en-US" dirty="0">
              <a:latin typeface="Calibri" pitchFamily="34" charset="0"/>
              <a:ea typeface="+mj-ea"/>
            </a:endParaRPr>
          </a:p>
        </p:txBody>
      </p:sp>
      <p:sp>
        <p:nvSpPr>
          <p:cNvPr id="3" name="Content Placeholder 2"/>
          <p:cNvSpPr>
            <a:spLocks noGrp="1"/>
          </p:cNvSpPr>
          <p:nvPr>
            <p:ph idx="1"/>
          </p:nvPr>
        </p:nvSpPr>
        <p:spPr>
          <a:xfrm>
            <a:off x="4451350" y="2352675"/>
            <a:ext cx="4235450" cy="2669962"/>
          </a:xfrm>
        </p:spPr>
        <p:txBody>
          <a:bodyPr>
            <a:spAutoFit/>
          </a:bodyPr>
          <a:lstStyle/>
          <a:p>
            <a:pPr marL="0" indent="0">
              <a:buFontTx/>
              <a:buNone/>
            </a:pPr>
            <a:r>
              <a:rPr lang="en-AU" dirty="0" smtClean="0">
                <a:latin typeface="Calibri" pitchFamily="34" charset="0"/>
                <a:ea typeface="ＭＳ Ｐゴシック" charset="-128"/>
              </a:rPr>
              <a:t>Any issues of non-compliance identified will need to be dealt with appropriately.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correct measures for dealing with the issue of non-compliance will depend on the type and severity of non-compliance, as well as the legal and workplace policies and procedures in place.</a:t>
            </a:r>
            <a:endParaRPr lang="en-US" dirty="0" smtClean="0">
              <a:latin typeface="Calibri" pitchFamily="34" charset="0"/>
              <a:ea typeface="ＭＳ Ｐゴシック" charset="-128"/>
            </a:endParaRPr>
          </a:p>
        </p:txBody>
      </p:sp>
      <p:pic>
        <p:nvPicPr>
          <p:cNvPr id="5" name="Picture 4" descr="supervisor giving instructions being assertive angry conflict 10733986_xxl.jpg"/>
          <p:cNvPicPr>
            <a:picLocks noChangeAspect="1"/>
          </p:cNvPicPr>
          <p:nvPr/>
        </p:nvPicPr>
        <p:blipFill>
          <a:blip r:embed="rId3" cstate="print"/>
          <a:srcRect l="5292" r="12453"/>
          <a:stretch>
            <a:fillRect/>
          </a:stretch>
        </p:blipFill>
        <p:spPr bwMode="auto">
          <a:xfrm>
            <a:off x="1475656" y="2708920"/>
            <a:ext cx="2801937" cy="22558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763499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2.6.1 REPORT AND DOCUMENT NON-COMPLIANCE</a:t>
            </a:r>
            <a:endParaRPr lang="en-US" dirty="0">
              <a:latin typeface="Calibri" pitchFamily="34" charset="0"/>
              <a:ea typeface="+mj-ea"/>
            </a:endParaRPr>
          </a:p>
        </p:txBody>
      </p:sp>
      <p:sp>
        <p:nvSpPr>
          <p:cNvPr id="3" name="Content Placeholder 2"/>
          <p:cNvSpPr>
            <a:spLocks noGrp="1"/>
          </p:cNvSpPr>
          <p:nvPr>
            <p:ph idx="1"/>
          </p:nvPr>
        </p:nvSpPr>
        <p:spPr>
          <a:xfrm>
            <a:off x="1541463" y="2279650"/>
            <a:ext cx="3090862" cy="3362459"/>
          </a:xfrm>
        </p:spPr>
        <p:txBody>
          <a:bodyPr>
            <a:spAutoFit/>
          </a:bodyPr>
          <a:lstStyle/>
          <a:p>
            <a:pPr marL="0" indent="0">
              <a:buFontTx/>
              <a:buNone/>
            </a:pPr>
            <a:r>
              <a:rPr lang="en-AU" dirty="0" smtClean="0">
                <a:latin typeface="Calibri" pitchFamily="34" charset="0"/>
                <a:ea typeface="ＭＳ Ｐゴシック" charset="-128"/>
              </a:rPr>
              <a:t>Your first step may be to report the issue of non-compliance to the relevant supervisors, management or other personnel/workers.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Ensure you know the procedures for reporting of non-compliance for your workplace.</a:t>
            </a:r>
            <a:endParaRPr lang="en-US" dirty="0" smtClean="0">
              <a:latin typeface="Calibri" pitchFamily="34" charset="0"/>
              <a:ea typeface="ＭＳ Ｐゴシック" charset="-128"/>
            </a:endParaRPr>
          </a:p>
        </p:txBody>
      </p:sp>
      <p:pic>
        <p:nvPicPr>
          <p:cNvPr id="4" name="Picture 3" descr="Consult talk PPE communication 90308988.jpg"/>
          <p:cNvPicPr>
            <a:picLocks noChangeAspect="1"/>
          </p:cNvPicPr>
          <p:nvPr/>
        </p:nvPicPr>
        <p:blipFill>
          <a:blip r:embed="rId3" cstate="print"/>
          <a:srcRect/>
          <a:stretch>
            <a:fillRect/>
          </a:stretch>
        </p:blipFill>
        <p:spPr bwMode="auto">
          <a:xfrm>
            <a:off x="4788024" y="2420888"/>
            <a:ext cx="3921125" cy="26146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8374589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2.6.1 REPORT AND DOCUMENT NON-COMPLIANCE</a:t>
            </a:r>
            <a:endParaRPr lang="en-US" dirty="0">
              <a:latin typeface="Calibri" pitchFamily="34" charset="0"/>
              <a:ea typeface="+mj-ea"/>
            </a:endParaRPr>
          </a:p>
        </p:txBody>
      </p:sp>
      <p:sp>
        <p:nvSpPr>
          <p:cNvPr id="3" name="Content Placeholder 2"/>
          <p:cNvSpPr>
            <a:spLocks noGrp="1"/>
          </p:cNvSpPr>
          <p:nvPr>
            <p:ph idx="1"/>
          </p:nvPr>
        </p:nvSpPr>
        <p:spPr>
          <a:xfrm>
            <a:off x="4899025" y="3151188"/>
            <a:ext cx="3781425" cy="2323713"/>
          </a:xfrm>
        </p:spPr>
        <p:txBody>
          <a:bodyPr>
            <a:spAutoFit/>
          </a:bodyPr>
          <a:lstStyle/>
          <a:p>
            <a:pPr marL="0" indent="0">
              <a:buFontTx/>
              <a:buNone/>
            </a:pPr>
            <a:r>
              <a:rPr lang="en-AU" dirty="0" smtClean="0">
                <a:latin typeface="Calibri" pitchFamily="34" charset="0"/>
                <a:ea typeface="ＭＳ Ｐゴシック" charset="-128"/>
              </a:rPr>
              <a:t>When documenting non-compliance, be as specific and detailed as possible.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will assist you to identify why compliance has not been met and develop the correct solutions to deal with the issue.</a:t>
            </a:r>
            <a:endParaRPr lang="en-US" dirty="0" smtClean="0">
              <a:latin typeface="Calibri" pitchFamily="34" charset="0"/>
              <a:ea typeface="ＭＳ Ｐゴシック" charset="-128"/>
            </a:endParaRPr>
          </a:p>
        </p:txBody>
      </p:sp>
      <p:pic>
        <p:nvPicPr>
          <p:cNvPr id="4" name="Picture 3" descr="pen write paper notes notebook 10749196_xxl.jpg"/>
          <p:cNvPicPr>
            <a:picLocks noChangeAspect="1"/>
          </p:cNvPicPr>
          <p:nvPr/>
        </p:nvPicPr>
        <p:blipFill>
          <a:blip r:embed="rId3" cstate="print"/>
          <a:srcRect l="5673" r="5067"/>
          <a:stretch>
            <a:fillRect/>
          </a:stretch>
        </p:blipFill>
        <p:spPr bwMode="auto">
          <a:xfrm>
            <a:off x="1541463" y="2967038"/>
            <a:ext cx="3260725" cy="2049462"/>
          </a:xfrm>
          <a:prstGeom prst="rect">
            <a:avLst/>
          </a:prstGeom>
          <a:noFill/>
          <a:ln w="9525">
            <a:noFill/>
            <a:miter lim="800000"/>
            <a:headEnd/>
            <a:tailEnd/>
          </a:ln>
        </p:spPr>
      </p:pic>
      <p:sp>
        <p:nvSpPr>
          <p:cNvPr id="5" name="Rectangle 4"/>
          <p:cNvSpPr>
            <a:spLocks noChangeArrowheads="1"/>
          </p:cNvSpPr>
          <p:nvPr/>
        </p:nvSpPr>
        <p:spPr bwMode="auto">
          <a:xfrm>
            <a:off x="1547664" y="1844824"/>
            <a:ext cx="7138987" cy="64770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Non-compliance will also need to be documented in a format acceptable to your workplace.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426025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2.7 IDENTIFY AND IMPLEMENT TRAINING NEEDS</a:t>
            </a:r>
            <a:endParaRPr lang="en-US" dirty="0">
              <a:latin typeface="Calibri" pitchFamily="34" charset="0"/>
              <a:ea typeface="+mj-ea"/>
            </a:endParaRPr>
          </a:p>
        </p:txBody>
      </p:sp>
      <p:sp>
        <p:nvSpPr>
          <p:cNvPr id="3" name="Content Placeholder 2"/>
          <p:cNvSpPr>
            <a:spLocks noGrp="1"/>
          </p:cNvSpPr>
          <p:nvPr>
            <p:ph idx="1"/>
          </p:nvPr>
        </p:nvSpPr>
        <p:spPr>
          <a:xfrm>
            <a:off x="1541463" y="1624013"/>
            <a:ext cx="7145337" cy="1105431"/>
          </a:xfrm>
        </p:spPr>
        <p:txBody>
          <a:bodyPr>
            <a:spAutoFit/>
          </a:bodyPr>
          <a:lstStyle/>
          <a:p>
            <a:pPr marL="0" indent="0">
              <a:buFontTx/>
              <a:buNone/>
            </a:pPr>
            <a:r>
              <a:rPr lang="en-AU" dirty="0" smtClean="0">
                <a:latin typeface="Calibri" pitchFamily="34" charset="0"/>
                <a:ea typeface="ＭＳ Ｐゴシック" charset="-128"/>
              </a:rPr>
              <a:t>The training needs of all personnel/workers must be monitored and if necessary, addressed. This could take place through internal training onsite or by utilising external training resources.</a:t>
            </a:r>
            <a:endParaRPr lang="en-US" dirty="0" smtClean="0">
              <a:latin typeface="Calibri" pitchFamily="34" charset="0"/>
              <a:ea typeface="ＭＳ Ｐゴシック" charset="-128"/>
            </a:endParaRPr>
          </a:p>
        </p:txBody>
      </p:sp>
      <p:pic>
        <p:nvPicPr>
          <p:cNvPr id="4" name="Picture 3" descr="classroom learning discussion.jpg"/>
          <p:cNvPicPr>
            <a:picLocks noChangeAspect="1"/>
          </p:cNvPicPr>
          <p:nvPr/>
        </p:nvPicPr>
        <p:blipFill>
          <a:blip r:embed="rId3" cstate="print"/>
          <a:srcRect/>
          <a:stretch>
            <a:fillRect/>
          </a:stretch>
        </p:blipFill>
        <p:spPr bwMode="auto">
          <a:xfrm>
            <a:off x="2441575" y="2697163"/>
            <a:ext cx="5299075" cy="35306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214856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2.7.1 IDENTIFY TRAINING NEEDS</a:t>
            </a:r>
            <a:endParaRPr lang="en-US" dirty="0">
              <a:latin typeface="Calibri" pitchFamily="34" charset="0"/>
              <a:ea typeface="+mj-ea"/>
            </a:endParaRPr>
          </a:p>
        </p:txBody>
      </p:sp>
      <p:sp>
        <p:nvSpPr>
          <p:cNvPr id="3" name="Content Placeholder 2"/>
          <p:cNvSpPr>
            <a:spLocks noGrp="1"/>
          </p:cNvSpPr>
          <p:nvPr>
            <p:ph idx="1"/>
          </p:nvPr>
        </p:nvSpPr>
        <p:spPr>
          <a:xfrm>
            <a:off x="5227638" y="3043238"/>
            <a:ext cx="3459162" cy="3016210"/>
          </a:xfrm>
        </p:spPr>
        <p:txBody>
          <a:bodyPr>
            <a:spAutoFit/>
          </a:bodyPr>
          <a:lstStyle/>
          <a:p>
            <a:pPr marL="0" indent="0">
              <a:buFontTx/>
              <a:buNone/>
            </a:pPr>
            <a:r>
              <a:rPr lang="en-AU" dirty="0" smtClean="0">
                <a:latin typeface="Calibri" pitchFamily="34" charset="0"/>
                <a:ea typeface="ＭＳ Ｐゴシック" charset="-128"/>
              </a:rPr>
              <a:t>This allows people to gain the competencies required to meet compliance standards.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As discussed in an earlier section, there are also other methods for determining the training needs of personnel/workers that could be used.</a:t>
            </a:r>
            <a:endParaRPr lang="en-US" dirty="0" smtClean="0">
              <a:latin typeface="Calibri" pitchFamily="34" charset="0"/>
              <a:ea typeface="ＭＳ Ｐゴシック" charset="-128"/>
            </a:endParaRPr>
          </a:p>
        </p:txBody>
      </p:sp>
      <p:pic>
        <p:nvPicPr>
          <p:cNvPr id="5" name="Picture 4" descr="Construction worker Man Larry &amp; Barry Reading SWMS.jpg"/>
          <p:cNvPicPr>
            <a:picLocks noChangeAspect="1"/>
          </p:cNvPicPr>
          <p:nvPr/>
        </p:nvPicPr>
        <p:blipFill>
          <a:blip r:embed="rId3" cstate="print"/>
          <a:srcRect/>
          <a:stretch>
            <a:fillRect/>
          </a:stretch>
        </p:blipFill>
        <p:spPr bwMode="auto">
          <a:xfrm>
            <a:off x="1547664" y="3429000"/>
            <a:ext cx="3478212" cy="2317750"/>
          </a:xfrm>
          <a:prstGeom prst="rect">
            <a:avLst/>
          </a:prstGeom>
          <a:noFill/>
          <a:ln w="9525">
            <a:noFill/>
            <a:miter lim="800000"/>
            <a:headEnd/>
            <a:tailEnd/>
          </a:ln>
        </p:spPr>
      </p:pic>
      <p:sp>
        <p:nvSpPr>
          <p:cNvPr id="6" name="Rectangle 5"/>
          <p:cNvSpPr>
            <a:spLocks noChangeArrowheads="1"/>
          </p:cNvSpPr>
          <p:nvPr/>
        </p:nvSpPr>
        <p:spPr bwMode="auto">
          <a:xfrm>
            <a:off x="1547664" y="1844824"/>
            <a:ext cx="7145337" cy="646112"/>
          </a:xfrm>
          <a:prstGeom prst="rect">
            <a:avLst/>
          </a:prstGeom>
          <a:noFill/>
          <a:ln w="9525">
            <a:noFill/>
            <a:miter lim="800000"/>
            <a:headEnd/>
            <a:tailEnd/>
          </a:ln>
        </p:spPr>
        <p:txBody>
          <a:bodyPr>
            <a:spAutoFit/>
          </a:bodyPr>
          <a:lstStyle/>
          <a:p>
            <a:r>
              <a:rPr lang="en-AU" dirty="0">
                <a:latin typeface="Calibri" pitchFamily="34" charset="0"/>
              </a:rPr>
              <a:t>Any issues of non-compliance identified can be used to determine the training needs of personnel/workers. </a:t>
            </a:r>
            <a:endParaRPr lang="en-US" dirty="0">
              <a:latin typeface="Calibri" pitchFamily="34" charset="0"/>
            </a:endParaRPr>
          </a:p>
        </p:txBody>
      </p:sp>
    </p:spTree>
    <p:custDataLst>
      <p:tags r:id="rId1"/>
    </p:custDataLst>
    <p:extLst>
      <p:ext uri="{BB962C8B-B14F-4D97-AF65-F5344CB8AC3E}">
        <p14:creationId xmlns:p14="http://schemas.microsoft.com/office/powerpoint/2010/main" val="39182171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2.7.1 IDENTIFY TRAINING NEEDS</a:t>
            </a:r>
            <a:endParaRPr lang="en-US" dirty="0">
              <a:latin typeface="Calibri" pitchFamily="34" charset="0"/>
              <a:ea typeface="+mj-ea"/>
            </a:endParaRPr>
          </a:p>
        </p:txBody>
      </p:sp>
      <p:sp>
        <p:nvSpPr>
          <p:cNvPr id="3" name="Content Placeholder 2"/>
          <p:cNvSpPr>
            <a:spLocks noGrp="1"/>
          </p:cNvSpPr>
          <p:nvPr>
            <p:ph idx="1"/>
          </p:nvPr>
        </p:nvSpPr>
        <p:spPr>
          <a:xfrm>
            <a:off x="1539875" y="2978150"/>
            <a:ext cx="3479800" cy="3016210"/>
          </a:xfrm>
        </p:spPr>
        <p:txBody>
          <a:bodyPr>
            <a:spAutoFit/>
          </a:bodyPr>
          <a:lstStyle/>
          <a:p>
            <a:pPr marL="0" indent="0">
              <a:buFontTx/>
              <a:buNone/>
            </a:pPr>
            <a:r>
              <a:rPr lang="en-AU" dirty="0" smtClean="0">
                <a:latin typeface="Calibri" pitchFamily="34" charset="0"/>
                <a:ea typeface="ＭＳ Ｐゴシック" charset="-128"/>
              </a:rPr>
              <a:t>The training provided needs to be integrated into the workplace wherever possible and relevant to your workplace procedures and operations.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Two internal methods that could be used are coaching and mentoring.</a:t>
            </a:r>
            <a:r>
              <a:rPr lang="en-US" dirty="0" smtClean="0">
                <a:latin typeface="Calibri" pitchFamily="34" charset="0"/>
                <a:ea typeface="ＭＳ Ｐゴシック" charset="-128"/>
              </a:rPr>
              <a:t> </a:t>
            </a:r>
          </a:p>
        </p:txBody>
      </p:sp>
      <p:pic>
        <p:nvPicPr>
          <p:cNvPr id="4" name="Picture 3" descr="construction worker team supervisor ppe 82642659.jpg"/>
          <p:cNvPicPr>
            <a:picLocks noChangeAspect="1"/>
          </p:cNvPicPr>
          <p:nvPr/>
        </p:nvPicPr>
        <p:blipFill>
          <a:blip r:embed="rId3" cstate="print"/>
          <a:srcRect/>
          <a:stretch>
            <a:fillRect/>
          </a:stretch>
        </p:blipFill>
        <p:spPr bwMode="auto">
          <a:xfrm>
            <a:off x="5220072" y="3501008"/>
            <a:ext cx="3492500" cy="2327275"/>
          </a:xfrm>
          <a:prstGeom prst="rect">
            <a:avLst/>
          </a:prstGeom>
          <a:noFill/>
          <a:ln w="9525">
            <a:noFill/>
            <a:miter lim="800000"/>
            <a:headEnd/>
            <a:tailEnd/>
          </a:ln>
        </p:spPr>
      </p:pic>
      <p:sp>
        <p:nvSpPr>
          <p:cNvPr id="5" name="Rectangle 4"/>
          <p:cNvSpPr>
            <a:spLocks noChangeArrowheads="1"/>
          </p:cNvSpPr>
          <p:nvPr/>
        </p:nvSpPr>
        <p:spPr bwMode="auto">
          <a:xfrm>
            <a:off x="1541463" y="2044700"/>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Once you have determined a training need, you will need to identify the most appropriate training to develop the required competencies.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22020115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2.7.2 IMPLEMENT TRAINING PROGRAMS</a:t>
            </a:r>
            <a:endParaRPr lang="en-US" dirty="0">
              <a:latin typeface="Calibri" pitchFamily="34" charset="0"/>
              <a:ea typeface="+mj-ea"/>
            </a:endParaRPr>
          </a:p>
        </p:txBody>
      </p:sp>
      <p:sp>
        <p:nvSpPr>
          <p:cNvPr id="3" name="Content Placeholder 2"/>
          <p:cNvSpPr>
            <a:spLocks noGrp="1"/>
          </p:cNvSpPr>
          <p:nvPr>
            <p:ph idx="1"/>
          </p:nvPr>
        </p:nvSpPr>
        <p:spPr>
          <a:xfrm>
            <a:off x="1541463" y="1768475"/>
            <a:ext cx="7145337" cy="1105431"/>
          </a:xfrm>
        </p:spPr>
        <p:txBody>
          <a:bodyPr>
            <a:spAutoFit/>
          </a:bodyPr>
          <a:lstStyle/>
          <a:p>
            <a:pPr marL="0" indent="0">
              <a:buFontTx/>
              <a:buNone/>
            </a:pPr>
            <a:r>
              <a:rPr lang="en-AU" dirty="0" smtClean="0">
                <a:latin typeface="Calibri" pitchFamily="34" charset="0"/>
                <a:ea typeface="ＭＳ Ｐゴシック" charset="-128"/>
              </a:rPr>
              <a:t>Training programs and workplace practices should be used to ensure non-compliance issues are not repeated. This can be done through formal training or more informal training such as mentoring.</a:t>
            </a:r>
            <a:endParaRPr lang="en-US" dirty="0" smtClean="0">
              <a:latin typeface="Calibri" pitchFamily="34" charset="0"/>
              <a:ea typeface="ＭＳ Ｐゴシック" charset="-128"/>
            </a:endParaRPr>
          </a:p>
        </p:txBody>
      </p:sp>
      <p:pic>
        <p:nvPicPr>
          <p:cNvPr id="4" name="Picture 3" descr="Site induction meeting 2.JPG"/>
          <p:cNvPicPr>
            <a:picLocks noChangeAspect="1"/>
          </p:cNvPicPr>
          <p:nvPr/>
        </p:nvPicPr>
        <p:blipFill>
          <a:blip r:embed="rId3" cstate="print"/>
          <a:srcRect t="11847" b="21033"/>
          <a:stretch>
            <a:fillRect/>
          </a:stretch>
        </p:blipFill>
        <p:spPr bwMode="auto">
          <a:xfrm>
            <a:off x="2757488" y="2946400"/>
            <a:ext cx="4673600" cy="30543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5205604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2.7.2.1 FORMAL AND INFORMAL TRAINING</a:t>
            </a:r>
            <a:endParaRPr lang="en-US" dirty="0">
              <a:latin typeface="Calibri" pitchFamily="34" charset="0"/>
              <a:ea typeface="+mj-ea"/>
            </a:endParaRPr>
          </a:p>
        </p:txBody>
      </p:sp>
      <p:sp>
        <p:nvSpPr>
          <p:cNvPr id="3" name="Content Placeholder 2"/>
          <p:cNvSpPr>
            <a:spLocks noGrp="1"/>
          </p:cNvSpPr>
          <p:nvPr>
            <p:ph idx="1"/>
          </p:nvPr>
        </p:nvSpPr>
        <p:spPr>
          <a:xfrm>
            <a:off x="1547664" y="1772816"/>
            <a:ext cx="3695700" cy="2490425"/>
          </a:xfrm>
        </p:spPr>
        <p:txBody>
          <a:bodyPr>
            <a:spAutoFit/>
          </a:bodyPr>
          <a:lstStyle/>
          <a:p>
            <a:pPr marL="0" indent="0">
              <a:buFontTx/>
              <a:buNone/>
            </a:pPr>
            <a:r>
              <a:rPr lang="en-AU" dirty="0" smtClean="0">
                <a:latin typeface="Calibri" pitchFamily="34" charset="0"/>
                <a:ea typeface="ＭＳ Ｐゴシック" charset="-128"/>
              </a:rPr>
              <a:t>Training programs could include both formal and informal training. Formal training results in certification or accreditation. This training is recognised outside of your workplace and will benefit you when you change organisations.</a:t>
            </a:r>
            <a:endParaRPr lang="en-US" dirty="0" smtClean="0">
              <a:latin typeface="Calibri" pitchFamily="34" charset="0"/>
              <a:ea typeface="ＭＳ Ｐゴシック" charset="-128"/>
            </a:endParaRPr>
          </a:p>
        </p:txBody>
      </p:sp>
      <p:pic>
        <p:nvPicPr>
          <p:cNvPr id="4" name="Picture 3" descr="class discssion.jpg"/>
          <p:cNvPicPr>
            <a:picLocks noChangeAspect="1"/>
          </p:cNvPicPr>
          <p:nvPr/>
        </p:nvPicPr>
        <p:blipFill>
          <a:blip r:embed="rId3" cstate="print"/>
          <a:srcRect t="12500"/>
          <a:stretch>
            <a:fillRect/>
          </a:stretch>
        </p:blipFill>
        <p:spPr bwMode="auto">
          <a:xfrm>
            <a:off x="5364088" y="2564904"/>
            <a:ext cx="3328987" cy="1944687"/>
          </a:xfrm>
          <a:prstGeom prst="rect">
            <a:avLst/>
          </a:prstGeom>
          <a:noFill/>
          <a:ln w="9525">
            <a:noFill/>
            <a:miter lim="800000"/>
            <a:headEnd/>
            <a:tailEnd/>
          </a:ln>
        </p:spPr>
      </p:pic>
      <p:sp>
        <p:nvSpPr>
          <p:cNvPr id="5" name="Rectangle 4"/>
          <p:cNvSpPr>
            <a:spLocks noChangeArrowheads="1"/>
          </p:cNvSpPr>
          <p:nvPr/>
        </p:nvSpPr>
        <p:spPr bwMode="auto">
          <a:xfrm>
            <a:off x="1547664" y="4797152"/>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Informal training can include internal methods such as coaching and mentoring. Informal training does not result in certification or accreditation.</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854877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2.7.2.1 FORMAL AND INFORMAL TRAINING</a:t>
            </a:r>
            <a:endParaRPr lang="en-US" dirty="0">
              <a:latin typeface="Calibri" pitchFamily="34" charset="0"/>
              <a:ea typeface="+mj-ea"/>
            </a:endParaRPr>
          </a:p>
        </p:txBody>
      </p:sp>
      <p:sp>
        <p:nvSpPr>
          <p:cNvPr id="3" name="Content Placeholder 2"/>
          <p:cNvSpPr>
            <a:spLocks noGrp="1"/>
          </p:cNvSpPr>
          <p:nvPr>
            <p:ph idx="1"/>
          </p:nvPr>
        </p:nvSpPr>
        <p:spPr>
          <a:xfrm>
            <a:off x="4499992" y="1844824"/>
            <a:ext cx="4198937" cy="2490425"/>
          </a:xfrm>
        </p:spPr>
        <p:txBody>
          <a:bodyPr>
            <a:spAutoFit/>
          </a:bodyPr>
          <a:lstStyle/>
          <a:p>
            <a:pPr marL="0" indent="0">
              <a:buFontTx/>
              <a:buNone/>
            </a:pPr>
            <a:r>
              <a:rPr lang="en-AU" dirty="0" smtClean="0">
                <a:latin typeface="Calibri" pitchFamily="34" charset="0"/>
                <a:ea typeface="ＭＳ Ｐゴシック" charset="-128"/>
              </a:rPr>
              <a:t>To ensure successful training programs, you will need to plan the programs, with defined goals and key indicators of success. Once you have implemented a training program, you will need to monitor and evaluate the program to ensure that it is meeting the defined expectations.</a:t>
            </a:r>
            <a:endParaRPr lang="en-US" dirty="0" smtClean="0">
              <a:latin typeface="Calibri" pitchFamily="34" charset="0"/>
              <a:ea typeface="ＭＳ Ｐゴシック" charset="-128"/>
            </a:endParaRPr>
          </a:p>
        </p:txBody>
      </p:sp>
      <p:pic>
        <p:nvPicPr>
          <p:cNvPr id="80897" name="Picture 1" descr="test class read school 10949700_m"/>
          <p:cNvPicPr>
            <a:picLocks noChangeAspect="1" noChangeArrowheads="1"/>
          </p:cNvPicPr>
          <p:nvPr/>
        </p:nvPicPr>
        <p:blipFill>
          <a:blip r:embed="rId3" cstate="print"/>
          <a:srcRect l="8893" r="6621"/>
          <a:stretch>
            <a:fillRect/>
          </a:stretch>
        </p:blipFill>
        <p:spPr bwMode="auto">
          <a:xfrm>
            <a:off x="1541463" y="2351088"/>
            <a:ext cx="2800350" cy="2206625"/>
          </a:xfrm>
          <a:prstGeom prst="rect">
            <a:avLst/>
          </a:prstGeom>
          <a:noFill/>
          <a:ln w="9525">
            <a:noFill/>
            <a:miter lim="800000"/>
            <a:headEnd/>
            <a:tailEnd/>
          </a:ln>
        </p:spPr>
      </p:pic>
      <p:sp>
        <p:nvSpPr>
          <p:cNvPr id="4" name="Rectangle 3"/>
          <p:cNvSpPr>
            <a:spLocks noChangeArrowheads="1"/>
          </p:cNvSpPr>
          <p:nvPr/>
        </p:nvSpPr>
        <p:spPr bwMode="auto">
          <a:xfrm>
            <a:off x="1547664" y="4869160"/>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If you find the goals of the training are not being achieved, you may need to re-examine how the training is being conducted and make adjustments as necessary.</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1042558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nodeType="withEffect">
                                  <p:stCondLst>
                                    <p:cond delay="0"/>
                                  </p:stCondLst>
                                  <p:childTnLst>
                                    <p:set>
                                      <p:cBhvr>
                                        <p:cTn id="15" dur="1" fill="hold">
                                          <p:stCondLst>
                                            <p:cond delay="0"/>
                                          </p:stCondLst>
                                        </p:cTn>
                                        <p:tgtEl>
                                          <p:spTgt spid="80897"/>
                                        </p:tgtEl>
                                        <p:attrNameLst>
                                          <p:attrName>style.visibility</p:attrName>
                                        </p:attrNameLst>
                                      </p:cBhvr>
                                      <p:to>
                                        <p:strVal val="visible"/>
                                      </p:to>
                                    </p:set>
                                    <p:animEffect transition="in" filter="dissolve">
                                      <p:cBhvr>
                                        <p:cTn id="16" dur="1000"/>
                                        <p:tgtEl>
                                          <p:spTgt spid="808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2.7.2.2 COACHING AND MENTORING</a:t>
            </a:r>
            <a:endParaRPr lang="en-US" dirty="0">
              <a:latin typeface="Calibri" pitchFamily="34" charset="0"/>
              <a:ea typeface="+mj-ea"/>
            </a:endParaRPr>
          </a:p>
        </p:txBody>
      </p:sp>
      <p:sp>
        <p:nvSpPr>
          <p:cNvPr id="3" name="Content Placeholder 2"/>
          <p:cNvSpPr>
            <a:spLocks noGrp="1"/>
          </p:cNvSpPr>
          <p:nvPr>
            <p:ph idx="1"/>
          </p:nvPr>
        </p:nvSpPr>
        <p:spPr>
          <a:xfrm>
            <a:off x="4932040" y="1700808"/>
            <a:ext cx="3751262" cy="3016210"/>
          </a:xfrm>
        </p:spPr>
        <p:txBody>
          <a:bodyPr>
            <a:spAutoFit/>
          </a:bodyPr>
          <a:lstStyle/>
          <a:p>
            <a:pPr marL="0" indent="0">
              <a:buFontTx/>
              <a:buNone/>
            </a:pPr>
            <a:r>
              <a:rPr lang="en-AU" dirty="0" smtClean="0">
                <a:latin typeface="Calibri" pitchFamily="34" charset="0"/>
                <a:ea typeface="ＭＳ Ｐゴシック" charset="-128"/>
              </a:rPr>
              <a:t>Coaching and mentoring are similar training methods that are used within the workplace to enhance performance, and to develop competencies.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Coaching follows a more formal approach to learning compared to mentoring. </a:t>
            </a:r>
            <a:endParaRPr lang="en-US" dirty="0" smtClean="0">
              <a:latin typeface="Calibri" pitchFamily="34" charset="0"/>
              <a:ea typeface="ＭＳ Ｐゴシック" charset="-128"/>
            </a:endParaRPr>
          </a:p>
        </p:txBody>
      </p:sp>
      <p:pic>
        <p:nvPicPr>
          <p:cNvPr id="4" name="Picture 3" descr="supervisors site plans archtect engineer 15043062_l.jpg"/>
          <p:cNvPicPr>
            <a:picLocks noChangeAspect="1"/>
          </p:cNvPicPr>
          <p:nvPr/>
        </p:nvPicPr>
        <p:blipFill>
          <a:blip r:embed="rId3" cstate="print"/>
          <a:srcRect/>
          <a:stretch>
            <a:fillRect/>
          </a:stretch>
        </p:blipFill>
        <p:spPr bwMode="auto">
          <a:xfrm flipH="1">
            <a:off x="1475656" y="2132856"/>
            <a:ext cx="3211512" cy="2141538"/>
          </a:xfrm>
          <a:prstGeom prst="rect">
            <a:avLst/>
          </a:prstGeom>
          <a:noFill/>
          <a:ln w="9525">
            <a:noFill/>
            <a:miter lim="800000"/>
            <a:headEnd/>
            <a:tailEnd/>
          </a:ln>
        </p:spPr>
      </p:pic>
      <p:sp>
        <p:nvSpPr>
          <p:cNvPr id="5" name="Rectangle 4"/>
          <p:cNvSpPr>
            <a:spLocks noChangeArrowheads="1"/>
          </p:cNvSpPr>
          <p:nvPr/>
        </p:nvSpPr>
        <p:spPr bwMode="auto">
          <a:xfrm>
            <a:off x="1475656" y="5085184"/>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A senior staff member can be used to identify problems or concerns with the performance of an individual or team.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7272848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rPr>
              <a:t>2.7.2.2 COACHING AND MENTORING</a:t>
            </a:r>
            <a:endParaRPr lang="en-US" dirty="0">
              <a:latin typeface="Calibri" pitchFamily="34" charset="0"/>
              <a:ea typeface="+mj-ea"/>
            </a:endParaRPr>
          </a:p>
        </p:txBody>
      </p:sp>
      <p:sp>
        <p:nvSpPr>
          <p:cNvPr id="3" name="Content Placeholder 2"/>
          <p:cNvSpPr>
            <a:spLocks noGrp="1"/>
          </p:cNvSpPr>
          <p:nvPr>
            <p:ph idx="1"/>
          </p:nvPr>
        </p:nvSpPr>
        <p:spPr>
          <a:xfrm>
            <a:off x="1541463" y="3011488"/>
            <a:ext cx="3949700" cy="3016210"/>
          </a:xfrm>
        </p:spPr>
        <p:txBody>
          <a:bodyPr>
            <a:spAutoFit/>
          </a:bodyPr>
          <a:lstStyle/>
          <a:p>
            <a:pPr marL="0" indent="0">
              <a:buFontTx/>
              <a:buNone/>
            </a:pPr>
            <a:r>
              <a:rPr lang="en-AU" dirty="0" smtClean="0">
                <a:latin typeface="Calibri" pitchFamily="34" charset="0"/>
                <a:ea typeface="ＭＳ Ｐゴシック" charset="-128"/>
              </a:rPr>
              <a:t>Mentoring can be conducted more informally. This approach encourages the learner/s to observe and be guided by more experienced personnel/workers.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They can then ask questions, perform tasks and be provided with immediate feedback. </a:t>
            </a:r>
            <a:endParaRPr lang="en-US" dirty="0" smtClean="0">
              <a:latin typeface="Calibri" pitchFamily="34" charset="0"/>
              <a:ea typeface="ＭＳ Ｐゴシック" charset="-128"/>
            </a:endParaRPr>
          </a:p>
        </p:txBody>
      </p:sp>
      <p:pic>
        <p:nvPicPr>
          <p:cNvPr id="4" name="Picture 3" descr="Supervisor workers in hi vis talking.jpg"/>
          <p:cNvPicPr>
            <a:picLocks noChangeAspect="1"/>
          </p:cNvPicPr>
          <p:nvPr/>
        </p:nvPicPr>
        <p:blipFill>
          <a:blip r:embed="rId3" cstate="print"/>
          <a:srcRect/>
          <a:stretch>
            <a:fillRect/>
          </a:stretch>
        </p:blipFill>
        <p:spPr bwMode="auto">
          <a:xfrm>
            <a:off x="6084168" y="3284984"/>
            <a:ext cx="2890341" cy="3049122"/>
          </a:xfrm>
          <a:prstGeom prst="rect">
            <a:avLst/>
          </a:prstGeom>
          <a:noFill/>
          <a:ln w="9525">
            <a:noFill/>
            <a:miter lim="800000"/>
            <a:headEnd/>
            <a:tailEnd/>
          </a:ln>
        </p:spPr>
      </p:pic>
      <p:sp>
        <p:nvSpPr>
          <p:cNvPr id="5" name="Rectangle 4"/>
          <p:cNvSpPr>
            <a:spLocks noChangeArrowheads="1"/>
          </p:cNvSpPr>
          <p:nvPr/>
        </p:nvSpPr>
        <p:spPr bwMode="auto">
          <a:xfrm>
            <a:off x="1547664" y="1700808"/>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Experienced staff can use their experience and skills to assist the individual/team to improve their skills and provide the correct procedures as required. </a:t>
            </a:r>
            <a:endParaRPr lang="en-US" dirty="0">
              <a:latin typeface="Calibri" pitchFamily="34" charset="0"/>
            </a:endParaRPr>
          </a:p>
        </p:txBody>
      </p:sp>
    </p:spTree>
    <p:custDataLst>
      <p:tags r:id="rId1"/>
    </p:custDataLst>
    <p:extLst>
      <p:ext uri="{BB962C8B-B14F-4D97-AF65-F5344CB8AC3E}">
        <p14:creationId xmlns:p14="http://schemas.microsoft.com/office/powerpoint/2010/main" val="91364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107"/>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orporate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CA Presentation Template - Trades</Template>
  <TotalTime>28</TotalTime>
  <Words>4014</Words>
  <Application>Microsoft Office PowerPoint</Application>
  <PresentationFormat>On-screen Show (4:3)</PresentationFormat>
  <Paragraphs>453</Paragraphs>
  <Slides>107</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107</vt:i4>
      </vt:variant>
    </vt:vector>
  </HeadingPairs>
  <TitlesOfParts>
    <vt:vector size="118" baseType="lpstr">
      <vt:lpstr>MS Mincho</vt:lpstr>
      <vt:lpstr>MS PGothic</vt:lpstr>
      <vt:lpstr>MS PGothic</vt:lpstr>
      <vt:lpstr>Arial</vt:lpstr>
      <vt:lpstr>Arial Narrow</vt:lpstr>
      <vt:lpstr>Arial Narrow Bold</vt:lpstr>
      <vt:lpstr>Calibri</vt:lpstr>
      <vt:lpstr>Impact</vt:lpstr>
      <vt:lpstr>Times New Roman</vt:lpstr>
      <vt:lpstr>Verdana</vt:lpstr>
      <vt:lpstr>Corporate PPT Template</vt:lpstr>
      <vt:lpstr>PowerPoint Presentation</vt:lpstr>
      <vt:lpstr>1.1 INTRODUCTION</vt:lpstr>
      <vt:lpstr>1.1 INTRODUCTION</vt:lpstr>
      <vt:lpstr>1.1 INTRODUCTION</vt:lpstr>
      <vt:lpstr>1.2 ACCESS AND APPLY COMPLIANCE DOCUMENTATION</vt:lpstr>
      <vt:lpstr>1.2.1 CATEGORIES OF COMPLIANCE DOCUMENTATION</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1.2.1.1 LEGISLATIVE REQUIREMENTS</vt:lpstr>
      <vt:lpstr>1.2.1.2 policies and PROCEDURES</vt:lpstr>
      <vt:lpstr>1.2.1.2 policies and PROCEDURES</vt:lpstr>
      <vt:lpstr>1.2.1.2 policies and PROCEDURES</vt:lpstr>
      <vt:lpstr>1.2.1.3 OTHER CATEGORIES</vt:lpstr>
      <vt:lpstr>1.2.1.3 OTHER CATEGORIES</vt:lpstr>
      <vt:lpstr>1.2.2 ACCESSING, INTERPRETING AND APPLYING DOCUMENTATION</vt:lpstr>
      <vt:lpstr>1.2.2 ACCESSING, INTERPRETING AND APPLYING DOCUMENTATION</vt:lpstr>
      <vt:lpstr>1.2.2 ACCESSING, INTERPRETING AND APPLYING DOCUMENTATION</vt:lpstr>
      <vt:lpstr>1.2.2.1 CONVEY INFORMATION</vt:lpstr>
      <vt:lpstr>1.2.2.1 CONVEY INFORMATION</vt:lpstr>
      <vt:lpstr>1.2.2.1 CONVEY INFORMATION</vt:lpstr>
      <vt:lpstr>1.2.2.2 EFFECTIVE COMMUNICATION</vt:lpstr>
      <vt:lpstr>1.2.2.2 EFFECTIVE COMMUNICATION</vt:lpstr>
      <vt:lpstr>1.2.2.2 EFFECTIVE COMMUNICATION</vt:lpstr>
      <vt:lpstr>1.3 CLARIFY IMPLICATIONS OF NON-COMPLIANCE</vt:lpstr>
      <vt:lpstr>1.3 CLARIFY IMPLICATIONS OF NON-COMPLIANCE</vt:lpstr>
      <vt:lpstr>1.3 CLARIFY IMPLICATIONS OF NON-COMPLIANCE</vt:lpstr>
      <vt:lpstr>1.4 PLAN SYSTEMS OF WORK</vt:lpstr>
      <vt:lpstr>1.4 PLAN SYSTEMS OF WORK</vt:lpstr>
      <vt:lpstr>1.4 PLAN SYSTEMS OF WORK</vt:lpstr>
      <vt:lpstr>1.4 PLAN SYSTEMS OF WORK</vt:lpstr>
      <vt:lpstr>1.4 PLAN SYSTEMS OF WORK</vt:lpstr>
      <vt:lpstr>1.4 PLAN SYSTEMS OF WORK</vt:lpstr>
      <vt:lpstr>1.5 IMPLEMENT SYSTEMS OF WORK</vt:lpstr>
      <vt:lpstr>1.5 IMPLEMENT SYSTEMS OF WORK</vt:lpstr>
      <vt:lpstr>1.6 IDENTIFY AND SUPPORT TRAINING NEEDS</vt:lpstr>
      <vt:lpstr>1.6.1 IDENTIFYING TRAINING NEEDS</vt:lpstr>
      <vt:lpstr>1.6.1 IDENTIFYING TRAINING NEEDS</vt:lpstr>
      <vt:lpstr>1.6.1 IDENTIFYING TRAINING NEEDS</vt:lpstr>
      <vt:lpstr>1.6.2 MANAGING LEGAL RIGHTS AND RESPONSIBILITIESZ</vt:lpstr>
      <vt:lpstr>1.6.2.1 CONSUMER LEGISLATION</vt:lpstr>
      <vt:lpstr>1.6.2.1 CONSUMER LEGISLATION</vt:lpstr>
      <vt:lpstr>1.6.2.2 LAW OF TORTS</vt:lpstr>
      <vt:lpstr>1.6.2.3 OBLIGATIONS RELATED TO BUSINESS STRUCTURE</vt:lpstr>
      <vt:lpstr>1.6.2.3 OBLIGATIONS RELATED TO BUSINESS STRUCTURE</vt:lpstr>
      <vt:lpstr>PowerPoint Presentation</vt:lpstr>
      <vt:lpstr>2.1 IDENTIFY AND REPORT PROBLEMS</vt:lpstr>
      <vt:lpstr>2.1 IDENTIFY AND REPORT PROBLEMS</vt:lpstr>
      <vt:lpstr>2.1 IDENTIFY AND REPORT PROBLEMS</vt:lpstr>
      <vt:lpstr>2.1 IDENTIFY AND REPORT PROBLEMS</vt:lpstr>
      <vt:lpstr>2.1 IDENTIFY AND REPORT PROBLEMS</vt:lpstr>
      <vt:lpstr>2.2 MANAGE ACTIVITIES</vt:lpstr>
      <vt:lpstr>2.2.1 PLANNING AND ORGANISATIONAL SKILLS</vt:lpstr>
      <vt:lpstr>2.2.1 PLANNING AND ORGANISATIONAL SKILLS</vt:lpstr>
      <vt:lpstr>2.2.2 ORGANISING WORK ACTIVITIES</vt:lpstr>
      <vt:lpstr>2.2.2 ORGANISING WORK ACTIVITIES</vt:lpstr>
      <vt:lpstr>2.2.2 ORGANISING WORK ACTIVITIES</vt:lpstr>
      <vt:lpstr>2.2.3 TIME MANAGEMENT</vt:lpstr>
      <vt:lpstr>2.2.3 TIME MANAGEMENT</vt:lpstr>
      <vt:lpstr>2.3 SUBMIT RECOMMENDATIONS</vt:lpstr>
      <vt:lpstr>2.3 SUBMIT RECOMMENDATIONS</vt:lpstr>
      <vt:lpstr>2.4 SECURE PROCUREMENT RIGHTS</vt:lpstr>
      <vt:lpstr>2.4 SECURE PROCUREMENT RIGHTS</vt:lpstr>
      <vt:lpstr>2.4.1 CONTRACT NEGOTIATION</vt:lpstr>
      <vt:lpstr>2.4.1.1 WIN-WIN NEGOTIATION</vt:lpstr>
      <vt:lpstr>2.4.1.1 WIN-WIN NEGOTIATION</vt:lpstr>
      <vt:lpstr>2.4.1.1 WIN-WIN NEGOTIATION</vt:lpstr>
      <vt:lpstr>2.4.2 CREATION AND TERMINATION OF LEGAL CONTRACTS</vt:lpstr>
      <vt:lpstr>2.4.2 CREATION AND TERMINATION OF LEGAL CONTRACTS</vt:lpstr>
      <vt:lpstr>2.5 MAINTAIN RECORDS AND REPORTING PROCEDURES</vt:lpstr>
      <vt:lpstr>2.5 MAINTAIN RECORDS AND REPORTING PROCEDURES</vt:lpstr>
      <vt:lpstr>2.5 MAINTAIN RECORDS AND REPORTING PROCEDURES</vt:lpstr>
      <vt:lpstr>2.5.1 MAINTAIN RECORDS AND BOOK KEEPING</vt:lpstr>
      <vt:lpstr>2.5.1 MAINTAIN RECORDS AND BOOK KEEPING</vt:lpstr>
      <vt:lpstr>2.5.1 MAINTAIN RECORDS AND BOOK KEEPING</vt:lpstr>
      <vt:lpstr>2.5.1 MAINTAIN RECORDS AND BOOK KEEPING</vt:lpstr>
      <vt:lpstr>2.5.1 MAINTAIN RECORDS AND BOOK KEEPING</vt:lpstr>
      <vt:lpstr>2.5.2 WRITING PROCEDURES, INSTRUCTIONS AND REPORTS</vt:lpstr>
      <vt:lpstr>2.5.2.1 PROCEDURES AND INSTRUCTIONS</vt:lpstr>
      <vt:lpstr>2.5.2.1 PROCEDURES AND INSTRUCTIONS</vt:lpstr>
      <vt:lpstr>2.5.2.1 PROCEDURES AND INSTRUCTIONS</vt:lpstr>
      <vt:lpstr>2.5.2.2 WRITING REPORTS</vt:lpstr>
      <vt:lpstr>2.6 INVESTIGATE AND ACT ON NON-COMPLIANCE</vt:lpstr>
      <vt:lpstr>2.6 INVESTIGATE AND ACT ON NON-COMPLIANCE</vt:lpstr>
      <vt:lpstr>2.6 INVESTIGATE AND ACT ON NON-COMPLIANCE</vt:lpstr>
      <vt:lpstr>2.6 INVESTIGATE AND ACT ON NON-COMPLIANCE</vt:lpstr>
      <vt:lpstr>2.6.1 REPORT AND DOCUMENT NON-COMPLIANCE</vt:lpstr>
      <vt:lpstr>2.6.1 REPORT AND DOCUMENT NON-COMPLIANCE</vt:lpstr>
      <vt:lpstr>2.6.1 REPORT AND DOCUMENT NON-COMPLIANCE</vt:lpstr>
      <vt:lpstr>2.7 IDENTIFY AND IMPLEMENT TRAINING NEEDS</vt:lpstr>
      <vt:lpstr>2.7.1 IDENTIFY TRAINING NEEDS</vt:lpstr>
      <vt:lpstr>2.7.1 IDENTIFY TRAINING NEEDS</vt:lpstr>
      <vt:lpstr>2.7.2 IMPLEMENT TRAINING PROGRAMS</vt:lpstr>
      <vt:lpstr>2.7.2.1 FORMAL AND INFORMAL TRAINING</vt:lpstr>
      <vt:lpstr>2.7.2.1 FORMAL AND INFORMAL TRAINING</vt:lpstr>
      <vt:lpstr>2.7.2.2 COACHING AND MENTORING</vt:lpstr>
      <vt:lpstr>2.7.2.2 COACHING AND MENTORING</vt:lpstr>
    </vt:vector>
  </TitlesOfParts>
  <Company>Careers Australia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Law</dc:creator>
  <cp:lastModifiedBy>Jonathan Curro</cp:lastModifiedBy>
  <cp:revision>8</cp:revision>
  <dcterms:created xsi:type="dcterms:W3CDTF">2015-02-16T23:10:24Z</dcterms:created>
  <dcterms:modified xsi:type="dcterms:W3CDTF">2019-02-12T02:50:22Z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3BB01E35-AD20-4CAC-9EA2-F6167111231A</vt:lpwstr>
  </property>
  <property fmtid="{D5CDD505-2E9C-101B-9397-08002B2CF9AE}" pid="3" name="ArticulatePath">
    <vt:lpwstr>RIIGOV401D_PPT_1-0</vt:lpwstr>
  </property>
</Properties>
</file>