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308" r:id="rId6"/>
    <p:sldId id="309" r:id="rId7"/>
    <p:sldId id="310" r:id="rId8"/>
    <p:sldId id="311" r:id="rId9"/>
    <p:sldId id="312" r:id="rId10"/>
    <p:sldId id="31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19" autoAdjust="0"/>
  </p:normalViewPr>
  <p:slideViewPr>
    <p:cSldViewPr snapToGrid="0">
      <p:cViewPr varScale="1">
        <p:scale>
          <a:sx n="64" d="100"/>
          <a:sy n="64" d="100"/>
        </p:scale>
        <p:origin x="2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Due to changes in our work health and safety policy statement. </a:t>
          </a: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49225C73-1633-42F1-AB3B-7CB183E5F8B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Our goal today is to update our workers on your duties, rights and obligations</a:t>
          </a:r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C383F32-22E8-4F62-A3E0-BDC3D5F48992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dirty="0"/>
            <a:t>in accordance with the work health and safety act 2011 (Qld)</a:t>
          </a: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B6056BFB-47D7-4C5F-BA11-2CB63C56A52D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311B26C8-22B1-4363-B621-DD56FB7418C8}" type="pres">
      <dgm:prSet presAssocID="{40FC4FFE-8987-4A26-B7F4-8A516F18ADAE}" presName="compNode" presStyleCnt="0"/>
      <dgm:spPr/>
    </dgm:pt>
    <dgm:pt modelId="{A201D7A7-914C-4D24-8B82-EE40155AB0BE}" type="pres">
      <dgm:prSet presAssocID="{40FC4FFE-8987-4A26-B7F4-8A516F18ADAE}" presName="iconBgRect" presStyleLbl="bgShp" presStyleIdx="0" presStyleCnt="3"/>
      <dgm:spPr>
        <a:prstGeom prst="ellipse">
          <a:avLst/>
        </a:prstGeom>
      </dgm:spPr>
    </dgm:pt>
    <dgm:pt modelId="{8FA2F131-CD01-4CBD-B7A5-1B9B5E7F0402}" type="pres">
      <dgm:prSet presAssocID="{40FC4FFE-8987-4A26-B7F4-8A516F18ADA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e chart"/>
        </a:ext>
      </dgm:extLst>
    </dgm:pt>
    <dgm:pt modelId="{F755F00C-B2DB-4097-B4BC-8F1BACC938B7}" type="pres">
      <dgm:prSet presAssocID="{40FC4FFE-8987-4A26-B7F4-8A516F18ADAE}" presName="spaceRect" presStyleCnt="0"/>
      <dgm:spPr/>
    </dgm:pt>
    <dgm:pt modelId="{08F4E96D-0DB6-4476-8C51-7CC7EC2F227B}" type="pres">
      <dgm:prSet presAssocID="{40FC4FFE-8987-4A26-B7F4-8A516F18ADAE}" presName="textRect" presStyleLbl="revTx" presStyleIdx="0" presStyleCnt="3">
        <dgm:presLayoutVars>
          <dgm:chMax val="1"/>
          <dgm:chPref val="1"/>
        </dgm:presLayoutVars>
      </dgm:prSet>
      <dgm:spPr/>
    </dgm:pt>
    <dgm:pt modelId="{5AB3C10D-885E-4522-AB39-7ED4318D191A}" type="pres">
      <dgm:prSet presAssocID="{5B62599A-5C9B-48E7-896E-EA782AC60C8B}" presName="sibTrans" presStyleCnt="0"/>
      <dgm:spPr/>
    </dgm:pt>
    <dgm:pt modelId="{2F278BF9-E1B2-4A1C-B065-C19A7B904219}" type="pres">
      <dgm:prSet presAssocID="{49225C73-1633-42F1-AB3B-7CB183E5F8B8}" presName="compNode" presStyleCnt="0"/>
      <dgm:spPr/>
    </dgm:pt>
    <dgm:pt modelId="{543C18BC-1989-44B2-9862-C670C61D3452}" type="pres">
      <dgm:prSet presAssocID="{49225C73-1633-42F1-AB3B-7CB183E5F8B8}" presName="iconBgRect" presStyleLbl="bgShp" presStyleIdx="1" presStyleCnt="3"/>
      <dgm:spPr>
        <a:prstGeom prst="ellipse">
          <a:avLst/>
        </a:prstGeom>
      </dgm:spPr>
    </dgm:pt>
    <dgm:pt modelId="{E94F35BC-9C76-400A-BBCA-0032259E2E5A}" type="pres">
      <dgm:prSet presAssocID="{49225C73-1633-42F1-AB3B-7CB183E5F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03A6D04-9ADD-43CC-9847-497CD48F2D11}" type="pres">
      <dgm:prSet presAssocID="{49225C73-1633-42F1-AB3B-7CB183E5F8B8}" presName="spaceRect" presStyleCnt="0"/>
      <dgm:spPr/>
    </dgm:pt>
    <dgm:pt modelId="{20363298-B2A6-463D-A7BE-F9F67404E389}" type="pres">
      <dgm:prSet presAssocID="{49225C73-1633-42F1-AB3B-7CB183E5F8B8}" presName="textRect" presStyleLbl="revTx" presStyleIdx="1" presStyleCnt="3">
        <dgm:presLayoutVars>
          <dgm:chMax val="1"/>
          <dgm:chPref val="1"/>
        </dgm:presLayoutVars>
      </dgm:prSet>
      <dgm:spPr/>
    </dgm:pt>
    <dgm:pt modelId="{A47947BB-708D-4F7E-B072-3C2E42B34B24}" type="pres">
      <dgm:prSet presAssocID="{9646853A-8964-4519-A5B1-0B7D18B2983D}" presName="sibTrans" presStyleCnt="0"/>
      <dgm:spPr/>
    </dgm:pt>
    <dgm:pt modelId="{BDCD0AC9-D564-4025-AD8A-36664A6CBE31}" type="pres">
      <dgm:prSet presAssocID="{1C383F32-22E8-4F62-A3E0-BDC3D5F48992}" presName="compNode" presStyleCnt="0"/>
      <dgm:spPr/>
    </dgm:pt>
    <dgm:pt modelId="{5BDDFF18-9AEC-4E5E-B9AA-33D86F01A63E}" type="pres">
      <dgm:prSet presAssocID="{1C383F32-22E8-4F62-A3E0-BDC3D5F48992}" presName="iconBgRect" presStyleLbl="bgShp" presStyleIdx="2" presStyleCnt="3"/>
      <dgm:spPr>
        <a:prstGeom prst="ellipse">
          <a:avLst/>
        </a:prstGeom>
      </dgm:spPr>
    </dgm:pt>
    <dgm:pt modelId="{F09AEBFF-D2D3-4FFF-AD65-C3CEAEEB10F2}" type="pres">
      <dgm:prSet presAssocID="{1C383F32-22E8-4F62-A3E0-BDC3D5F4899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F2EBFBCF-0520-415A-A886-3C4F90D208EF}" type="pres">
      <dgm:prSet presAssocID="{1C383F32-22E8-4F62-A3E0-BDC3D5F48992}" presName="spaceRect" presStyleCnt="0"/>
      <dgm:spPr/>
    </dgm:pt>
    <dgm:pt modelId="{AB9CAFAA-6939-48A6-A89B-19D1A94B9EA1}" type="pres">
      <dgm:prSet presAssocID="{1C383F32-22E8-4F62-A3E0-BDC3D5F4899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BA953D32-2DFF-47FE-AF26-C6B9E63D38DF}" type="presOf" srcId="{49225C73-1633-42F1-AB3B-7CB183E5F8B8}" destId="{20363298-B2A6-463D-A7BE-F9F67404E389}" srcOrd="0" destOrd="0" presId="urn:microsoft.com/office/officeart/2018/5/layout/IconLeafLabelList"/>
    <dgm:cxn modelId="{EC450542-0ED9-4BD6-9E85-5709B80794C5}" type="presOf" srcId="{01A66772-F185-4D58-B8BB-E9370D7A7A2B}" destId="{B6056BFB-47D7-4C5F-BA11-2CB63C56A52D}" srcOrd="0" destOrd="0" presId="urn:microsoft.com/office/officeart/2018/5/layout/IconLeaf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D55FAE9C-CF3C-44F3-9D1E-DE6DF574E6D9}" type="presOf" srcId="{1C383F32-22E8-4F62-A3E0-BDC3D5F48992}" destId="{AB9CAFAA-6939-48A6-A89B-19D1A94B9EA1}" srcOrd="0" destOrd="0" presId="urn:microsoft.com/office/officeart/2018/5/layout/IconLeafLabelList"/>
    <dgm:cxn modelId="{A85983B4-FADF-419C-BC71-B5F0871C3055}" type="presOf" srcId="{40FC4FFE-8987-4A26-B7F4-8A516F18ADAE}" destId="{08F4E96D-0DB6-4476-8C51-7CC7EC2F227B}" srcOrd="0" destOrd="0" presId="urn:microsoft.com/office/officeart/2018/5/layout/IconLeafLabelList"/>
    <dgm:cxn modelId="{A3E74EE8-8900-4EBD-8983-3BF0AFD6DCC7}" type="presParOf" srcId="{B6056BFB-47D7-4C5F-BA11-2CB63C56A52D}" destId="{311B26C8-22B1-4363-B621-DD56FB7418C8}" srcOrd="0" destOrd="0" presId="urn:microsoft.com/office/officeart/2018/5/layout/IconLeafLabelList"/>
    <dgm:cxn modelId="{044EA9E0-B51B-492A-BE32-015CEAD0BAC9}" type="presParOf" srcId="{311B26C8-22B1-4363-B621-DD56FB7418C8}" destId="{A201D7A7-914C-4D24-8B82-EE40155AB0BE}" srcOrd="0" destOrd="0" presId="urn:microsoft.com/office/officeart/2018/5/layout/IconLeafLabelList"/>
    <dgm:cxn modelId="{08373EC6-14CB-429D-9495-F32683B931D7}" type="presParOf" srcId="{311B26C8-22B1-4363-B621-DD56FB7418C8}" destId="{8FA2F131-CD01-4CBD-B7A5-1B9B5E7F0402}" srcOrd="1" destOrd="0" presId="urn:microsoft.com/office/officeart/2018/5/layout/IconLeafLabelList"/>
    <dgm:cxn modelId="{9AB500F0-62A2-4E73-B4F4-5056804C8D6A}" type="presParOf" srcId="{311B26C8-22B1-4363-B621-DD56FB7418C8}" destId="{F755F00C-B2DB-4097-B4BC-8F1BACC938B7}" srcOrd="2" destOrd="0" presId="urn:microsoft.com/office/officeart/2018/5/layout/IconLeafLabelList"/>
    <dgm:cxn modelId="{676606A7-6564-4CEB-ACE0-4FF9A3A04E67}" type="presParOf" srcId="{311B26C8-22B1-4363-B621-DD56FB7418C8}" destId="{08F4E96D-0DB6-4476-8C51-7CC7EC2F227B}" srcOrd="3" destOrd="0" presId="urn:microsoft.com/office/officeart/2018/5/layout/IconLeafLabelList"/>
    <dgm:cxn modelId="{EAE0F94A-A454-4049-84F7-9EC90E847A03}" type="presParOf" srcId="{B6056BFB-47D7-4C5F-BA11-2CB63C56A52D}" destId="{5AB3C10D-885E-4522-AB39-7ED4318D191A}" srcOrd="1" destOrd="0" presId="urn:microsoft.com/office/officeart/2018/5/layout/IconLeafLabelList"/>
    <dgm:cxn modelId="{B0B5B21A-5ADD-4500-9A67-9B26AF543EBA}" type="presParOf" srcId="{B6056BFB-47D7-4C5F-BA11-2CB63C56A52D}" destId="{2F278BF9-E1B2-4A1C-B065-C19A7B904219}" srcOrd="2" destOrd="0" presId="urn:microsoft.com/office/officeart/2018/5/layout/IconLeafLabelList"/>
    <dgm:cxn modelId="{11FEAF2C-54F7-4E9C-A1D6-5FA0BF7F3665}" type="presParOf" srcId="{2F278BF9-E1B2-4A1C-B065-C19A7B904219}" destId="{543C18BC-1989-44B2-9862-C670C61D3452}" srcOrd="0" destOrd="0" presId="urn:microsoft.com/office/officeart/2018/5/layout/IconLeafLabelList"/>
    <dgm:cxn modelId="{92C17ECB-A80D-4A0E-95CF-40A53D32275F}" type="presParOf" srcId="{2F278BF9-E1B2-4A1C-B065-C19A7B904219}" destId="{E94F35BC-9C76-400A-BBCA-0032259E2E5A}" srcOrd="1" destOrd="0" presId="urn:microsoft.com/office/officeart/2018/5/layout/IconLeafLabelList"/>
    <dgm:cxn modelId="{54E5AE33-4BE6-44E7-871B-1103A0BA7A56}" type="presParOf" srcId="{2F278BF9-E1B2-4A1C-B065-C19A7B904219}" destId="{503A6D04-9ADD-43CC-9847-497CD48F2D11}" srcOrd="2" destOrd="0" presId="urn:microsoft.com/office/officeart/2018/5/layout/IconLeafLabelList"/>
    <dgm:cxn modelId="{3575FCA0-4FCE-460A-8D84-2C767D311A20}" type="presParOf" srcId="{2F278BF9-E1B2-4A1C-B065-C19A7B904219}" destId="{20363298-B2A6-463D-A7BE-F9F67404E389}" srcOrd="3" destOrd="0" presId="urn:microsoft.com/office/officeart/2018/5/layout/IconLeafLabelList"/>
    <dgm:cxn modelId="{4FD22448-C17B-4C43-BAB3-A0B7AA9BCE0D}" type="presParOf" srcId="{B6056BFB-47D7-4C5F-BA11-2CB63C56A52D}" destId="{A47947BB-708D-4F7E-B072-3C2E42B34B24}" srcOrd="3" destOrd="0" presId="urn:microsoft.com/office/officeart/2018/5/layout/IconLeafLabelList"/>
    <dgm:cxn modelId="{75E30F4F-0E76-457B-9D4F-CDE27C2F7F77}" type="presParOf" srcId="{B6056BFB-47D7-4C5F-BA11-2CB63C56A52D}" destId="{BDCD0AC9-D564-4025-AD8A-36664A6CBE31}" srcOrd="4" destOrd="0" presId="urn:microsoft.com/office/officeart/2018/5/layout/IconLeafLabelList"/>
    <dgm:cxn modelId="{C6A367E7-6A7C-42CB-94E4-8EA78AEF87BF}" type="presParOf" srcId="{BDCD0AC9-D564-4025-AD8A-36664A6CBE31}" destId="{5BDDFF18-9AEC-4E5E-B9AA-33D86F01A63E}" srcOrd="0" destOrd="0" presId="urn:microsoft.com/office/officeart/2018/5/layout/IconLeafLabelList"/>
    <dgm:cxn modelId="{B180CBEB-FA9F-4E52-8CA3-A65CB80BB91B}" type="presParOf" srcId="{BDCD0AC9-D564-4025-AD8A-36664A6CBE31}" destId="{F09AEBFF-D2D3-4FFF-AD65-C3CEAEEB10F2}" srcOrd="1" destOrd="0" presId="urn:microsoft.com/office/officeart/2018/5/layout/IconLeafLabelList"/>
    <dgm:cxn modelId="{170B020E-1E19-4EB4-A72C-4FCF01A7DD7E}" type="presParOf" srcId="{BDCD0AC9-D564-4025-AD8A-36664A6CBE31}" destId="{F2EBFBCF-0520-415A-A886-3C4F90D208EF}" srcOrd="2" destOrd="0" presId="urn:microsoft.com/office/officeart/2018/5/layout/IconLeafLabelList"/>
    <dgm:cxn modelId="{CADD8F7D-722C-42A0-AF21-39A3559F8D7B}" type="presParOf" srcId="{BDCD0AC9-D564-4025-AD8A-36664A6CBE31}" destId="{AB9CAFAA-6939-48A6-A89B-19D1A94B9EA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1D7A7-914C-4D24-8B82-EE40155AB0BE}">
      <dsp:nvSpPr>
        <dsp:cNvPr id="0" name=""/>
        <dsp:cNvSpPr/>
      </dsp:nvSpPr>
      <dsp:spPr>
        <a:xfrm>
          <a:off x="616949" y="115682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2F131-CD01-4CBD-B7A5-1B9B5E7F0402}">
      <dsp:nvSpPr>
        <dsp:cNvPr id="0" name=""/>
        <dsp:cNvSpPr/>
      </dsp:nvSpPr>
      <dsp:spPr>
        <a:xfrm>
          <a:off x="1004512" y="503245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4E96D-0DB6-4476-8C51-7CC7EC2F227B}">
      <dsp:nvSpPr>
        <dsp:cNvPr id="0" name=""/>
        <dsp:cNvSpPr/>
      </dsp:nvSpPr>
      <dsp:spPr>
        <a:xfrm>
          <a:off x="35606" y="2500682"/>
          <a:ext cx="2981250" cy="116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Due to changes in our work health and safety policy statement. </a:t>
          </a:r>
        </a:p>
      </dsp:txBody>
      <dsp:txXfrm>
        <a:off x="35606" y="2500682"/>
        <a:ext cx="2981250" cy="1169714"/>
      </dsp:txXfrm>
    </dsp:sp>
    <dsp:sp modelId="{543C18BC-1989-44B2-9862-C670C61D3452}">
      <dsp:nvSpPr>
        <dsp:cNvPr id="0" name=""/>
        <dsp:cNvSpPr/>
      </dsp:nvSpPr>
      <dsp:spPr>
        <a:xfrm>
          <a:off x="4119918" y="115682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F35BC-9C76-400A-BBCA-0032259E2E5A}">
      <dsp:nvSpPr>
        <dsp:cNvPr id="0" name=""/>
        <dsp:cNvSpPr/>
      </dsp:nvSpPr>
      <dsp:spPr>
        <a:xfrm>
          <a:off x="4507481" y="503245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363298-B2A6-463D-A7BE-F9F67404E389}">
      <dsp:nvSpPr>
        <dsp:cNvPr id="0" name=""/>
        <dsp:cNvSpPr/>
      </dsp:nvSpPr>
      <dsp:spPr>
        <a:xfrm>
          <a:off x="3538574" y="2500682"/>
          <a:ext cx="2981250" cy="116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Our goal today is to update our workers on your duties, rights and obligations</a:t>
          </a:r>
        </a:p>
      </dsp:txBody>
      <dsp:txXfrm>
        <a:off x="3538574" y="2500682"/>
        <a:ext cx="2981250" cy="1169714"/>
      </dsp:txXfrm>
    </dsp:sp>
    <dsp:sp modelId="{5BDDFF18-9AEC-4E5E-B9AA-33D86F01A63E}">
      <dsp:nvSpPr>
        <dsp:cNvPr id="0" name=""/>
        <dsp:cNvSpPr/>
      </dsp:nvSpPr>
      <dsp:spPr>
        <a:xfrm>
          <a:off x="7622887" y="115682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9AEBFF-D2D3-4FFF-AD65-C3CEAEEB10F2}">
      <dsp:nvSpPr>
        <dsp:cNvPr id="0" name=""/>
        <dsp:cNvSpPr/>
      </dsp:nvSpPr>
      <dsp:spPr>
        <a:xfrm>
          <a:off x="8010450" y="503245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CAFAA-6939-48A6-A89B-19D1A94B9EA1}">
      <dsp:nvSpPr>
        <dsp:cNvPr id="0" name=""/>
        <dsp:cNvSpPr/>
      </dsp:nvSpPr>
      <dsp:spPr>
        <a:xfrm>
          <a:off x="7041543" y="2500682"/>
          <a:ext cx="2981250" cy="116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kern="1200" dirty="0"/>
            <a:t>in accordance with the work health and safety act 2011 (Qld)</a:t>
          </a:r>
        </a:p>
      </dsp:txBody>
      <dsp:txXfrm>
        <a:off x="7041543" y="2500682"/>
        <a:ext cx="2981250" cy="1169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safe.qld.gov.a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494791"/>
          </a:xfrm>
        </p:spPr>
        <p:txBody>
          <a:bodyPr>
            <a:normAutofit/>
          </a:bodyPr>
          <a:lstStyle/>
          <a:p>
            <a:r>
              <a:rPr lang="en-US" dirty="0"/>
              <a:t>Perfect Painters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455621"/>
            <a:ext cx="4829101" cy="1238616"/>
          </a:xfrm>
        </p:spPr>
        <p:txBody>
          <a:bodyPr>
            <a:noAutofit/>
          </a:bodyPr>
          <a:lstStyle/>
          <a:p>
            <a:r>
              <a:rPr lang="en-US" dirty="0"/>
              <a:t>An update on our work, health and safety policy statement 2024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7F5C-50EC-416A-AE8C-6F6BB422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Introduction</a:t>
            </a:r>
            <a:r>
              <a:rPr lang="en-US" dirty="0"/>
              <a:t> </a:t>
            </a:r>
          </a:p>
        </p:txBody>
      </p:sp>
      <p:graphicFrame>
        <p:nvGraphicFramePr>
          <p:cNvPr id="4" name="Content Placeholder 2" descr="SmartArt graphic">
            <a:extLst>
              <a:ext uri="{FF2B5EF4-FFF2-40B4-BE49-F238E27FC236}">
                <a16:creationId xmlns:a16="http://schemas.microsoft.com/office/drawing/2014/main" id="{59F5A1AC-D08D-42AE-B94A-1CAFB517D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0623802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52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B39E0-AC34-FF5B-7011-36E385F4A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/>
              <a:t>Duties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5E1A0-09D5-F6B7-9575-4304682EB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400" dirty="0"/>
              <a:t>As employees of Perfect Painters, under the WHS Act 2011 (Qld) S.28 you all have a legal responsibility to: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Take reasonable care of your own health and safety.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Take reasonable care of the safety of others.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Comply with reasonable instructions from your employer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Co-operate with the policies and procedures of Work, Health and Safety</a:t>
            </a:r>
          </a:p>
        </p:txBody>
      </p:sp>
    </p:spTree>
    <p:extLst>
      <p:ext uri="{BB962C8B-B14F-4D97-AF65-F5344CB8AC3E}">
        <p14:creationId xmlns:p14="http://schemas.microsoft.com/office/powerpoint/2010/main" val="1960716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A8E1B-FACD-6E02-0C1A-5097716BB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/>
              <a:t>Rights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664F6-77E8-A121-FE68-F049C398A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AU" dirty="0"/>
              <a:t>Under the Work Health and Safety Act you all have a right to a safe and healthy work environment, these include: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Safe Structures and Machinery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Clean Facilities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Safety Equipment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Instruction, Training and Supervision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Consultation about Safety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 Workers Compensation</a:t>
            </a:r>
          </a:p>
        </p:txBody>
      </p:sp>
      <p:sp>
        <p:nvSpPr>
          <p:cNvPr id="5" name="Teardrop 4">
            <a:extLst>
              <a:ext uri="{FF2B5EF4-FFF2-40B4-BE49-F238E27FC236}">
                <a16:creationId xmlns:a16="http://schemas.microsoft.com/office/drawing/2014/main" id="{F521EAF2-50B3-4CD3-FFFA-5D7F241346E2}"/>
              </a:ext>
            </a:extLst>
          </p:cNvPr>
          <p:cNvSpPr/>
          <p:nvPr/>
        </p:nvSpPr>
        <p:spPr>
          <a:xfrm>
            <a:off x="5255933" y="2874780"/>
            <a:ext cx="5801193" cy="3237876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800" b="1" dirty="0">
                <a:solidFill>
                  <a:schemeClr val="tx1"/>
                </a:solidFill>
              </a:rPr>
              <a:t>You also have the right to speak up about safety issues and say no to unsafe work</a:t>
            </a:r>
          </a:p>
        </p:txBody>
      </p:sp>
    </p:spTree>
    <p:extLst>
      <p:ext uri="{BB962C8B-B14F-4D97-AF65-F5344CB8AC3E}">
        <p14:creationId xmlns:p14="http://schemas.microsoft.com/office/powerpoint/2010/main" val="610405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26B14-1101-7EDF-FB52-B27A7008F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/>
              <a:t>Obligations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139DB-C80F-EA97-3495-EE7251CFF6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sz="2400" dirty="0"/>
              <a:t>Obligations in the workplace must be met. Some examples of these would be: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Following the instructions of the company regarding Work Health and Safety.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Use all Personal Protective Equipment (PPE)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Reporting of any hazards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Reporting of any workplace injuries</a:t>
            </a:r>
          </a:p>
          <a:p>
            <a:pPr marL="0" indent="0">
              <a:buNone/>
            </a:pPr>
            <a:r>
              <a:rPr lang="en-AU" sz="2400" dirty="0"/>
              <a:t>Information regarding these can be found a </a:t>
            </a:r>
            <a:r>
              <a:rPr lang="en-AU" sz="2400" dirty="0">
                <a:hlinkClick r:id="rId2"/>
              </a:rPr>
              <a:t>www.worksafe.qld.gov.au</a:t>
            </a:r>
            <a:r>
              <a:rPr lang="en-AU" sz="2400" dirty="0"/>
              <a:t> Codes of Practice 2011 (Qld) or the Work, Health and Safety Act 2011 (Qld) </a:t>
            </a:r>
          </a:p>
          <a:p>
            <a:pPr marL="0" indent="0">
              <a:buNone/>
            </a:pP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1271411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0054D-6988-AE81-2A30-6878B9843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updates to our WHS Policy Statement now include!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4E9E8DD-4D7C-A0F2-3EDD-073543AA5BFE}"/>
              </a:ext>
            </a:extLst>
          </p:cNvPr>
          <p:cNvSpPr/>
          <p:nvPr/>
        </p:nvSpPr>
        <p:spPr>
          <a:xfrm>
            <a:off x="1335315" y="2194505"/>
            <a:ext cx="3556001" cy="145075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>
                <a:solidFill>
                  <a:schemeClr val="tx1"/>
                </a:solidFill>
              </a:rPr>
              <a:t>References to the current WHS Act, and Codes of Practice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4CD4E69-A98D-904E-7E8C-A3B5536B3DB0}"/>
              </a:ext>
            </a:extLst>
          </p:cNvPr>
          <p:cNvSpPr/>
          <p:nvPr/>
        </p:nvSpPr>
        <p:spPr>
          <a:xfrm>
            <a:off x="1097280" y="4049486"/>
            <a:ext cx="3387634" cy="206102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roles and responsibilities of Perfect Painters as your employer</a:t>
            </a: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F906CD41-CA0F-D6D5-6623-89F255CC745C}"/>
              </a:ext>
            </a:extLst>
          </p:cNvPr>
          <p:cNvSpPr/>
          <p:nvPr/>
        </p:nvSpPr>
        <p:spPr>
          <a:xfrm>
            <a:off x="5207161" y="2513819"/>
            <a:ext cx="2976587" cy="3393495"/>
          </a:xfrm>
          <a:prstGeom prst="triangle">
            <a:avLst>
              <a:gd name="adj" fmla="val 4238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roles of our managers and supervisors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AB05603-6CAB-0057-26B2-E0AD2C563AFE}"/>
              </a:ext>
            </a:extLst>
          </p:cNvPr>
          <p:cNvSpPr/>
          <p:nvPr/>
        </p:nvSpPr>
        <p:spPr>
          <a:xfrm>
            <a:off x="8183748" y="2830286"/>
            <a:ext cx="2918526" cy="251018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roles of our employees</a:t>
            </a:r>
          </a:p>
        </p:txBody>
      </p:sp>
    </p:spTree>
    <p:extLst>
      <p:ext uri="{BB962C8B-B14F-4D97-AF65-F5344CB8AC3E}">
        <p14:creationId xmlns:p14="http://schemas.microsoft.com/office/powerpoint/2010/main" val="2929516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0BAC2-D93F-60F0-8E28-972720BA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/>
              <a:t>Complying with Legislation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96767D-B7AA-71C4-D507-DD1E2A8FB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sz="2400" dirty="0"/>
              <a:t>We at Perfect Painters will keep up to date and comply with the legislation and changes by: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Monitoring and assessing Work Health and Safety Amendments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Consultation and representation of our workforce HSCs and HSRs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Regular meetings, investigations and inspections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Training, updating and upskilling our workforce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sz="2400" dirty="0"/>
              <a:t> Documenting. Recording and Reporting</a:t>
            </a:r>
          </a:p>
        </p:txBody>
      </p:sp>
    </p:spTree>
    <p:extLst>
      <p:ext uri="{BB962C8B-B14F-4D97-AF65-F5344CB8AC3E}">
        <p14:creationId xmlns:p14="http://schemas.microsoft.com/office/powerpoint/2010/main" val="244924992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5940</TotalTime>
  <Words>376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Georgia Pro Cond Light</vt:lpstr>
      <vt:lpstr>Speak Pro</vt:lpstr>
      <vt:lpstr>Wingdings</vt:lpstr>
      <vt:lpstr>RetrospectVTI</vt:lpstr>
      <vt:lpstr>Perfect Painters </vt:lpstr>
      <vt:lpstr>Introduction </vt:lpstr>
      <vt:lpstr>Duties</vt:lpstr>
      <vt:lpstr>Rights</vt:lpstr>
      <vt:lpstr>Obligations</vt:lpstr>
      <vt:lpstr>The updates to our WHS Policy Statement now include!</vt:lpstr>
      <vt:lpstr>Complying with Legislation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Painters </dc:title>
  <dc:creator>Alison Radford</dc:creator>
  <cp:lastModifiedBy>Alison Radford</cp:lastModifiedBy>
  <cp:revision>5</cp:revision>
  <dcterms:created xsi:type="dcterms:W3CDTF">2024-05-22T09:23:17Z</dcterms:created>
  <dcterms:modified xsi:type="dcterms:W3CDTF">2024-05-26T23:14:42Z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