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9"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3" d="100"/>
          <a:sy n="53" d="100"/>
        </p:scale>
        <p:origin x="77"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5923F103-BC34-4FE4-A40E-EDDEECFDA5D0}" type="datetimeFigureOut">
              <a:rPr lang="en-US" smtClean="0"/>
              <a:pPr/>
              <a:t>3/9/2021</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D57F1E4F-1CFF-5643-939E-217C01CDF565}" type="slidenum">
              <a:rPr lang="en-US" smtClean="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5543041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3/9/2021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3791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3/9/2021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1746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3/9/2021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34299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3/9/2021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0829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3/9/2021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89788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3/9/2021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4928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3/9/2021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34051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3/9/2021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638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3/9/2021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3555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3/9/2021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0225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2BE451C3-0FF4-47C4-B829-773ADF60F88C}" type="datetimeFigureOut">
              <a:rPr lang="en-US" smtClean="0"/>
              <a:t>3/9/2021</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200291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1505B-C027-4413-9A7B-3A0ADA211902}"/>
              </a:ext>
            </a:extLst>
          </p:cNvPr>
          <p:cNvSpPr>
            <a:spLocks noGrp="1"/>
          </p:cNvSpPr>
          <p:nvPr>
            <p:ph type="ctrTitle"/>
          </p:nvPr>
        </p:nvSpPr>
        <p:spPr/>
        <p:txBody>
          <a:bodyPr/>
          <a:lstStyle/>
          <a:p>
            <a:r>
              <a:rPr lang="en-AU" dirty="0"/>
              <a:t>Happy State High School</a:t>
            </a:r>
            <a:br>
              <a:rPr lang="en-AU" dirty="0"/>
            </a:br>
            <a:r>
              <a:rPr lang="en-AU" dirty="0"/>
              <a:t>		</a:t>
            </a:r>
          </a:p>
        </p:txBody>
      </p:sp>
      <p:sp>
        <p:nvSpPr>
          <p:cNvPr id="3" name="Subtitle 2">
            <a:extLst>
              <a:ext uri="{FF2B5EF4-FFF2-40B4-BE49-F238E27FC236}">
                <a16:creationId xmlns:a16="http://schemas.microsoft.com/office/drawing/2014/main" id="{B9E51E50-FC44-473E-BCF9-69A940F5551E}"/>
              </a:ext>
            </a:extLst>
          </p:cNvPr>
          <p:cNvSpPr>
            <a:spLocks noGrp="1"/>
          </p:cNvSpPr>
          <p:nvPr>
            <p:ph type="subTitle" idx="1"/>
          </p:nvPr>
        </p:nvSpPr>
        <p:spPr/>
        <p:txBody>
          <a:bodyPr>
            <a:normAutofit/>
          </a:bodyPr>
          <a:lstStyle/>
          <a:p>
            <a:r>
              <a:rPr lang="en-AU" sz="3200" dirty="0"/>
              <a:t>Workplace health and safety review</a:t>
            </a:r>
          </a:p>
        </p:txBody>
      </p:sp>
    </p:spTree>
    <p:extLst>
      <p:ext uri="{BB962C8B-B14F-4D97-AF65-F5344CB8AC3E}">
        <p14:creationId xmlns:p14="http://schemas.microsoft.com/office/powerpoint/2010/main" val="42672491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5E0904-721C-4D68-9EB8-1C9752E32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466C88B-B170-4C69-85D3-FD6AD975F9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80FE256-DF37-4639-8CB7-2E2F1897A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AAA7FC3-C615-46A1-9BCA-6101573314E6}"/>
              </a:ext>
            </a:extLst>
          </p:cNvPr>
          <p:cNvSpPr>
            <a:spLocks noGrp="1"/>
          </p:cNvSpPr>
          <p:nvPr>
            <p:ph type="title"/>
          </p:nvPr>
        </p:nvSpPr>
        <p:spPr>
          <a:xfrm>
            <a:off x="5522600" y="758952"/>
            <a:ext cx="5157591" cy="2463219"/>
          </a:xfrm>
        </p:spPr>
        <p:txBody>
          <a:bodyPr vert="horz" lIns="91440" tIns="45720" rIns="91440" bIns="45720" rtlCol="0" anchor="b">
            <a:normAutofit/>
          </a:bodyPr>
          <a:lstStyle/>
          <a:p>
            <a:r>
              <a:rPr lang="en-US" dirty="0">
                <a:solidFill>
                  <a:srgbClr val="FFFFFF"/>
                </a:solidFill>
              </a:rPr>
              <a:t>Updates To WHS Act</a:t>
            </a:r>
          </a:p>
        </p:txBody>
      </p:sp>
      <p:sp>
        <p:nvSpPr>
          <p:cNvPr id="3" name="Text Placeholder 2">
            <a:extLst>
              <a:ext uri="{FF2B5EF4-FFF2-40B4-BE49-F238E27FC236}">
                <a16:creationId xmlns:a16="http://schemas.microsoft.com/office/drawing/2014/main" id="{7D57ED47-B995-4B19-A857-CC3D10728D13}"/>
              </a:ext>
            </a:extLst>
          </p:cNvPr>
          <p:cNvSpPr>
            <a:spLocks noGrp="1"/>
          </p:cNvSpPr>
          <p:nvPr>
            <p:ph type="body" idx="1"/>
          </p:nvPr>
        </p:nvSpPr>
        <p:spPr>
          <a:xfrm>
            <a:off x="5522600" y="3429000"/>
            <a:ext cx="5157592" cy="3063240"/>
          </a:xfrm>
        </p:spPr>
        <p:txBody>
          <a:bodyPr vert="horz" lIns="91440" tIns="45720" rIns="91440" bIns="45720" rtlCol="0">
            <a:normAutofit/>
          </a:bodyPr>
          <a:lstStyle/>
          <a:p>
            <a:r>
              <a:rPr lang="en-US" sz="2400" dirty="0">
                <a:solidFill>
                  <a:srgbClr val="D9D9D9"/>
                </a:solidFill>
              </a:rPr>
              <a:t>The workplace health and safety act was revised in 2011. </a:t>
            </a:r>
          </a:p>
          <a:p>
            <a:r>
              <a:rPr lang="en-US" sz="2400" dirty="0">
                <a:solidFill>
                  <a:srgbClr val="D9D9D9"/>
                </a:solidFill>
              </a:rPr>
              <a:t>in January of 2012 an amendment was made that all schools must have a trained workplace health and safety office who would be apart of the WHS committee</a:t>
            </a:r>
          </a:p>
        </p:txBody>
      </p:sp>
      <p:sp useBgFill="1">
        <p:nvSpPr>
          <p:cNvPr id="16" name="Rectangle 15">
            <a:extLst>
              <a:ext uri="{FF2B5EF4-FFF2-40B4-BE49-F238E27FC236}">
                <a16:creationId xmlns:a16="http://schemas.microsoft.com/office/drawing/2014/main" id="{FDD1039A-772C-4213-A092-0D8A9EF4AC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284" y="0"/>
            <a:ext cx="46199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Classroom">
            <a:extLst>
              <a:ext uri="{FF2B5EF4-FFF2-40B4-BE49-F238E27FC236}">
                <a16:creationId xmlns:a16="http://schemas.microsoft.com/office/drawing/2014/main" id="{42235C14-6A5C-4CA5-A187-4A027BF3AEC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02987" y="1566474"/>
            <a:ext cx="3718563" cy="3718563"/>
          </a:xfrm>
          <a:prstGeom prst="rect">
            <a:avLst/>
          </a:prstGeom>
        </p:spPr>
      </p:pic>
      <p:sp>
        <p:nvSpPr>
          <p:cNvPr id="18" name="Rectangle 17">
            <a:extLst>
              <a:ext uri="{FF2B5EF4-FFF2-40B4-BE49-F238E27FC236}">
                <a16:creationId xmlns:a16="http://schemas.microsoft.com/office/drawing/2014/main" id="{0B39728D-66CA-4175-956D-FE26F3225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07971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A3D8AB-075F-4BA0-86FD-E58CCD85B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394CCB-387B-4C78-A933-081122DB1EE1}"/>
              </a:ext>
            </a:extLst>
          </p:cNvPr>
          <p:cNvSpPr>
            <a:spLocks noGrp="1"/>
          </p:cNvSpPr>
          <p:nvPr>
            <p:ph type="title"/>
          </p:nvPr>
        </p:nvSpPr>
        <p:spPr>
          <a:xfrm>
            <a:off x="965198" y="643466"/>
            <a:ext cx="3092718" cy="5528734"/>
          </a:xfrm>
          <a:noFill/>
        </p:spPr>
        <p:txBody>
          <a:bodyPr vert="horz" lIns="91440" tIns="45720" rIns="91440" bIns="45720" rtlCol="0" anchor="t">
            <a:normAutofit/>
          </a:bodyPr>
          <a:lstStyle/>
          <a:p>
            <a:r>
              <a:rPr lang="en-US" sz="2800">
                <a:solidFill>
                  <a:srgbClr val="FFFFFF"/>
                </a:solidFill>
              </a:rPr>
              <a:t>Updates to WHS Act</a:t>
            </a:r>
          </a:p>
        </p:txBody>
      </p:sp>
      <p:sp useBgFill="1">
        <p:nvSpPr>
          <p:cNvPr id="14" name="Rectangle 13">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80ADB6-F9F6-4891-9C15-171E825EE2B8}"/>
              </a:ext>
            </a:extLst>
          </p:cNvPr>
          <p:cNvSpPr txBox="1"/>
          <p:nvPr/>
        </p:nvSpPr>
        <p:spPr>
          <a:xfrm>
            <a:off x="4821898" y="643466"/>
            <a:ext cx="5827472" cy="5571067"/>
          </a:xfrm>
          <a:prstGeom prst="rect">
            <a:avLst/>
          </a:prstGeom>
        </p:spPr>
        <p:txBody>
          <a:bodyPr vert="horz" lIns="91440" tIns="45720" rIns="91440" bIns="45720" rtlCol="0">
            <a:normAutofit/>
          </a:bodyPr>
          <a:lstStyle/>
          <a:p>
            <a:pPr indent="-182880" defTabSz="914400">
              <a:spcAft>
                <a:spcPts val="600"/>
              </a:spcAft>
              <a:buClr>
                <a:schemeClr val="accent1"/>
              </a:buClr>
            </a:pPr>
            <a:r>
              <a:rPr lang="en-US" sz="2400" cap="all"/>
              <a:t>With the updates to the Workplace Health and Safety Act, the references previously used in the schools policy and procedures are no longer relevant and have been updated. This will allow the person reviewing the policy to easily refer back to the act for clarification</a:t>
            </a:r>
            <a:endParaRPr lang="en-US" sz="2400"/>
          </a:p>
        </p:txBody>
      </p:sp>
    </p:spTree>
    <p:extLst>
      <p:ext uri="{BB962C8B-B14F-4D97-AF65-F5344CB8AC3E}">
        <p14:creationId xmlns:p14="http://schemas.microsoft.com/office/powerpoint/2010/main" val="320156481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5E0904-721C-4D68-9EB8-1C9752E32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B298ECBA-3258-45DF-8FD4-7581736BCC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62BF453-BD82-4B90-9FE7-5170313380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A4E82C3-C8EF-422B-ADC4-E493CF1E1563}"/>
              </a:ext>
            </a:extLst>
          </p:cNvPr>
          <p:cNvSpPr>
            <a:spLocks noGrp="1"/>
          </p:cNvSpPr>
          <p:nvPr>
            <p:ph type="title"/>
          </p:nvPr>
        </p:nvSpPr>
        <p:spPr>
          <a:xfrm>
            <a:off x="8259353" y="244179"/>
            <a:ext cx="2802194" cy="1548819"/>
          </a:xfrm>
        </p:spPr>
        <p:txBody>
          <a:bodyPr vert="horz" lIns="91440" tIns="45720" rIns="91440" bIns="45720" rtlCol="0" anchor="b">
            <a:normAutofit/>
          </a:bodyPr>
          <a:lstStyle/>
          <a:p>
            <a:r>
              <a:rPr lang="en-US" sz="3100" dirty="0">
                <a:solidFill>
                  <a:srgbClr val="FFFFFF"/>
                </a:solidFill>
              </a:rPr>
              <a:t>Training Requirements</a:t>
            </a:r>
          </a:p>
        </p:txBody>
      </p:sp>
      <p:sp>
        <p:nvSpPr>
          <p:cNvPr id="3" name="Text Placeholder 2">
            <a:extLst>
              <a:ext uri="{FF2B5EF4-FFF2-40B4-BE49-F238E27FC236}">
                <a16:creationId xmlns:a16="http://schemas.microsoft.com/office/drawing/2014/main" id="{A8B121EB-4A9A-46E9-9018-F5723A22DAD3}"/>
              </a:ext>
            </a:extLst>
          </p:cNvPr>
          <p:cNvSpPr>
            <a:spLocks noGrp="1"/>
          </p:cNvSpPr>
          <p:nvPr>
            <p:ph type="body" idx="1"/>
          </p:nvPr>
        </p:nvSpPr>
        <p:spPr>
          <a:xfrm>
            <a:off x="8318089" y="2037177"/>
            <a:ext cx="3147307" cy="4329703"/>
          </a:xfrm>
        </p:spPr>
        <p:txBody>
          <a:bodyPr vert="horz" lIns="91440" tIns="45720" rIns="91440" bIns="45720" rtlCol="0">
            <a:normAutofit fontScale="92500" lnSpcReduction="10000"/>
          </a:bodyPr>
          <a:lstStyle/>
          <a:p>
            <a:r>
              <a:rPr lang="en-US" sz="2000" dirty="0">
                <a:solidFill>
                  <a:srgbClr val="D9D9D9"/>
                </a:solidFill>
              </a:rPr>
              <a:t>It is a requirement under the act to have a trained workplace health and safety office, refresher training must be done every five years. This can be completed by:</a:t>
            </a:r>
          </a:p>
          <a:p>
            <a:r>
              <a:rPr lang="en-US" sz="2000" dirty="0">
                <a:solidFill>
                  <a:srgbClr val="D9D9D9"/>
                </a:solidFill>
              </a:rPr>
              <a:t>Recertification / Refresher courses - established by Registered Training </a:t>
            </a:r>
            <a:r>
              <a:rPr lang="en-US" sz="2000" dirty="0" err="1">
                <a:solidFill>
                  <a:srgbClr val="D9D9D9"/>
                </a:solidFill>
              </a:rPr>
              <a:t>Organisations</a:t>
            </a:r>
            <a:r>
              <a:rPr lang="en-US" sz="2000" dirty="0">
                <a:solidFill>
                  <a:srgbClr val="D9D9D9"/>
                </a:solidFill>
              </a:rPr>
              <a:t> (RTO)</a:t>
            </a:r>
          </a:p>
          <a:p>
            <a:r>
              <a:rPr lang="en-US" sz="2000" dirty="0">
                <a:solidFill>
                  <a:srgbClr val="D9D9D9"/>
                </a:solidFill>
              </a:rPr>
              <a:t>Other courses or programs </a:t>
            </a:r>
            <a:r>
              <a:rPr lang="en-US" sz="2000" dirty="0" err="1">
                <a:solidFill>
                  <a:srgbClr val="D9D9D9"/>
                </a:solidFill>
              </a:rPr>
              <a:t>recognised</a:t>
            </a:r>
            <a:r>
              <a:rPr lang="en-US" sz="2000" dirty="0">
                <a:solidFill>
                  <a:srgbClr val="D9D9D9"/>
                </a:solidFill>
              </a:rPr>
              <a:t> by Workplace Health and Safety Queensland</a:t>
            </a:r>
            <a:r>
              <a:rPr lang="en-US" sz="2000" b="0" i="0" dirty="0">
                <a:solidFill>
                  <a:srgbClr val="D9D9D9"/>
                </a:solidFill>
                <a:effectLst/>
              </a:rPr>
              <a:t>.</a:t>
            </a:r>
          </a:p>
          <a:p>
            <a:endParaRPr lang="en-US" sz="900" dirty="0">
              <a:solidFill>
                <a:srgbClr val="D9D9D9"/>
              </a:solidFill>
            </a:endParaRPr>
          </a:p>
        </p:txBody>
      </p:sp>
      <p:sp useBgFill="1">
        <p:nvSpPr>
          <p:cNvPr id="16" name="Rectangle 15">
            <a:extLst>
              <a:ext uri="{FF2B5EF4-FFF2-40B4-BE49-F238E27FC236}">
                <a16:creationId xmlns:a16="http://schemas.microsoft.com/office/drawing/2014/main" id="{072366D3-9B5C-42E1-9906-77FF6BB55E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283" y="0"/>
            <a:ext cx="756100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Office Worker">
            <a:extLst>
              <a:ext uri="{FF2B5EF4-FFF2-40B4-BE49-F238E27FC236}">
                <a16:creationId xmlns:a16="http://schemas.microsoft.com/office/drawing/2014/main" id="{277E283A-BD34-4FA3-9C4A-3E951CF3D0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1662" y="484632"/>
            <a:ext cx="5355881" cy="5882248"/>
          </a:xfrm>
          <a:prstGeom prst="rect">
            <a:avLst/>
          </a:prstGeom>
        </p:spPr>
      </p:pic>
      <p:sp>
        <p:nvSpPr>
          <p:cNvPr id="18" name="Rectangle 17">
            <a:extLst>
              <a:ext uri="{FF2B5EF4-FFF2-40B4-BE49-F238E27FC236}">
                <a16:creationId xmlns:a16="http://schemas.microsoft.com/office/drawing/2014/main" id="{121F5E60-4E89-4B16-A245-12BD993599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315826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A3D8AB-075F-4BA0-86FD-E58CCD85B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AE80D91-18AA-438F-BFF4-E6BABFDFBA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29284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EF05C5AB-8A34-4DF3-AB54-AD74AA432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4698" y="0"/>
            <a:ext cx="5188141" cy="686546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4A9ED02-8E40-4CF2-B697-FD3B404B8BC3}"/>
              </a:ext>
            </a:extLst>
          </p:cNvPr>
          <p:cNvSpPr>
            <a:spLocks noGrp="1"/>
          </p:cNvSpPr>
          <p:nvPr>
            <p:ph type="title"/>
          </p:nvPr>
        </p:nvSpPr>
        <p:spPr>
          <a:xfrm>
            <a:off x="6902937" y="643466"/>
            <a:ext cx="3962658" cy="5376334"/>
          </a:xfrm>
        </p:spPr>
        <p:txBody>
          <a:bodyPr vert="horz" lIns="91440" tIns="45720" rIns="91440" bIns="45720" rtlCol="0" anchor="ctr">
            <a:normAutofit/>
          </a:bodyPr>
          <a:lstStyle/>
          <a:p>
            <a:r>
              <a:rPr lang="en-US" sz="3600">
                <a:solidFill>
                  <a:srgbClr val="FFFFFF"/>
                </a:solidFill>
              </a:rPr>
              <a:t>Inducting Students</a:t>
            </a:r>
          </a:p>
        </p:txBody>
      </p:sp>
      <p:sp>
        <p:nvSpPr>
          <p:cNvPr id="3" name="TextBox 2">
            <a:extLst>
              <a:ext uri="{FF2B5EF4-FFF2-40B4-BE49-F238E27FC236}">
                <a16:creationId xmlns:a16="http://schemas.microsoft.com/office/drawing/2014/main" id="{63A9733E-4E14-4ACF-A166-D9E9DE13A20F}"/>
              </a:ext>
            </a:extLst>
          </p:cNvPr>
          <p:cNvSpPr txBox="1"/>
          <p:nvPr/>
        </p:nvSpPr>
        <p:spPr>
          <a:xfrm>
            <a:off x="643467" y="643467"/>
            <a:ext cx="4817766" cy="5578528"/>
          </a:xfrm>
          <a:prstGeom prst="rect">
            <a:avLst/>
          </a:prstGeom>
        </p:spPr>
        <p:txBody>
          <a:bodyPr vert="horz" lIns="91440" tIns="45720" rIns="91440" bIns="45720" rtlCol="0" anchor="ctr">
            <a:normAutofit/>
          </a:bodyPr>
          <a:lstStyle/>
          <a:p>
            <a:pPr indent="-182880" defTabSz="914400">
              <a:spcAft>
                <a:spcPts val="600"/>
              </a:spcAft>
              <a:buClr>
                <a:schemeClr val="accent1"/>
              </a:buClr>
            </a:pPr>
            <a:r>
              <a:rPr lang="en-US" cap="all" dirty="0"/>
              <a:t>During the student's safety inductions, we will now be including and explaining the process for breaches of safety rules and the repercussions that come with them. </a:t>
            </a:r>
          </a:p>
          <a:p>
            <a:pPr indent="-182880" defTabSz="914400">
              <a:spcAft>
                <a:spcPts val="600"/>
              </a:spcAft>
              <a:buClr>
                <a:schemeClr val="accent1"/>
              </a:buClr>
            </a:pPr>
            <a:endParaRPr lang="en-US" cap="all" dirty="0"/>
          </a:p>
          <a:p>
            <a:pPr indent="-182880" defTabSz="914400">
              <a:spcAft>
                <a:spcPts val="600"/>
              </a:spcAft>
              <a:buClr>
                <a:schemeClr val="accent1"/>
              </a:buClr>
            </a:pPr>
            <a:r>
              <a:rPr lang="en-US" cap="all" dirty="0"/>
              <a:t>We will also be adding a questionnaire to the induction process to ensure that students are understanding their role and responsibilities regarding WHS in the school. </a:t>
            </a:r>
          </a:p>
        </p:txBody>
      </p:sp>
      <p:sp>
        <p:nvSpPr>
          <p:cNvPr id="14" name="Rectangle 13">
            <a:extLst>
              <a:ext uri="{FF2B5EF4-FFF2-40B4-BE49-F238E27FC236}">
                <a16:creationId xmlns:a16="http://schemas.microsoft.com/office/drawing/2014/main" id="{AA3B856C-9196-4702-BED7-5733C7EAA6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760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890264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6F05DDE-5F2C-44F5-BACC-DED4737B1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51EBB8E8-DF34-46B4-8697-0D8C8DB6D5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23376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5EE506-2A21-4C44-BF01-F8103657BAD4}"/>
              </a:ext>
            </a:extLst>
          </p:cNvPr>
          <p:cNvSpPr>
            <a:spLocks noGrp="1"/>
          </p:cNvSpPr>
          <p:nvPr>
            <p:ph type="title"/>
          </p:nvPr>
        </p:nvSpPr>
        <p:spPr>
          <a:xfrm>
            <a:off x="899160" y="931862"/>
            <a:ext cx="6059962" cy="5087938"/>
          </a:xfrm>
        </p:spPr>
        <p:txBody>
          <a:bodyPr vert="horz" lIns="91440" tIns="45720" rIns="91440" bIns="45720" rtlCol="0" anchor="ctr">
            <a:normAutofit/>
          </a:bodyPr>
          <a:lstStyle/>
          <a:p>
            <a:r>
              <a:rPr lang="en-US" sz="6000">
                <a:solidFill>
                  <a:srgbClr val="FFFFFF"/>
                </a:solidFill>
              </a:rPr>
              <a:t>Recording Breaches</a:t>
            </a:r>
          </a:p>
        </p:txBody>
      </p:sp>
      <p:sp>
        <p:nvSpPr>
          <p:cNvPr id="12" name="Rectangle 11">
            <a:extLst>
              <a:ext uri="{FF2B5EF4-FFF2-40B4-BE49-F238E27FC236}">
                <a16:creationId xmlns:a16="http://schemas.microsoft.com/office/drawing/2014/main" id="{35417EB8-D7CD-427B-B5E9-9A88C85B4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 cy="68580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ABB4B243-B5D9-4B56-B29F-6356B903BB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3761" y="-2812"/>
            <a:ext cx="4059079" cy="68608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95882E35-6462-4C0A-A486-D5459CAB48D8}"/>
              </a:ext>
            </a:extLst>
          </p:cNvPr>
          <p:cNvSpPr>
            <a:spLocks noGrp="1"/>
          </p:cNvSpPr>
          <p:nvPr>
            <p:ph type="body" idx="1"/>
          </p:nvPr>
        </p:nvSpPr>
        <p:spPr>
          <a:xfrm>
            <a:off x="7588603" y="931862"/>
            <a:ext cx="3358797" cy="5087938"/>
          </a:xfrm>
          <a:noFill/>
        </p:spPr>
        <p:txBody>
          <a:bodyPr vert="horz" lIns="91440" tIns="45720" rIns="91440" bIns="45720" rtlCol="0" anchor="ctr">
            <a:normAutofit/>
          </a:bodyPr>
          <a:lstStyle/>
          <a:p>
            <a:r>
              <a:rPr lang="en-US" sz="2000">
                <a:solidFill>
                  <a:srgbClr val="FFFFFF"/>
                </a:solidFill>
              </a:rPr>
              <a:t>Any breaches of the safety rules will be documented and recorded in a database that is accessible by the principla, deputy principal and heads of Department. </a:t>
            </a:r>
          </a:p>
          <a:p>
            <a:r>
              <a:rPr lang="en-US" sz="2000">
                <a:solidFill>
                  <a:srgbClr val="FFFFFF"/>
                </a:solidFill>
              </a:rPr>
              <a:t>A paper copy should be kept as well as a digital copy. </a:t>
            </a:r>
          </a:p>
        </p:txBody>
      </p:sp>
      <p:sp>
        <p:nvSpPr>
          <p:cNvPr id="16" name="Rectangle 15">
            <a:extLst>
              <a:ext uri="{FF2B5EF4-FFF2-40B4-BE49-F238E27FC236}">
                <a16:creationId xmlns:a16="http://schemas.microsoft.com/office/drawing/2014/main" id="{41DFD47B-FB81-4F2F-9AEA-CBCF1667A6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2812"/>
            <a:ext cx="914400" cy="68608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6940867"/>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7">
            <a:extLst>
              <a:ext uri="{FF2B5EF4-FFF2-40B4-BE49-F238E27FC236}">
                <a16:creationId xmlns:a16="http://schemas.microsoft.com/office/drawing/2014/main" id="{8BA3D8AB-075F-4BA0-86FD-E58CCD85B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7" name="Rectangle 9">
            <a:extLst>
              <a:ext uri="{FF2B5EF4-FFF2-40B4-BE49-F238E27FC236}">
                <a16:creationId xmlns:a16="http://schemas.microsoft.com/office/drawing/2014/main" id="{0AE80D91-18AA-438F-BFF4-E6BABFDFBA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29284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1">
            <a:extLst>
              <a:ext uri="{FF2B5EF4-FFF2-40B4-BE49-F238E27FC236}">
                <a16:creationId xmlns:a16="http://schemas.microsoft.com/office/drawing/2014/main" id="{EF05C5AB-8A34-4DF3-AB54-AD74AA432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4698" y="0"/>
            <a:ext cx="5188141" cy="686546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AE40846-8A55-4EB2-A8EB-A7936490CE81}"/>
              </a:ext>
            </a:extLst>
          </p:cNvPr>
          <p:cNvSpPr>
            <a:spLocks noGrp="1"/>
          </p:cNvSpPr>
          <p:nvPr>
            <p:ph type="title"/>
          </p:nvPr>
        </p:nvSpPr>
        <p:spPr>
          <a:xfrm>
            <a:off x="6902937" y="643466"/>
            <a:ext cx="3962658" cy="5376334"/>
          </a:xfrm>
        </p:spPr>
        <p:txBody>
          <a:bodyPr vert="horz" lIns="91440" tIns="45720" rIns="91440" bIns="45720" rtlCol="0" anchor="ctr">
            <a:normAutofit/>
          </a:bodyPr>
          <a:lstStyle/>
          <a:p>
            <a:r>
              <a:rPr lang="en-US" sz="3600" dirty="0">
                <a:solidFill>
                  <a:srgbClr val="FFFFFF"/>
                </a:solidFill>
              </a:rPr>
              <a:t>Non-Compliance </a:t>
            </a:r>
          </a:p>
        </p:txBody>
      </p:sp>
      <p:sp>
        <p:nvSpPr>
          <p:cNvPr id="3" name="TextBox 2">
            <a:extLst>
              <a:ext uri="{FF2B5EF4-FFF2-40B4-BE49-F238E27FC236}">
                <a16:creationId xmlns:a16="http://schemas.microsoft.com/office/drawing/2014/main" id="{BDE58FBE-7BF7-4610-A41D-E31FC2F0B497}"/>
              </a:ext>
            </a:extLst>
          </p:cNvPr>
          <p:cNvSpPr txBox="1"/>
          <p:nvPr/>
        </p:nvSpPr>
        <p:spPr>
          <a:xfrm>
            <a:off x="643467" y="643467"/>
            <a:ext cx="4817766" cy="5578528"/>
          </a:xfrm>
          <a:prstGeom prst="rect">
            <a:avLst/>
          </a:prstGeom>
        </p:spPr>
        <p:txBody>
          <a:bodyPr vert="horz" lIns="91440" tIns="45720" rIns="91440" bIns="45720" rtlCol="0" anchor="ctr">
            <a:normAutofit/>
          </a:bodyPr>
          <a:lstStyle/>
          <a:p>
            <a:pPr indent="-182880" defTabSz="914400">
              <a:spcBef>
                <a:spcPts val="1000"/>
              </a:spcBef>
              <a:buClr>
                <a:schemeClr val="accent1"/>
              </a:buClr>
              <a:buSzPct val="80000"/>
            </a:pPr>
            <a:r>
              <a:rPr lang="en-US" cap="all" dirty="0"/>
              <a:t>If the school or its employees has a major breach of compliance, it may be reported to the Department of Education and Workplace Health and Safety QLD for action.</a:t>
            </a:r>
          </a:p>
          <a:p>
            <a:pPr indent="-182880" defTabSz="914400">
              <a:spcBef>
                <a:spcPts val="1000"/>
              </a:spcBef>
              <a:buClr>
                <a:schemeClr val="accent1"/>
              </a:buClr>
              <a:buSzPct val="80000"/>
            </a:pPr>
            <a:endParaRPr lang="en-US" cap="all" dirty="0"/>
          </a:p>
          <a:p>
            <a:pPr indent="-182880" defTabSz="914400">
              <a:spcBef>
                <a:spcPts val="1000"/>
              </a:spcBef>
              <a:buClr>
                <a:schemeClr val="accent1"/>
              </a:buClr>
              <a:buSzPct val="80000"/>
            </a:pPr>
            <a:r>
              <a:rPr lang="en-US" cap="all" dirty="0"/>
              <a:t>If you notice a breach of WHS practice and don’t think that it is being taken seriously or amended, you may want to report it to WHSQ so that the appropriate action can be taken to fix the issue. </a:t>
            </a:r>
          </a:p>
        </p:txBody>
      </p:sp>
      <p:sp>
        <p:nvSpPr>
          <p:cNvPr id="19" name="Rectangle 13">
            <a:extLst>
              <a:ext uri="{FF2B5EF4-FFF2-40B4-BE49-F238E27FC236}">
                <a16:creationId xmlns:a16="http://schemas.microsoft.com/office/drawing/2014/main" id="{AA3B856C-9196-4702-BED7-5733C7EAA6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760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416904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BF661-5D44-4269-8C4E-01F613FBF814}"/>
              </a:ext>
            </a:extLst>
          </p:cNvPr>
          <p:cNvSpPr>
            <a:spLocks noGrp="1"/>
          </p:cNvSpPr>
          <p:nvPr>
            <p:ph type="ctrTitle"/>
          </p:nvPr>
        </p:nvSpPr>
        <p:spPr/>
        <p:txBody>
          <a:bodyPr/>
          <a:lstStyle/>
          <a:p>
            <a:endParaRPr lang="en-AU" dirty="0"/>
          </a:p>
        </p:txBody>
      </p:sp>
      <p:sp>
        <p:nvSpPr>
          <p:cNvPr id="3" name="Subtitle 2">
            <a:extLst>
              <a:ext uri="{FF2B5EF4-FFF2-40B4-BE49-F238E27FC236}">
                <a16:creationId xmlns:a16="http://schemas.microsoft.com/office/drawing/2014/main" id="{7DC658A5-9B62-48C7-84E4-EC2F570722DA}"/>
              </a:ext>
            </a:extLst>
          </p:cNvPr>
          <p:cNvSpPr>
            <a:spLocks noGrp="1"/>
          </p:cNvSpPr>
          <p:nvPr>
            <p:ph type="subTitle" idx="1"/>
          </p:nvPr>
        </p:nvSpPr>
        <p:spPr/>
        <p:txBody>
          <a:bodyPr/>
          <a:lstStyle/>
          <a:p>
            <a:endParaRPr lang="en-AU" dirty="0"/>
          </a:p>
        </p:txBody>
      </p:sp>
    </p:spTree>
    <p:extLst>
      <p:ext uri="{BB962C8B-B14F-4D97-AF65-F5344CB8AC3E}">
        <p14:creationId xmlns:p14="http://schemas.microsoft.com/office/powerpoint/2010/main" val="2781318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TM03457515[[fn=View]]</Template>
  <TotalTime>119</TotalTime>
  <Words>338</Words>
  <Application>Microsoft Office PowerPoint</Application>
  <PresentationFormat>Widescreen</PresentationFormat>
  <Paragraphs>22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Schoolbook</vt:lpstr>
      <vt:lpstr>Wingdings 2</vt:lpstr>
      <vt:lpstr>View</vt:lpstr>
      <vt:lpstr>Happy State High School   </vt:lpstr>
      <vt:lpstr>Updates To WHS Act</vt:lpstr>
      <vt:lpstr>Updates to WHS Act</vt:lpstr>
      <vt:lpstr>Training Requirements</vt:lpstr>
      <vt:lpstr>Inducting Students</vt:lpstr>
      <vt:lpstr>Recording Breaches</vt:lpstr>
      <vt:lpstr>Non-Compliance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Happy State High School</dc:title>
  <dc:creator>Matthew Dickson</dc:creator>
  <cp:lastModifiedBy>Matthew Dickson</cp:lastModifiedBy>
  <cp:revision>7</cp:revision>
  <dcterms:created xsi:type="dcterms:W3CDTF">2021-03-09T09:16:27Z</dcterms:created>
  <dcterms:modified xsi:type="dcterms:W3CDTF">2021-03-09T11:15:30Z</dcterms:modified>
</cp:coreProperties>
</file>