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5"/>
  </p:notesMasterIdLst>
  <p:sldIdLst>
    <p:sldId id="257" r:id="rId2"/>
    <p:sldId id="309" r:id="rId3"/>
    <p:sldId id="648" r:id="rId4"/>
    <p:sldId id="649" r:id="rId5"/>
    <p:sldId id="650" r:id="rId6"/>
    <p:sldId id="392" r:id="rId7"/>
    <p:sldId id="504" r:id="rId8"/>
    <p:sldId id="651" r:id="rId9"/>
    <p:sldId id="652" r:id="rId10"/>
    <p:sldId id="439" r:id="rId11"/>
    <p:sldId id="396" r:id="rId12"/>
    <p:sldId id="653" r:id="rId13"/>
    <p:sldId id="654" r:id="rId14"/>
    <p:sldId id="399" r:id="rId15"/>
    <p:sldId id="401" r:id="rId16"/>
    <p:sldId id="655" r:id="rId17"/>
    <p:sldId id="656" r:id="rId18"/>
    <p:sldId id="387" r:id="rId19"/>
    <p:sldId id="405" r:id="rId20"/>
    <p:sldId id="657" r:id="rId21"/>
    <p:sldId id="658" r:id="rId22"/>
    <p:sldId id="507" r:id="rId23"/>
    <p:sldId id="586" r:id="rId24"/>
    <p:sldId id="620" r:id="rId25"/>
    <p:sldId id="659" r:id="rId26"/>
    <p:sldId id="660" r:id="rId27"/>
    <p:sldId id="661" r:id="rId28"/>
    <p:sldId id="662" r:id="rId29"/>
    <p:sldId id="663" r:id="rId30"/>
    <p:sldId id="588" r:id="rId31"/>
    <p:sldId id="592" r:id="rId32"/>
    <p:sldId id="664" r:id="rId33"/>
    <p:sldId id="665" r:id="rId34"/>
    <p:sldId id="666" r:id="rId35"/>
    <p:sldId id="594" r:id="rId36"/>
    <p:sldId id="595" r:id="rId37"/>
    <p:sldId id="667" r:id="rId38"/>
    <p:sldId id="668" r:id="rId39"/>
    <p:sldId id="669" r:id="rId40"/>
    <p:sldId id="597" r:id="rId41"/>
    <p:sldId id="562" r:id="rId42"/>
    <p:sldId id="671" r:id="rId43"/>
    <p:sldId id="564" r:id="rId44"/>
    <p:sldId id="565" r:id="rId45"/>
    <p:sldId id="670" r:id="rId46"/>
    <p:sldId id="567" r:id="rId47"/>
    <p:sldId id="568" r:id="rId48"/>
    <p:sldId id="639" r:id="rId49"/>
    <p:sldId id="672" r:id="rId50"/>
    <p:sldId id="673" r:id="rId51"/>
    <p:sldId id="570" r:id="rId52"/>
    <p:sldId id="538" r:id="rId53"/>
    <p:sldId id="674" r:id="rId54"/>
    <p:sldId id="675" r:id="rId55"/>
    <p:sldId id="540" r:id="rId56"/>
    <p:sldId id="541" r:id="rId57"/>
    <p:sldId id="676" r:id="rId58"/>
    <p:sldId id="677" r:id="rId59"/>
    <p:sldId id="543" r:id="rId60"/>
    <p:sldId id="544" r:id="rId61"/>
    <p:sldId id="647" r:id="rId62"/>
    <p:sldId id="678" r:id="rId63"/>
    <p:sldId id="679" r:id="rId64"/>
    <p:sldId id="680" r:id="rId65"/>
    <p:sldId id="546" r:id="rId66"/>
    <p:sldId id="514" r:id="rId67"/>
    <p:sldId id="681" r:id="rId68"/>
    <p:sldId id="683" r:id="rId69"/>
    <p:sldId id="682" r:id="rId70"/>
    <p:sldId id="684" r:id="rId71"/>
    <p:sldId id="516" r:id="rId72"/>
    <p:sldId id="435" r:id="rId73"/>
    <p:sldId id="418" r:id="rId7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1806"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6/01/2017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a:t>
            </a:fld>
            <a:endParaRPr lang="en-CA"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a:t>
            </a:fld>
            <a:endParaRPr lang="en-CA"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a:t>
            </a:fld>
            <a:endParaRPr lang="en-CA"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30</a:t>
            </a:fld>
            <a:endParaRPr lang="en-CA"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43</a:t>
            </a:fld>
            <a:endParaRPr lang="en-CA"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46</a:t>
            </a:fld>
            <a:endParaRPr lang="en-CA"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51</a:t>
            </a:fld>
            <a:endParaRPr lang="en-CA"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55</a:t>
            </a:fld>
            <a:endParaRPr lang="en-CA"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56</a:t>
            </a:fld>
            <a:endParaRPr lang="en-AU"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59</a:t>
            </a:fld>
            <a:endParaRPr lang="en-CA" dirty="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60</a:t>
            </a:fld>
            <a:endParaRPr lang="en-AU"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61</a:t>
            </a:fld>
            <a:endParaRPr lang="en-AU"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65</a:t>
            </a:fld>
            <a:endParaRPr lang="en-CA"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66</a:t>
            </a:fld>
            <a:endParaRPr lang="en-AU"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67</a:t>
            </a:fld>
            <a:endParaRPr lang="en-AU"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68</a:t>
            </a:fld>
            <a:endParaRPr lang="en-AU"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71</a:t>
            </a:fld>
            <a:endParaRPr lang="en-CA" dirty="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73</a:t>
            </a:fld>
            <a:endParaRPr lang="en-CA"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6/01/2017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6/01/2017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smtClean="0">
                <a:solidFill>
                  <a:srgbClr val="FF0000"/>
                </a:solidFill>
              </a:rPr>
              <a:t>BSBINN501 </a:t>
            </a:r>
            <a:endParaRPr lang="en-GB" sz="4400" dirty="0" smtClean="0">
              <a:solidFill>
                <a:srgbClr val="FF0000"/>
              </a:solidFill>
            </a:endParaRPr>
          </a:p>
          <a:p>
            <a:pPr algn="r"/>
            <a:r>
              <a:rPr lang="en-AU" sz="4400" b="1" dirty="0" smtClean="0">
                <a:solidFill>
                  <a:srgbClr val="FF0000"/>
                </a:solidFill>
              </a:rPr>
              <a:t>Build and sustain an innovative work environment</a:t>
            </a:r>
            <a:endParaRPr lang="en-GB" sz="4400" dirty="0">
              <a:solidFill>
                <a:srgbClr val="FF0000"/>
              </a:solidFill>
            </a:endParaRPr>
          </a:p>
        </p:txBody>
      </p:sp>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3333723"/>
            <a:ext cx="2880320" cy="3333804"/>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Lead innovation by example</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1.1 </a:t>
            </a:r>
            <a:r>
              <a:rPr lang="en-GB" sz="2800" dirty="0"/>
              <a:t>Make innovation an integral part of leadership and management activities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Leaders </a:t>
            </a:r>
            <a:r>
              <a:rPr lang="en-GB" sz="4900" dirty="0"/>
              <a:t>of innovation have these traits:</a:t>
            </a:r>
            <a:r>
              <a:rPr lang="en-GB" dirty="0"/>
              <a:t/>
            </a:r>
            <a:br>
              <a:rPr lang="en-GB" dirty="0"/>
            </a:br>
            <a:endParaRPr lang="en-GB" dirty="0"/>
          </a:p>
        </p:txBody>
      </p:sp>
      <p:sp>
        <p:nvSpPr>
          <p:cNvPr id="3" name="Content Placeholder 2"/>
          <p:cNvSpPr>
            <a:spLocks noGrp="1"/>
          </p:cNvSpPr>
          <p:nvPr>
            <p:ph idx="1"/>
          </p:nvPr>
        </p:nvSpPr>
        <p:spPr>
          <a:xfrm>
            <a:off x="457200" y="1700808"/>
            <a:ext cx="8229600" cy="4425355"/>
          </a:xfrm>
        </p:spPr>
        <p:txBody>
          <a:bodyPr>
            <a:normAutofit/>
          </a:bodyPr>
          <a:lstStyle/>
          <a:p>
            <a:pPr lvl="0"/>
            <a:r>
              <a:rPr lang="en-GB" dirty="0"/>
              <a:t>Ability to imagine and express innovative visions</a:t>
            </a:r>
          </a:p>
          <a:p>
            <a:pPr lvl="0"/>
            <a:r>
              <a:rPr lang="en-GB" dirty="0"/>
              <a:t>Excellent understanding of customer desires and motivations</a:t>
            </a:r>
          </a:p>
          <a:p>
            <a:pPr lvl="0"/>
            <a:r>
              <a:rPr lang="en-GB" dirty="0"/>
              <a:t>Good communication skills and willingness to tolerate mistakes</a:t>
            </a:r>
          </a:p>
          <a:p>
            <a:pPr lvl="0"/>
            <a:r>
              <a:rPr lang="en-GB" dirty="0"/>
              <a:t>Ability to gain respect and encourage contributions from staff members at all </a:t>
            </a:r>
            <a:r>
              <a:rPr lang="en-GB" dirty="0" smtClean="0"/>
              <a:t>levels.</a:t>
            </a:r>
            <a:endParaRPr lang="en-GB" dirty="0"/>
          </a:p>
        </p:txBody>
      </p:sp>
    </p:spTree>
    <p:extLst>
      <p:ext uri="{BB962C8B-B14F-4D97-AF65-F5344CB8AC3E}">
        <p14:creationId xmlns:p14="http://schemas.microsoft.com/office/powerpoint/2010/main" val="1523674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Leaders of innovation have these traits:</a:t>
            </a:r>
          </a:p>
        </p:txBody>
      </p:sp>
      <p:sp>
        <p:nvSpPr>
          <p:cNvPr id="3" name="Content Placeholder 2"/>
          <p:cNvSpPr>
            <a:spLocks noGrp="1"/>
          </p:cNvSpPr>
          <p:nvPr>
            <p:ph idx="1"/>
          </p:nvPr>
        </p:nvSpPr>
        <p:spPr/>
        <p:txBody>
          <a:bodyPr/>
          <a:lstStyle/>
          <a:p>
            <a:pPr lvl="0"/>
            <a:r>
              <a:rPr lang="en-GB" dirty="0"/>
              <a:t>Ability to present and provide information about innovative ideas</a:t>
            </a:r>
          </a:p>
          <a:p>
            <a:pPr lvl="0"/>
            <a:r>
              <a:rPr lang="en-GB" dirty="0"/>
              <a:t>Good employee feedback skills (feedback should be honest and realistic)</a:t>
            </a:r>
          </a:p>
          <a:p>
            <a:r>
              <a:rPr lang="en-GB" dirty="0"/>
              <a:t>Ability to lead by example and inspire others. </a:t>
            </a:r>
          </a:p>
          <a:p>
            <a:endParaRPr lang="en-GB" dirty="0"/>
          </a:p>
        </p:txBody>
      </p:sp>
      <p:pic>
        <p:nvPicPr>
          <p:cNvPr id="5" name="Picture 4" descr="C:\Users\Stuart New\Pictures\figure_riding_an_upward_arrow_400_clr_1809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4365104"/>
            <a:ext cx="3465546" cy="2016224"/>
          </a:xfrm>
          <a:prstGeom prst="rect">
            <a:avLst/>
          </a:prstGeom>
          <a:noFill/>
          <a:ln>
            <a:noFill/>
          </a:ln>
        </p:spPr>
      </p:pic>
    </p:spTree>
    <p:extLst>
      <p:ext uri="{BB962C8B-B14F-4D97-AF65-F5344CB8AC3E}">
        <p14:creationId xmlns:p14="http://schemas.microsoft.com/office/powerpoint/2010/main" val="704675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Richard Branson’s suggestions for inspiring innovation include:</a:t>
            </a:r>
          </a:p>
        </p:txBody>
      </p:sp>
      <p:sp>
        <p:nvSpPr>
          <p:cNvPr id="3" name="Content Placeholder 2"/>
          <p:cNvSpPr>
            <a:spLocks noGrp="1"/>
          </p:cNvSpPr>
          <p:nvPr>
            <p:ph idx="1"/>
          </p:nvPr>
        </p:nvSpPr>
        <p:spPr/>
        <p:txBody>
          <a:bodyPr>
            <a:normAutofit lnSpcReduction="10000"/>
          </a:bodyPr>
          <a:lstStyle/>
          <a:p>
            <a:pPr lvl="0"/>
            <a:r>
              <a:rPr lang="en-GB" dirty="0"/>
              <a:t>Creating a culture of fun</a:t>
            </a:r>
          </a:p>
          <a:p>
            <a:pPr lvl="0"/>
            <a:r>
              <a:rPr lang="en-GB" dirty="0"/>
              <a:t>Being prepared to deal with challenges and negative events</a:t>
            </a:r>
          </a:p>
          <a:p>
            <a:pPr lvl="0"/>
            <a:r>
              <a:rPr lang="en-GB" dirty="0"/>
              <a:t>Listening and taking note of other people’s contributions</a:t>
            </a:r>
          </a:p>
          <a:p>
            <a:pPr lvl="0"/>
            <a:r>
              <a:rPr lang="en-GB" dirty="0"/>
              <a:t>Delegating tasks and giving employees the opportunity to prove themselves</a:t>
            </a:r>
          </a:p>
          <a:p>
            <a:pPr lvl="0"/>
            <a:r>
              <a:rPr lang="en-GB" dirty="0"/>
              <a:t>Establishing positive relationships with co-workers and related experts</a:t>
            </a:r>
          </a:p>
          <a:p>
            <a:r>
              <a:rPr lang="en-GB" dirty="0"/>
              <a:t>Maintaining open </a:t>
            </a:r>
            <a:r>
              <a:rPr lang="en-GB" dirty="0" smtClean="0"/>
              <a:t>communication.</a:t>
            </a:r>
            <a:endParaRPr lang="en-GB" dirty="0"/>
          </a:p>
        </p:txBody>
      </p:sp>
    </p:spTree>
    <p:extLst>
      <p:ext uri="{BB962C8B-B14F-4D97-AF65-F5344CB8AC3E}">
        <p14:creationId xmlns:p14="http://schemas.microsoft.com/office/powerpoint/2010/main" val="2350413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Lead innovation by example</a:t>
            </a:r>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1.2 </a:t>
            </a:r>
            <a:r>
              <a:rPr lang="en-GB" sz="2800" dirty="0"/>
              <a:t>Demonstrate positive reception of ideas from others and provide constructive advice</a:t>
            </a:r>
            <a:endParaRPr lang="en-AU" sz="2800" dirty="0" smtClean="0">
              <a:latin typeface="+mj-l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Positive ways of responding to employee contributions include:</a:t>
            </a:r>
          </a:p>
        </p:txBody>
      </p:sp>
      <p:sp>
        <p:nvSpPr>
          <p:cNvPr id="3" name="Content Placeholder 2"/>
          <p:cNvSpPr>
            <a:spLocks noGrp="1"/>
          </p:cNvSpPr>
          <p:nvPr>
            <p:ph idx="1"/>
          </p:nvPr>
        </p:nvSpPr>
        <p:spPr>
          <a:xfrm>
            <a:off x="457200" y="1772816"/>
            <a:ext cx="8229600" cy="4353347"/>
          </a:xfrm>
        </p:spPr>
        <p:txBody>
          <a:bodyPr/>
          <a:lstStyle/>
          <a:p>
            <a:pPr lvl="0"/>
            <a:r>
              <a:rPr lang="en-GB" dirty="0"/>
              <a:t>Writing personalised thank you notes</a:t>
            </a:r>
          </a:p>
          <a:p>
            <a:pPr lvl="0"/>
            <a:r>
              <a:rPr lang="en-GB" dirty="0"/>
              <a:t>Thanking employees directly </a:t>
            </a:r>
          </a:p>
          <a:p>
            <a:pPr lvl="0"/>
            <a:r>
              <a:rPr lang="en-GB" dirty="0"/>
              <a:t>Sharing contributed ideas with other members of the workforce</a:t>
            </a:r>
          </a:p>
          <a:p>
            <a:r>
              <a:rPr lang="en-GB" dirty="0"/>
              <a:t>Using incentive schemes and providing rewards for contributions.</a:t>
            </a:r>
          </a:p>
        </p:txBody>
      </p:sp>
      <p:pic>
        <p:nvPicPr>
          <p:cNvPr id="4" name="Picture 3" descr="C:\Users\Stuart New\Pictures\thank_you_400_wht_4252.png"/>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581128"/>
            <a:ext cx="2936354" cy="1953379"/>
          </a:xfrm>
          <a:prstGeom prst="rect">
            <a:avLst/>
          </a:prstGeom>
          <a:noFill/>
          <a:ln>
            <a:noFill/>
          </a:ln>
        </p:spPr>
      </p:pic>
    </p:spTree>
    <p:extLst>
      <p:ext uri="{BB962C8B-B14F-4D97-AF65-F5344CB8AC3E}">
        <p14:creationId xmlns:p14="http://schemas.microsoft.com/office/powerpoint/2010/main" val="3162271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Providing constructive advice</a:t>
            </a:r>
          </a:p>
        </p:txBody>
      </p:sp>
      <p:sp>
        <p:nvSpPr>
          <p:cNvPr id="3" name="Content Placeholder 2"/>
          <p:cNvSpPr>
            <a:spLocks noGrp="1"/>
          </p:cNvSpPr>
          <p:nvPr>
            <p:ph idx="1"/>
          </p:nvPr>
        </p:nvSpPr>
        <p:spPr/>
        <p:txBody>
          <a:bodyPr/>
          <a:lstStyle/>
          <a:p>
            <a:r>
              <a:rPr lang="en-GB" dirty="0"/>
              <a:t>You should give well-considered responses to any ideas that are contributed by your staff members</a:t>
            </a:r>
          </a:p>
          <a:p>
            <a:r>
              <a:rPr lang="en-GB" dirty="0" smtClean="0"/>
              <a:t>If </a:t>
            </a:r>
            <a:r>
              <a:rPr lang="en-GB" dirty="0"/>
              <a:t>you respond positively then the employees will be more likely to go away and rework the initial ideas or come up with completely original suggestions which could be implemented by your </a:t>
            </a:r>
            <a:r>
              <a:rPr lang="en-GB" dirty="0" smtClean="0"/>
              <a:t>organisation</a:t>
            </a:r>
            <a:endParaRPr lang="en-GB" dirty="0"/>
          </a:p>
          <a:p>
            <a:r>
              <a:rPr lang="en-GB" dirty="0"/>
              <a:t>You might use a feedback sandwich, making suggestions for improvement, between praising and recognising the merits of </a:t>
            </a:r>
            <a:r>
              <a:rPr lang="en-GB" dirty="0" smtClean="0"/>
              <a:t>ideas.</a:t>
            </a:r>
            <a:endParaRPr lang="en-GB" dirty="0"/>
          </a:p>
        </p:txBody>
      </p:sp>
    </p:spTree>
    <p:extLst>
      <p:ext uri="{BB962C8B-B14F-4D97-AF65-F5344CB8AC3E}">
        <p14:creationId xmlns:p14="http://schemas.microsoft.com/office/powerpoint/2010/main" val="3007891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Lead innovation by example</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1.3 </a:t>
            </a:r>
            <a:r>
              <a:rPr lang="en-GB" sz="2800" dirty="0"/>
              <a:t>Establish and maintain relationships based on mutual respect and trust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M</a:t>
            </a:r>
            <a:r>
              <a:rPr lang="en-GB" dirty="0" smtClean="0"/>
              <a:t>utual </a:t>
            </a:r>
            <a:r>
              <a:rPr lang="en-GB" dirty="0"/>
              <a:t>respect and trust will depend on these factors:</a:t>
            </a:r>
          </a:p>
        </p:txBody>
      </p:sp>
      <p:sp>
        <p:nvSpPr>
          <p:cNvPr id="3" name="Content Placeholder 2"/>
          <p:cNvSpPr>
            <a:spLocks noGrp="1"/>
          </p:cNvSpPr>
          <p:nvPr>
            <p:ph idx="1"/>
          </p:nvPr>
        </p:nvSpPr>
        <p:spPr>
          <a:xfrm>
            <a:off x="457200" y="1844824"/>
            <a:ext cx="8229600" cy="4281339"/>
          </a:xfrm>
        </p:spPr>
        <p:txBody>
          <a:bodyPr>
            <a:normAutofit/>
          </a:bodyPr>
          <a:lstStyle/>
          <a:p>
            <a:pPr lvl="0"/>
            <a:r>
              <a:rPr lang="en-GB" dirty="0"/>
              <a:t>Integrity </a:t>
            </a:r>
            <a:endParaRPr lang="en-GB" dirty="0" smtClean="0"/>
          </a:p>
          <a:p>
            <a:pPr lvl="0"/>
            <a:r>
              <a:rPr lang="en-GB" dirty="0" smtClean="0"/>
              <a:t>Credibility</a:t>
            </a:r>
          </a:p>
          <a:p>
            <a:pPr lvl="0"/>
            <a:r>
              <a:rPr lang="en-GB" dirty="0" smtClean="0"/>
              <a:t>Accountability</a:t>
            </a:r>
          </a:p>
          <a:p>
            <a:pPr lvl="0"/>
            <a:r>
              <a:rPr lang="en-GB" dirty="0" smtClean="0"/>
              <a:t>Reliability</a:t>
            </a:r>
          </a:p>
          <a:p>
            <a:pPr lvl="0"/>
            <a:r>
              <a:rPr lang="en-GB" dirty="0" smtClean="0"/>
              <a:t>Transparency.</a:t>
            </a:r>
            <a:endParaRPr lang="en-GB" dirty="0"/>
          </a:p>
        </p:txBody>
      </p:sp>
      <p:pic>
        <p:nvPicPr>
          <p:cNvPr id="4" name="Picture 3" descr="C:\Users\Stuart New\Pictures\push_the_bullseye_400_clr_18524.png"/>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924944"/>
            <a:ext cx="3683610" cy="3233534"/>
          </a:xfrm>
          <a:prstGeom prst="rect">
            <a:avLst/>
          </a:prstGeom>
          <a:noFill/>
          <a:ln>
            <a:noFill/>
          </a:ln>
        </p:spPr>
      </p:pic>
    </p:spTree>
    <p:extLst>
      <p:ext uri="{BB962C8B-B14F-4D97-AF65-F5344CB8AC3E}">
        <p14:creationId xmlns:p14="http://schemas.microsoft.com/office/powerpoint/2010/main" val="3709211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Leaders may develop trust and respect in the following ways:</a:t>
            </a:r>
          </a:p>
        </p:txBody>
      </p:sp>
      <p:sp>
        <p:nvSpPr>
          <p:cNvPr id="3" name="Content Placeholder 2"/>
          <p:cNvSpPr>
            <a:spLocks noGrp="1"/>
          </p:cNvSpPr>
          <p:nvPr>
            <p:ph idx="1"/>
          </p:nvPr>
        </p:nvSpPr>
        <p:spPr>
          <a:xfrm>
            <a:off x="457200" y="1916832"/>
            <a:ext cx="8229600" cy="4209331"/>
          </a:xfrm>
        </p:spPr>
        <p:txBody>
          <a:bodyPr/>
          <a:lstStyle/>
          <a:p>
            <a:r>
              <a:rPr lang="en-GB" dirty="0"/>
              <a:t>Setting positive examples </a:t>
            </a:r>
          </a:p>
          <a:p>
            <a:r>
              <a:rPr lang="en-GB" dirty="0"/>
              <a:t>Maintaining open communication </a:t>
            </a:r>
          </a:p>
          <a:p>
            <a:r>
              <a:rPr lang="en-GB" dirty="0"/>
              <a:t>Not apportioning blame </a:t>
            </a:r>
          </a:p>
          <a:p>
            <a:r>
              <a:rPr lang="en-GB" dirty="0"/>
              <a:t>Addressing issues of </a:t>
            </a:r>
            <a:r>
              <a:rPr lang="en-GB" dirty="0" smtClean="0"/>
              <a:t>trust.</a:t>
            </a:r>
            <a:endParaRPr lang="en-GB" dirty="0"/>
          </a:p>
          <a:p>
            <a:endParaRPr lang="en-GB" dirty="0"/>
          </a:p>
        </p:txBody>
      </p:sp>
      <p:pic>
        <p:nvPicPr>
          <p:cNvPr id="1026" name="Picture 2" descr="C:\Users\Stuart New\Pictures\group_leader_ring_400_wht_426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4490" y="4005064"/>
            <a:ext cx="3849216" cy="2405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54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Lead innovation by example</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1.4 </a:t>
            </a:r>
            <a:r>
              <a:rPr lang="en-GB" sz="2800" dirty="0"/>
              <a:t>Take considered risks to open up opportunities for innovation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Taking considered risks</a:t>
            </a:r>
          </a:p>
        </p:txBody>
      </p:sp>
      <p:sp>
        <p:nvSpPr>
          <p:cNvPr id="3" name="Content Placeholder 2"/>
          <p:cNvSpPr>
            <a:spLocks noGrp="1"/>
          </p:cNvSpPr>
          <p:nvPr>
            <p:ph idx="1"/>
          </p:nvPr>
        </p:nvSpPr>
        <p:spPr/>
        <p:txBody>
          <a:bodyPr/>
          <a:lstStyle/>
          <a:p>
            <a:r>
              <a:rPr lang="en-GB" dirty="0"/>
              <a:t>You should appreciate that all innovative opportunities are likely to be associated with some degree of </a:t>
            </a:r>
            <a:r>
              <a:rPr lang="en-GB" dirty="0" smtClean="0"/>
              <a:t>risk</a:t>
            </a:r>
          </a:p>
          <a:p>
            <a:r>
              <a:rPr lang="en-GB" dirty="0" smtClean="0"/>
              <a:t>However</a:t>
            </a:r>
            <a:r>
              <a:rPr lang="en-GB" dirty="0"/>
              <a:t>, you will need to consider the risk in relation to the potential benefit for your </a:t>
            </a:r>
            <a:r>
              <a:rPr lang="en-GB" dirty="0" smtClean="0"/>
              <a:t>organisation</a:t>
            </a:r>
          </a:p>
          <a:p>
            <a:r>
              <a:rPr lang="en-GB" dirty="0" smtClean="0"/>
              <a:t>If </a:t>
            </a:r>
            <a:r>
              <a:rPr lang="en-GB" dirty="0"/>
              <a:t>the level of risk is relatively low and the potential benefit high then the idea should be </a:t>
            </a:r>
            <a:r>
              <a:rPr lang="en-GB" dirty="0" smtClean="0"/>
              <a:t>implemented.</a:t>
            </a:r>
            <a:endParaRPr lang="en-GB" dirty="0"/>
          </a:p>
        </p:txBody>
      </p:sp>
      <p:pic>
        <p:nvPicPr>
          <p:cNvPr id="4" name="Picture 3" descr="C:\Users\Stuart New\Pictures\cost_benefit_risk_red_dice_400_wht_2631.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4899992"/>
            <a:ext cx="1799962" cy="1584176"/>
          </a:xfrm>
          <a:prstGeom prst="rect">
            <a:avLst/>
          </a:prstGeom>
          <a:noFill/>
          <a:ln>
            <a:noFill/>
          </a:ln>
        </p:spPr>
      </p:pic>
    </p:spTree>
    <p:extLst>
      <p:ext uri="{BB962C8B-B14F-4D97-AF65-F5344CB8AC3E}">
        <p14:creationId xmlns:p14="http://schemas.microsoft.com/office/powerpoint/2010/main" val="25728489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Risks may be addressed in the following ways:</a:t>
            </a:r>
          </a:p>
        </p:txBody>
      </p:sp>
      <p:sp>
        <p:nvSpPr>
          <p:cNvPr id="3" name="Content Placeholder 2"/>
          <p:cNvSpPr>
            <a:spLocks noGrp="1"/>
          </p:cNvSpPr>
          <p:nvPr>
            <p:ph idx="1"/>
          </p:nvPr>
        </p:nvSpPr>
        <p:spPr/>
        <p:txBody>
          <a:bodyPr/>
          <a:lstStyle/>
          <a:p>
            <a:pPr lvl="0"/>
            <a:r>
              <a:rPr lang="en-GB" dirty="0"/>
              <a:t>Drawing upon the knowledge and advice of professionals both within and outside your organisation</a:t>
            </a:r>
          </a:p>
          <a:p>
            <a:pPr lvl="0"/>
            <a:r>
              <a:rPr lang="en-GB" dirty="0"/>
              <a:t>Using licensing programmes, allowing other organisations to test the implementation of ideas and assess the associated consequences</a:t>
            </a:r>
          </a:p>
          <a:p>
            <a:r>
              <a:rPr lang="en-GB" dirty="0"/>
              <a:t>Taking time over the implementation of ideas so that the organisation isn’t placed at considerable risk.</a:t>
            </a:r>
          </a:p>
        </p:txBody>
      </p:sp>
      <p:pic>
        <p:nvPicPr>
          <p:cNvPr id="1026" name="Picture 2" descr="C:\Users\Stuart New\Pictures\risk_control_400_wht_549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5006" y="5301208"/>
            <a:ext cx="2481064" cy="1395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982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Lead innovation by example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1.5 </a:t>
            </a:r>
            <a:r>
              <a:rPr lang="en-GB" sz="2800" dirty="0"/>
              <a:t>Regularly evaluate own approaches for consistency with the wider organisational or project context</a:t>
            </a:r>
            <a:endParaRPr lang="en-AU" sz="2800" dirty="0" smtClean="0">
              <a:latin typeface="+mj-l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Evaluating own approaches</a:t>
            </a:r>
          </a:p>
        </p:txBody>
      </p:sp>
      <p:sp>
        <p:nvSpPr>
          <p:cNvPr id="3" name="Content Placeholder 2"/>
          <p:cNvSpPr>
            <a:spLocks noGrp="1"/>
          </p:cNvSpPr>
          <p:nvPr>
            <p:ph idx="1"/>
          </p:nvPr>
        </p:nvSpPr>
        <p:spPr/>
        <p:txBody>
          <a:bodyPr>
            <a:normAutofit/>
          </a:bodyPr>
          <a:lstStyle/>
          <a:p>
            <a:r>
              <a:rPr lang="en-GB" dirty="0"/>
              <a:t>It is important you set aside regular time for reflection on your own approaches to innovation and ensure that they are consistent with the wider organisational or project </a:t>
            </a:r>
            <a:r>
              <a:rPr lang="en-GB" dirty="0" smtClean="0"/>
              <a:t>context</a:t>
            </a:r>
          </a:p>
          <a:p>
            <a:r>
              <a:rPr lang="en-GB" dirty="0" smtClean="0"/>
              <a:t>Your </a:t>
            </a:r>
            <a:r>
              <a:rPr lang="en-GB" dirty="0"/>
              <a:t>innovative work will ideally be consistent with the objectives and mission of your </a:t>
            </a:r>
            <a:r>
              <a:rPr lang="en-GB" dirty="0" smtClean="0"/>
              <a:t>business</a:t>
            </a:r>
          </a:p>
          <a:p>
            <a:r>
              <a:rPr lang="en-GB" dirty="0" smtClean="0"/>
              <a:t>You </a:t>
            </a:r>
            <a:r>
              <a:rPr lang="en-GB" dirty="0"/>
              <a:t>should aim to come up with ideas which can aid the desired progression of your business.</a:t>
            </a:r>
          </a:p>
        </p:txBody>
      </p:sp>
    </p:spTree>
    <p:extLst>
      <p:ext uri="{BB962C8B-B14F-4D97-AF65-F5344CB8AC3E}">
        <p14:creationId xmlns:p14="http://schemas.microsoft.com/office/powerpoint/2010/main" val="13814443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Approaches to innovation may include:</a:t>
            </a:r>
          </a:p>
        </p:txBody>
      </p:sp>
      <p:sp>
        <p:nvSpPr>
          <p:cNvPr id="3" name="Content Placeholder 2"/>
          <p:cNvSpPr>
            <a:spLocks noGrp="1"/>
          </p:cNvSpPr>
          <p:nvPr>
            <p:ph idx="1"/>
          </p:nvPr>
        </p:nvSpPr>
        <p:spPr>
          <a:xfrm>
            <a:off x="457200" y="2060848"/>
            <a:ext cx="5050904" cy="4065315"/>
          </a:xfrm>
        </p:spPr>
        <p:txBody>
          <a:bodyPr/>
          <a:lstStyle/>
          <a:p>
            <a:pPr lvl="0"/>
            <a:r>
              <a:rPr lang="en-GB" dirty="0"/>
              <a:t>Improving products and processes</a:t>
            </a:r>
          </a:p>
          <a:p>
            <a:pPr lvl="0"/>
            <a:r>
              <a:rPr lang="en-GB" dirty="0"/>
              <a:t>Developing new products or services</a:t>
            </a:r>
          </a:p>
          <a:p>
            <a:pPr lvl="0"/>
            <a:r>
              <a:rPr lang="en-GB" dirty="0"/>
              <a:t>Developing the business model</a:t>
            </a:r>
          </a:p>
          <a:p>
            <a:r>
              <a:rPr lang="en-GB" dirty="0"/>
              <a:t>Integrating new technologies for business improvement. </a:t>
            </a:r>
          </a:p>
        </p:txBody>
      </p:sp>
      <p:pic>
        <p:nvPicPr>
          <p:cNvPr id="4" name="Picture 3" descr="C:\Users\Stuart New\Pictures\stick_figure_in_deep_thought_400_clr_8120.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2204864"/>
            <a:ext cx="2811244" cy="3619212"/>
          </a:xfrm>
          <a:prstGeom prst="rect">
            <a:avLst/>
          </a:prstGeom>
          <a:noFill/>
          <a:ln>
            <a:noFill/>
          </a:ln>
        </p:spPr>
      </p:pic>
    </p:spTree>
    <p:extLst>
      <p:ext uri="{BB962C8B-B14F-4D97-AF65-F5344CB8AC3E}">
        <p14:creationId xmlns:p14="http://schemas.microsoft.com/office/powerpoint/2010/main" val="994489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t>Establish work practices that support innovation</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2.1 </a:t>
            </a:r>
            <a:r>
              <a:rPr lang="en-GB" sz="2800" dirty="0"/>
              <a:t>Consult on and establish working conditions that reflect and encourage innovative practice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t>Establish work practices that support innovation</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2.2 </a:t>
            </a:r>
            <a:r>
              <a:rPr lang="en-GB" sz="2800" dirty="0"/>
              <a:t>Introduce and maintain workplace procedures that foster innovation and allow for rigorous evaluation of innovative ideas</a:t>
            </a:r>
            <a:endParaRPr lang="en-AU" sz="2800" dirty="0" smtClean="0">
              <a:latin typeface="+mj-lt"/>
            </a:endParaRPr>
          </a:p>
        </p:txBody>
      </p:sp>
    </p:spTree>
    <p:extLst>
      <p:ext uri="{BB962C8B-B14F-4D97-AF65-F5344CB8AC3E}">
        <p14:creationId xmlns:p14="http://schemas.microsoft.com/office/powerpoint/2010/main" val="21287032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Working conditions may include:</a:t>
            </a:r>
          </a:p>
        </p:txBody>
      </p:sp>
      <p:sp>
        <p:nvSpPr>
          <p:cNvPr id="3" name="Content Placeholder 2"/>
          <p:cNvSpPr>
            <a:spLocks noGrp="1"/>
          </p:cNvSpPr>
          <p:nvPr>
            <p:ph idx="1"/>
          </p:nvPr>
        </p:nvSpPr>
        <p:spPr>
          <a:xfrm>
            <a:off x="457200" y="1600200"/>
            <a:ext cx="4474840" cy="4525963"/>
          </a:xfrm>
        </p:spPr>
        <p:txBody>
          <a:bodyPr/>
          <a:lstStyle/>
          <a:p>
            <a:pPr lvl="0"/>
            <a:r>
              <a:rPr lang="en-GB" dirty="0"/>
              <a:t>Flexible working hours</a:t>
            </a:r>
          </a:p>
          <a:p>
            <a:pPr lvl="0"/>
            <a:r>
              <a:rPr lang="en-GB" dirty="0"/>
              <a:t>Social leave</a:t>
            </a:r>
          </a:p>
          <a:p>
            <a:pPr lvl="0"/>
            <a:r>
              <a:rPr lang="en-GB" dirty="0"/>
              <a:t>Study leave</a:t>
            </a:r>
          </a:p>
          <a:p>
            <a:pPr lvl="0"/>
            <a:r>
              <a:rPr lang="en-GB" dirty="0"/>
              <a:t>Encouragement of risk-taking and tolerance of failures </a:t>
            </a:r>
          </a:p>
          <a:p>
            <a:r>
              <a:rPr lang="en-GB" dirty="0"/>
              <a:t>Opportunities for collaboration and team </a:t>
            </a:r>
            <a:r>
              <a:rPr lang="en-GB" dirty="0" smtClean="0"/>
              <a:t>meetings.</a:t>
            </a:r>
            <a:endParaRPr lang="en-GB" dirty="0"/>
          </a:p>
        </p:txBody>
      </p:sp>
      <p:pic>
        <p:nvPicPr>
          <p:cNvPr id="4" name="Picture 3" descr="C:\Users\Stuart New\Pictures\lots_of_ideas_one_winner_400_wht_18190.png"/>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204864"/>
            <a:ext cx="3650972" cy="2880320"/>
          </a:xfrm>
          <a:prstGeom prst="rect">
            <a:avLst/>
          </a:prstGeom>
          <a:noFill/>
          <a:ln>
            <a:noFill/>
          </a:ln>
        </p:spPr>
      </p:pic>
    </p:spTree>
    <p:extLst>
      <p:ext uri="{BB962C8B-B14F-4D97-AF65-F5344CB8AC3E}">
        <p14:creationId xmlns:p14="http://schemas.microsoft.com/office/powerpoint/2010/main" val="10140352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Working conditions may include:</a:t>
            </a:r>
          </a:p>
        </p:txBody>
      </p:sp>
      <p:sp>
        <p:nvSpPr>
          <p:cNvPr id="3" name="Content Placeholder 2"/>
          <p:cNvSpPr>
            <a:spLocks noGrp="1"/>
          </p:cNvSpPr>
          <p:nvPr>
            <p:ph idx="1"/>
          </p:nvPr>
        </p:nvSpPr>
        <p:spPr/>
        <p:txBody>
          <a:bodyPr/>
          <a:lstStyle/>
          <a:p>
            <a:pPr lvl="0"/>
            <a:r>
              <a:rPr lang="en-GB" dirty="0"/>
              <a:t>Support of senior staff members in the development of ideas</a:t>
            </a:r>
          </a:p>
          <a:p>
            <a:pPr lvl="0"/>
            <a:r>
              <a:rPr lang="en-GB" dirty="0"/>
              <a:t>Allocation of resources for innovation</a:t>
            </a:r>
          </a:p>
          <a:p>
            <a:r>
              <a:rPr lang="en-GB" dirty="0"/>
              <a:t>Time provided for coming up with ideas.</a:t>
            </a:r>
          </a:p>
        </p:txBody>
      </p:sp>
      <p:pic>
        <p:nvPicPr>
          <p:cNvPr id="2050" name="Picture 2" descr="C:\Users\Stuart New\Pictures\pie_chart_clock_836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3939617"/>
            <a:ext cx="2320274" cy="2648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3883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Workplace </a:t>
            </a:r>
            <a:r>
              <a:rPr lang="en-GB" sz="4900" dirty="0"/>
              <a:t>procedures may relate to:</a:t>
            </a:r>
            <a:r>
              <a:rPr lang="en-GB" dirty="0"/>
              <a:t/>
            </a:r>
            <a:br>
              <a:rPr lang="en-GB" dirty="0"/>
            </a:br>
            <a:endParaRPr lang="en-GB" dirty="0"/>
          </a:p>
        </p:txBody>
      </p:sp>
      <p:sp>
        <p:nvSpPr>
          <p:cNvPr id="3" name="Content Placeholder 2"/>
          <p:cNvSpPr>
            <a:spLocks noGrp="1"/>
          </p:cNvSpPr>
          <p:nvPr>
            <p:ph idx="1"/>
          </p:nvPr>
        </p:nvSpPr>
        <p:spPr/>
        <p:txBody>
          <a:bodyPr/>
          <a:lstStyle/>
          <a:p>
            <a:pPr lvl="0"/>
            <a:r>
              <a:rPr lang="en-GB" dirty="0"/>
              <a:t>Briefing processes</a:t>
            </a:r>
          </a:p>
          <a:p>
            <a:pPr lvl="0"/>
            <a:r>
              <a:rPr lang="en-GB" dirty="0"/>
              <a:t>Client relations</a:t>
            </a:r>
          </a:p>
          <a:p>
            <a:pPr lvl="0"/>
            <a:r>
              <a:rPr lang="en-GB" dirty="0"/>
              <a:t>Performance management</a:t>
            </a:r>
          </a:p>
          <a:p>
            <a:pPr lvl="0"/>
            <a:r>
              <a:rPr lang="en-GB" dirty="0"/>
              <a:t>Project management</a:t>
            </a:r>
          </a:p>
          <a:p>
            <a:pPr lvl="0"/>
            <a:r>
              <a:rPr lang="en-GB" dirty="0"/>
              <a:t>Staff meetings</a:t>
            </a:r>
          </a:p>
          <a:p>
            <a:r>
              <a:rPr lang="en-GB" dirty="0"/>
              <a:t>Training.</a:t>
            </a:r>
          </a:p>
        </p:txBody>
      </p:sp>
    </p:spTree>
    <p:extLst>
      <p:ext uri="{BB962C8B-B14F-4D97-AF65-F5344CB8AC3E}">
        <p14:creationId xmlns:p14="http://schemas.microsoft.com/office/powerpoint/2010/main" val="31494747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Ways of fostering innovation may include:</a:t>
            </a:r>
          </a:p>
        </p:txBody>
      </p:sp>
      <p:sp>
        <p:nvSpPr>
          <p:cNvPr id="3" name="Content Placeholder 2"/>
          <p:cNvSpPr>
            <a:spLocks noGrp="1"/>
          </p:cNvSpPr>
          <p:nvPr>
            <p:ph idx="1"/>
          </p:nvPr>
        </p:nvSpPr>
        <p:spPr/>
        <p:txBody>
          <a:bodyPr/>
          <a:lstStyle/>
          <a:p>
            <a:pPr lvl="0"/>
            <a:r>
              <a:rPr lang="en-GB" dirty="0"/>
              <a:t>Hiring employees with creativity and the ability to innovate</a:t>
            </a:r>
          </a:p>
          <a:p>
            <a:pPr lvl="0"/>
            <a:r>
              <a:rPr lang="en-GB" dirty="0"/>
              <a:t>Allowing and actively encouraging employees to spend time thinking creatively</a:t>
            </a:r>
          </a:p>
          <a:p>
            <a:pPr lvl="0"/>
            <a:r>
              <a:rPr lang="en-GB" dirty="0"/>
              <a:t>Maintaining open communication and addressing innovation </a:t>
            </a:r>
          </a:p>
          <a:p>
            <a:pPr lvl="0"/>
            <a:r>
              <a:rPr lang="en-GB" dirty="0"/>
              <a:t>Allowing for failure and tolerating mistakes</a:t>
            </a:r>
          </a:p>
          <a:p>
            <a:r>
              <a:rPr lang="en-GB" dirty="0"/>
              <a:t>Providing innovation training opportunities.</a:t>
            </a:r>
          </a:p>
        </p:txBody>
      </p:sp>
      <p:pic>
        <p:nvPicPr>
          <p:cNvPr id="4" name="Picture 3" descr="C:\Users\Stuart New\Pictures\corporate_think_tank_solution_400_wht_516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5301208"/>
            <a:ext cx="1586855" cy="1368152"/>
          </a:xfrm>
          <a:prstGeom prst="rect">
            <a:avLst/>
          </a:prstGeom>
          <a:noFill/>
          <a:ln>
            <a:noFill/>
          </a:ln>
        </p:spPr>
      </p:pic>
    </p:spTree>
    <p:extLst>
      <p:ext uri="{BB962C8B-B14F-4D97-AF65-F5344CB8AC3E}">
        <p14:creationId xmlns:p14="http://schemas.microsoft.com/office/powerpoint/2010/main" val="13329116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Evaluation of innovative ideas may relate to:</a:t>
            </a:r>
          </a:p>
        </p:txBody>
      </p:sp>
      <p:sp>
        <p:nvSpPr>
          <p:cNvPr id="3" name="Content Placeholder 2"/>
          <p:cNvSpPr>
            <a:spLocks noGrp="1"/>
          </p:cNvSpPr>
          <p:nvPr>
            <p:ph idx="1"/>
          </p:nvPr>
        </p:nvSpPr>
        <p:spPr/>
        <p:txBody>
          <a:bodyPr/>
          <a:lstStyle/>
          <a:p>
            <a:pPr lvl="0"/>
            <a:r>
              <a:rPr lang="en-GB" dirty="0"/>
              <a:t>Analysing consistency with overall goals, values or vision</a:t>
            </a:r>
          </a:p>
          <a:p>
            <a:pPr lvl="0"/>
            <a:r>
              <a:rPr lang="en-GB" dirty="0"/>
              <a:t>Assessing resource requirements and practicalities</a:t>
            </a:r>
          </a:p>
          <a:p>
            <a:pPr lvl="0"/>
            <a:r>
              <a:rPr lang="en-GB" dirty="0"/>
              <a:t>Assessing the potential to find 'champions' or supporters</a:t>
            </a:r>
          </a:p>
          <a:p>
            <a:pPr lvl="0"/>
            <a:r>
              <a:rPr lang="en-GB" dirty="0"/>
              <a:t>Evaluating the external factors that may impact on the idea</a:t>
            </a:r>
          </a:p>
          <a:p>
            <a:r>
              <a:rPr lang="en-GB" dirty="0"/>
              <a:t>Exploring the implications of ideas that may stretch or change existing ways of doing things.</a:t>
            </a:r>
          </a:p>
        </p:txBody>
      </p:sp>
    </p:spTree>
    <p:extLst>
      <p:ext uri="{BB962C8B-B14F-4D97-AF65-F5344CB8AC3E}">
        <p14:creationId xmlns:p14="http://schemas.microsoft.com/office/powerpoint/2010/main" val="25967815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GB" dirty="0"/>
              <a:t>Establish work practices that support innovation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2.3 </a:t>
            </a:r>
            <a:r>
              <a:rPr lang="en-GB" sz="2800" dirty="0"/>
              <a:t>Facilitate and participate in collaborative work arrangements to foster innovation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I</a:t>
            </a:r>
            <a:r>
              <a:rPr lang="en-GB" dirty="0" smtClean="0"/>
              <a:t>nnovative </a:t>
            </a:r>
            <a:r>
              <a:rPr lang="en-GB" dirty="0"/>
              <a:t>thinkers have the following characteristics:</a:t>
            </a:r>
          </a:p>
        </p:txBody>
      </p:sp>
      <p:sp>
        <p:nvSpPr>
          <p:cNvPr id="3" name="Content Placeholder 2"/>
          <p:cNvSpPr>
            <a:spLocks noGrp="1"/>
          </p:cNvSpPr>
          <p:nvPr>
            <p:ph idx="1"/>
          </p:nvPr>
        </p:nvSpPr>
        <p:spPr>
          <a:xfrm>
            <a:off x="457200" y="1988840"/>
            <a:ext cx="8229600" cy="4137323"/>
          </a:xfrm>
        </p:spPr>
        <p:txBody>
          <a:bodyPr/>
          <a:lstStyle/>
          <a:p>
            <a:pPr lvl="0"/>
            <a:r>
              <a:rPr lang="en-GB" dirty="0"/>
              <a:t>Intuitive</a:t>
            </a:r>
          </a:p>
          <a:p>
            <a:pPr lvl="0"/>
            <a:r>
              <a:rPr lang="en-GB" dirty="0"/>
              <a:t>Abductive reasoning</a:t>
            </a:r>
          </a:p>
          <a:p>
            <a:pPr lvl="0"/>
            <a:r>
              <a:rPr lang="en-GB" dirty="0"/>
              <a:t>Asks what if</a:t>
            </a:r>
          </a:p>
          <a:p>
            <a:pPr lvl="0"/>
            <a:r>
              <a:rPr lang="en-GB" dirty="0"/>
              <a:t>Not constrained by the past</a:t>
            </a:r>
          </a:p>
          <a:p>
            <a:pPr lvl="0"/>
            <a:r>
              <a:rPr lang="en-GB" dirty="0"/>
              <a:t>Realises multiple possibilities</a:t>
            </a:r>
          </a:p>
          <a:p>
            <a:pPr lvl="0"/>
            <a:r>
              <a:rPr lang="en-GB" dirty="0"/>
              <a:t>Always looks for better ways</a:t>
            </a:r>
          </a:p>
          <a:p>
            <a:r>
              <a:rPr lang="en-GB" dirty="0"/>
              <a:t>Relishes ambiguity.</a:t>
            </a:r>
          </a:p>
        </p:txBody>
      </p:sp>
      <p:pic>
        <p:nvPicPr>
          <p:cNvPr id="4" name="Picture 3" descr="C:\Users\Stuart New\Pictures\stickman_question_mark_thinking_pc_400_clr_1680.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2492896"/>
            <a:ext cx="2912978" cy="3096344"/>
          </a:xfrm>
          <a:prstGeom prst="rect">
            <a:avLst/>
          </a:prstGeom>
          <a:noFill/>
          <a:ln>
            <a:noFill/>
          </a:ln>
        </p:spPr>
      </p:pic>
    </p:spTree>
    <p:extLst>
      <p:ext uri="{BB962C8B-B14F-4D97-AF65-F5344CB8AC3E}">
        <p14:creationId xmlns:p14="http://schemas.microsoft.com/office/powerpoint/2010/main" val="12059789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Team building requirements may include:</a:t>
            </a:r>
          </a:p>
        </p:txBody>
      </p:sp>
      <p:sp>
        <p:nvSpPr>
          <p:cNvPr id="3" name="Content Placeholder 2"/>
          <p:cNvSpPr>
            <a:spLocks noGrp="1"/>
          </p:cNvSpPr>
          <p:nvPr>
            <p:ph idx="1"/>
          </p:nvPr>
        </p:nvSpPr>
        <p:spPr/>
        <p:txBody>
          <a:bodyPr>
            <a:normAutofit lnSpcReduction="10000"/>
          </a:bodyPr>
          <a:lstStyle/>
          <a:p>
            <a:pPr lvl="0"/>
            <a:r>
              <a:rPr lang="en-GB" dirty="0"/>
              <a:t>Highlighting and agreeing on common objectives and team purposes</a:t>
            </a:r>
          </a:p>
          <a:p>
            <a:pPr lvl="0"/>
            <a:r>
              <a:rPr lang="en-GB" dirty="0"/>
              <a:t>Selecting and organising team members with appropriate skill sets</a:t>
            </a:r>
          </a:p>
          <a:p>
            <a:pPr lvl="0"/>
            <a:r>
              <a:rPr lang="en-GB" dirty="0"/>
              <a:t>Detailing the contribution that the team is expected to make in relation to the progression of the business</a:t>
            </a:r>
          </a:p>
          <a:p>
            <a:pPr lvl="0"/>
            <a:r>
              <a:rPr lang="en-GB" dirty="0"/>
              <a:t>Developing schedules and </a:t>
            </a:r>
            <a:r>
              <a:rPr lang="en-GB" dirty="0" smtClean="0"/>
              <a:t>timelines</a:t>
            </a:r>
          </a:p>
          <a:p>
            <a:pPr lvl="0"/>
            <a:r>
              <a:rPr lang="en-GB" dirty="0" smtClean="0"/>
              <a:t>Developing </a:t>
            </a:r>
            <a:r>
              <a:rPr lang="en-GB" dirty="0"/>
              <a:t>means of evaluating team contributions </a:t>
            </a:r>
          </a:p>
          <a:p>
            <a:pPr lvl="0"/>
            <a:r>
              <a:rPr lang="en-GB" dirty="0" smtClean="0"/>
              <a:t>Ensuring </a:t>
            </a:r>
            <a:r>
              <a:rPr lang="en-GB" dirty="0"/>
              <a:t>the commitment and motivation of team members.</a:t>
            </a:r>
          </a:p>
        </p:txBody>
      </p:sp>
    </p:spTree>
    <p:extLst>
      <p:ext uri="{BB962C8B-B14F-4D97-AF65-F5344CB8AC3E}">
        <p14:creationId xmlns:p14="http://schemas.microsoft.com/office/powerpoint/2010/main" val="4079576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Ways that maximise opportunities for innovation may relate to:</a:t>
            </a:r>
          </a:p>
        </p:txBody>
      </p:sp>
      <p:sp>
        <p:nvSpPr>
          <p:cNvPr id="3" name="Content Placeholder 2"/>
          <p:cNvSpPr>
            <a:spLocks noGrp="1"/>
          </p:cNvSpPr>
          <p:nvPr>
            <p:ph idx="1"/>
          </p:nvPr>
        </p:nvSpPr>
        <p:spPr>
          <a:xfrm>
            <a:off x="457200" y="2060848"/>
            <a:ext cx="8229600" cy="4065315"/>
          </a:xfrm>
        </p:spPr>
        <p:txBody>
          <a:bodyPr/>
          <a:lstStyle/>
          <a:p>
            <a:pPr lvl="0"/>
            <a:r>
              <a:rPr lang="en-GB" dirty="0"/>
              <a:t>Collaborating</a:t>
            </a:r>
          </a:p>
          <a:p>
            <a:pPr lvl="0"/>
            <a:r>
              <a:rPr lang="en-GB" dirty="0"/>
              <a:t>Collecting data</a:t>
            </a:r>
          </a:p>
          <a:p>
            <a:pPr lvl="0"/>
            <a:r>
              <a:rPr lang="en-GB" dirty="0"/>
              <a:t>Creative thinking</a:t>
            </a:r>
          </a:p>
          <a:p>
            <a:pPr lvl="0"/>
            <a:r>
              <a:rPr lang="en-GB" dirty="0"/>
              <a:t>Future scanning</a:t>
            </a:r>
          </a:p>
          <a:p>
            <a:pPr lvl="0"/>
            <a:r>
              <a:rPr lang="en-GB" dirty="0"/>
              <a:t>Getting feedback</a:t>
            </a:r>
          </a:p>
          <a:p>
            <a:pPr lvl="0"/>
            <a:r>
              <a:rPr lang="en-GB" dirty="0"/>
              <a:t>Making suggestions</a:t>
            </a:r>
          </a:p>
          <a:p>
            <a:r>
              <a:rPr lang="en-GB" dirty="0"/>
              <a:t>Networking.</a:t>
            </a:r>
          </a:p>
        </p:txBody>
      </p:sp>
      <p:pic>
        <p:nvPicPr>
          <p:cNvPr id="3074" name="Picture 2" descr="C:\Users\Stuart New\Pictures\open_mind_skies_the_limit_400_clr_1707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2060848"/>
            <a:ext cx="2428478" cy="3624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4112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GB" dirty="0"/>
              <a:t>Establish work practices that support innovation</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2.4 </a:t>
            </a:r>
            <a:r>
              <a:rPr lang="en-GB" sz="2800" dirty="0"/>
              <a:t>Build and lead teams to work in ways that maximise opportunities for innovation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I</a:t>
            </a:r>
            <a:r>
              <a:rPr lang="en-GB" dirty="0" smtClean="0"/>
              <a:t>nnovative </a:t>
            </a:r>
            <a:r>
              <a:rPr lang="en-GB" dirty="0"/>
              <a:t>thinkers have the following characteristics:</a:t>
            </a:r>
          </a:p>
        </p:txBody>
      </p:sp>
      <p:sp>
        <p:nvSpPr>
          <p:cNvPr id="3" name="Content Placeholder 2"/>
          <p:cNvSpPr>
            <a:spLocks noGrp="1"/>
          </p:cNvSpPr>
          <p:nvPr>
            <p:ph idx="1"/>
          </p:nvPr>
        </p:nvSpPr>
        <p:spPr>
          <a:xfrm>
            <a:off x="457200" y="1916832"/>
            <a:ext cx="8229600" cy="4209331"/>
          </a:xfrm>
        </p:spPr>
        <p:txBody>
          <a:bodyPr/>
          <a:lstStyle/>
          <a:p>
            <a:pPr lvl="0"/>
            <a:r>
              <a:rPr lang="en-GB" dirty="0"/>
              <a:t>Intuitive</a:t>
            </a:r>
          </a:p>
          <a:p>
            <a:pPr lvl="0"/>
            <a:r>
              <a:rPr lang="en-GB" dirty="0"/>
              <a:t>Abductive reasoning</a:t>
            </a:r>
          </a:p>
          <a:p>
            <a:pPr lvl="0"/>
            <a:r>
              <a:rPr lang="en-GB" dirty="0"/>
              <a:t>Asks what if</a:t>
            </a:r>
          </a:p>
          <a:p>
            <a:pPr lvl="0"/>
            <a:r>
              <a:rPr lang="en-GB" dirty="0"/>
              <a:t>Not constrained by the past</a:t>
            </a:r>
          </a:p>
          <a:p>
            <a:pPr lvl="0"/>
            <a:r>
              <a:rPr lang="en-GB" dirty="0"/>
              <a:t>Realises multiple possibilities</a:t>
            </a:r>
          </a:p>
          <a:p>
            <a:pPr lvl="0"/>
            <a:r>
              <a:rPr lang="en-GB" dirty="0"/>
              <a:t>Always looks for better ways</a:t>
            </a:r>
          </a:p>
          <a:p>
            <a:r>
              <a:rPr lang="en-GB" dirty="0"/>
              <a:t>Relishes ambiguity.</a:t>
            </a:r>
          </a:p>
        </p:txBody>
      </p:sp>
      <p:pic>
        <p:nvPicPr>
          <p:cNvPr id="4" name="Picture 3" descr="C:\Users\Stuart New\Pictures\stickman_question_mark_thinking_pc_400_clr_1680.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2564904"/>
            <a:ext cx="2984986" cy="3240360"/>
          </a:xfrm>
          <a:prstGeom prst="rect">
            <a:avLst/>
          </a:prstGeom>
          <a:noFill/>
          <a:ln>
            <a:noFill/>
          </a:ln>
        </p:spPr>
      </p:pic>
    </p:spTree>
    <p:extLst>
      <p:ext uri="{BB962C8B-B14F-4D97-AF65-F5344CB8AC3E}">
        <p14:creationId xmlns:p14="http://schemas.microsoft.com/office/powerpoint/2010/main" val="18420196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Team building requirements may include:</a:t>
            </a:r>
          </a:p>
        </p:txBody>
      </p:sp>
      <p:sp>
        <p:nvSpPr>
          <p:cNvPr id="3" name="Content Placeholder 2"/>
          <p:cNvSpPr>
            <a:spLocks noGrp="1"/>
          </p:cNvSpPr>
          <p:nvPr>
            <p:ph idx="1"/>
          </p:nvPr>
        </p:nvSpPr>
        <p:spPr>
          <a:xfrm>
            <a:off x="457200" y="1700808"/>
            <a:ext cx="8229600" cy="4425355"/>
          </a:xfrm>
        </p:spPr>
        <p:txBody>
          <a:bodyPr>
            <a:normAutofit lnSpcReduction="10000"/>
          </a:bodyPr>
          <a:lstStyle/>
          <a:p>
            <a:pPr lvl="0"/>
            <a:r>
              <a:rPr lang="en-GB" dirty="0"/>
              <a:t>Highlighting and agreeing on common objectives and team purposes</a:t>
            </a:r>
          </a:p>
          <a:p>
            <a:pPr lvl="0"/>
            <a:r>
              <a:rPr lang="en-GB" dirty="0"/>
              <a:t>Selecting and organising team members with appropriate skill sets</a:t>
            </a:r>
          </a:p>
          <a:p>
            <a:pPr lvl="0"/>
            <a:r>
              <a:rPr lang="en-GB" dirty="0"/>
              <a:t>Detailing the contribution that the team is expected to make in relation to the progression of the business</a:t>
            </a:r>
          </a:p>
          <a:p>
            <a:pPr lvl="0"/>
            <a:r>
              <a:rPr lang="en-GB" dirty="0"/>
              <a:t>Developing schedules and </a:t>
            </a:r>
            <a:r>
              <a:rPr lang="en-GB" dirty="0" smtClean="0"/>
              <a:t>timelines</a:t>
            </a:r>
          </a:p>
          <a:p>
            <a:pPr lvl="0"/>
            <a:r>
              <a:rPr lang="en-GB" dirty="0" smtClean="0"/>
              <a:t>Developing </a:t>
            </a:r>
            <a:r>
              <a:rPr lang="en-GB" dirty="0"/>
              <a:t>means of evaluating team contributions </a:t>
            </a:r>
            <a:endParaRPr lang="en-GB" dirty="0" smtClean="0"/>
          </a:p>
          <a:p>
            <a:pPr lvl="0"/>
            <a:r>
              <a:rPr lang="en-GB" dirty="0" smtClean="0"/>
              <a:t>Ensuring </a:t>
            </a:r>
            <a:r>
              <a:rPr lang="en-GB" dirty="0"/>
              <a:t>the commitment and motivation of team members.</a:t>
            </a:r>
          </a:p>
        </p:txBody>
      </p:sp>
    </p:spTree>
    <p:extLst>
      <p:ext uri="{BB962C8B-B14F-4D97-AF65-F5344CB8AC3E}">
        <p14:creationId xmlns:p14="http://schemas.microsoft.com/office/powerpoint/2010/main" val="6190696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Ways that maximise opportunities for innovation may relate to:</a:t>
            </a:r>
          </a:p>
        </p:txBody>
      </p:sp>
      <p:sp>
        <p:nvSpPr>
          <p:cNvPr id="3" name="Content Placeholder 2"/>
          <p:cNvSpPr>
            <a:spLocks noGrp="1"/>
          </p:cNvSpPr>
          <p:nvPr>
            <p:ph idx="1"/>
          </p:nvPr>
        </p:nvSpPr>
        <p:spPr>
          <a:xfrm>
            <a:off x="457200" y="2196582"/>
            <a:ext cx="8229600" cy="3929581"/>
          </a:xfrm>
        </p:spPr>
        <p:txBody>
          <a:bodyPr/>
          <a:lstStyle/>
          <a:p>
            <a:pPr lvl="0"/>
            <a:r>
              <a:rPr lang="en-GB" dirty="0"/>
              <a:t>Collaborating</a:t>
            </a:r>
          </a:p>
          <a:p>
            <a:pPr lvl="0"/>
            <a:r>
              <a:rPr lang="en-GB" dirty="0"/>
              <a:t>Collecting data</a:t>
            </a:r>
          </a:p>
          <a:p>
            <a:pPr lvl="0"/>
            <a:r>
              <a:rPr lang="en-GB" dirty="0"/>
              <a:t>Creative thinking</a:t>
            </a:r>
          </a:p>
          <a:p>
            <a:pPr lvl="0"/>
            <a:r>
              <a:rPr lang="en-GB" dirty="0"/>
              <a:t>Future scanning</a:t>
            </a:r>
          </a:p>
          <a:p>
            <a:pPr lvl="0"/>
            <a:r>
              <a:rPr lang="en-GB" dirty="0"/>
              <a:t>Getting feedback</a:t>
            </a:r>
          </a:p>
          <a:p>
            <a:pPr lvl="0"/>
            <a:r>
              <a:rPr lang="en-GB" dirty="0"/>
              <a:t>Making suggestions</a:t>
            </a:r>
          </a:p>
          <a:p>
            <a:pPr lvl="0"/>
            <a:r>
              <a:rPr lang="en-GB" dirty="0"/>
              <a:t>Networking.</a:t>
            </a:r>
          </a:p>
          <a:p>
            <a:endParaRPr lang="en-GB" dirty="0"/>
          </a:p>
        </p:txBody>
      </p:sp>
      <p:pic>
        <p:nvPicPr>
          <p:cNvPr id="1026" name="Picture 2" descr="C:\Users\Stuart New\Pictures\brainstorming_idea_pc_400_clr_128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196582"/>
            <a:ext cx="3074839" cy="3929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33783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Promote innovation</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3.1 </a:t>
            </a:r>
            <a:r>
              <a:rPr lang="en-GB" sz="2800" dirty="0"/>
              <a:t>Acknowledge suggestions, improvements and innovations from all colleagues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Staff contributions may be acknowledged in the following ways:</a:t>
            </a:r>
          </a:p>
        </p:txBody>
      </p:sp>
      <p:sp>
        <p:nvSpPr>
          <p:cNvPr id="3" name="Content Placeholder 2"/>
          <p:cNvSpPr>
            <a:spLocks noGrp="1"/>
          </p:cNvSpPr>
          <p:nvPr>
            <p:ph idx="1"/>
          </p:nvPr>
        </p:nvSpPr>
        <p:spPr>
          <a:xfrm>
            <a:off x="457200" y="1844824"/>
            <a:ext cx="8229600" cy="4281339"/>
          </a:xfrm>
        </p:spPr>
        <p:txBody>
          <a:bodyPr/>
          <a:lstStyle/>
          <a:p>
            <a:pPr lvl="0"/>
            <a:r>
              <a:rPr lang="en-GB" dirty="0"/>
              <a:t>Personalised thank you notes</a:t>
            </a:r>
          </a:p>
          <a:p>
            <a:pPr lvl="0"/>
            <a:r>
              <a:rPr lang="en-GB" dirty="0"/>
              <a:t>Written pieces in bulletins and newsletters</a:t>
            </a:r>
          </a:p>
          <a:p>
            <a:pPr lvl="0"/>
            <a:r>
              <a:rPr lang="en-GB" dirty="0"/>
              <a:t>Statements during staff meetings</a:t>
            </a:r>
          </a:p>
          <a:p>
            <a:pPr lvl="0"/>
            <a:r>
              <a:rPr lang="en-GB" dirty="0"/>
              <a:t>Social media and blog posts </a:t>
            </a:r>
          </a:p>
          <a:p>
            <a:pPr lvl="0"/>
            <a:r>
              <a:rPr lang="en-GB" dirty="0"/>
              <a:t>Informal workplace discussions.</a:t>
            </a:r>
          </a:p>
          <a:p>
            <a:endParaRPr lang="en-GB" dirty="0"/>
          </a:p>
        </p:txBody>
      </p:sp>
      <p:pic>
        <p:nvPicPr>
          <p:cNvPr id="4" name="Picture 3" descr="C:\Users\Stuart New\Pictures\two_thumbs_up_400_wht_1166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3645024"/>
            <a:ext cx="2661394" cy="2733402"/>
          </a:xfrm>
          <a:prstGeom prst="rect">
            <a:avLst/>
          </a:prstGeom>
          <a:noFill/>
          <a:ln>
            <a:noFill/>
          </a:ln>
        </p:spPr>
      </p:pic>
    </p:spTree>
    <p:extLst>
      <p:ext uri="{BB962C8B-B14F-4D97-AF65-F5344CB8AC3E}">
        <p14:creationId xmlns:p14="http://schemas.microsoft.com/office/powerpoint/2010/main" val="27671743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Promote innovation</a:t>
            </a:r>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3.2 </a:t>
            </a:r>
            <a:r>
              <a:rPr lang="en-GB" sz="2800" dirty="0"/>
              <a:t>Find appropriate ways of celebrating and promoting innovation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Ways of celebrating and promoting innovation may include: </a:t>
            </a:r>
          </a:p>
        </p:txBody>
      </p:sp>
      <p:sp>
        <p:nvSpPr>
          <p:cNvPr id="3" name="Content Placeholder 2"/>
          <p:cNvSpPr>
            <a:spLocks noGrp="1"/>
          </p:cNvSpPr>
          <p:nvPr>
            <p:ph idx="1"/>
          </p:nvPr>
        </p:nvSpPr>
        <p:spPr>
          <a:xfrm>
            <a:off x="457200" y="1700808"/>
            <a:ext cx="5770984" cy="4425355"/>
          </a:xfrm>
        </p:spPr>
        <p:txBody>
          <a:bodyPr/>
          <a:lstStyle/>
          <a:p>
            <a:pPr lvl="0"/>
            <a:r>
              <a:rPr lang="en-GB" dirty="0"/>
              <a:t>Congratulating the project team</a:t>
            </a:r>
          </a:p>
          <a:p>
            <a:pPr lvl="0"/>
            <a:r>
              <a:rPr lang="en-GB" dirty="0"/>
              <a:t>Ensuring management acknowledgment</a:t>
            </a:r>
          </a:p>
          <a:p>
            <a:pPr lvl="0"/>
            <a:r>
              <a:rPr lang="en-GB" dirty="0"/>
              <a:t>Providing a newsletter story about the idea</a:t>
            </a:r>
          </a:p>
          <a:p>
            <a:pPr lvl="0"/>
            <a:r>
              <a:rPr lang="en-GB" dirty="0"/>
              <a:t>Using the idea to help foster other ideas </a:t>
            </a:r>
          </a:p>
          <a:p>
            <a:r>
              <a:rPr lang="en-GB" dirty="0"/>
              <a:t>Well-planned group incentive schemes.</a:t>
            </a:r>
          </a:p>
        </p:txBody>
      </p:sp>
      <p:pic>
        <p:nvPicPr>
          <p:cNvPr id="4" name="Picture 3" descr="C:\Users\Stuart New\Pictures\woman_celebration_arms_up_400_clr_11340.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2276872"/>
            <a:ext cx="2642994" cy="3833460"/>
          </a:xfrm>
          <a:prstGeom prst="rect">
            <a:avLst/>
          </a:prstGeom>
          <a:noFill/>
          <a:ln>
            <a:noFill/>
          </a:ln>
        </p:spPr>
      </p:pic>
    </p:spTree>
    <p:extLst>
      <p:ext uri="{BB962C8B-B14F-4D97-AF65-F5344CB8AC3E}">
        <p14:creationId xmlns:p14="http://schemas.microsoft.com/office/powerpoint/2010/main" val="35827080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Promote innovation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3.3 </a:t>
            </a:r>
            <a:r>
              <a:rPr lang="en-GB" sz="2800" dirty="0"/>
              <a:t>Promote and reinforce the value of innovation according to the vision and objectives of the organisation or project</a:t>
            </a:r>
            <a:endParaRPr lang="en-AU" sz="2800" dirty="0" smtClean="0">
              <a:latin typeface="+mj-l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Promote innovation</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3.4 </a:t>
            </a:r>
            <a:r>
              <a:rPr lang="en-GB" sz="2800" dirty="0"/>
              <a:t>Promote and support the evaluation of innovative ideas within the wider organisational or project context</a:t>
            </a:r>
            <a:r>
              <a:rPr lang="en-AU" sz="2800" b="1" dirty="0" smtClean="0">
                <a:latin typeface="+mj-lt"/>
              </a:rPr>
              <a:t> </a:t>
            </a:r>
            <a:endParaRPr lang="en-AU" sz="2800" dirty="0" smtClean="0">
              <a:latin typeface="+mj-lt"/>
            </a:endParaRPr>
          </a:p>
        </p:txBody>
      </p:sp>
    </p:spTree>
    <p:extLst>
      <p:ext uri="{BB962C8B-B14F-4D97-AF65-F5344CB8AC3E}">
        <p14:creationId xmlns:p14="http://schemas.microsoft.com/office/powerpoint/2010/main" val="201285319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Promoting and reinforcing the value of innovation</a:t>
            </a:r>
          </a:p>
        </p:txBody>
      </p:sp>
      <p:sp>
        <p:nvSpPr>
          <p:cNvPr id="3" name="Content Placeholder 2"/>
          <p:cNvSpPr>
            <a:spLocks noGrp="1"/>
          </p:cNvSpPr>
          <p:nvPr>
            <p:ph idx="1"/>
          </p:nvPr>
        </p:nvSpPr>
        <p:spPr/>
        <p:txBody>
          <a:bodyPr>
            <a:normAutofit/>
          </a:bodyPr>
          <a:lstStyle/>
          <a:p>
            <a:r>
              <a:rPr lang="en-GB" dirty="0"/>
              <a:t>It will be necessary to emphasise the value of innovation throughout your </a:t>
            </a:r>
            <a:r>
              <a:rPr lang="en-GB" dirty="0" smtClean="0"/>
              <a:t>organisation</a:t>
            </a:r>
          </a:p>
          <a:p>
            <a:r>
              <a:rPr lang="en-GB" dirty="0" smtClean="0"/>
              <a:t>Employees </a:t>
            </a:r>
            <a:r>
              <a:rPr lang="en-GB" dirty="0"/>
              <a:t>should have an understanding of the reasons for making innovative </a:t>
            </a:r>
            <a:r>
              <a:rPr lang="en-GB" dirty="0" smtClean="0"/>
              <a:t>contributions</a:t>
            </a:r>
          </a:p>
          <a:p>
            <a:r>
              <a:rPr lang="en-GB" dirty="0" smtClean="0"/>
              <a:t>They </a:t>
            </a:r>
            <a:r>
              <a:rPr lang="en-GB" dirty="0"/>
              <a:t>should appreciate that innovation is necessary for the continued success of the business and achievement of established </a:t>
            </a:r>
            <a:r>
              <a:rPr lang="en-GB" dirty="0" smtClean="0"/>
              <a:t>objectives</a:t>
            </a:r>
            <a:endParaRPr lang="en-GB" dirty="0"/>
          </a:p>
          <a:p>
            <a:r>
              <a:rPr lang="en-GB" dirty="0"/>
              <a:t>The vision will ideally pose some challenge to the </a:t>
            </a:r>
            <a:r>
              <a:rPr lang="en-GB" dirty="0" smtClean="0"/>
              <a:t>employees.</a:t>
            </a:r>
            <a:endParaRPr lang="en-GB" dirty="0"/>
          </a:p>
        </p:txBody>
      </p:sp>
      <p:pic>
        <p:nvPicPr>
          <p:cNvPr id="4" name="Picture 3" descr="C:\Users\Stuart New\Pictures\figure_sizing_up_target_400_clr_15776 (1).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5445224"/>
            <a:ext cx="1612141" cy="1114554"/>
          </a:xfrm>
          <a:prstGeom prst="rect">
            <a:avLst/>
          </a:prstGeom>
          <a:noFill/>
          <a:ln>
            <a:noFill/>
          </a:ln>
        </p:spPr>
      </p:pic>
    </p:spTree>
    <p:extLst>
      <p:ext uri="{BB962C8B-B14F-4D97-AF65-F5344CB8AC3E}">
        <p14:creationId xmlns:p14="http://schemas.microsoft.com/office/powerpoint/2010/main" val="35524465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Evaluation </a:t>
            </a:r>
            <a:r>
              <a:rPr lang="en-GB" sz="4900" dirty="0"/>
              <a:t>of innovative ideas may relate to:</a:t>
            </a:r>
            <a:r>
              <a:rPr lang="en-GB" dirty="0"/>
              <a:t/>
            </a:r>
            <a:br>
              <a:rPr lang="en-GB" dirty="0"/>
            </a:br>
            <a:endParaRPr lang="en-GB" dirty="0"/>
          </a:p>
        </p:txBody>
      </p:sp>
      <p:sp>
        <p:nvSpPr>
          <p:cNvPr id="3" name="Content Placeholder 2"/>
          <p:cNvSpPr>
            <a:spLocks noGrp="1"/>
          </p:cNvSpPr>
          <p:nvPr>
            <p:ph idx="1"/>
          </p:nvPr>
        </p:nvSpPr>
        <p:spPr/>
        <p:txBody>
          <a:bodyPr/>
          <a:lstStyle/>
          <a:p>
            <a:pPr lvl="0"/>
            <a:r>
              <a:rPr lang="en-GB" dirty="0"/>
              <a:t>Analysing consistency with overall goals, values or vision</a:t>
            </a:r>
          </a:p>
          <a:p>
            <a:pPr lvl="0"/>
            <a:r>
              <a:rPr lang="en-GB" dirty="0"/>
              <a:t>Assessing resource requirements and practicalities</a:t>
            </a:r>
          </a:p>
          <a:p>
            <a:pPr lvl="0"/>
            <a:r>
              <a:rPr lang="en-GB" dirty="0"/>
              <a:t>Assessing the potential to find 'champions' or supporters</a:t>
            </a:r>
          </a:p>
          <a:p>
            <a:pPr lvl="0"/>
            <a:r>
              <a:rPr lang="en-GB" dirty="0"/>
              <a:t>Evaluating the external factors that may impact on the idea</a:t>
            </a:r>
          </a:p>
          <a:p>
            <a:r>
              <a:rPr lang="en-GB" dirty="0"/>
              <a:t>Exploring the implications of ideas that may stretch or change existing ways of doing things.</a:t>
            </a:r>
          </a:p>
        </p:txBody>
      </p:sp>
    </p:spTree>
    <p:extLst>
      <p:ext uri="{BB962C8B-B14F-4D97-AF65-F5344CB8AC3E}">
        <p14:creationId xmlns:p14="http://schemas.microsoft.com/office/powerpoint/2010/main" val="32652001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t>Create a physical environment which supports innovation</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4.1 </a:t>
            </a:r>
            <a:r>
              <a:rPr lang="en-GB" sz="2800" dirty="0"/>
              <a:t>Evaluate the impact of the physical environment in relation to innovation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The impact of the physical environment may </a:t>
            </a:r>
            <a:r>
              <a:rPr lang="en-GB" dirty="0" smtClean="0"/>
              <a:t>relate </a:t>
            </a:r>
            <a:r>
              <a:rPr lang="en-GB" dirty="0"/>
              <a:t>to:</a:t>
            </a:r>
          </a:p>
        </p:txBody>
      </p:sp>
      <p:sp>
        <p:nvSpPr>
          <p:cNvPr id="3" name="Content Placeholder 2"/>
          <p:cNvSpPr>
            <a:spLocks noGrp="1"/>
          </p:cNvSpPr>
          <p:nvPr>
            <p:ph idx="1"/>
          </p:nvPr>
        </p:nvSpPr>
        <p:spPr/>
        <p:txBody>
          <a:bodyPr>
            <a:normAutofit/>
          </a:bodyPr>
          <a:lstStyle/>
          <a:p>
            <a:pPr lvl="0"/>
            <a:r>
              <a:rPr lang="en-GB" dirty="0"/>
              <a:t>Eating areas</a:t>
            </a:r>
          </a:p>
          <a:p>
            <a:pPr lvl="0"/>
            <a:r>
              <a:rPr lang="en-GB" dirty="0"/>
              <a:t>Extent to which design or style links with declared philosophies or objectives</a:t>
            </a:r>
          </a:p>
          <a:p>
            <a:pPr lvl="0"/>
            <a:r>
              <a:rPr lang="en-GB" dirty="0"/>
              <a:t>External areas</a:t>
            </a:r>
          </a:p>
          <a:p>
            <a:pPr lvl="0"/>
            <a:r>
              <a:rPr lang="en-GB" dirty="0"/>
              <a:t>General ambience of the work environment</a:t>
            </a:r>
          </a:p>
          <a:p>
            <a:pPr lvl="0"/>
            <a:r>
              <a:rPr lang="en-GB" dirty="0"/>
              <a:t>Location of different </a:t>
            </a:r>
            <a:r>
              <a:rPr lang="en-GB" dirty="0" smtClean="0"/>
              <a:t>people.</a:t>
            </a:r>
            <a:endParaRPr lang="en-GB" dirty="0"/>
          </a:p>
        </p:txBody>
      </p:sp>
      <p:pic>
        <p:nvPicPr>
          <p:cNvPr id="4" name="Picture 3" descr="C:\Users\Stuart New\Pictures\relaxing_in_office_cubicle_400_clr_5106.png"/>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653136"/>
            <a:ext cx="2878187" cy="1746369"/>
          </a:xfrm>
          <a:prstGeom prst="rect">
            <a:avLst/>
          </a:prstGeom>
          <a:noFill/>
          <a:ln>
            <a:noFill/>
          </a:ln>
        </p:spPr>
      </p:pic>
    </p:spTree>
    <p:extLst>
      <p:ext uri="{BB962C8B-B14F-4D97-AF65-F5344CB8AC3E}">
        <p14:creationId xmlns:p14="http://schemas.microsoft.com/office/powerpoint/2010/main" val="8893053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The impact of the physical environment may relate to:</a:t>
            </a:r>
          </a:p>
        </p:txBody>
      </p:sp>
      <p:sp>
        <p:nvSpPr>
          <p:cNvPr id="3" name="Content Placeholder 2"/>
          <p:cNvSpPr>
            <a:spLocks noGrp="1"/>
          </p:cNvSpPr>
          <p:nvPr>
            <p:ph idx="1"/>
          </p:nvPr>
        </p:nvSpPr>
        <p:spPr>
          <a:xfrm>
            <a:off x="457200" y="1844824"/>
            <a:ext cx="8229600" cy="4281339"/>
          </a:xfrm>
        </p:spPr>
        <p:txBody>
          <a:bodyPr/>
          <a:lstStyle/>
          <a:p>
            <a:pPr lvl="0"/>
            <a:r>
              <a:rPr lang="en-GB" dirty="0"/>
              <a:t>Presence and ambience of relaxation areas</a:t>
            </a:r>
          </a:p>
          <a:p>
            <a:pPr lvl="0"/>
            <a:r>
              <a:rPr lang="en-GB" dirty="0"/>
              <a:t>Style of decor</a:t>
            </a:r>
          </a:p>
          <a:p>
            <a:pPr lvl="0"/>
            <a:r>
              <a:rPr lang="en-GB" dirty="0"/>
              <a:t>Use of creative messages or images in the workplace</a:t>
            </a:r>
          </a:p>
          <a:p>
            <a:pPr lvl="0"/>
            <a:r>
              <a:rPr lang="en-GB" dirty="0"/>
              <a:t>Workspace design and decor</a:t>
            </a:r>
          </a:p>
          <a:p>
            <a:r>
              <a:rPr lang="en-GB" dirty="0"/>
              <a:t>Workstation arrangements and opportunities for interaction.</a:t>
            </a:r>
          </a:p>
          <a:p>
            <a:endParaRPr lang="en-GB" dirty="0"/>
          </a:p>
        </p:txBody>
      </p:sp>
      <p:pic>
        <p:nvPicPr>
          <p:cNvPr id="2050" name="Picture 2" descr="C:\Users\Stuart New\Pictures\cubicle_morning_chat_400_clr_543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509120"/>
            <a:ext cx="3449960" cy="2156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37084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t>Create a physical environment which supports innovation</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4.2 </a:t>
            </a:r>
            <a:r>
              <a:rPr lang="en-GB" sz="2800" dirty="0"/>
              <a:t>Collaborate with colleagues about ideas for enhancing the physical work environment before taking action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t>
            </a:r>
            <a:r>
              <a:rPr lang="en-GB" dirty="0" smtClean="0"/>
              <a:t>ollaborative </a:t>
            </a:r>
            <a:r>
              <a:rPr lang="en-GB" dirty="0"/>
              <a:t>skills:</a:t>
            </a:r>
          </a:p>
        </p:txBody>
      </p:sp>
      <p:sp>
        <p:nvSpPr>
          <p:cNvPr id="3" name="Content Placeholder 2"/>
          <p:cNvSpPr>
            <a:spLocks noGrp="1"/>
          </p:cNvSpPr>
          <p:nvPr>
            <p:ph idx="1"/>
          </p:nvPr>
        </p:nvSpPr>
        <p:spPr/>
        <p:txBody>
          <a:bodyPr/>
          <a:lstStyle/>
          <a:p>
            <a:pPr lvl="0"/>
            <a:r>
              <a:rPr lang="en-GB" dirty="0"/>
              <a:t>Defining individual roles and establishing mutual respect</a:t>
            </a:r>
          </a:p>
          <a:p>
            <a:pPr lvl="0"/>
            <a:r>
              <a:rPr lang="en-GB" dirty="0"/>
              <a:t>Talking openly, sharing opinions and perspectives</a:t>
            </a:r>
          </a:p>
          <a:p>
            <a:pPr lvl="0"/>
            <a:r>
              <a:rPr lang="en-GB" dirty="0"/>
              <a:t>Encouraging others to communicate and listening respectfully</a:t>
            </a:r>
          </a:p>
          <a:p>
            <a:r>
              <a:rPr lang="en-GB" dirty="0"/>
              <a:t>Recognising and thanking colleagues for their contributions.</a:t>
            </a:r>
          </a:p>
        </p:txBody>
      </p:sp>
      <p:pic>
        <p:nvPicPr>
          <p:cNvPr id="4" name="Picture 3" descr="C:\Users\Stuart New\Pictures\single_red_question_mark_400_wht_4859.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0769" y="4653136"/>
            <a:ext cx="1607433" cy="2045578"/>
          </a:xfrm>
          <a:prstGeom prst="rect">
            <a:avLst/>
          </a:prstGeom>
          <a:noFill/>
          <a:ln>
            <a:noFill/>
          </a:ln>
        </p:spPr>
      </p:pic>
    </p:spTree>
    <p:extLst>
      <p:ext uri="{BB962C8B-B14F-4D97-AF65-F5344CB8AC3E}">
        <p14:creationId xmlns:p14="http://schemas.microsoft.com/office/powerpoint/2010/main" val="11697039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
            </a:r>
            <a:r>
              <a:rPr lang="en-GB" dirty="0" smtClean="0"/>
              <a:t>ethods </a:t>
            </a:r>
            <a:r>
              <a:rPr lang="en-GB" dirty="0"/>
              <a:t>of consultation</a:t>
            </a:r>
          </a:p>
        </p:txBody>
      </p:sp>
      <p:sp>
        <p:nvSpPr>
          <p:cNvPr id="3" name="Content Placeholder 2"/>
          <p:cNvSpPr>
            <a:spLocks noGrp="1"/>
          </p:cNvSpPr>
          <p:nvPr>
            <p:ph idx="1"/>
          </p:nvPr>
        </p:nvSpPr>
        <p:spPr/>
        <p:txBody>
          <a:bodyPr/>
          <a:lstStyle/>
          <a:p>
            <a:pPr lvl="0"/>
            <a:r>
              <a:rPr lang="en-GB" dirty="0"/>
              <a:t>Group discussions</a:t>
            </a:r>
          </a:p>
          <a:p>
            <a:pPr lvl="0"/>
            <a:r>
              <a:rPr lang="en-GB" dirty="0"/>
              <a:t>Brainstorming</a:t>
            </a:r>
          </a:p>
          <a:p>
            <a:r>
              <a:rPr lang="en-GB" dirty="0"/>
              <a:t>Focus groups.</a:t>
            </a:r>
          </a:p>
        </p:txBody>
      </p:sp>
      <p:pic>
        <p:nvPicPr>
          <p:cNvPr id="3074" name="Picture 2" descr="C:\Users\Stuart New\Pictures\group_chat_interaction_400_clr_989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3429000"/>
            <a:ext cx="4201253" cy="2363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269652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GB" dirty="0"/>
              <a:t>Create a physical environment which supports innovation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4.3 </a:t>
            </a:r>
            <a:r>
              <a:rPr lang="en-GB" sz="2800" dirty="0"/>
              <a:t>Consider potential for supporting innovation when selecting physical resources and equipment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GB" dirty="0"/>
              <a:t>Create a physical environment which supports innovation</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4.4 </a:t>
            </a:r>
            <a:r>
              <a:rPr lang="en-GB" sz="2800" dirty="0"/>
              <a:t>Design, fit‑out and decorate workspaces to encourage creative mindsets, collaborative working and the development of </a:t>
            </a:r>
            <a:r>
              <a:rPr lang="en-GB" sz="2800" dirty="0" smtClean="0"/>
              <a:t>positive workplace relationships</a:t>
            </a:r>
            <a:r>
              <a:rPr lang="en-AU" sz="2800" b="1" dirty="0" smtClean="0">
                <a:latin typeface="+mj-lt"/>
              </a:rPr>
              <a:t> </a:t>
            </a:r>
            <a:endParaRPr lang="en-AU" sz="2800" dirty="0" smtClean="0">
              <a:latin typeface="+mj-lt"/>
            </a:endParaRPr>
          </a:p>
        </p:txBody>
      </p:sp>
    </p:spTree>
    <p:extLst>
      <p:ext uri="{BB962C8B-B14F-4D97-AF65-F5344CB8AC3E}">
        <p14:creationId xmlns:p14="http://schemas.microsoft.com/office/powerpoint/2010/main" val="408888529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Examples of physical </a:t>
            </a:r>
            <a:r>
              <a:rPr lang="en-GB" dirty="0" smtClean="0"/>
              <a:t>resources </a:t>
            </a:r>
            <a:r>
              <a:rPr lang="en-GB" dirty="0"/>
              <a:t>and </a:t>
            </a:r>
            <a:r>
              <a:rPr lang="en-GB" dirty="0" smtClean="0"/>
              <a:t>equipment:</a:t>
            </a:r>
            <a:endParaRPr lang="en-GB" dirty="0"/>
          </a:p>
        </p:txBody>
      </p:sp>
      <p:sp>
        <p:nvSpPr>
          <p:cNvPr id="3" name="Content Placeholder 2"/>
          <p:cNvSpPr>
            <a:spLocks noGrp="1"/>
          </p:cNvSpPr>
          <p:nvPr>
            <p:ph idx="1"/>
          </p:nvPr>
        </p:nvSpPr>
        <p:spPr/>
        <p:txBody>
          <a:bodyPr/>
          <a:lstStyle/>
          <a:p>
            <a:pPr lvl="0"/>
            <a:r>
              <a:rPr lang="en-GB" dirty="0"/>
              <a:t>Tables</a:t>
            </a:r>
          </a:p>
          <a:p>
            <a:pPr lvl="0"/>
            <a:r>
              <a:rPr lang="en-GB" dirty="0"/>
              <a:t>Chairs</a:t>
            </a:r>
          </a:p>
          <a:p>
            <a:pPr lvl="0"/>
            <a:r>
              <a:rPr lang="en-GB" dirty="0"/>
              <a:t>Computers</a:t>
            </a:r>
          </a:p>
          <a:p>
            <a:pPr lvl="0"/>
            <a:r>
              <a:rPr lang="en-GB" dirty="0"/>
              <a:t>Digital projectors</a:t>
            </a:r>
          </a:p>
          <a:p>
            <a:pPr lvl="0"/>
            <a:r>
              <a:rPr lang="en-GB" dirty="0"/>
              <a:t>Printers and photocopiers</a:t>
            </a:r>
          </a:p>
          <a:p>
            <a:pPr lvl="0"/>
            <a:r>
              <a:rPr lang="en-GB" dirty="0"/>
              <a:t>Telephones</a:t>
            </a:r>
          </a:p>
          <a:p>
            <a:pPr lvl="0"/>
            <a:r>
              <a:rPr lang="en-GB" dirty="0"/>
              <a:t>Pens and pencils</a:t>
            </a:r>
          </a:p>
          <a:p>
            <a:r>
              <a:rPr lang="en-GB" dirty="0"/>
              <a:t>Writing and sketching pads.</a:t>
            </a:r>
          </a:p>
        </p:txBody>
      </p:sp>
    </p:spTree>
    <p:extLst>
      <p:ext uri="{BB962C8B-B14F-4D97-AF65-F5344CB8AC3E}">
        <p14:creationId xmlns:p14="http://schemas.microsoft.com/office/powerpoint/2010/main" val="239197004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Designing workspaces</a:t>
            </a:r>
          </a:p>
        </p:txBody>
      </p:sp>
      <p:sp>
        <p:nvSpPr>
          <p:cNvPr id="3" name="Content Placeholder 2"/>
          <p:cNvSpPr>
            <a:spLocks noGrp="1"/>
          </p:cNvSpPr>
          <p:nvPr>
            <p:ph idx="1"/>
          </p:nvPr>
        </p:nvSpPr>
        <p:spPr/>
        <p:txBody>
          <a:bodyPr/>
          <a:lstStyle/>
          <a:p>
            <a:pPr lvl="0"/>
            <a:r>
              <a:rPr lang="en-GB" dirty="0"/>
              <a:t>If you are aiming to integrate a culture of innovation then this should be reflected in the design of your </a:t>
            </a:r>
            <a:r>
              <a:rPr lang="en-GB" dirty="0" smtClean="0"/>
              <a:t>workplace</a:t>
            </a:r>
          </a:p>
          <a:p>
            <a:pPr lvl="0"/>
            <a:r>
              <a:rPr lang="en-GB" dirty="0"/>
              <a:t>It is important that you choose design elements which maximise the opportunities for </a:t>
            </a:r>
            <a:r>
              <a:rPr lang="en-GB" dirty="0" smtClean="0"/>
              <a:t>activity</a:t>
            </a:r>
          </a:p>
          <a:p>
            <a:pPr lvl="0"/>
            <a:r>
              <a:rPr lang="en-GB" dirty="0"/>
              <a:t>It would also be advisable to keep the floor plan open and install large tables which employees can use for </a:t>
            </a:r>
            <a:r>
              <a:rPr lang="en-GB" dirty="0" smtClean="0"/>
              <a:t>collaboration.</a:t>
            </a:r>
            <a:endParaRPr lang="en-GB" dirty="0"/>
          </a:p>
        </p:txBody>
      </p:sp>
    </p:spTree>
    <p:extLst>
      <p:ext uri="{BB962C8B-B14F-4D97-AF65-F5344CB8AC3E}">
        <p14:creationId xmlns:p14="http://schemas.microsoft.com/office/powerpoint/2010/main" val="253129328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Designing workspaces</a:t>
            </a:r>
          </a:p>
        </p:txBody>
      </p:sp>
      <p:sp>
        <p:nvSpPr>
          <p:cNvPr id="3" name="Content Placeholder 2"/>
          <p:cNvSpPr>
            <a:spLocks noGrp="1"/>
          </p:cNvSpPr>
          <p:nvPr>
            <p:ph idx="1"/>
          </p:nvPr>
        </p:nvSpPr>
        <p:spPr/>
        <p:txBody>
          <a:bodyPr>
            <a:normAutofit lnSpcReduction="10000"/>
          </a:bodyPr>
          <a:lstStyle/>
          <a:p>
            <a:r>
              <a:rPr lang="en-GB" dirty="0"/>
              <a:t>You may encourage employees to bring their personal belongings and add their own personal touches to give a sense of ownership and control in the workplace environment</a:t>
            </a:r>
          </a:p>
          <a:p>
            <a:r>
              <a:rPr lang="en-GB" dirty="0"/>
              <a:t>It would be worth observing your employees and considering how they behave in the working environment</a:t>
            </a:r>
          </a:p>
          <a:p>
            <a:r>
              <a:rPr lang="en-GB" dirty="0"/>
              <a:t>You might consider the option of separating the environment into zones for particular tasks and ways of </a:t>
            </a:r>
            <a:r>
              <a:rPr lang="en-GB" dirty="0" smtClean="0"/>
              <a:t>working.</a:t>
            </a:r>
            <a:endParaRPr lang="en-GB" dirty="0"/>
          </a:p>
          <a:p>
            <a:endParaRPr lang="en-GB" dirty="0"/>
          </a:p>
        </p:txBody>
      </p:sp>
      <p:pic>
        <p:nvPicPr>
          <p:cNvPr id="4" name="Picture 3" descr="C:\Users\Stuart New\Pictures\businessman_multi_tasking_400_clr_17779.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5373216"/>
            <a:ext cx="1010915" cy="1298823"/>
          </a:xfrm>
          <a:prstGeom prst="rect">
            <a:avLst/>
          </a:prstGeom>
          <a:noFill/>
          <a:ln>
            <a:noFill/>
          </a:ln>
        </p:spPr>
      </p:pic>
    </p:spTree>
    <p:extLst>
      <p:ext uri="{BB962C8B-B14F-4D97-AF65-F5344CB8AC3E}">
        <p14:creationId xmlns:p14="http://schemas.microsoft.com/office/powerpoint/2010/main" val="310588210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Provide learning opportunities</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5.1 </a:t>
            </a:r>
            <a:r>
              <a:rPr lang="en-GB" sz="2800" dirty="0"/>
              <a:t>Pro‑actively share relevant information, knowledge and skills with </a:t>
            </a:r>
            <a:r>
              <a:rPr lang="en-GB" sz="2800" dirty="0" smtClean="0"/>
              <a:t>colleagues</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Provide learning opportunities</a:t>
            </a:r>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GB" sz="2800" b="1" dirty="0"/>
              <a:t>5.2</a:t>
            </a:r>
            <a:r>
              <a:rPr lang="en-GB" sz="2800" dirty="0"/>
              <a:t> Provide or encourage formal and informal learning opportunities to help develop the skills needed for </a:t>
            </a:r>
            <a:r>
              <a:rPr lang="en-GB" sz="2800" dirty="0" smtClean="0"/>
              <a:t>innovation</a:t>
            </a:r>
            <a:endParaRPr lang="en-AU" sz="2800" dirty="0"/>
          </a:p>
        </p:txBody>
      </p:sp>
    </p:spTree>
    <p:extLst>
      <p:ext uri="{BB962C8B-B14F-4D97-AF65-F5344CB8AC3E}">
        <p14:creationId xmlns:p14="http://schemas.microsoft.com/office/powerpoint/2010/main" val="428949322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Provide learning opportunities</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GB" sz="2800" b="1" dirty="0"/>
              <a:t>5.3</a:t>
            </a:r>
            <a:r>
              <a:rPr lang="en-GB" sz="2800" dirty="0"/>
              <a:t> </a:t>
            </a:r>
            <a:r>
              <a:rPr lang="en-GB" sz="2800" dirty="0" smtClean="0"/>
              <a:t>Create </a:t>
            </a:r>
            <a:r>
              <a:rPr lang="en-GB" sz="2800" dirty="0"/>
              <a:t>opportunities in which individuals can learn from the experience of others</a:t>
            </a:r>
            <a:endParaRPr lang="en-AU" sz="2800" dirty="0"/>
          </a:p>
        </p:txBody>
      </p:sp>
    </p:spTree>
    <p:extLst>
      <p:ext uri="{BB962C8B-B14F-4D97-AF65-F5344CB8AC3E}">
        <p14:creationId xmlns:p14="http://schemas.microsoft.com/office/powerpoint/2010/main" val="93468533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Ways of sharing information include:</a:t>
            </a:r>
          </a:p>
        </p:txBody>
      </p:sp>
      <p:sp>
        <p:nvSpPr>
          <p:cNvPr id="3" name="Content Placeholder 2"/>
          <p:cNvSpPr>
            <a:spLocks noGrp="1"/>
          </p:cNvSpPr>
          <p:nvPr>
            <p:ph idx="1"/>
          </p:nvPr>
        </p:nvSpPr>
        <p:spPr>
          <a:xfrm>
            <a:off x="457200" y="1916832"/>
            <a:ext cx="4618856" cy="4209331"/>
          </a:xfrm>
        </p:spPr>
        <p:txBody>
          <a:bodyPr/>
          <a:lstStyle/>
          <a:p>
            <a:pPr lvl="0"/>
            <a:r>
              <a:rPr lang="en-GB" dirty="0"/>
              <a:t>Conversations in person</a:t>
            </a:r>
          </a:p>
          <a:p>
            <a:pPr lvl="0"/>
            <a:r>
              <a:rPr lang="en-GB" dirty="0"/>
              <a:t>Intranet messages </a:t>
            </a:r>
          </a:p>
          <a:p>
            <a:pPr lvl="0"/>
            <a:r>
              <a:rPr lang="en-GB" dirty="0"/>
              <a:t>Emails</a:t>
            </a:r>
          </a:p>
          <a:p>
            <a:pPr lvl="0"/>
            <a:r>
              <a:rPr lang="en-GB" dirty="0"/>
              <a:t>Forums</a:t>
            </a:r>
          </a:p>
          <a:p>
            <a:pPr lvl="0"/>
            <a:r>
              <a:rPr lang="en-GB" dirty="0"/>
              <a:t>Telephone calls</a:t>
            </a:r>
          </a:p>
          <a:p>
            <a:r>
              <a:rPr lang="en-GB" dirty="0"/>
              <a:t>Cloud based computing systems.</a:t>
            </a:r>
          </a:p>
        </p:txBody>
      </p:sp>
      <p:pic>
        <p:nvPicPr>
          <p:cNvPr id="4" name="Picture 3" descr="C:\Users\Stuart New\Pictures\figures_speech_bubbles_400_clr_19093.png"/>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276872"/>
            <a:ext cx="3281784" cy="3317726"/>
          </a:xfrm>
          <a:prstGeom prst="rect">
            <a:avLst/>
          </a:prstGeom>
          <a:noFill/>
          <a:ln>
            <a:noFill/>
          </a:ln>
        </p:spPr>
      </p:pic>
    </p:spTree>
    <p:extLst>
      <p:ext uri="{BB962C8B-B14F-4D97-AF65-F5344CB8AC3E}">
        <p14:creationId xmlns:p14="http://schemas.microsoft.com/office/powerpoint/2010/main" val="265881329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F</a:t>
            </a:r>
            <a:r>
              <a:rPr lang="en-GB" dirty="0" smtClean="0"/>
              <a:t>ormal </a:t>
            </a:r>
            <a:r>
              <a:rPr lang="en-GB" dirty="0"/>
              <a:t>and informal learning opportunities:</a:t>
            </a:r>
          </a:p>
        </p:txBody>
      </p:sp>
      <p:sp>
        <p:nvSpPr>
          <p:cNvPr id="3" name="Content Placeholder 2"/>
          <p:cNvSpPr>
            <a:spLocks noGrp="1"/>
          </p:cNvSpPr>
          <p:nvPr>
            <p:ph idx="1"/>
          </p:nvPr>
        </p:nvSpPr>
        <p:spPr/>
        <p:txBody>
          <a:bodyPr/>
          <a:lstStyle/>
          <a:p>
            <a:pPr lvl="0"/>
            <a:r>
              <a:rPr lang="en-GB" dirty="0"/>
              <a:t>Coaching</a:t>
            </a:r>
          </a:p>
          <a:p>
            <a:pPr lvl="0"/>
            <a:r>
              <a:rPr lang="en-GB" dirty="0"/>
              <a:t>Conferences</a:t>
            </a:r>
          </a:p>
          <a:p>
            <a:pPr lvl="0"/>
            <a:r>
              <a:rPr lang="en-GB" dirty="0"/>
              <a:t>Formal training courses/programs</a:t>
            </a:r>
          </a:p>
          <a:p>
            <a:pPr lvl="0"/>
            <a:r>
              <a:rPr lang="en-GB" dirty="0"/>
              <a:t>Information seminars</a:t>
            </a:r>
          </a:p>
          <a:p>
            <a:pPr lvl="0"/>
            <a:r>
              <a:rPr lang="en-GB" dirty="0"/>
              <a:t>Job rotation</a:t>
            </a:r>
          </a:p>
          <a:p>
            <a:pPr lvl="0"/>
            <a:r>
              <a:rPr lang="en-GB" dirty="0"/>
              <a:t>Mentoring</a:t>
            </a:r>
          </a:p>
          <a:p>
            <a:r>
              <a:rPr lang="en-GB" dirty="0"/>
              <a:t>Online learning.</a:t>
            </a:r>
          </a:p>
        </p:txBody>
      </p:sp>
      <p:pic>
        <p:nvPicPr>
          <p:cNvPr id="4098" name="Picture 2" descr="C:\Users\Stuart New\Pictures\figures_solve_puzzle_400_clr_212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7729" y="3469446"/>
            <a:ext cx="3449960" cy="2587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14734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5A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smtClean="0"/>
              <a:t>Summative assessments consist of:</a:t>
            </a:r>
          </a:p>
          <a:p>
            <a:r>
              <a:rPr lang="en-US" dirty="0" smtClean="0"/>
              <a:t>Skills assessment</a:t>
            </a:r>
          </a:p>
          <a:p>
            <a:r>
              <a:rPr lang="en-US" dirty="0" smtClean="0"/>
              <a:t>Knowledge assessment</a:t>
            </a:r>
          </a:p>
          <a:p>
            <a:r>
              <a:rPr lang="en-US" dirty="0" smtClean="0"/>
              <a:t>Performance assessment.</a:t>
            </a:r>
          </a:p>
          <a:p>
            <a:pPr marL="0" indent="0">
              <a:buNone/>
            </a:pPr>
            <a:endParaRPr lang="en-US" dirty="0" smtClean="0"/>
          </a:p>
          <a:p>
            <a:pPr marL="0" indent="0">
              <a:buNone/>
            </a:pPr>
            <a:r>
              <a:rPr lang="en-US" dirty="0" smtClean="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1775</TotalTime>
  <Words>1786</Words>
  <Application>Microsoft Office PowerPoint</Application>
  <PresentationFormat>On-screen Show (4:3)</PresentationFormat>
  <Paragraphs>309</Paragraphs>
  <Slides>73</Slides>
  <Notes>37</Notes>
  <HiddenSlides>0</HiddenSlides>
  <MMClips>0</MMClips>
  <ScaleCrop>false</ScaleCrop>
  <HeadingPairs>
    <vt:vector size="4" baseType="variant">
      <vt:variant>
        <vt:lpstr>Theme</vt:lpstr>
      </vt:variant>
      <vt:variant>
        <vt:i4>1</vt:i4>
      </vt:variant>
      <vt:variant>
        <vt:lpstr>Slide Titles</vt:lpstr>
      </vt:variant>
      <vt:variant>
        <vt:i4>73</vt:i4>
      </vt:variant>
    </vt:vector>
  </HeadingPairs>
  <TitlesOfParts>
    <vt:vector size="74" baseType="lpstr">
      <vt:lpstr>Office Theme</vt:lpstr>
      <vt:lpstr>PowerPoint Presentation</vt:lpstr>
      <vt:lpstr>Lead innovation by example</vt:lpstr>
      <vt:lpstr> Leaders of innovation have these traits: </vt:lpstr>
      <vt:lpstr>Leaders of innovation have these traits:</vt:lpstr>
      <vt:lpstr>Richard Branson’s suggestions for inspiring innovation include:</vt:lpstr>
      <vt:lpstr> Activity 1A  </vt:lpstr>
      <vt:lpstr>Lead innovation by example</vt:lpstr>
      <vt:lpstr>Positive ways of responding to employee contributions include:</vt:lpstr>
      <vt:lpstr>Providing constructive advice</vt:lpstr>
      <vt:lpstr> Activity 1B  </vt:lpstr>
      <vt:lpstr>Lead innovation by example</vt:lpstr>
      <vt:lpstr>Mutual respect and trust will depend on these factors:</vt:lpstr>
      <vt:lpstr>Leaders may develop trust and respect in the following ways:</vt:lpstr>
      <vt:lpstr> Activity 1C  </vt:lpstr>
      <vt:lpstr>Lead innovation by example</vt:lpstr>
      <vt:lpstr>Taking considered risks</vt:lpstr>
      <vt:lpstr>Risks may be addressed in the following ways:</vt:lpstr>
      <vt:lpstr> Activity 1D  </vt:lpstr>
      <vt:lpstr>Lead innovation by example</vt:lpstr>
      <vt:lpstr>Evaluating own approaches</vt:lpstr>
      <vt:lpstr>Approaches to innovation may include:</vt:lpstr>
      <vt:lpstr> Activity 1E  </vt:lpstr>
      <vt:lpstr>Establish work practices that support innovation</vt:lpstr>
      <vt:lpstr>Establish work practices that support innovation</vt:lpstr>
      <vt:lpstr>Working conditions may include:</vt:lpstr>
      <vt:lpstr>Working conditions may include:</vt:lpstr>
      <vt:lpstr> Workplace procedures may relate to: </vt:lpstr>
      <vt:lpstr>Ways of fostering innovation may include:</vt:lpstr>
      <vt:lpstr>Evaluation of innovative ideas may relate to:</vt:lpstr>
      <vt:lpstr> Activity 2A  </vt:lpstr>
      <vt:lpstr>Establish work practices that support innovation</vt:lpstr>
      <vt:lpstr>Innovative thinkers have the following characteristics:</vt:lpstr>
      <vt:lpstr>Team building requirements may include:</vt:lpstr>
      <vt:lpstr>Ways that maximise opportunities for innovation may relate to:</vt:lpstr>
      <vt:lpstr> Activity 2B  </vt:lpstr>
      <vt:lpstr>Establish work practices that support innovation</vt:lpstr>
      <vt:lpstr>Innovative thinkers have the following characteristics:</vt:lpstr>
      <vt:lpstr>Team building requirements may include:</vt:lpstr>
      <vt:lpstr>Ways that maximise opportunities for innovation may relate to:</vt:lpstr>
      <vt:lpstr> Activity 2C  </vt:lpstr>
      <vt:lpstr>Promote innovation</vt:lpstr>
      <vt:lpstr>Staff contributions may be acknowledged in the following ways:</vt:lpstr>
      <vt:lpstr> Activity 3A  </vt:lpstr>
      <vt:lpstr>Promote innovation</vt:lpstr>
      <vt:lpstr>Ways of celebrating and promoting innovation may include: </vt:lpstr>
      <vt:lpstr> Activity 3B  </vt:lpstr>
      <vt:lpstr>Promote innovation</vt:lpstr>
      <vt:lpstr>Promote innovation</vt:lpstr>
      <vt:lpstr>Promoting and reinforcing the value of innovation</vt:lpstr>
      <vt:lpstr> Evaluation of innovative ideas may relate to: </vt:lpstr>
      <vt:lpstr> Activity 3C  </vt:lpstr>
      <vt:lpstr>Create a physical environment which supports innovation</vt:lpstr>
      <vt:lpstr>The impact of the physical environment may relate to:</vt:lpstr>
      <vt:lpstr>The impact of the physical environment may relate to:</vt:lpstr>
      <vt:lpstr> Activity 4A  </vt:lpstr>
      <vt:lpstr>Create a physical environment which supports innovation</vt:lpstr>
      <vt:lpstr>Collaborative skills:</vt:lpstr>
      <vt:lpstr>Methods of consultation</vt:lpstr>
      <vt:lpstr> Activity 4B  </vt:lpstr>
      <vt:lpstr>Create a physical environment which supports innovation</vt:lpstr>
      <vt:lpstr>Create a physical environment which supports innovation</vt:lpstr>
      <vt:lpstr>Examples of physical resources and equipment:</vt:lpstr>
      <vt:lpstr>Designing workspaces</vt:lpstr>
      <vt:lpstr>Designing workspaces</vt:lpstr>
      <vt:lpstr> Activity 4C  </vt:lpstr>
      <vt:lpstr>Provide learning opportunities</vt:lpstr>
      <vt:lpstr>Provide learning opportunities</vt:lpstr>
      <vt:lpstr>Provide learning opportunities</vt:lpstr>
      <vt:lpstr>Ways of sharing information include:</vt:lpstr>
      <vt:lpstr>Formal and informal learning opportunities:</vt:lpstr>
      <vt:lpstr> Activity 5A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316</cp:revision>
  <dcterms:created xsi:type="dcterms:W3CDTF">2011-08-26T06:48:04Z</dcterms:created>
  <dcterms:modified xsi:type="dcterms:W3CDTF">2017-01-06T16:17:15Z</dcterms:modified>
</cp:coreProperties>
</file>