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0"/>
  </p:notesMasterIdLst>
  <p:sldIdLst>
    <p:sldId id="257" r:id="rId2"/>
    <p:sldId id="436" r:id="rId3"/>
    <p:sldId id="437" r:id="rId4"/>
    <p:sldId id="438" r:id="rId5"/>
    <p:sldId id="439" r:id="rId6"/>
    <p:sldId id="440" r:id="rId7"/>
    <p:sldId id="441" r:id="rId8"/>
    <p:sldId id="442" r:id="rId9"/>
    <p:sldId id="443" r:id="rId10"/>
    <p:sldId id="444" r:id="rId11"/>
    <p:sldId id="445" r:id="rId12"/>
    <p:sldId id="446" r:id="rId13"/>
    <p:sldId id="447" r:id="rId14"/>
    <p:sldId id="448" r:id="rId15"/>
    <p:sldId id="449" r:id="rId16"/>
    <p:sldId id="450" r:id="rId17"/>
    <p:sldId id="451" r:id="rId18"/>
    <p:sldId id="452" r:id="rId19"/>
    <p:sldId id="453" r:id="rId20"/>
    <p:sldId id="454" r:id="rId21"/>
    <p:sldId id="455" r:id="rId22"/>
    <p:sldId id="456" r:id="rId23"/>
    <p:sldId id="457" r:id="rId24"/>
    <p:sldId id="458" r:id="rId25"/>
    <p:sldId id="459" r:id="rId26"/>
    <p:sldId id="460" r:id="rId27"/>
    <p:sldId id="461" r:id="rId28"/>
    <p:sldId id="462" r:id="rId29"/>
    <p:sldId id="463" r:id="rId30"/>
    <p:sldId id="464" r:id="rId31"/>
    <p:sldId id="465" r:id="rId32"/>
    <p:sldId id="466" r:id="rId33"/>
    <p:sldId id="467" r:id="rId34"/>
    <p:sldId id="468" r:id="rId35"/>
    <p:sldId id="469" r:id="rId36"/>
    <p:sldId id="470" r:id="rId37"/>
    <p:sldId id="471" r:id="rId38"/>
    <p:sldId id="472" r:id="rId39"/>
    <p:sldId id="473" r:id="rId40"/>
    <p:sldId id="474" r:id="rId41"/>
    <p:sldId id="475" r:id="rId42"/>
    <p:sldId id="476" r:id="rId43"/>
    <p:sldId id="477" r:id="rId44"/>
    <p:sldId id="478" r:id="rId45"/>
    <p:sldId id="479" r:id="rId46"/>
    <p:sldId id="480" r:id="rId47"/>
    <p:sldId id="481" r:id="rId48"/>
    <p:sldId id="482" r:id="rId49"/>
    <p:sldId id="483" r:id="rId50"/>
    <p:sldId id="484" r:id="rId51"/>
    <p:sldId id="485" r:id="rId52"/>
    <p:sldId id="486" r:id="rId53"/>
    <p:sldId id="501" r:id="rId54"/>
    <p:sldId id="502" r:id="rId55"/>
    <p:sldId id="488" r:id="rId56"/>
    <p:sldId id="489" r:id="rId57"/>
    <p:sldId id="490" r:id="rId58"/>
    <p:sldId id="491" r:id="rId59"/>
    <p:sldId id="492" r:id="rId60"/>
    <p:sldId id="493" r:id="rId61"/>
    <p:sldId id="494" r:id="rId62"/>
    <p:sldId id="495" r:id="rId63"/>
    <p:sldId id="497" r:id="rId64"/>
    <p:sldId id="498" r:id="rId65"/>
    <p:sldId id="499" r:id="rId66"/>
    <p:sldId id="500" r:id="rId67"/>
    <p:sldId id="435" r:id="rId68"/>
    <p:sldId id="418" r:id="rId6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2" autoAdjust="0"/>
    <p:restoredTop sz="91525" autoAdjust="0"/>
  </p:normalViewPr>
  <p:slideViewPr>
    <p:cSldViewPr>
      <p:cViewPr varScale="1">
        <p:scale>
          <a:sx n="66" d="100"/>
          <a:sy n="66" d="100"/>
        </p:scale>
        <p:origin x="170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75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9297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940046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12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911178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13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390395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968834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21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31371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41144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24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3105027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1122022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27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257557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243526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30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310797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434462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35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268309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230390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38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4395034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561461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42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619925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44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1708682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45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9952927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47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028913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48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434891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51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730936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52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9697326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55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498441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56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18939357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59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607264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60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202268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63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9777118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64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57685380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66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5381204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68</a:t>
            </a:fld>
            <a:endParaRPr lang="en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5/02/2018</a:t>
            </a:fld>
            <a:endParaRPr lang="en-A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 dirty="0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GB" sz="4400" b="1" dirty="0">
                <a:solidFill>
                  <a:srgbClr val="FF0000"/>
                </a:solidFill>
              </a:rPr>
              <a:t>CHCECE018</a:t>
            </a:r>
            <a:endParaRPr lang="en-GB" sz="4400" dirty="0">
              <a:solidFill>
                <a:srgbClr val="FF0000"/>
              </a:solidFill>
            </a:endParaRPr>
          </a:p>
          <a:p>
            <a:pPr algn="r"/>
            <a:r>
              <a:rPr lang="en-AU" sz="4400" b="1" dirty="0">
                <a:solidFill>
                  <a:srgbClr val="FF0000"/>
                </a:solidFill>
              </a:rPr>
              <a:t>Nurture creativity in children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F2A84C-20D4-4467-9A00-1867FFE1ED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47988"/>
            <a:ext cx="3105274" cy="31052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Foster creativity through the physical environment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004048" y="2104975"/>
            <a:ext cx="3744416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600" b="1" dirty="0">
                <a:latin typeface="+mj-lt"/>
              </a:rPr>
              <a:t>1.1 </a:t>
            </a:r>
            <a:r>
              <a:rPr lang="en-AU" sz="2600" dirty="0"/>
              <a:t>Select and promote the use of a range of open-ended, natural and found materials and make them available to children</a:t>
            </a:r>
            <a:r>
              <a:rPr lang="en-AU" sz="2600" b="1" dirty="0">
                <a:latin typeface="+mj-lt"/>
              </a:rPr>
              <a:t> </a:t>
            </a:r>
          </a:p>
          <a:p>
            <a:r>
              <a:rPr lang="en-AU" sz="2600" b="1" dirty="0"/>
              <a:t>1.2 </a:t>
            </a:r>
            <a:r>
              <a:rPr lang="en-AU" sz="2600" dirty="0"/>
              <a:t>Choose and promote the use of a range of materials to encourage creative expression and make them accessible to children</a:t>
            </a:r>
          </a:p>
        </p:txBody>
      </p:sp>
    </p:spTree>
    <p:extLst>
      <p:ext uri="{BB962C8B-B14F-4D97-AF65-F5344CB8AC3E}">
        <p14:creationId xmlns:p14="http://schemas.microsoft.com/office/powerpoint/2010/main" val="1708788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National Quality Framework for Early Childhood Education and Care (NQF)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b="1" dirty="0"/>
              <a:t>NQF framework includes:</a:t>
            </a:r>
          </a:p>
          <a:p>
            <a:pPr lvl="0"/>
            <a:r>
              <a:rPr lang="en-AU" dirty="0"/>
              <a:t>National Quality Standard </a:t>
            </a:r>
          </a:p>
          <a:p>
            <a:pPr lvl="0"/>
            <a:r>
              <a:rPr lang="en-AU" dirty="0"/>
              <a:t>National legislative framework</a:t>
            </a:r>
            <a:endParaRPr lang="en-GB" dirty="0"/>
          </a:p>
          <a:p>
            <a:r>
              <a:rPr lang="en-AU" dirty="0"/>
              <a:t>National quality rating and assessment process.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322334"/>
            <a:ext cx="3970784" cy="1986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5757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National Quality Standard (NQS)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b="1" dirty="0"/>
              <a:t>National Quality Standards include:</a:t>
            </a:r>
          </a:p>
          <a:p>
            <a:pPr lvl="0"/>
            <a:r>
              <a:rPr lang="en-GB" dirty="0"/>
              <a:t>Educational program and practice</a:t>
            </a:r>
          </a:p>
          <a:p>
            <a:pPr lvl="0"/>
            <a:r>
              <a:rPr lang="en-GB" dirty="0"/>
              <a:t>Children’s health and safety</a:t>
            </a:r>
          </a:p>
          <a:p>
            <a:pPr lvl="0"/>
            <a:r>
              <a:rPr lang="en-GB" dirty="0"/>
              <a:t>Physical environment</a:t>
            </a:r>
          </a:p>
          <a:p>
            <a:pPr lvl="0"/>
            <a:r>
              <a:rPr lang="en-GB" dirty="0"/>
              <a:t>Staffing arrangements</a:t>
            </a:r>
          </a:p>
          <a:p>
            <a:pPr lvl="0"/>
            <a:r>
              <a:rPr lang="en-GB" dirty="0"/>
              <a:t>Relationships with children</a:t>
            </a:r>
          </a:p>
          <a:p>
            <a:pPr lvl="0"/>
            <a:r>
              <a:rPr lang="en-GB" dirty="0"/>
              <a:t>Collaborative partnerships with </a:t>
            </a:r>
            <a:br>
              <a:rPr lang="en-GB" dirty="0"/>
            </a:br>
            <a:r>
              <a:rPr lang="en-GB" dirty="0"/>
              <a:t>families and communities</a:t>
            </a:r>
          </a:p>
          <a:p>
            <a:pPr lvl="0"/>
            <a:r>
              <a:rPr lang="en-GB" dirty="0"/>
              <a:t>Governance and leadership.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754" y="2804159"/>
            <a:ext cx="3209046" cy="2301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4920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Objectives of the NQF under the National Law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AU" b="1" dirty="0"/>
              <a:t>The objectives are to:</a:t>
            </a:r>
          </a:p>
          <a:p>
            <a:pPr lvl="0"/>
            <a:r>
              <a:rPr lang="en-AU" dirty="0"/>
              <a:t>Ensure the safety, health and wellbeing of children attending education and care services</a:t>
            </a:r>
            <a:endParaRPr lang="en-GB" dirty="0"/>
          </a:p>
          <a:p>
            <a:pPr lvl="0"/>
            <a:r>
              <a:rPr lang="en-AU" dirty="0"/>
              <a:t>Improve the educational and developmental outcomes for children attending education and care services</a:t>
            </a:r>
            <a:endParaRPr lang="en-GB" dirty="0"/>
          </a:p>
          <a:p>
            <a:pPr lvl="0"/>
            <a:r>
              <a:rPr lang="en-AU" dirty="0"/>
              <a:t>Promote continuous improvement </a:t>
            </a:r>
            <a:br>
              <a:rPr lang="en-AU" dirty="0"/>
            </a:br>
            <a:r>
              <a:rPr lang="en-AU" dirty="0"/>
              <a:t>in the provision of quality </a:t>
            </a:r>
            <a:br>
              <a:rPr lang="en-AU" dirty="0"/>
            </a:br>
            <a:r>
              <a:rPr lang="en-AU" dirty="0"/>
              <a:t>education and care services.</a:t>
            </a:r>
            <a:endParaRPr lang="en-GB" dirty="0"/>
          </a:p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221088"/>
            <a:ext cx="2242592" cy="222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2212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Objectives of the NQF under the National Law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The objectives are to:</a:t>
            </a:r>
            <a:endParaRPr lang="en-AU" dirty="0"/>
          </a:p>
          <a:p>
            <a:pPr lvl="0"/>
            <a:r>
              <a:rPr lang="en-AU" dirty="0"/>
              <a:t>Establish a system of national integration and shared responsibility between participating jurisdictions and the commonwealth in the administration of the national quality framework</a:t>
            </a:r>
            <a:endParaRPr lang="en-GB" dirty="0"/>
          </a:p>
          <a:p>
            <a:pPr lvl="0"/>
            <a:r>
              <a:rPr lang="en-AU" dirty="0"/>
              <a:t>Improve public knowledge, and access to information, about the quality of </a:t>
            </a:r>
            <a:br>
              <a:rPr lang="en-AU" dirty="0"/>
            </a:br>
            <a:r>
              <a:rPr lang="en-AU" dirty="0"/>
              <a:t>education and care services</a:t>
            </a:r>
            <a:endParaRPr lang="en-GB" dirty="0"/>
          </a:p>
          <a:p>
            <a:pPr lvl="0"/>
            <a:r>
              <a:rPr lang="en-AU" dirty="0"/>
              <a:t>Reduce the regulatory and </a:t>
            </a:r>
            <a:br>
              <a:rPr lang="en-AU" dirty="0"/>
            </a:br>
            <a:r>
              <a:rPr lang="en-AU" dirty="0"/>
              <a:t>administrative burden.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653136"/>
            <a:ext cx="2530475" cy="1658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29086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Educational program determined by the National Law and Regulations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The educational program:</a:t>
            </a:r>
          </a:p>
          <a:p>
            <a:r>
              <a:rPr lang="en-AU" dirty="0"/>
              <a:t>Is based on an approved learning framework</a:t>
            </a:r>
          </a:p>
          <a:p>
            <a:pPr lvl="0"/>
            <a:r>
              <a:rPr lang="en-AU" dirty="0"/>
              <a:t>Is delivered in accordance with that framework</a:t>
            </a:r>
            <a:endParaRPr lang="en-GB" dirty="0"/>
          </a:p>
          <a:p>
            <a:pPr lvl="0"/>
            <a:r>
              <a:rPr lang="en-AU" dirty="0"/>
              <a:t>Is based on the developmental needs, interests and experiences of each child</a:t>
            </a:r>
            <a:endParaRPr lang="en-GB" dirty="0"/>
          </a:p>
          <a:p>
            <a:r>
              <a:rPr lang="en-AU" dirty="0"/>
              <a:t>Takes into account the </a:t>
            </a:r>
            <a:br>
              <a:rPr lang="en-AU" dirty="0"/>
            </a:br>
            <a:r>
              <a:rPr lang="en-AU" dirty="0"/>
              <a:t>individuality of each </a:t>
            </a:r>
            <a:br>
              <a:rPr lang="en-AU" dirty="0"/>
            </a:br>
            <a:r>
              <a:rPr lang="en-AU" dirty="0"/>
              <a:t>child.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149080"/>
            <a:ext cx="3054350" cy="2176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7719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/>
          </a:bodyPr>
          <a:lstStyle/>
          <a:p>
            <a:r>
              <a:rPr lang="en-GB" dirty="0"/>
              <a:t>Educational program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AU" b="1" dirty="0"/>
              <a:t>Educational outcomes are intended </a:t>
            </a:r>
            <a:r>
              <a:rPr lang="en-AU" b="1"/>
              <a:t>to ensure:</a:t>
            </a:r>
            <a:endParaRPr lang="en-AU" b="1" dirty="0"/>
          </a:p>
          <a:p>
            <a:pPr lvl="0"/>
            <a:r>
              <a:rPr lang="en-AU" dirty="0"/>
              <a:t>Children have a strong sense of identity</a:t>
            </a:r>
            <a:endParaRPr lang="en-GB" dirty="0"/>
          </a:p>
          <a:p>
            <a:pPr lvl="0"/>
            <a:r>
              <a:rPr lang="en-AU" dirty="0"/>
              <a:t>Children are connected with and contribute to his or her world</a:t>
            </a:r>
            <a:endParaRPr lang="en-GB" dirty="0"/>
          </a:p>
          <a:p>
            <a:pPr lvl="0"/>
            <a:r>
              <a:rPr lang="en-AU" dirty="0"/>
              <a:t>Children have a strong sense of wellbeing</a:t>
            </a:r>
            <a:endParaRPr lang="en-GB" dirty="0"/>
          </a:p>
          <a:p>
            <a:pPr lvl="0"/>
            <a:r>
              <a:rPr lang="en-AU" dirty="0"/>
              <a:t>Children are confident and </a:t>
            </a:r>
            <a:br>
              <a:rPr lang="en-AU" dirty="0"/>
            </a:br>
            <a:r>
              <a:rPr lang="en-AU" dirty="0"/>
              <a:t>involved learners</a:t>
            </a:r>
            <a:endParaRPr lang="en-GB" dirty="0"/>
          </a:p>
          <a:p>
            <a:pPr lvl="0"/>
            <a:r>
              <a:rPr lang="en-AU" dirty="0"/>
              <a:t>Children are effective </a:t>
            </a:r>
            <a:br>
              <a:rPr lang="en-AU" dirty="0"/>
            </a:br>
            <a:r>
              <a:rPr lang="en-AU" dirty="0"/>
              <a:t>communicators.</a:t>
            </a:r>
            <a:endParaRPr lang="en-GB" dirty="0"/>
          </a:p>
          <a:p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146" y="4298586"/>
            <a:ext cx="2223222" cy="22267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25202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Open-ended, natural and found materials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b="1" dirty="0"/>
              <a:t>Open-ended, natural and found materials include:</a:t>
            </a:r>
          </a:p>
          <a:p>
            <a:pPr lvl="0"/>
            <a:r>
              <a:rPr lang="en-GB" dirty="0"/>
              <a:t>Old clothing and other materials </a:t>
            </a:r>
          </a:p>
          <a:p>
            <a:pPr lvl="0"/>
            <a:r>
              <a:rPr lang="en-GB" dirty="0"/>
              <a:t>Empty and discarded packaging </a:t>
            </a:r>
          </a:p>
          <a:p>
            <a:pPr lvl="0"/>
            <a:r>
              <a:rPr lang="en-GB" dirty="0"/>
              <a:t>Waste paper </a:t>
            </a:r>
          </a:p>
          <a:p>
            <a:pPr lvl="0"/>
            <a:r>
              <a:rPr lang="en-GB" dirty="0"/>
              <a:t>Kitchen wares </a:t>
            </a:r>
          </a:p>
          <a:p>
            <a:pPr lvl="0"/>
            <a:r>
              <a:rPr lang="en-GB" dirty="0"/>
              <a:t>Adhesives </a:t>
            </a:r>
          </a:p>
          <a:p>
            <a:pPr lvl="0"/>
            <a:r>
              <a:rPr lang="en-GB" dirty="0"/>
              <a:t>Natural materials including </a:t>
            </a:r>
            <a:br>
              <a:rPr lang="en-GB" dirty="0"/>
            </a:br>
            <a:r>
              <a:rPr lang="en-GB" dirty="0"/>
              <a:t>leaves and feathers.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068960"/>
            <a:ext cx="3041640" cy="2666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908315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Benefits of using open-ended materials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The benefits of using open-ended materials include:</a:t>
            </a:r>
          </a:p>
          <a:p>
            <a:r>
              <a:rPr lang="en-GB" dirty="0"/>
              <a:t>Sense of well-being and competence</a:t>
            </a:r>
          </a:p>
          <a:p>
            <a:r>
              <a:rPr lang="en-GB" dirty="0"/>
              <a:t>Understanding is enhanced by direct experience</a:t>
            </a:r>
          </a:p>
          <a:p>
            <a:r>
              <a:rPr lang="en-GB" dirty="0"/>
              <a:t>Creative group work supports team work and learning from peers</a:t>
            </a:r>
          </a:p>
          <a:p>
            <a:r>
              <a:rPr lang="en-GB" dirty="0"/>
              <a:t>Children learn literacy, maths and </a:t>
            </a:r>
            <a:br>
              <a:rPr lang="en-GB" dirty="0"/>
            </a:br>
            <a:r>
              <a:rPr lang="en-GB" dirty="0"/>
              <a:t>science whilst experimenting with </a:t>
            </a:r>
            <a:br>
              <a:rPr lang="en-GB" dirty="0"/>
            </a:br>
            <a:r>
              <a:rPr lang="en-GB" dirty="0"/>
              <a:t>materials</a:t>
            </a:r>
          </a:p>
          <a:p>
            <a:r>
              <a:rPr lang="en-GB" dirty="0"/>
              <a:t>Children learn to make their own </a:t>
            </a:r>
            <a:br>
              <a:rPr lang="en-GB" dirty="0"/>
            </a:br>
            <a:r>
              <a:rPr lang="en-GB" dirty="0"/>
              <a:t>connections.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789040"/>
            <a:ext cx="2730500" cy="24876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4777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en-GB" dirty="0"/>
              <a:t>Health and safety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66124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b="1" dirty="0"/>
              <a:t>You should consider:</a:t>
            </a:r>
          </a:p>
          <a:p>
            <a:pPr lvl="0"/>
            <a:r>
              <a:rPr lang="en-GB" dirty="0"/>
              <a:t>Number of children</a:t>
            </a:r>
          </a:p>
          <a:p>
            <a:pPr lvl="0"/>
            <a:r>
              <a:rPr lang="en-GB" dirty="0"/>
              <a:t>Ages of children</a:t>
            </a:r>
          </a:p>
          <a:p>
            <a:pPr lvl="0"/>
            <a:r>
              <a:rPr lang="en-GB" dirty="0"/>
              <a:t>Abilities of children</a:t>
            </a:r>
          </a:p>
          <a:p>
            <a:pPr lvl="0"/>
            <a:r>
              <a:rPr lang="en-GB" dirty="0"/>
              <a:t>Skills and experience of educators</a:t>
            </a:r>
          </a:p>
          <a:p>
            <a:pPr lvl="0"/>
            <a:r>
              <a:rPr lang="en-GB" dirty="0"/>
              <a:t>The nature of the activity and the </a:t>
            </a:r>
            <a:br>
              <a:rPr lang="en-GB" dirty="0"/>
            </a:br>
            <a:r>
              <a:rPr lang="en-GB" dirty="0"/>
              <a:t>materials being used</a:t>
            </a:r>
          </a:p>
          <a:p>
            <a:pPr lvl="0"/>
            <a:r>
              <a:rPr lang="en-GB" dirty="0"/>
              <a:t>Potential risks and hazards</a:t>
            </a:r>
          </a:p>
          <a:p>
            <a:pPr lvl="0"/>
            <a:r>
              <a:rPr lang="en-GB" dirty="0"/>
              <a:t>Educators’ knowledge of each </a:t>
            </a:r>
            <a:br>
              <a:rPr lang="en-GB" dirty="0"/>
            </a:br>
            <a:r>
              <a:rPr lang="en-GB" dirty="0"/>
              <a:t>child’s needs and abilities.</a:t>
            </a:r>
          </a:p>
          <a:p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0751" y="2979918"/>
            <a:ext cx="2520280" cy="2094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13846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1A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895519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Foster creativity through the physical environment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1.3 </a:t>
            </a:r>
            <a:r>
              <a:rPr lang="en-AU" sz="2800" dirty="0"/>
              <a:t>Introduce children to a range of examples of creative expression in art, architecture, inventions, music and dance, and promote the use of creative expression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174664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Introducing art to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b="1" dirty="0"/>
              <a:t>Methods of introducing art include:</a:t>
            </a:r>
          </a:p>
          <a:p>
            <a:pPr lvl="0"/>
            <a:r>
              <a:rPr lang="en-GB" dirty="0"/>
              <a:t>Showing them examples of art on the internet</a:t>
            </a:r>
          </a:p>
          <a:p>
            <a:pPr lvl="0"/>
            <a:r>
              <a:rPr lang="en-GB" dirty="0"/>
              <a:t>Displaying art in the educational setting</a:t>
            </a:r>
          </a:p>
          <a:p>
            <a:pPr lvl="0"/>
            <a:r>
              <a:rPr lang="en-GB" dirty="0"/>
              <a:t>Looking at art in books within the library</a:t>
            </a:r>
          </a:p>
          <a:p>
            <a:pPr lvl="0"/>
            <a:r>
              <a:rPr lang="en-GB" dirty="0"/>
              <a:t>Visiting art galleries and museums </a:t>
            </a:r>
            <a:br>
              <a:rPr lang="en-GB" dirty="0"/>
            </a:br>
            <a:r>
              <a:rPr lang="en-GB" dirty="0"/>
              <a:t>locally, nationally and </a:t>
            </a:r>
            <a:br>
              <a:rPr lang="en-GB" dirty="0"/>
            </a:br>
            <a:r>
              <a:rPr lang="en-GB" dirty="0"/>
              <a:t>internationally</a:t>
            </a:r>
          </a:p>
          <a:p>
            <a:pPr lvl="0"/>
            <a:r>
              <a:rPr lang="en-GB" dirty="0"/>
              <a:t>Inviting artists into the </a:t>
            </a:r>
            <a:br>
              <a:rPr lang="en-GB" dirty="0"/>
            </a:br>
            <a:r>
              <a:rPr lang="en-GB" dirty="0"/>
              <a:t>educational setting to </a:t>
            </a:r>
            <a:br>
              <a:rPr lang="en-GB" dirty="0"/>
            </a:br>
            <a:r>
              <a:rPr lang="en-GB" dirty="0"/>
              <a:t>exhibit their work.</a:t>
            </a:r>
          </a:p>
          <a:p>
            <a:endParaRPr lang="en-GB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503" y="3595543"/>
            <a:ext cx="2575297" cy="25752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0423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Introducing architecture to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b="1" dirty="0"/>
              <a:t>Methods of introducing architecture include:</a:t>
            </a:r>
          </a:p>
          <a:p>
            <a:pPr lvl="0"/>
            <a:r>
              <a:rPr lang="en-GB" dirty="0"/>
              <a:t>Walking around the building you occupy</a:t>
            </a:r>
          </a:p>
          <a:p>
            <a:pPr lvl="0"/>
            <a:r>
              <a:rPr lang="en-GB" dirty="0"/>
              <a:t>Viewing architectural plans and designs</a:t>
            </a:r>
          </a:p>
          <a:p>
            <a:pPr lvl="0"/>
            <a:r>
              <a:rPr lang="en-GB" dirty="0"/>
              <a:t>Visiting historical monuments and buildings </a:t>
            </a:r>
          </a:p>
          <a:p>
            <a:pPr lvl="0"/>
            <a:r>
              <a:rPr lang="en-GB" dirty="0"/>
              <a:t>Viewing on the internet well-known </a:t>
            </a:r>
            <a:br>
              <a:rPr lang="en-GB" dirty="0"/>
            </a:br>
            <a:r>
              <a:rPr lang="en-GB" dirty="0"/>
              <a:t>international buildings and </a:t>
            </a:r>
            <a:br>
              <a:rPr lang="en-GB" dirty="0"/>
            </a:br>
            <a:r>
              <a:rPr lang="en-GB" dirty="0"/>
              <a:t>constructions </a:t>
            </a:r>
          </a:p>
          <a:p>
            <a:pPr lvl="0"/>
            <a:r>
              <a:rPr lang="en-GB" dirty="0"/>
              <a:t>Comparing the architecture of </a:t>
            </a:r>
            <a:br>
              <a:rPr lang="en-GB" dirty="0"/>
            </a:br>
            <a:r>
              <a:rPr lang="en-GB" dirty="0"/>
              <a:t>different styles and time </a:t>
            </a:r>
            <a:br>
              <a:rPr lang="en-GB" dirty="0"/>
            </a:br>
            <a:r>
              <a:rPr lang="en-GB" dirty="0"/>
              <a:t>periods.</a:t>
            </a:r>
          </a:p>
          <a:p>
            <a:endParaRPr lang="en-GB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501007"/>
            <a:ext cx="2398679" cy="29523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66760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Introducing inventions to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b="1" dirty="0"/>
              <a:t>Questions to ask children include:</a:t>
            </a:r>
          </a:p>
          <a:p>
            <a:pPr lvl="0"/>
            <a:r>
              <a:rPr lang="en-GB" dirty="0"/>
              <a:t>What is the purpose of the invention?</a:t>
            </a:r>
          </a:p>
          <a:p>
            <a:pPr lvl="0"/>
            <a:r>
              <a:rPr lang="en-GB" dirty="0"/>
              <a:t>Why was it needed?</a:t>
            </a:r>
          </a:p>
          <a:p>
            <a:pPr lvl="0"/>
            <a:r>
              <a:rPr lang="en-GB" dirty="0"/>
              <a:t>What existed before it was invented, if anything?</a:t>
            </a:r>
          </a:p>
          <a:p>
            <a:pPr lvl="0"/>
            <a:r>
              <a:rPr lang="en-GB" dirty="0"/>
              <a:t>How does it benefit humans or the environment?</a:t>
            </a:r>
          </a:p>
          <a:p>
            <a:pPr lvl="0"/>
            <a:r>
              <a:rPr lang="en-GB" dirty="0"/>
              <a:t>Is it harmful to humans and/or </a:t>
            </a:r>
            <a:br>
              <a:rPr lang="en-GB" dirty="0"/>
            </a:br>
            <a:r>
              <a:rPr lang="en-GB" dirty="0"/>
              <a:t>the environment and why?</a:t>
            </a:r>
          </a:p>
          <a:p>
            <a:pPr lvl="0"/>
            <a:r>
              <a:rPr lang="en-GB" dirty="0"/>
              <a:t>What is it made of and why?</a:t>
            </a:r>
          </a:p>
          <a:p>
            <a:r>
              <a:rPr lang="en-GB" dirty="0"/>
              <a:t>What does it do that is </a:t>
            </a:r>
            <a:br>
              <a:rPr lang="en-GB" dirty="0"/>
            </a:br>
            <a:r>
              <a:rPr lang="en-GB" dirty="0"/>
              <a:t>different to other similar </a:t>
            </a:r>
            <a:br>
              <a:rPr lang="en-GB" dirty="0"/>
            </a:br>
            <a:r>
              <a:rPr lang="en-GB" dirty="0"/>
              <a:t>inventions and how?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061469"/>
            <a:ext cx="2602805" cy="26078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89976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Introducing music to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AU" b="1" dirty="0"/>
              <a:t>Methods of introducing music to children include:</a:t>
            </a:r>
          </a:p>
          <a:p>
            <a:pPr lvl="0"/>
            <a:r>
              <a:rPr lang="en-AU" dirty="0"/>
              <a:t>Watching music videos and musicals</a:t>
            </a:r>
            <a:endParaRPr lang="en-GB" dirty="0"/>
          </a:p>
          <a:p>
            <a:pPr lvl="0"/>
            <a:r>
              <a:rPr lang="en-AU" dirty="0"/>
              <a:t>Visiting theatres to watch musical performances</a:t>
            </a:r>
            <a:endParaRPr lang="en-GB" dirty="0"/>
          </a:p>
          <a:p>
            <a:pPr lvl="0"/>
            <a:r>
              <a:rPr lang="en-AU" dirty="0"/>
              <a:t>Using music as part of an activity (e.g. musical chairs, musical statues)</a:t>
            </a:r>
            <a:endParaRPr lang="en-GB" dirty="0"/>
          </a:p>
          <a:p>
            <a:pPr lvl="0"/>
            <a:r>
              <a:rPr lang="en-AU" dirty="0"/>
              <a:t>Giving them musical instruments </a:t>
            </a:r>
            <a:endParaRPr lang="en-GB" dirty="0"/>
          </a:p>
          <a:p>
            <a:pPr lvl="0"/>
            <a:r>
              <a:rPr lang="en-AU" dirty="0"/>
              <a:t>Teaching them to read music</a:t>
            </a:r>
            <a:endParaRPr lang="en-GB" dirty="0"/>
          </a:p>
          <a:p>
            <a:pPr lvl="0"/>
            <a:r>
              <a:rPr lang="en-AU" dirty="0"/>
              <a:t>Singing</a:t>
            </a:r>
            <a:endParaRPr lang="en-GB" dirty="0"/>
          </a:p>
          <a:p>
            <a:pPr lvl="0"/>
            <a:r>
              <a:rPr lang="en-AU" dirty="0"/>
              <a:t>Dancing</a:t>
            </a:r>
            <a:r>
              <a:rPr lang="en-GB" dirty="0"/>
              <a:t>.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05064"/>
            <a:ext cx="2468563" cy="24685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9123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Introducing dance to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AU" b="1" dirty="0"/>
              <a:t>Methods of introducing dance to children include:</a:t>
            </a:r>
          </a:p>
          <a:p>
            <a:pPr lvl="0"/>
            <a:r>
              <a:rPr lang="en-AU" dirty="0"/>
              <a:t>Incorporating freestyle dancing into activities such as musical bumps and musical statues</a:t>
            </a:r>
            <a:endParaRPr lang="en-GB" dirty="0"/>
          </a:p>
          <a:p>
            <a:pPr lvl="0"/>
            <a:r>
              <a:rPr lang="en-AU" dirty="0"/>
              <a:t>Teaching them a choreographed dance</a:t>
            </a:r>
          </a:p>
          <a:p>
            <a:pPr lvl="0"/>
            <a:r>
              <a:rPr lang="en-AU" dirty="0"/>
              <a:t>Dancing as part of physical activity</a:t>
            </a:r>
            <a:endParaRPr lang="en-GB" dirty="0"/>
          </a:p>
          <a:p>
            <a:pPr lvl="0"/>
            <a:r>
              <a:rPr lang="en-AU" dirty="0"/>
              <a:t>Watching dancers on the </a:t>
            </a:r>
            <a:br>
              <a:rPr lang="en-AU" dirty="0"/>
            </a:br>
            <a:r>
              <a:rPr lang="en-AU" dirty="0"/>
              <a:t>television/internet</a:t>
            </a:r>
            <a:endParaRPr lang="en-GB" dirty="0"/>
          </a:p>
          <a:p>
            <a:pPr lvl="0"/>
            <a:r>
              <a:rPr lang="en-AU" dirty="0"/>
              <a:t>Visiting the theatre</a:t>
            </a:r>
            <a:endParaRPr lang="en-GB" dirty="0"/>
          </a:p>
          <a:p>
            <a:r>
              <a:rPr lang="en-AU" dirty="0"/>
              <a:t>Using computer games </a:t>
            </a:r>
            <a:br>
              <a:rPr lang="en-AU" dirty="0"/>
            </a:br>
            <a:r>
              <a:rPr lang="en-AU" dirty="0"/>
              <a:t>that involve dancing.</a:t>
            </a:r>
            <a:endParaRPr lang="en-GB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71182"/>
            <a:ext cx="3024336" cy="22744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8616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Excursions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Excursions may require:</a:t>
            </a:r>
          </a:p>
          <a:p>
            <a:r>
              <a:rPr lang="en-GB" dirty="0"/>
              <a:t>Risk assessment</a:t>
            </a:r>
          </a:p>
          <a:p>
            <a:r>
              <a:rPr lang="en-GB" dirty="0"/>
              <a:t>Written consent from parents/carers</a:t>
            </a:r>
          </a:p>
          <a:p>
            <a:r>
              <a:rPr lang="en-GB" dirty="0"/>
              <a:t>Consideration of increased educator to child ratio.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28646"/>
            <a:ext cx="3388789" cy="22800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58520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1B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877445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Foster creativity through the human environment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2.1 </a:t>
            </a:r>
            <a:r>
              <a:rPr lang="en-AU" sz="2800" dirty="0"/>
              <a:t>Support children to feel a sense of ownership and responsibility for equipment and materials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016607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Supporting ownership and responsibility in children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/>
              <a:t>To support responsibility in children, you should:</a:t>
            </a:r>
          </a:p>
          <a:p>
            <a:r>
              <a:rPr lang="en-GB" dirty="0"/>
              <a:t>Start young</a:t>
            </a:r>
          </a:p>
          <a:p>
            <a:r>
              <a:rPr lang="en-GB" dirty="0"/>
              <a:t>Let them help you</a:t>
            </a:r>
          </a:p>
          <a:p>
            <a:r>
              <a:rPr lang="en-GB" dirty="0"/>
              <a:t>Model responsibility</a:t>
            </a:r>
          </a:p>
          <a:p>
            <a:r>
              <a:rPr lang="en-GB" dirty="0"/>
              <a:t>Praise them</a:t>
            </a:r>
          </a:p>
          <a:p>
            <a:r>
              <a:rPr lang="en-GB" dirty="0"/>
              <a:t>Don’t criticise</a:t>
            </a:r>
          </a:p>
          <a:p>
            <a:r>
              <a:rPr lang="en-GB" dirty="0"/>
              <a:t>Avoid rewards</a:t>
            </a:r>
          </a:p>
          <a:p>
            <a:r>
              <a:rPr lang="en-GB" dirty="0"/>
              <a:t>Provide structure and routine</a:t>
            </a:r>
          </a:p>
          <a:p>
            <a:r>
              <a:rPr lang="en-GB" dirty="0"/>
              <a:t>Use consistent consequences.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708920"/>
            <a:ext cx="2278498" cy="2515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50722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2A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947316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Foster creativity through the human environment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2.2 </a:t>
            </a:r>
            <a:r>
              <a:rPr lang="en-AU" sz="2800" dirty="0"/>
              <a:t>Role-model creativity by improvising with equipment and materials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315225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Improvisation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Examples of improvisation include:</a:t>
            </a:r>
          </a:p>
          <a:p>
            <a:r>
              <a:rPr lang="en-GB" dirty="0"/>
              <a:t>Potato printing</a:t>
            </a:r>
          </a:p>
          <a:p>
            <a:r>
              <a:rPr lang="en-GB" dirty="0"/>
              <a:t>Turning a classmate into a robot/spaceman</a:t>
            </a:r>
          </a:p>
          <a:p>
            <a:r>
              <a:rPr lang="en-GB" dirty="0"/>
              <a:t>Re-enacting an historic battle</a:t>
            </a:r>
          </a:p>
          <a:p>
            <a:r>
              <a:rPr lang="en-GB" dirty="0"/>
              <a:t>Turning an object into another object</a:t>
            </a:r>
          </a:p>
          <a:p>
            <a:r>
              <a:rPr lang="en-GB" dirty="0"/>
              <a:t>Making musical instruments.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70595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2B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077071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Foster creativity through the human environment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076056" y="2564904"/>
            <a:ext cx="374441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2.3 </a:t>
            </a:r>
            <a:r>
              <a:rPr lang="en-AU" sz="2800" dirty="0"/>
              <a:t>Encourage children to pursue their own original ideas, interpretations and expressions</a:t>
            </a:r>
            <a:r>
              <a:rPr lang="en-AU" sz="2800" b="1" dirty="0">
                <a:latin typeface="+mj-lt"/>
              </a:rPr>
              <a:t> </a:t>
            </a:r>
          </a:p>
          <a:p>
            <a:r>
              <a:rPr lang="en-AU" sz="2800" b="1" dirty="0"/>
              <a:t>2.4 </a:t>
            </a:r>
            <a:r>
              <a:rPr lang="en-AU" sz="2800" dirty="0"/>
              <a:t>Invite children to ask questions and assist them to find their own answers</a:t>
            </a:r>
          </a:p>
          <a:p>
            <a:endParaRPr lang="en-AU" sz="2800" b="1" dirty="0"/>
          </a:p>
          <a:p>
            <a:endParaRPr lang="en-AU" sz="2800" dirty="0"/>
          </a:p>
          <a:p>
            <a:endParaRPr lang="en-AU" sz="2800" dirty="0"/>
          </a:p>
          <a:p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20872261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Activities for children to pursue their own original ideas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b="1" dirty="0"/>
              <a:t>Activities for children to pursue original ideas include:</a:t>
            </a:r>
          </a:p>
          <a:p>
            <a:pPr lvl="0"/>
            <a:r>
              <a:rPr lang="en-GB" dirty="0"/>
              <a:t>Role playing and dressing up </a:t>
            </a:r>
          </a:p>
          <a:p>
            <a:pPr lvl="0"/>
            <a:r>
              <a:rPr lang="en-GB" dirty="0"/>
              <a:t>Drama, dance and/or musical performance</a:t>
            </a:r>
          </a:p>
          <a:p>
            <a:pPr lvl="0"/>
            <a:r>
              <a:rPr lang="en-GB" dirty="0"/>
              <a:t>Creating their own town, farm, castle, space, beach etc.</a:t>
            </a:r>
          </a:p>
          <a:p>
            <a:pPr lvl="0"/>
            <a:r>
              <a:rPr lang="en-GB" dirty="0"/>
              <a:t>Create their own game</a:t>
            </a:r>
          </a:p>
          <a:p>
            <a:pPr lvl="0"/>
            <a:r>
              <a:rPr lang="en-GB" dirty="0"/>
              <a:t>Messy play</a:t>
            </a:r>
          </a:p>
          <a:p>
            <a:pPr lvl="0"/>
            <a:r>
              <a:rPr lang="en-GB" dirty="0"/>
              <a:t>Construction.</a:t>
            </a:r>
          </a:p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63181"/>
            <a:ext cx="2579365" cy="257936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45324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2C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448203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Foster creativity through the human environment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1916832"/>
            <a:ext cx="3744416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/>
              <a:t>2.5 </a:t>
            </a:r>
            <a:r>
              <a:rPr lang="en-AU" sz="2800" dirty="0"/>
              <a:t>Engage children in talking about their creations and ask them open-ended questions</a:t>
            </a:r>
          </a:p>
          <a:p>
            <a:r>
              <a:rPr lang="en-AU" sz="2800" b="1" dirty="0"/>
              <a:t>2.6 </a:t>
            </a:r>
            <a:r>
              <a:rPr lang="en-AU" sz="2800" dirty="0"/>
              <a:t>Share enthusiasm for creative work with children</a:t>
            </a:r>
            <a:r>
              <a:rPr lang="en-AU" sz="2800" b="1" dirty="0"/>
              <a:t> </a:t>
            </a:r>
            <a:endParaRPr lang="en-AU" sz="2800" dirty="0"/>
          </a:p>
          <a:p>
            <a:r>
              <a:rPr lang="en-AU" sz="2800" b="1" dirty="0"/>
              <a:t>2.7 </a:t>
            </a:r>
            <a:r>
              <a:rPr lang="en-AU" sz="2800" dirty="0"/>
              <a:t>Encourage children to respect and appreciate the creative effort of their peers</a:t>
            </a:r>
          </a:p>
          <a:p>
            <a:endParaRPr lang="en-AU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657935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Open-ended 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b="1" dirty="0"/>
              <a:t>Open ended questions to ask include:</a:t>
            </a:r>
          </a:p>
          <a:p>
            <a:pPr lvl="0"/>
            <a:r>
              <a:rPr lang="en-AU" dirty="0"/>
              <a:t>What materials did you use to make it?</a:t>
            </a:r>
            <a:endParaRPr lang="en-GB" dirty="0"/>
          </a:p>
          <a:p>
            <a:pPr lvl="0"/>
            <a:r>
              <a:rPr lang="en-AU" dirty="0"/>
              <a:t>Why did you choose those materials?</a:t>
            </a:r>
            <a:endParaRPr lang="en-GB" dirty="0"/>
          </a:p>
          <a:p>
            <a:pPr lvl="0"/>
            <a:r>
              <a:rPr lang="en-AU" dirty="0"/>
              <a:t>Where did you get the idea to make that?</a:t>
            </a:r>
            <a:endParaRPr lang="en-GB" dirty="0"/>
          </a:p>
          <a:p>
            <a:pPr lvl="0"/>
            <a:r>
              <a:rPr lang="en-AU" dirty="0"/>
              <a:t>Who helped you to make it?</a:t>
            </a:r>
            <a:endParaRPr lang="en-GB" dirty="0"/>
          </a:p>
          <a:p>
            <a:pPr lvl="0"/>
            <a:r>
              <a:rPr lang="en-AU" dirty="0"/>
              <a:t>When did you know it was </a:t>
            </a:r>
            <a:br>
              <a:rPr lang="en-AU" dirty="0"/>
            </a:br>
            <a:r>
              <a:rPr lang="en-AU" dirty="0"/>
              <a:t>finished?</a:t>
            </a:r>
            <a:endParaRPr lang="en-GB" dirty="0"/>
          </a:p>
          <a:p>
            <a:pPr lvl="0"/>
            <a:r>
              <a:rPr lang="en-AU" dirty="0"/>
              <a:t>How did you make it?</a:t>
            </a:r>
            <a:endParaRPr lang="en-GB" dirty="0"/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861048"/>
            <a:ext cx="2232248" cy="2746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32979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Display creative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AU" b="1" dirty="0"/>
              <a:t>You could display creative work:</a:t>
            </a:r>
          </a:p>
          <a:p>
            <a:pPr lvl="0"/>
            <a:r>
              <a:rPr lang="en-AU" dirty="0"/>
              <a:t>On the walls of the learning environment</a:t>
            </a:r>
            <a:endParaRPr lang="en-GB" dirty="0"/>
          </a:p>
          <a:p>
            <a:pPr lvl="0"/>
            <a:r>
              <a:rPr lang="en-AU" dirty="0"/>
              <a:t>In the dinner hall</a:t>
            </a:r>
            <a:endParaRPr lang="en-GB" dirty="0"/>
          </a:p>
          <a:p>
            <a:pPr lvl="0"/>
            <a:r>
              <a:rPr lang="en-AU" dirty="0"/>
              <a:t>In the reception area of the establishment</a:t>
            </a:r>
            <a:endParaRPr lang="en-GB" dirty="0"/>
          </a:p>
          <a:p>
            <a:pPr lvl="0"/>
            <a:r>
              <a:rPr lang="en-AU" dirty="0"/>
              <a:t>In corridors of the establishment</a:t>
            </a:r>
            <a:endParaRPr lang="en-GB" dirty="0"/>
          </a:p>
          <a:p>
            <a:pPr lvl="0"/>
            <a:r>
              <a:rPr lang="en-AU" dirty="0"/>
              <a:t>In public libraries</a:t>
            </a:r>
            <a:endParaRPr lang="en-GB" dirty="0"/>
          </a:p>
          <a:p>
            <a:pPr lvl="0"/>
            <a:r>
              <a:rPr lang="en-AU" dirty="0"/>
              <a:t>Having an exhibition/production </a:t>
            </a:r>
            <a:br>
              <a:rPr lang="en-AU" dirty="0"/>
            </a:br>
            <a:r>
              <a:rPr lang="en-AU" dirty="0"/>
              <a:t>for parents/carers to attend</a:t>
            </a:r>
            <a:r>
              <a:rPr lang="en-GB" dirty="0"/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707447"/>
            <a:ext cx="2474378" cy="2384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76884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Encourage children to respect the creative work of their peers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19670"/>
            <a:ext cx="5987862" cy="48496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/>
              <a:t>You could encourage respect by:</a:t>
            </a:r>
          </a:p>
          <a:p>
            <a:r>
              <a:rPr lang="en-GB" dirty="0"/>
              <a:t>Encouraging children to think about </a:t>
            </a:r>
            <a:br>
              <a:rPr lang="en-GB" dirty="0"/>
            </a:br>
            <a:r>
              <a:rPr lang="en-GB" dirty="0"/>
              <a:t>what they say regarding the creative </a:t>
            </a:r>
            <a:br>
              <a:rPr lang="en-GB" dirty="0"/>
            </a:br>
            <a:r>
              <a:rPr lang="en-GB" dirty="0"/>
              <a:t>work of others before they say it </a:t>
            </a:r>
          </a:p>
          <a:p>
            <a:r>
              <a:rPr lang="en-GB" dirty="0"/>
              <a:t>Asking children to consider how they would feel if someone said the same </a:t>
            </a:r>
            <a:br>
              <a:rPr lang="en-GB" dirty="0"/>
            </a:br>
            <a:r>
              <a:rPr lang="en-GB" dirty="0"/>
              <a:t>about their work.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8" r="19158"/>
          <a:stretch/>
        </p:blipFill>
        <p:spPr bwMode="auto">
          <a:xfrm>
            <a:off x="6516216" y="3068960"/>
            <a:ext cx="1800200" cy="2895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20022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2D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492670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Foster creativity through a learning framework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3.1 </a:t>
            </a:r>
            <a:r>
              <a:rPr lang="en-AU" sz="2800" dirty="0"/>
              <a:t>Allow time for children to be creative and encourage efforts to extend over days or weeks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727716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Encourage creative efforts to extend over time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To encourage creative efforts, you can:</a:t>
            </a:r>
          </a:p>
          <a:p>
            <a:r>
              <a:rPr lang="en-AU" dirty="0"/>
              <a:t>Schedule in a creative project that will last over a period of days or weeks</a:t>
            </a:r>
          </a:p>
          <a:p>
            <a:r>
              <a:rPr lang="en-AU" dirty="0"/>
              <a:t>Dedicate sessions to project work</a:t>
            </a:r>
          </a:p>
          <a:p>
            <a:r>
              <a:rPr lang="en-AU" dirty="0"/>
              <a:t>Ask children to develop the project in each session</a:t>
            </a:r>
          </a:p>
          <a:p>
            <a:r>
              <a:rPr lang="en-AU" dirty="0"/>
              <a:t>Formally present the end product</a:t>
            </a:r>
          </a:p>
          <a:p>
            <a:r>
              <a:rPr lang="en-AU" dirty="0"/>
              <a:t>Complete evaluations.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312433"/>
            <a:ext cx="2160240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2711144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3A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970612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Foster creativity through a learning framework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3.2 </a:t>
            </a:r>
            <a:r>
              <a:rPr lang="en-AU" sz="2800" dirty="0"/>
              <a:t>Teach children techniques when using materials and equipment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416304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Creative materials and equipment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Creative materials and equipment may include:</a:t>
            </a:r>
          </a:p>
          <a:p>
            <a:r>
              <a:rPr lang="en-GB" dirty="0"/>
              <a:t>Painting supplies</a:t>
            </a:r>
          </a:p>
          <a:p>
            <a:r>
              <a:rPr lang="en-GB" dirty="0"/>
              <a:t>Illustration supplies</a:t>
            </a:r>
          </a:p>
          <a:p>
            <a:r>
              <a:rPr lang="en-GB" dirty="0"/>
              <a:t>Sculpting and modelling supplies</a:t>
            </a:r>
          </a:p>
          <a:p>
            <a:r>
              <a:rPr lang="en-GB" dirty="0"/>
              <a:t>Craft supplies.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17032"/>
            <a:ext cx="2748458" cy="2748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18972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Creative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Creative techniques may include:</a:t>
            </a:r>
          </a:p>
          <a:p>
            <a:r>
              <a:rPr lang="en-GB" dirty="0"/>
              <a:t>Printing</a:t>
            </a:r>
          </a:p>
          <a:p>
            <a:r>
              <a:rPr lang="en-GB" dirty="0"/>
              <a:t>Collages</a:t>
            </a:r>
          </a:p>
          <a:p>
            <a:r>
              <a:rPr lang="en-GB" dirty="0"/>
              <a:t>Painting</a:t>
            </a:r>
          </a:p>
          <a:p>
            <a:r>
              <a:rPr lang="en-GB" dirty="0"/>
              <a:t>Stencilling</a:t>
            </a:r>
          </a:p>
          <a:p>
            <a:r>
              <a:rPr lang="en-GB" dirty="0"/>
              <a:t>Papier mâché.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510219"/>
            <a:ext cx="2691246" cy="27059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12969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3B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6848968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Foster creativity through a learning framework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3.3 </a:t>
            </a:r>
            <a:r>
              <a:rPr lang="en-AU" sz="2800" dirty="0"/>
              <a:t>Plan and create opportunities for children to collaborate creatively with each other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7877651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Collaboration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Examples of collaborative activities include:</a:t>
            </a:r>
          </a:p>
          <a:p>
            <a:r>
              <a:rPr lang="en-GB" dirty="0"/>
              <a:t>Singing</a:t>
            </a:r>
          </a:p>
          <a:p>
            <a:r>
              <a:rPr lang="en-GB" dirty="0"/>
              <a:t>Composition</a:t>
            </a:r>
          </a:p>
          <a:p>
            <a:r>
              <a:rPr lang="en-GB" dirty="0"/>
              <a:t>Dancing</a:t>
            </a:r>
          </a:p>
          <a:p>
            <a:r>
              <a:rPr lang="en-GB" dirty="0"/>
              <a:t>Drama</a:t>
            </a:r>
          </a:p>
          <a:p>
            <a:r>
              <a:rPr lang="en-GB" dirty="0"/>
              <a:t>Invention.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708920"/>
            <a:ext cx="2994645" cy="3824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581472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3C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846273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Foster creativity through a learning framework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3.4 </a:t>
            </a:r>
            <a:r>
              <a:rPr lang="en-AU" sz="2800" dirty="0"/>
              <a:t>Involve children in critical reflection and solving real problems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4355859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Critical reflection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 b="1" dirty="0"/>
              <a:t>Help children to:</a:t>
            </a:r>
          </a:p>
          <a:p>
            <a:pPr lvl="0"/>
            <a:r>
              <a:rPr lang="en-GB" dirty="0"/>
              <a:t>Reflect ON action – looking back on a past experience – The what?</a:t>
            </a:r>
          </a:p>
          <a:p>
            <a:pPr lvl="0"/>
            <a:r>
              <a:rPr lang="en-GB" dirty="0"/>
              <a:t>Reflect IN action – considering action taken at various stages during the activity – So what?</a:t>
            </a:r>
          </a:p>
          <a:p>
            <a:pPr lvl="0"/>
            <a:r>
              <a:rPr lang="en-GB" dirty="0"/>
              <a:t>Reflect FOR action – considering </a:t>
            </a:r>
            <a:br>
              <a:rPr lang="en-GB" dirty="0"/>
            </a:br>
            <a:r>
              <a:rPr lang="en-GB" dirty="0"/>
              <a:t>what action they might wish to </a:t>
            </a:r>
            <a:br>
              <a:rPr lang="en-GB" dirty="0"/>
            </a:br>
            <a:r>
              <a:rPr lang="en-GB" dirty="0"/>
              <a:t>take in future activities – </a:t>
            </a:r>
            <a:br>
              <a:rPr lang="en-GB" dirty="0"/>
            </a:br>
            <a:r>
              <a:rPr lang="en-GB" dirty="0"/>
              <a:t>Now what?</a:t>
            </a:r>
          </a:p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573016"/>
            <a:ext cx="1296144" cy="2972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755385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3D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6673267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Foster creativity through a learning framework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3.5 </a:t>
            </a:r>
            <a:r>
              <a:rPr lang="en-AU" sz="2800" dirty="0"/>
              <a:t>Display children’s work in meaningful ways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642376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Importance of displaying children’s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Displaying children’s work:</a:t>
            </a:r>
          </a:p>
          <a:p>
            <a:r>
              <a:rPr lang="en-GB" dirty="0"/>
              <a:t>Is visually appealing</a:t>
            </a:r>
          </a:p>
          <a:p>
            <a:r>
              <a:rPr lang="en-GB" dirty="0"/>
              <a:t>Communicates to parents, peers and visitors</a:t>
            </a:r>
          </a:p>
          <a:p>
            <a:r>
              <a:rPr lang="en-GB" dirty="0"/>
              <a:t>Demonstrates value</a:t>
            </a:r>
          </a:p>
          <a:p>
            <a:r>
              <a:rPr lang="en-GB" dirty="0"/>
              <a:t>Demonstrates processes</a:t>
            </a:r>
          </a:p>
          <a:p>
            <a:r>
              <a:rPr lang="en-GB" dirty="0"/>
              <a:t>Provides inspiration.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0272" y="3645024"/>
            <a:ext cx="3210753" cy="26721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396146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Ways of displaying children’s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AU" b="1" dirty="0"/>
              <a:t>You can display children’s work:</a:t>
            </a:r>
          </a:p>
          <a:p>
            <a:pPr lvl="0"/>
            <a:r>
              <a:rPr lang="en-AU" dirty="0"/>
              <a:t>On the walls of the learning environment</a:t>
            </a:r>
            <a:endParaRPr lang="en-GB" dirty="0"/>
          </a:p>
          <a:p>
            <a:pPr lvl="0"/>
            <a:r>
              <a:rPr lang="en-AU" dirty="0"/>
              <a:t>Notice boards </a:t>
            </a:r>
          </a:p>
          <a:p>
            <a:pPr lvl="0"/>
            <a:r>
              <a:rPr lang="en-AU" dirty="0"/>
              <a:t>In the dinner hall</a:t>
            </a:r>
            <a:endParaRPr lang="en-GB" dirty="0"/>
          </a:p>
          <a:p>
            <a:pPr lvl="0"/>
            <a:r>
              <a:rPr lang="en-AU" dirty="0"/>
              <a:t>In the reception area and corridors</a:t>
            </a:r>
            <a:r>
              <a:rPr lang="en-GB" dirty="0"/>
              <a:t> of </a:t>
            </a:r>
            <a:r>
              <a:rPr lang="en-AU" dirty="0"/>
              <a:t>the establishment</a:t>
            </a:r>
            <a:endParaRPr lang="en-GB" dirty="0"/>
          </a:p>
          <a:p>
            <a:pPr lvl="0"/>
            <a:r>
              <a:rPr lang="en-AU" dirty="0"/>
              <a:t>In public libraries</a:t>
            </a:r>
            <a:endParaRPr lang="en-GB" dirty="0"/>
          </a:p>
          <a:p>
            <a:pPr lvl="0"/>
            <a:r>
              <a:rPr lang="en-AU" dirty="0"/>
              <a:t>In exhibitions for </a:t>
            </a:r>
            <a:br>
              <a:rPr lang="en-AU" dirty="0"/>
            </a:br>
            <a:r>
              <a:rPr lang="en-AU" dirty="0"/>
              <a:t>parents/carers </a:t>
            </a:r>
          </a:p>
          <a:p>
            <a:pPr lvl="0"/>
            <a:r>
              <a:rPr lang="en-AU" dirty="0"/>
              <a:t>To the children’s peers.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200636"/>
            <a:ext cx="2376264" cy="22897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382686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3E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026648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Foster creativity through a learning framework</a:t>
            </a:r>
            <a:endParaRPr lang="en-AU" dirty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3.6 </a:t>
            </a:r>
            <a:r>
              <a:rPr lang="en-AU" sz="2800" dirty="0"/>
              <a:t>Design a flexible framework that can respond to children’s interests as they arise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8127998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FEDEEC-4C7A-4665-A7F7-966560A420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Flexible framework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85AA2D-B85D-4DF0-9AAD-C5484B77AC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A flexible framework should have the following outcomes:</a:t>
            </a:r>
          </a:p>
          <a:p>
            <a:pPr lvl="0"/>
            <a:r>
              <a:rPr lang="en-GB" dirty="0"/>
              <a:t>Children have a strong sense of identity</a:t>
            </a:r>
          </a:p>
          <a:p>
            <a:pPr lvl="0"/>
            <a:r>
              <a:rPr lang="en-GB" dirty="0"/>
              <a:t>Children are connected with and contribute to their world</a:t>
            </a:r>
          </a:p>
          <a:p>
            <a:pPr lvl="0"/>
            <a:r>
              <a:rPr lang="en-GB" dirty="0"/>
              <a:t>Children have a strong sense of wellbeing</a:t>
            </a:r>
          </a:p>
          <a:p>
            <a:pPr lvl="0"/>
            <a:r>
              <a:rPr lang="en-GB" dirty="0"/>
              <a:t>Children are confident and involved learners </a:t>
            </a:r>
          </a:p>
          <a:p>
            <a:pPr lvl="0"/>
            <a:r>
              <a:rPr lang="en-GB" dirty="0"/>
              <a:t>Children are effective communicators.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174968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D3DC4-9452-4B66-A9B9-DEF60F7DE1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Flexible framework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24D269-A0AD-47C9-8CBE-7ED36C7AB2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A flexible framework should follow these principles:</a:t>
            </a:r>
          </a:p>
          <a:p>
            <a:pPr lvl="0"/>
            <a:r>
              <a:rPr lang="en-GB" dirty="0"/>
              <a:t>Secure, respectful and reciprocal relationships</a:t>
            </a:r>
          </a:p>
          <a:p>
            <a:pPr lvl="0"/>
            <a:r>
              <a:rPr lang="en-GB" dirty="0"/>
              <a:t>Partnerships with families</a:t>
            </a:r>
          </a:p>
          <a:p>
            <a:pPr lvl="0"/>
            <a:r>
              <a:rPr lang="en-GB" dirty="0"/>
              <a:t>High expectations and equity</a:t>
            </a:r>
          </a:p>
          <a:p>
            <a:pPr lvl="0"/>
            <a:r>
              <a:rPr lang="en-GB" dirty="0"/>
              <a:t>Respect for diversity</a:t>
            </a:r>
          </a:p>
          <a:p>
            <a:pPr lvl="0"/>
            <a:r>
              <a:rPr lang="en-GB" dirty="0"/>
              <a:t>Ongoing learning and reflective practice.</a:t>
            </a:r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31997988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3F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644419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080120"/>
          </a:xfrm>
        </p:spPr>
        <p:txBody>
          <a:bodyPr>
            <a:normAutofit/>
          </a:bodyPr>
          <a:lstStyle/>
          <a:p>
            <a:r>
              <a:rPr lang="en-AU" dirty="0"/>
              <a:t>Provide experiences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193962" y="1556792"/>
            <a:ext cx="374441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700" b="1" dirty="0">
                <a:latin typeface="+mj-lt"/>
              </a:rPr>
              <a:t>4.1 </a:t>
            </a:r>
            <a:r>
              <a:rPr lang="en-AU" sz="2700" dirty="0"/>
              <a:t>Identify and provide a range of experiences used to nurture creativity</a:t>
            </a:r>
          </a:p>
          <a:p>
            <a:endParaRPr lang="en-AU" sz="2700" dirty="0"/>
          </a:p>
          <a:p>
            <a:r>
              <a:rPr lang="en-AU" sz="2700" b="1" dirty="0"/>
              <a:t>4.2 </a:t>
            </a:r>
            <a:r>
              <a:rPr lang="en-AU" sz="2700" dirty="0"/>
              <a:t>Provide opportunities for children to practise developing skills in music, movement, construction, visual art and dramatic play in both indoor and outdoor environments</a:t>
            </a:r>
            <a:endParaRPr lang="en-AU" sz="27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2454395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Indoor environments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GB" b="1" dirty="0"/>
              <a:t>Indoor environments may include:</a:t>
            </a:r>
          </a:p>
          <a:p>
            <a:pPr lvl="0"/>
            <a:r>
              <a:rPr lang="en-GB" dirty="0"/>
              <a:t>Classroom</a:t>
            </a:r>
          </a:p>
          <a:p>
            <a:pPr lvl="0"/>
            <a:r>
              <a:rPr lang="en-GB" dirty="0"/>
              <a:t>Music room/recording suite</a:t>
            </a:r>
          </a:p>
          <a:p>
            <a:pPr lvl="0"/>
            <a:r>
              <a:rPr lang="en-GB" dirty="0"/>
              <a:t>Theatre/dance studio</a:t>
            </a:r>
          </a:p>
          <a:p>
            <a:pPr lvl="0"/>
            <a:r>
              <a:rPr lang="en-GB" dirty="0"/>
              <a:t>Gymnasium/sports centres and facilities</a:t>
            </a:r>
          </a:p>
          <a:p>
            <a:pPr lvl="0"/>
            <a:r>
              <a:rPr lang="en-GB" dirty="0"/>
              <a:t>Technology work shop</a:t>
            </a:r>
          </a:p>
          <a:p>
            <a:pPr lvl="0"/>
            <a:r>
              <a:rPr lang="en-GB" dirty="0"/>
              <a:t>Kitchen</a:t>
            </a:r>
          </a:p>
          <a:p>
            <a:pPr lvl="0"/>
            <a:r>
              <a:rPr lang="en-GB" dirty="0"/>
              <a:t>ICT suite</a:t>
            </a:r>
          </a:p>
          <a:p>
            <a:pPr lvl="0"/>
            <a:r>
              <a:rPr lang="en-GB" dirty="0"/>
              <a:t>Scientific laboratory</a:t>
            </a:r>
          </a:p>
          <a:p>
            <a:pPr lvl="0"/>
            <a:r>
              <a:rPr lang="en-GB" dirty="0"/>
              <a:t>Museums</a:t>
            </a:r>
          </a:p>
          <a:p>
            <a:pPr lvl="0"/>
            <a:r>
              <a:rPr lang="en-GB" dirty="0"/>
              <a:t>Libraries.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134780"/>
            <a:ext cx="3240360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142434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Outdoor environments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b="1" dirty="0"/>
              <a:t>Outdoor environments may include:</a:t>
            </a:r>
          </a:p>
          <a:p>
            <a:pPr lvl="0"/>
            <a:r>
              <a:rPr lang="en-GB" dirty="0"/>
              <a:t>Playground</a:t>
            </a:r>
          </a:p>
          <a:p>
            <a:pPr lvl="0"/>
            <a:r>
              <a:rPr lang="en-GB" dirty="0"/>
              <a:t>Parks and woodland areas</a:t>
            </a:r>
          </a:p>
          <a:p>
            <a:pPr lvl="0"/>
            <a:r>
              <a:rPr lang="en-GB" dirty="0"/>
              <a:t>Beach</a:t>
            </a:r>
          </a:p>
          <a:p>
            <a:pPr lvl="0"/>
            <a:r>
              <a:rPr lang="en-GB" dirty="0"/>
              <a:t>Local community</a:t>
            </a:r>
          </a:p>
          <a:p>
            <a:pPr lvl="0"/>
            <a:r>
              <a:rPr lang="en-GB" dirty="0"/>
              <a:t>Multi-sensory gardens</a:t>
            </a:r>
          </a:p>
          <a:p>
            <a:pPr lvl="0"/>
            <a:r>
              <a:rPr lang="en-GB" dirty="0"/>
              <a:t>Mazes</a:t>
            </a:r>
          </a:p>
          <a:p>
            <a:pPr lvl="0"/>
            <a:r>
              <a:rPr lang="en-GB" dirty="0"/>
              <a:t>Visits to historical monuments</a:t>
            </a:r>
          </a:p>
          <a:p>
            <a:pPr lvl="0"/>
            <a:r>
              <a:rPr lang="en-GB" dirty="0"/>
              <a:t>Field trips.</a:t>
            </a:r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420888"/>
            <a:ext cx="2349524" cy="23495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872607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4A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00382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Evaluate experiences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5.1 </a:t>
            </a:r>
            <a:r>
              <a:rPr lang="en-AU" sz="2800" dirty="0"/>
              <a:t>Use a range of methods to evaluate children’s learning from the implemented creative experiences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7532493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of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dirty="0"/>
              <a:t>The development of the child’s needs, interests, experiences and level of participation in the educational program, or simply the level of engagement they demonstrate</a:t>
            </a:r>
            <a:endParaRPr lang="en-GB" dirty="0"/>
          </a:p>
          <a:p>
            <a:pPr marL="0" lvl="0" indent="0">
              <a:buNone/>
            </a:pPr>
            <a:r>
              <a:rPr lang="en-AU" dirty="0"/>
              <a:t>The academic progress of the </a:t>
            </a:r>
            <a:br>
              <a:rPr lang="en-AU" dirty="0"/>
            </a:br>
            <a:r>
              <a:rPr lang="en-AU" dirty="0"/>
              <a:t>child measured against the </a:t>
            </a:r>
            <a:br>
              <a:rPr lang="en-AU" dirty="0"/>
            </a:br>
            <a:r>
              <a:rPr lang="en-AU" dirty="0"/>
              <a:t>learning outcomes of the </a:t>
            </a:r>
            <a:br>
              <a:rPr lang="en-AU" dirty="0"/>
            </a:br>
            <a:r>
              <a:rPr lang="en-AU" dirty="0"/>
              <a:t>educational program.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06" r="25048"/>
          <a:stretch/>
        </p:blipFill>
        <p:spPr>
          <a:xfrm>
            <a:off x="5796136" y="3212788"/>
            <a:ext cx="1608082" cy="313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81291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 methods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AU" b="1" dirty="0"/>
              <a:t>Assessment methods include:</a:t>
            </a:r>
          </a:p>
          <a:p>
            <a:pPr lvl="0"/>
            <a:r>
              <a:rPr lang="en-AU" dirty="0"/>
              <a:t>Written assessments </a:t>
            </a:r>
            <a:endParaRPr lang="en-GB" dirty="0"/>
          </a:p>
          <a:p>
            <a:pPr lvl="0"/>
            <a:r>
              <a:rPr lang="en-AU" dirty="0"/>
              <a:t>Question papers</a:t>
            </a:r>
            <a:endParaRPr lang="en-GB" dirty="0"/>
          </a:p>
          <a:p>
            <a:pPr lvl="0"/>
            <a:r>
              <a:rPr lang="en-AU" dirty="0"/>
              <a:t>Multiple choice tests</a:t>
            </a:r>
            <a:endParaRPr lang="en-GB" dirty="0"/>
          </a:p>
          <a:p>
            <a:pPr lvl="0"/>
            <a:r>
              <a:rPr lang="en-AU" dirty="0"/>
              <a:t>Picture tests</a:t>
            </a:r>
            <a:endParaRPr lang="en-GB" dirty="0"/>
          </a:p>
          <a:p>
            <a:pPr lvl="0"/>
            <a:r>
              <a:rPr lang="en-AU" dirty="0"/>
              <a:t>Oral assessment</a:t>
            </a:r>
            <a:endParaRPr lang="en-GB" dirty="0"/>
          </a:p>
          <a:p>
            <a:pPr lvl="0"/>
            <a:r>
              <a:rPr lang="en-AU" dirty="0"/>
              <a:t>Practical assessment</a:t>
            </a:r>
            <a:endParaRPr lang="en-GB" dirty="0"/>
          </a:p>
          <a:p>
            <a:pPr lvl="0"/>
            <a:r>
              <a:rPr lang="en-AU" dirty="0"/>
              <a:t>Listening tests.</a:t>
            </a:r>
            <a:endParaRPr lang="en-GB" dirty="0"/>
          </a:p>
          <a:p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420888"/>
            <a:ext cx="2408237" cy="32067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302973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5A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3025562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Evaluate experiences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>
                <a:latin typeface="+mj-lt"/>
              </a:rPr>
              <a:t>5.2 </a:t>
            </a:r>
            <a:r>
              <a:rPr lang="en-AU" sz="2800" dirty="0"/>
              <a:t>Reflect on the evaluations and make ongoing modifications to the curriculum to stimulate interest and involvement in creative activities</a:t>
            </a:r>
            <a:r>
              <a:rPr lang="en-AU" sz="2800" b="1" dirty="0">
                <a:latin typeface="+mj-lt"/>
              </a:rPr>
              <a:t> </a:t>
            </a:r>
            <a:endParaRPr lang="en-AU" sz="28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817595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Modifications to curriculum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en-AU" b="1" dirty="0"/>
              <a:t>Modifications to the curriculum may include:</a:t>
            </a:r>
          </a:p>
          <a:p>
            <a:pPr lvl="0"/>
            <a:r>
              <a:rPr lang="en-AU" dirty="0"/>
              <a:t>Learning environments</a:t>
            </a:r>
            <a:endParaRPr lang="en-GB" dirty="0"/>
          </a:p>
          <a:p>
            <a:pPr lvl="0"/>
            <a:r>
              <a:rPr lang="en-AU" dirty="0"/>
              <a:t>Number of children in a group</a:t>
            </a:r>
            <a:endParaRPr lang="en-GB" dirty="0"/>
          </a:p>
          <a:p>
            <a:pPr lvl="0"/>
            <a:r>
              <a:rPr lang="en-AU" dirty="0"/>
              <a:t>Ratio of educator to child</a:t>
            </a:r>
            <a:endParaRPr lang="en-GB" dirty="0"/>
          </a:p>
          <a:p>
            <a:pPr lvl="0"/>
            <a:r>
              <a:rPr lang="en-AU" dirty="0"/>
              <a:t>Duration of activity</a:t>
            </a:r>
            <a:endParaRPr lang="en-GB" dirty="0"/>
          </a:p>
          <a:p>
            <a:pPr lvl="0"/>
            <a:r>
              <a:rPr lang="en-AU" dirty="0"/>
              <a:t>Difficulty of activity</a:t>
            </a:r>
            <a:endParaRPr lang="en-GB" dirty="0"/>
          </a:p>
          <a:p>
            <a:pPr lvl="0"/>
            <a:r>
              <a:rPr lang="en-AU" dirty="0"/>
              <a:t>Number of elements/tasks </a:t>
            </a:r>
            <a:br>
              <a:rPr lang="en-AU" dirty="0"/>
            </a:br>
            <a:r>
              <a:rPr lang="en-AU" dirty="0"/>
              <a:t>within an activity</a:t>
            </a:r>
            <a:endParaRPr lang="en-GB" dirty="0"/>
          </a:p>
          <a:p>
            <a:pPr lvl="0"/>
            <a:r>
              <a:rPr lang="en-AU" dirty="0"/>
              <a:t>Assessment methods</a:t>
            </a:r>
            <a:endParaRPr lang="en-GB" dirty="0"/>
          </a:p>
          <a:p>
            <a:pPr lvl="0"/>
            <a:r>
              <a:rPr lang="en-AU" dirty="0"/>
              <a:t>Materials and equipment used</a:t>
            </a:r>
            <a:endParaRPr lang="en-GB" dirty="0"/>
          </a:p>
          <a:p>
            <a:pPr lvl="0"/>
            <a:r>
              <a:rPr lang="en-AU" dirty="0"/>
              <a:t>Topics and subject matter of activities.</a:t>
            </a:r>
            <a:endParaRPr lang="en-GB" dirty="0"/>
          </a:p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072" y="2999655"/>
            <a:ext cx="3078163" cy="205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115400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sz="4900" dirty="0"/>
              <a:t>Activity 5B</a:t>
            </a:r>
            <a:r>
              <a:rPr lang="en-AU" sz="4900" dirty="0"/>
              <a:t> </a:t>
            </a:r>
            <a:br>
              <a:rPr lang="en-AU" dirty="0"/>
            </a:br>
            <a:endParaRPr lang="en-CA" sz="3100" dirty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7213069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Summative Assessments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Summative assessments consist of:</a:t>
            </a:r>
          </a:p>
          <a:p>
            <a:r>
              <a:rPr lang="en-US" dirty="0"/>
              <a:t>Skills Activity</a:t>
            </a:r>
          </a:p>
          <a:p>
            <a:r>
              <a:rPr lang="en-US" dirty="0"/>
              <a:t>Knowledge Activity</a:t>
            </a:r>
          </a:p>
          <a:p>
            <a:r>
              <a:rPr lang="en-US" dirty="0"/>
              <a:t>Performance Activity.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Your assessor will provide you with further guidance on how and where to complete these assessments.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1724" y="1636192"/>
            <a:ext cx="2582724" cy="1976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dirty="0">
                <a:solidFill>
                  <a:srgbClr val="FF0000"/>
                </a:solidFill>
              </a:rPr>
              <a:t>Summary and Feedback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Did we meet our objectives?</a:t>
            </a:r>
          </a:p>
          <a:p>
            <a:r>
              <a:rPr lang="en-US" sz="2800" dirty="0"/>
              <a:t>How did you find this session?</a:t>
            </a:r>
          </a:p>
          <a:p>
            <a:r>
              <a:rPr lang="en-US" sz="2800" dirty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955</TotalTime>
  <Words>1693</Words>
  <Application>Microsoft Office PowerPoint</Application>
  <PresentationFormat>On-screen Show (4:3)</PresentationFormat>
  <Paragraphs>356</Paragraphs>
  <Slides>68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3" baseType="lpstr">
      <vt:lpstr>Arial</vt:lpstr>
      <vt:lpstr>Calibri</vt:lpstr>
      <vt:lpstr>Times New Roman</vt:lpstr>
      <vt:lpstr>Wingdings</vt:lpstr>
      <vt:lpstr>Office Theme</vt:lpstr>
      <vt:lpstr>PowerPoint Presentation</vt:lpstr>
      <vt:lpstr>Foster creativity through the physical environment</vt:lpstr>
      <vt:lpstr>National Quality Framework for Early Childhood Education and Care (NQF)</vt:lpstr>
      <vt:lpstr>National Quality Standard (NQS)</vt:lpstr>
      <vt:lpstr>Objectives of the NQF under the National Law</vt:lpstr>
      <vt:lpstr>Objectives of the NQF under the National Law</vt:lpstr>
      <vt:lpstr>Educational program determined by the National Law and Regulations</vt:lpstr>
      <vt:lpstr>Educational program outcomes</vt:lpstr>
      <vt:lpstr>Open-ended, natural and found materials</vt:lpstr>
      <vt:lpstr>Benefits of using open-ended materials</vt:lpstr>
      <vt:lpstr>Health and safety</vt:lpstr>
      <vt:lpstr> Activity 1A  </vt:lpstr>
      <vt:lpstr>Foster creativity through the physical environment</vt:lpstr>
      <vt:lpstr>Introducing art to children</vt:lpstr>
      <vt:lpstr>Introducing architecture to children</vt:lpstr>
      <vt:lpstr>Introducing inventions to children</vt:lpstr>
      <vt:lpstr>Introducing music to children</vt:lpstr>
      <vt:lpstr>Introducing dance to children</vt:lpstr>
      <vt:lpstr>Excursions</vt:lpstr>
      <vt:lpstr> Activity 1B  </vt:lpstr>
      <vt:lpstr>Foster creativity through the human environment</vt:lpstr>
      <vt:lpstr>Supporting ownership and responsibility in children</vt:lpstr>
      <vt:lpstr> Activity 2A  </vt:lpstr>
      <vt:lpstr>Foster creativity through the human environment</vt:lpstr>
      <vt:lpstr>Improvisation</vt:lpstr>
      <vt:lpstr> Activity 2B  </vt:lpstr>
      <vt:lpstr>Foster creativity through the human environment</vt:lpstr>
      <vt:lpstr>Activities for children to pursue their own original ideas</vt:lpstr>
      <vt:lpstr> Activity 2C  </vt:lpstr>
      <vt:lpstr>Foster creativity through the human environment</vt:lpstr>
      <vt:lpstr>Open-ended questions</vt:lpstr>
      <vt:lpstr>Display creative work</vt:lpstr>
      <vt:lpstr>Encourage children to respect the creative work of their peers</vt:lpstr>
      <vt:lpstr> Activity 2D  </vt:lpstr>
      <vt:lpstr>Foster creativity through a learning framework</vt:lpstr>
      <vt:lpstr>Encourage creative efforts to extend over time</vt:lpstr>
      <vt:lpstr> Activity 3A  </vt:lpstr>
      <vt:lpstr>Foster creativity through a learning framework</vt:lpstr>
      <vt:lpstr>Creative materials and equipment</vt:lpstr>
      <vt:lpstr>Creative techniques</vt:lpstr>
      <vt:lpstr> Activity 3B  </vt:lpstr>
      <vt:lpstr>Foster creativity through a learning framework</vt:lpstr>
      <vt:lpstr>Collaboration</vt:lpstr>
      <vt:lpstr> Activity 3C  </vt:lpstr>
      <vt:lpstr>Foster creativity through a learning framework</vt:lpstr>
      <vt:lpstr>Critical reflection</vt:lpstr>
      <vt:lpstr> Activity 3D  </vt:lpstr>
      <vt:lpstr>Foster creativity through a learning framework</vt:lpstr>
      <vt:lpstr>Importance of displaying children’s work</vt:lpstr>
      <vt:lpstr>Ways of displaying children’s work</vt:lpstr>
      <vt:lpstr> Activity 3E  </vt:lpstr>
      <vt:lpstr>Foster creativity through a learning framework</vt:lpstr>
      <vt:lpstr>Flexible framework</vt:lpstr>
      <vt:lpstr>Flexible framework</vt:lpstr>
      <vt:lpstr> Activity 3F  </vt:lpstr>
      <vt:lpstr>Provide experiences</vt:lpstr>
      <vt:lpstr>Indoor environments</vt:lpstr>
      <vt:lpstr>Outdoor environments</vt:lpstr>
      <vt:lpstr> Activity 4A  </vt:lpstr>
      <vt:lpstr>Evaluate experiences</vt:lpstr>
      <vt:lpstr>Assessment of learning</vt:lpstr>
      <vt:lpstr>Assessment methods</vt:lpstr>
      <vt:lpstr> Activity 5A  </vt:lpstr>
      <vt:lpstr>Evaluate experiences</vt:lpstr>
      <vt:lpstr>Modifications to curriculum</vt:lpstr>
      <vt:lpstr> Activity 5B  </vt:lpstr>
      <vt:lpstr>Summative Assessments</vt:lpstr>
      <vt:lpstr>Summary and Feedback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Tom; Chloe</dc:creator>
  <cp:lastModifiedBy>Jamie</cp:lastModifiedBy>
  <cp:revision>254</cp:revision>
  <dcterms:created xsi:type="dcterms:W3CDTF">2011-08-26T06:48:04Z</dcterms:created>
  <dcterms:modified xsi:type="dcterms:W3CDTF">2018-02-05T11:13:51Z</dcterms:modified>
</cp:coreProperties>
</file>