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7" r:id="rId2"/>
    <p:sldId id="610" r:id="rId3"/>
    <p:sldId id="611" r:id="rId4"/>
    <p:sldId id="612" r:id="rId5"/>
    <p:sldId id="614" r:id="rId6"/>
    <p:sldId id="615" r:id="rId7"/>
    <p:sldId id="616" r:id="rId8"/>
    <p:sldId id="617" r:id="rId9"/>
    <p:sldId id="618" r:id="rId10"/>
    <p:sldId id="619" r:id="rId11"/>
    <p:sldId id="668"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4" r:id="rId26"/>
    <p:sldId id="635"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0" r:id="rId42"/>
    <p:sldId id="651" r:id="rId43"/>
    <p:sldId id="652" r:id="rId44"/>
    <p:sldId id="653" r:id="rId45"/>
    <p:sldId id="654" r:id="rId46"/>
    <p:sldId id="655" r:id="rId47"/>
    <p:sldId id="656" r:id="rId48"/>
    <p:sldId id="657" r:id="rId49"/>
    <p:sldId id="658" r:id="rId50"/>
    <p:sldId id="659" r:id="rId51"/>
    <p:sldId id="660" r:id="rId52"/>
    <p:sldId id="661" r:id="rId53"/>
    <p:sldId id="662" r:id="rId54"/>
    <p:sldId id="663" r:id="rId55"/>
    <p:sldId id="664" r:id="rId56"/>
    <p:sldId id="665" r:id="rId57"/>
    <p:sldId id="666" r:id="rId58"/>
    <p:sldId id="667" r:id="rId59"/>
    <p:sldId id="435" r:id="rId60"/>
    <p:sldId id="418"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varScale="1">
        <p:scale>
          <a:sx n="63" d="100"/>
          <a:sy n="63" d="100"/>
        </p:scale>
        <p:origin x="-174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11/01/2017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48</a:t>
            </a:fld>
            <a:endParaRPr lang="en-CA"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60</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11/01/2017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HLTWHS003</a:t>
            </a:r>
            <a:endParaRPr lang="en-GB" sz="4400" dirty="0">
              <a:solidFill>
                <a:srgbClr val="FF0000"/>
              </a:solidFill>
            </a:endParaRPr>
          </a:p>
          <a:p>
            <a:pPr algn="r"/>
            <a:r>
              <a:rPr lang="en-AU" sz="4400" b="1" dirty="0" smtClean="0">
                <a:solidFill>
                  <a:srgbClr val="FF0000"/>
                </a:solidFill>
              </a:rPr>
              <a:t>Maintain work health and safety</a:t>
            </a:r>
            <a:endParaRPr lang="en-GB" sz="4400" dirty="0">
              <a:solidFill>
                <a:srgbClr val="FF0000"/>
              </a:solidFill>
            </a:endParaRPr>
          </a:p>
        </p:txBody>
      </p:sp>
      <p:pic>
        <p:nvPicPr>
          <p:cNvPr id="3" name="Picture 2" descr="C:\Users\Victoria\Desktop\My Work\ArtWork\safety_stick_figure_pc_800_wht.png"/>
          <p:cNvPicPr/>
          <p:nvPr/>
        </p:nvPicPr>
        <p:blipFill>
          <a:blip r:embed="rId3">
            <a:extLst>
              <a:ext uri="{28A0092B-C50C-407E-A947-70E740481C1C}">
                <a14:useLocalDpi xmlns:a14="http://schemas.microsoft.com/office/drawing/2010/main" val="0"/>
              </a:ext>
            </a:extLst>
          </a:blip>
          <a:srcRect/>
          <a:stretch>
            <a:fillRect/>
          </a:stretch>
        </p:blipFill>
        <p:spPr bwMode="auto">
          <a:xfrm>
            <a:off x="1499235" y="2780928"/>
            <a:ext cx="2048510" cy="38195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542651"/>
            <a:ext cx="8229600" cy="1143000"/>
          </a:xfrm>
        </p:spPr>
        <p:txBody>
          <a:bodyPr>
            <a:noAutofit/>
          </a:bodyPr>
          <a:lstStyle/>
          <a:p>
            <a:r>
              <a:rPr lang="en-AU" dirty="0"/>
              <a:t>Contribute to workplace procedures for identifying hazards and controlling risks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Identify existing and potential hazards and record them according to workplace procedures</a:t>
            </a:r>
            <a:r>
              <a:rPr lang="en-AU" sz="2800" b="1" dirty="0" smtClean="0">
                <a:latin typeface="+mj-lt"/>
              </a:rPr>
              <a:t> </a:t>
            </a:r>
            <a:endParaRPr lang="en-AU" sz="2800" dirty="0" smtClean="0">
              <a:latin typeface="+mj-lt"/>
            </a:endParaRPr>
          </a:p>
        </p:txBody>
      </p:sp>
    </p:spTree>
    <p:extLst>
      <p:ext uri="{BB962C8B-B14F-4D97-AF65-F5344CB8AC3E}">
        <p14:creationId xmlns:p14="http://schemas.microsoft.com/office/powerpoint/2010/main" val="1884644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WHS at work</a:t>
            </a:r>
            <a:endParaRPr lang="en-GB" dirty="0"/>
          </a:p>
        </p:txBody>
      </p:sp>
      <p:sp>
        <p:nvSpPr>
          <p:cNvPr id="3" name="Content Placeholder 2"/>
          <p:cNvSpPr>
            <a:spLocks noGrp="1"/>
          </p:cNvSpPr>
          <p:nvPr>
            <p:ph idx="1"/>
          </p:nvPr>
        </p:nvSpPr>
        <p:spPr/>
        <p:txBody>
          <a:bodyPr/>
          <a:lstStyle/>
          <a:p>
            <a:r>
              <a:rPr lang="en-AU" dirty="0"/>
              <a:t>Workplace procedures exist to guide and protect all staff </a:t>
            </a:r>
            <a:r>
              <a:rPr lang="en-AU" dirty="0" smtClean="0"/>
              <a:t>in their work </a:t>
            </a:r>
            <a:r>
              <a:rPr lang="en-AU" dirty="0"/>
              <a:t>tasks, health and safety, and appropriate courses of action for the working environment</a:t>
            </a:r>
            <a:r>
              <a:rPr lang="en-AU" dirty="0" smtClean="0"/>
              <a:t>.</a:t>
            </a:r>
          </a:p>
          <a:p>
            <a:r>
              <a:rPr lang="en-AU" dirty="0"/>
              <a:t>Workplace Health and Safety (WHS) legislation exists to provide legal guidance for businesses and </a:t>
            </a:r>
            <a:r>
              <a:rPr lang="en-AU" dirty="0" smtClean="0"/>
              <a:t>employers.</a:t>
            </a:r>
            <a:endParaRPr lang="en-GB" dirty="0"/>
          </a:p>
        </p:txBody>
      </p:sp>
      <p:pic>
        <p:nvPicPr>
          <p:cNvPr id="1026" name="Picture 2" descr="C:\Users\Sophie2\Desktop\ArtWork\miner_with_clipboard_800_wh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039"/>
          <a:stretch/>
        </p:blipFill>
        <p:spPr bwMode="auto">
          <a:xfrm>
            <a:off x="6009517" y="4407789"/>
            <a:ext cx="2526994" cy="2450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749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Hazards in the work </a:t>
            </a:r>
            <a:r>
              <a:rPr lang="en-GB" dirty="0" smtClean="0"/>
              <a:t>environment</a:t>
            </a:r>
            <a:endParaRPr lang="en-GB" dirty="0"/>
          </a:p>
        </p:txBody>
      </p:sp>
      <p:sp>
        <p:nvSpPr>
          <p:cNvPr id="3" name="Content Placeholder 2"/>
          <p:cNvSpPr>
            <a:spLocks noGrp="1"/>
          </p:cNvSpPr>
          <p:nvPr>
            <p:ph idx="1"/>
          </p:nvPr>
        </p:nvSpPr>
        <p:spPr/>
        <p:txBody>
          <a:bodyPr/>
          <a:lstStyle/>
          <a:p>
            <a:pPr marL="0" indent="0">
              <a:buNone/>
            </a:pPr>
            <a:r>
              <a:rPr lang="en-AU" b="1" dirty="0"/>
              <a:t>Hazards in the work environment may include:</a:t>
            </a:r>
            <a:endParaRPr lang="en-AU" dirty="0" smtClean="0"/>
          </a:p>
          <a:p>
            <a:r>
              <a:rPr lang="en-AU" dirty="0" smtClean="0"/>
              <a:t>Chemical hazards</a:t>
            </a:r>
          </a:p>
          <a:p>
            <a:r>
              <a:rPr lang="en-AU" dirty="0" smtClean="0"/>
              <a:t>Biological hazards</a:t>
            </a:r>
          </a:p>
          <a:p>
            <a:r>
              <a:rPr lang="en-AU" dirty="0" smtClean="0"/>
              <a:t>Workplace/physical hazards</a:t>
            </a:r>
          </a:p>
          <a:p>
            <a:r>
              <a:rPr lang="en-AU" dirty="0" smtClean="0"/>
              <a:t>Ergonomic hazards.</a:t>
            </a:r>
          </a:p>
          <a:p>
            <a:endParaRPr lang="en-GB" dirty="0"/>
          </a:p>
        </p:txBody>
      </p:sp>
      <p:pic>
        <p:nvPicPr>
          <p:cNvPr id="4" name="Picture 3" descr="C:\Users\Sophie2\Desktop\ArtWork\stick_figure_biohazard_leak_hazard safety800_wht_9635.png"/>
          <p:cNvPicPr/>
          <p:nvPr/>
        </p:nvPicPr>
        <p:blipFill rotWithShape="1">
          <a:blip r:embed="rId2" cstate="print">
            <a:extLst>
              <a:ext uri="{28A0092B-C50C-407E-A947-70E740481C1C}">
                <a14:useLocalDpi xmlns:a14="http://schemas.microsoft.com/office/drawing/2010/main" val="0"/>
              </a:ext>
            </a:extLst>
          </a:blip>
          <a:srcRect b="12426"/>
          <a:stretch/>
        </p:blipFill>
        <p:spPr bwMode="auto">
          <a:xfrm>
            <a:off x="5724128" y="3050619"/>
            <a:ext cx="2286728" cy="332320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79638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Identifying hazards</a:t>
            </a:r>
            <a:endParaRPr lang="en-GB" dirty="0"/>
          </a:p>
        </p:txBody>
      </p:sp>
      <p:sp>
        <p:nvSpPr>
          <p:cNvPr id="3" name="Content Placeholder 2"/>
          <p:cNvSpPr>
            <a:spLocks noGrp="1"/>
          </p:cNvSpPr>
          <p:nvPr>
            <p:ph idx="1"/>
          </p:nvPr>
        </p:nvSpPr>
        <p:spPr/>
        <p:txBody>
          <a:bodyPr/>
          <a:lstStyle/>
          <a:p>
            <a:r>
              <a:rPr lang="en-AU" dirty="0"/>
              <a:t>Inspect the </a:t>
            </a:r>
            <a:r>
              <a:rPr lang="en-AU" dirty="0" smtClean="0"/>
              <a:t>workplace</a:t>
            </a:r>
          </a:p>
          <a:p>
            <a:r>
              <a:rPr lang="en-AU" dirty="0"/>
              <a:t>Assess incident and accident </a:t>
            </a:r>
            <a:r>
              <a:rPr lang="en-AU" dirty="0" smtClean="0"/>
              <a:t>reports</a:t>
            </a:r>
          </a:p>
          <a:p>
            <a:r>
              <a:rPr lang="en-AU" dirty="0"/>
              <a:t>Consult with employees </a:t>
            </a:r>
            <a:endParaRPr lang="en-AU" dirty="0" smtClean="0"/>
          </a:p>
          <a:p>
            <a:r>
              <a:rPr lang="en-AU" dirty="0"/>
              <a:t>Observe the </a:t>
            </a:r>
            <a:r>
              <a:rPr lang="en-AU" dirty="0" smtClean="0"/>
              <a:t>workplace</a:t>
            </a:r>
            <a:r>
              <a:rPr lang="en-AU" dirty="0"/>
              <a:t>.</a:t>
            </a:r>
            <a:endParaRPr lang="en-GB" dirty="0"/>
          </a:p>
        </p:txBody>
      </p:sp>
      <p:pic>
        <p:nvPicPr>
          <p:cNvPr id="3074" name="Picture 2" descr="C:\Users\Sophie2\Desktop\ArtWork\looking_through_telescop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9814"/>
          <a:stretch/>
        </p:blipFill>
        <p:spPr bwMode="auto">
          <a:xfrm>
            <a:off x="5292080" y="3501008"/>
            <a:ext cx="2493955" cy="33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030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Workplace emergency </a:t>
            </a:r>
            <a:r>
              <a:rPr lang="en-GB" dirty="0" smtClean="0"/>
              <a:t>procedures</a:t>
            </a:r>
            <a:endParaRPr lang="en-GB" dirty="0"/>
          </a:p>
        </p:txBody>
      </p:sp>
      <p:sp>
        <p:nvSpPr>
          <p:cNvPr id="3" name="Content Placeholder 2"/>
          <p:cNvSpPr>
            <a:spLocks noGrp="1"/>
          </p:cNvSpPr>
          <p:nvPr>
            <p:ph idx="1"/>
          </p:nvPr>
        </p:nvSpPr>
        <p:spPr/>
        <p:txBody>
          <a:bodyPr/>
          <a:lstStyle/>
          <a:p>
            <a:pPr marL="0" indent="0">
              <a:buNone/>
            </a:pPr>
            <a:r>
              <a:rPr lang="en-AU" dirty="0"/>
              <a:t>There should be clear and up-to-date guidance for dealing with all kinds of emergency situations. These should be reviewed at regular intervals to ensure that they still meet safety </a:t>
            </a:r>
            <a:r>
              <a:rPr lang="en-AU" dirty="0" smtClean="0"/>
              <a:t>requirements.</a:t>
            </a:r>
            <a:endParaRPr lang="en-GB" dirty="0"/>
          </a:p>
        </p:txBody>
      </p:sp>
      <p:pic>
        <p:nvPicPr>
          <p:cNvPr id="4" name="Picture 3" descr="C:\Users\Sophie2\Desktop\ArtWork\Fotolia_22174724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4077072"/>
            <a:ext cx="3600618" cy="2254637"/>
          </a:xfrm>
          <a:prstGeom prst="rect">
            <a:avLst/>
          </a:prstGeom>
          <a:noFill/>
          <a:ln>
            <a:noFill/>
          </a:ln>
        </p:spPr>
      </p:pic>
    </p:spTree>
    <p:extLst>
      <p:ext uri="{BB962C8B-B14F-4D97-AF65-F5344CB8AC3E}">
        <p14:creationId xmlns:p14="http://schemas.microsoft.com/office/powerpoint/2010/main" val="3274146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52743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1.2 </a:t>
            </a:r>
            <a:r>
              <a:rPr lang="en-AU" sz="2800" dirty="0"/>
              <a:t>Contribute to the development of strategies for implementing risk controls in line with workplace procedures and policies</a:t>
            </a:r>
            <a:endParaRPr lang="en-AU" sz="2800" dirty="0" smtClean="0">
              <a:latin typeface="+mj-lt"/>
            </a:endParaRPr>
          </a:p>
        </p:txBody>
      </p:sp>
      <p:sp>
        <p:nvSpPr>
          <p:cNvPr id="6" name="Title 3"/>
          <p:cNvSpPr>
            <a:spLocks noGrp="1"/>
          </p:cNvSpPr>
          <p:nvPr>
            <p:ph type="title"/>
          </p:nvPr>
        </p:nvSpPr>
        <p:spPr>
          <a:xfrm>
            <a:off x="457200" y="542651"/>
            <a:ext cx="8229600" cy="1143000"/>
          </a:xfrm>
        </p:spPr>
        <p:txBody>
          <a:bodyPr>
            <a:noAutofit/>
          </a:bodyPr>
          <a:lstStyle/>
          <a:p>
            <a:r>
              <a:rPr lang="en-AU" dirty="0"/>
              <a:t>Contribute to workplace procedures for identifying hazards and controlling risks</a:t>
            </a:r>
            <a:endParaRPr lang="en-GB" dirty="0"/>
          </a:p>
        </p:txBody>
      </p:sp>
    </p:spTree>
    <p:extLst>
      <p:ext uri="{BB962C8B-B14F-4D97-AF65-F5344CB8AC3E}">
        <p14:creationId xmlns:p14="http://schemas.microsoft.com/office/powerpoint/2010/main" val="694379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 assessment process</a:t>
            </a:r>
          </a:p>
        </p:txBody>
      </p:sp>
      <p:sp>
        <p:nvSpPr>
          <p:cNvPr id="3" name="Content Placeholder 2"/>
          <p:cNvSpPr>
            <a:spLocks noGrp="1"/>
          </p:cNvSpPr>
          <p:nvPr>
            <p:ph idx="1"/>
          </p:nvPr>
        </p:nvSpPr>
        <p:spPr/>
        <p:txBody>
          <a:bodyPr/>
          <a:lstStyle/>
          <a:p>
            <a:pPr marL="0" indent="0">
              <a:buNone/>
            </a:pPr>
            <a:r>
              <a:rPr lang="en-AU" dirty="0"/>
              <a:t>Once you have identified the hazards, you should conduct a workplace risk assessment. A risk assessment is vital to identifying the possible effects that hazards and potential hazards may have in the </a:t>
            </a:r>
            <a:r>
              <a:rPr lang="en-AU" dirty="0" smtClean="0"/>
              <a:t>workplace.</a:t>
            </a:r>
            <a:endParaRPr lang="en-GB" dirty="0"/>
          </a:p>
        </p:txBody>
      </p:sp>
      <p:pic>
        <p:nvPicPr>
          <p:cNvPr id="4" name="Picture 3" descr="C:\Users\Sophie2\Desktop\ArtWork\Health_construction_check.png"/>
          <p:cNvPicPr/>
          <p:nvPr/>
        </p:nvPicPr>
        <p:blipFill rotWithShape="1">
          <a:blip r:embed="rId2" cstate="print">
            <a:extLst>
              <a:ext uri="{28A0092B-C50C-407E-A947-70E740481C1C}">
                <a14:useLocalDpi xmlns:a14="http://schemas.microsoft.com/office/drawing/2010/main" val="0"/>
              </a:ext>
            </a:extLst>
          </a:blip>
          <a:srcRect b="2631"/>
          <a:stretch/>
        </p:blipFill>
        <p:spPr bwMode="auto">
          <a:xfrm>
            <a:off x="3545558" y="3699175"/>
            <a:ext cx="2016222" cy="31342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51478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Workplace policies and procedures for WHS</a:t>
            </a:r>
            <a:endParaRPr lang="en-GB" dirty="0"/>
          </a:p>
        </p:txBody>
      </p:sp>
      <p:sp>
        <p:nvSpPr>
          <p:cNvPr id="3" name="Content Placeholder 2"/>
          <p:cNvSpPr>
            <a:spLocks noGrp="1"/>
          </p:cNvSpPr>
          <p:nvPr>
            <p:ph idx="1"/>
          </p:nvPr>
        </p:nvSpPr>
        <p:spPr>
          <a:xfrm>
            <a:off x="457200" y="2276872"/>
            <a:ext cx="4186808" cy="3849291"/>
          </a:xfrm>
        </p:spPr>
        <p:txBody>
          <a:bodyPr/>
          <a:lstStyle/>
          <a:p>
            <a:pPr marL="0" indent="0">
              <a:buNone/>
            </a:pPr>
            <a:r>
              <a:rPr lang="en-AU" dirty="0"/>
              <a:t>A requirement for work health and safety legislation is to provide a consultation process with employees on </a:t>
            </a:r>
            <a:r>
              <a:rPr lang="en-AU" dirty="0" smtClean="0"/>
              <a:t>health </a:t>
            </a:r>
            <a:r>
              <a:rPr lang="en-AU" dirty="0"/>
              <a:t>and safety </a:t>
            </a:r>
            <a:r>
              <a:rPr lang="en-AU" dirty="0" smtClean="0"/>
              <a:t>risks. </a:t>
            </a:r>
            <a:endParaRPr lang="en-GB" dirty="0"/>
          </a:p>
        </p:txBody>
      </p:sp>
      <p:pic>
        <p:nvPicPr>
          <p:cNvPr id="2050" name="Picture 2" descr="C:\Users\Sophie2\Desktop\ArtWork\stick_figure_holding_book_reading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2060848"/>
            <a:ext cx="3078341"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4195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Risk categorisation</a:t>
            </a:r>
          </a:p>
        </p:txBody>
      </p:sp>
      <p:sp>
        <p:nvSpPr>
          <p:cNvPr id="3" name="Content Placeholder 2"/>
          <p:cNvSpPr>
            <a:spLocks noGrp="1"/>
          </p:cNvSpPr>
          <p:nvPr>
            <p:ph idx="1"/>
          </p:nvPr>
        </p:nvSpPr>
        <p:spPr/>
        <p:txBody>
          <a:bodyPr>
            <a:normAutofit fontScale="92500" lnSpcReduction="10000"/>
          </a:bodyPr>
          <a:lstStyle/>
          <a:p>
            <a:pPr marL="0" indent="0">
              <a:buNone/>
            </a:pPr>
            <a:r>
              <a:rPr lang="en-GB" b="1" dirty="0"/>
              <a:t>All risk should be categorised </a:t>
            </a:r>
            <a:r>
              <a:rPr lang="en-GB" b="1" dirty="0" smtClean="0"/>
              <a:t>on:</a:t>
            </a:r>
          </a:p>
          <a:p>
            <a:r>
              <a:rPr lang="en-GB" dirty="0"/>
              <a:t>T</a:t>
            </a:r>
            <a:r>
              <a:rPr lang="en-GB" dirty="0" smtClean="0"/>
              <a:t>he </a:t>
            </a:r>
            <a:r>
              <a:rPr lang="en-GB" dirty="0"/>
              <a:t>likelihood of the risk </a:t>
            </a:r>
            <a:r>
              <a:rPr lang="en-GB" dirty="0" smtClean="0"/>
              <a:t>happening:</a:t>
            </a:r>
          </a:p>
          <a:p>
            <a:pPr lvl="1">
              <a:buFont typeface="Courier New" panose="02070309020205020404" pitchFamily="49" charset="0"/>
              <a:buChar char="o"/>
            </a:pPr>
            <a:r>
              <a:rPr lang="en-GB" dirty="0" smtClean="0"/>
              <a:t>rare</a:t>
            </a:r>
          </a:p>
          <a:p>
            <a:pPr lvl="1">
              <a:buFont typeface="Courier New" panose="02070309020205020404" pitchFamily="49" charset="0"/>
              <a:buChar char="o"/>
            </a:pPr>
            <a:r>
              <a:rPr lang="en-GB" dirty="0" smtClean="0"/>
              <a:t>unlikely</a:t>
            </a:r>
          </a:p>
          <a:p>
            <a:pPr lvl="1">
              <a:buFont typeface="Courier New" panose="02070309020205020404" pitchFamily="49" charset="0"/>
              <a:buChar char="o"/>
            </a:pPr>
            <a:r>
              <a:rPr lang="en-GB" dirty="0" smtClean="0"/>
              <a:t>likely</a:t>
            </a:r>
          </a:p>
          <a:p>
            <a:pPr lvl="1">
              <a:buFont typeface="Courier New" panose="02070309020205020404" pitchFamily="49" charset="0"/>
              <a:buChar char="o"/>
            </a:pPr>
            <a:r>
              <a:rPr lang="en-GB" dirty="0" smtClean="0"/>
              <a:t>most likely</a:t>
            </a:r>
          </a:p>
          <a:p>
            <a:r>
              <a:rPr lang="en-GB" dirty="0" smtClean="0"/>
              <a:t>The consequence </a:t>
            </a:r>
            <a:r>
              <a:rPr lang="en-GB" dirty="0"/>
              <a:t>of the risk </a:t>
            </a:r>
            <a:r>
              <a:rPr lang="en-GB" dirty="0" smtClean="0"/>
              <a:t>occurring</a:t>
            </a:r>
            <a:r>
              <a:rPr lang="en-GB" dirty="0"/>
              <a:t>:</a:t>
            </a:r>
            <a:endParaRPr lang="en-AU" dirty="0" smtClean="0"/>
          </a:p>
          <a:p>
            <a:pPr lvl="1">
              <a:buFont typeface="Courier New" panose="02070309020205020404" pitchFamily="49" charset="0"/>
              <a:buChar char="o"/>
            </a:pPr>
            <a:r>
              <a:rPr lang="en-AU" dirty="0" smtClean="0"/>
              <a:t>low risk</a:t>
            </a:r>
            <a:endParaRPr lang="en-GB" dirty="0" smtClean="0"/>
          </a:p>
          <a:p>
            <a:pPr lvl="1">
              <a:buFont typeface="Courier New" panose="02070309020205020404" pitchFamily="49" charset="0"/>
              <a:buChar char="o"/>
            </a:pPr>
            <a:r>
              <a:rPr lang="en-AU" dirty="0" smtClean="0"/>
              <a:t>medium risk</a:t>
            </a:r>
            <a:endParaRPr lang="en-GB" dirty="0" smtClean="0"/>
          </a:p>
          <a:p>
            <a:pPr lvl="1">
              <a:buFont typeface="Courier New" panose="02070309020205020404" pitchFamily="49" charset="0"/>
              <a:buChar char="o"/>
            </a:pPr>
            <a:r>
              <a:rPr lang="en-AU" dirty="0" smtClean="0"/>
              <a:t>high risk</a:t>
            </a:r>
            <a:endParaRPr lang="en-GB" dirty="0" smtClean="0"/>
          </a:p>
          <a:p>
            <a:pPr marL="0" indent="0">
              <a:buNone/>
            </a:pPr>
            <a:endParaRPr lang="en-GB" dirty="0"/>
          </a:p>
        </p:txBody>
      </p:sp>
      <p:pic>
        <p:nvPicPr>
          <p:cNvPr id="1026" name="Picture 2" descr="C:\Users\Victoria\Desktop\My Work\ArtWork\risk_management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653136"/>
            <a:ext cx="3003510" cy="1877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962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Strategies for controlling risk</a:t>
            </a:r>
            <a:endParaRPr lang="en-GB" dirty="0"/>
          </a:p>
        </p:txBody>
      </p:sp>
      <p:sp>
        <p:nvSpPr>
          <p:cNvPr id="3" name="Content Placeholder 2"/>
          <p:cNvSpPr>
            <a:spLocks noGrp="1"/>
          </p:cNvSpPr>
          <p:nvPr>
            <p:ph idx="1"/>
          </p:nvPr>
        </p:nvSpPr>
        <p:spPr/>
        <p:txBody>
          <a:bodyPr/>
          <a:lstStyle/>
          <a:p>
            <a:pPr marL="0" indent="0">
              <a:buNone/>
            </a:pPr>
            <a:r>
              <a:rPr lang="en-AU" b="1" dirty="0"/>
              <a:t>Strategies to control risk include:</a:t>
            </a:r>
            <a:endParaRPr lang="en-GB" b="1" dirty="0"/>
          </a:p>
          <a:p>
            <a:r>
              <a:rPr lang="en-AU" dirty="0"/>
              <a:t>Stop the </a:t>
            </a:r>
            <a:r>
              <a:rPr lang="en-AU" dirty="0" smtClean="0"/>
              <a:t>risk</a:t>
            </a:r>
          </a:p>
          <a:p>
            <a:r>
              <a:rPr lang="en-AU" dirty="0"/>
              <a:t>Treat the risk </a:t>
            </a:r>
            <a:endParaRPr lang="en-AU" dirty="0" smtClean="0"/>
          </a:p>
          <a:p>
            <a:r>
              <a:rPr lang="en-AU" dirty="0"/>
              <a:t>Transfer the risk </a:t>
            </a:r>
            <a:endParaRPr lang="en-AU" dirty="0" smtClean="0"/>
          </a:p>
          <a:p>
            <a:r>
              <a:rPr lang="en-AU" dirty="0"/>
              <a:t>Tolerate the </a:t>
            </a:r>
            <a:r>
              <a:rPr lang="en-AU" dirty="0" smtClean="0"/>
              <a:t>risk</a:t>
            </a:r>
            <a:r>
              <a:rPr lang="en-AU" dirty="0"/>
              <a:t>.</a:t>
            </a:r>
            <a:endParaRPr lang="en-GB" dirty="0"/>
          </a:p>
        </p:txBody>
      </p:sp>
      <p:pic>
        <p:nvPicPr>
          <p:cNvPr id="4" name="Picture 3" descr="C:\Users\Sophie2\Desktop\ArtWork\risk_measuremen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780928"/>
            <a:ext cx="3022322" cy="3022322"/>
          </a:xfrm>
          <a:prstGeom prst="rect">
            <a:avLst/>
          </a:prstGeom>
          <a:noFill/>
          <a:ln>
            <a:noFill/>
          </a:ln>
        </p:spPr>
      </p:pic>
    </p:spTree>
    <p:extLst>
      <p:ext uri="{BB962C8B-B14F-4D97-AF65-F5344CB8AC3E}">
        <p14:creationId xmlns:p14="http://schemas.microsoft.com/office/powerpoint/2010/main" val="3302667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048226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Implement risk controls in line with the hierarchy of risk control and workplace and legislative requirements</a:t>
            </a:r>
            <a:endParaRPr lang="en-AU" sz="2800" dirty="0" smtClean="0">
              <a:latin typeface="+mj-lt"/>
            </a:endParaRPr>
          </a:p>
        </p:txBody>
      </p:sp>
      <p:sp>
        <p:nvSpPr>
          <p:cNvPr id="6" name="Title 3"/>
          <p:cNvSpPr>
            <a:spLocks noGrp="1"/>
          </p:cNvSpPr>
          <p:nvPr>
            <p:ph type="title"/>
          </p:nvPr>
        </p:nvSpPr>
        <p:spPr>
          <a:xfrm>
            <a:off x="457200" y="542651"/>
            <a:ext cx="8229600" cy="1143000"/>
          </a:xfrm>
        </p:spPr>
        <p:txBody>
          <a:bodyPr>
            <a:noAutofit/>
          </a:bodyPr>
          <a:lstStyle/>
          <a:p>
            <a:r>
              <a:rPr lang="en-AU" dirty="0"/>
              <a:t>Contribute to workplace procedures for identifying hazards and controlling risks</a:t>
            </a:r>
            <a:endParaRPr lang="en-GB" dirty="0"/>
          </a:p>
        </p:txBody>
      </p:sp>
    </p:spTree>
    <p:extLst>
      <p:ext uri="{BB962C8B-B14F-4D97-AF65-F5344CB8AC3E}">
        <p14:creationId xmlns:p14="http://schemas.microsoft.com/office/powerpoint/2010/main" val="5975591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Implementing risk controls</a:t>
            </a:r>
            <a:endParaRPr lang="en-GB" dirty="0"/>
          </a:p>
        </p:txBody>
      </p:sp>
      <p:sp>
        <p:nvSpPr>
          <p:cNvPr id="3" name="Content Placeholder 2"/>
          <p:cNvSpPr>
            <a:spLocks noGrp="1"/>
          </p:cNvSpPr>
          <p:nvPr>
            <p:ph idx="1"/>
          </p:nvPr>
        </p:nvSpPr>
        <p:spPr/>
        <p:txBody>
          <a:bodyPr/>
          <a:lstStyle/>
          <a:p>
            <a:pPr marL="0" indent="0">
              <a:buNone/>
            </a:pPr>
            <a:r>
              <a:rPr lang="en-AU" dirty="0"/>
              <a:t>The required changes will need to be made in line with workplace and legislative requirements; they must make safe the areas of concern so that employees are not put into situations of risk.</a:t>
            </a:r>
            <a:endParaRPr lang="en-GB" dirty="0"/>
          </a:p>
        </p:txBody>
      </p:sp>
      <p:pic>
        <p:nvPicPr>
          <p:cNvPr id="4" name="Picture 3" descr="C:\Users\Sophie2\Desktop\ArtWork\Animations\virus_shield_protection.png"/>
          <p:cNvPicPr/>
          <p:nvPr/>
        </p:nvPicPr>
        <p:blipFill rotWithShape="1">
          <a:blip r:embed="rId2" cstate="print">
            <a:extLst>
              <a:ext uri="{28A0092B-C50C-407E-A947-70E740481C1C}">
                <a14:useLocalDpi xmlns:a14="http://schemas.microsoft.com/office/drawing/2010/main" val="0"/>
              </a:ext>
            </a:extLst>
          </a:blip>
          <a:srcRect b="6111"/>
          <a:stretch/>
        </p:blipFill>
        <p:spPr bwMode="auto">
          <a:xfrm>
            <a:off x="3460818" y="3852912"/>
            <a:ext cx="2221484" cy="30050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063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Hierarchy of risk controls</a:t>
            </a:r>
            <a:endParaRPr lang="en-GB" dirty="0"/>
          </a:p>
        </p:txBody>
      </p:sp>
      <p:sp>
        <p:nvSpPr>
          <p:cNvPr id="3" name="Content Placeholder 2"/>
          <p:cNvSpPr>
            <a:spLocks noGrp="1"/>
          </p:cNvSpPr>
          <p:nvPr>
            <p:ph idx="1"/>
          </p:nvPr>
        </p:nvSpPr>
        <p:spPr/>
        <p:txBody>
          <a:bodyPr/>
          <a:lstStyle/>
          <a:p>
            <a:pPr marL="0" indent="0">
              <a:buNone/>
            </a:pPr>
            <a:r>
              <a:rPr lang="en-AU" b="1" dirty="0" smtClean="0"/>
              <a:t>In order of effectiveness:</a:t>
            </a:r>
          </a:p>
          <a:p>
            <a:r>
              <a:rPr lang="en-AU" dirty="0" smtClean="0"/>
              <a:t>Elimination </a:t>
            </a:r>
          </a:p>
          <a:p>
            <a:r>
              <a:rPr lang="en-AU" dirty="0" smtClean="0"/>
              <a:t>Substitution</a:t>
            </a:r>
          </a:p>
          <a:p>
            <a:r>
              <a:rPr lang="en-AU" dirty="0"/>
              <a:t>Isolation </a:t>
            </a:r>
            <a:endParaRPr lang="en-AU" dirty="0" smtClean="0"/>
          </a:p>
          <a:p>
            <a:r>
              <a:rPr lang="en-AU" dirty="0"/>
              <a:t>Engineering controls </a:t>
            </a:r>
            <a:endParaRPr lang="en-AU" dirty="0" smtClean="0"/>
          </a:p>
          <a:p>
            <a:r>
              <a:rPr lang="en-AU" dirty="0"/>
              <a:t>Administration controls </a:t>
            </a:r>
            <a:endParaRPr lang="en-AU" dirty="0" smtClean="0"/>
          </a:p>
          <a:p>
            <a:r>
              <a:rPr lang="en-AU" dirty="0"/>
              <a:t>Personal protective equipment (PPE</a:t>
            </a:r>
            <a:r>
              <a:rPr lang="en-AU" dirty="0" smtClean="0"/>
              <a:t>). </a:t>
            </a:r>
            <a:endParaRPr lang="en-GB" dirty="0"/>
          </a:p>
        </p:txBody>
      </p:sp>
      <p:pic>
        <p:nvPicPr>
          <p:cNvPr id="4" name="Picture 3" descr="C:\Users\Sophie2\Desktop\ArtWork\ppe_protection_work_clothes.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2564904"/>
            <a:ext cx="2376265" cy="3164390"/>
          </a:xfrm>
          <a:prstGeom prst="rect">
            <a:avLst/>
          </a:prstGeom>
          <a:noFill/>
          <a:ln>
            <a:noFill/>
          </a:ln>
        </p:spPr>
      </p:pic>
    </p:spTree>
    <p:extLst>
      <p:ext uri="{BB962C8B-B14F-4D97-AF65-F5344CB8AC3E}">
        <p14:creationId xmlns:p14="http://schemas.microsoft.com/office/powerpoint/2010/main" val="2997214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Specific risk controls</a:t>
            </a:r>
            <a:endParaRPr lang="en-GB" dirty="0"/>
          </a:p>
        </p:txBody>
      </p:sp>
      <p:sp>
        <p:nvSpPr>
          <p:cNvPr id="3" name="Content Placeholder 2"/>
          <p:cNvSpPr>
            <a:spLocks noGrp="1"/>
          </p:cNvSpPr>
          <p:nvPr>
            <p:ph idx="1"/>
          </p:nvPr>
        </p:nvSpPr>
        <p:spPr/>
        <p:txBody>
          <a:bodyPr/>
          <a:lstStyle/>
          <a:p>
            <a:r>
              <a:rPr lang="en-AU" dirty="0"/>
              <a:t>Hazardous manual </a:t>
            </a:r>
            <a:r>
              <a:rPr lang="en-AU" dirty="0" smtClean="0"/>
              <a:t>tasks/lifting</a:t>
            </a:r>
          </a:p>
          <a:p>
            <a:r>
              <a:rPr lang="en-AU" dirty="0"/>
              <a:t>Repetitive strain </a:t>
            </a:r>
            <a:endParaRPr lang="en-GB" dirty="0"/>
          </a:p>
          <a:p>
            <a:r>
              <a:rPr lang="en-AU" dirty="0"/>
              <a:t>Infection control</a:t>
            </a:r>
            <a:endParaRPr lang="en-GB" dirty="0"/>
          </a:p>
          <a:p>
            <a:r>
              <a:rPr lang="en-AU" dirty="0"/>
              <a:t>Chemical use</a:t>
            </a:r>
            <a:endParaRPr lang="en-GB" dirty="0"/>
          </a:p>
          <a:p>
            <a:r>
              <a:rPr lang="en-AU" dirty="0"/>
              <a:t>Using </a:t>
            </a:r>
            <a:r>
              <a:rPr lang="en-AU" dirty="0" smtClean="0"/>
              <a:t>machinery.</a:t>
            </a:r>
            <a:endParaRPr lang="en-GB" dirty="0"/>
          </a:p>
          <a:p>
            <a:endParaRPr lang="en-GB" dirty="0"/>
          </a:p>
        </p:txBody>
      </p:sp>
      <p:pic>
        <p:nvPicPr>
          <p:cNvPr id="4" name="Picture 3" descr="C:\Users\Sophie2\Desktop\ArtWork\team_lif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4675" y="3573016"/>
            <a:ext cx="3129652" cy="3129652"/>
          </a:xfrm>
          <a:prstGeom prst="rect">
            <a:avLst/>
          </a:prstGeom>
          <a:noFill/>
          <a:ln>
            <a:noFill/>
          </a:ln>
        </p:spPr>
      </p:pic>
    </p:spTree>
    <p:extLst>
      <p:ext uri="{BB962C8B-B14F-4D97-AF65-F5344CB8AC3E}">
        <p14:creationId xmlns:p14="http://schemas.microsoft.com/office/powerpoint/2010/main" val="2867007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794074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1.4 </a:t>
            </a:r>
            <a:r>
              <a:rPr lang="en-AU" sz="2800" dirty="0"/>
              <a:t>Identify and report issues with risk controls, including residual risk, in line with workplace and legislative requirements</a:t>
            </a:r>
            <a:r>
              <a:rPr lang="en-AU" sz="2800" b="1" dirty="0" smtClean="0">
                <a:latin typeface="+mj-lt"/>
              </a:rPr>
              <a:t> </a:t>
            </a:r>
            <a:endParaRPr lang="en-AU" sz="2800" dirty="0" smtClean="0">
              <a:latin typeface="+mj-lt"/>
            </a:endParaRPr>
          </a:p>
        </p:txBody>
      </p:sp>
      <p:sp>
        <p:nvSpPr>
          <p:cNvPr id="6" name="Title 3"/>
          <p:cNvSpPr>
            <a:spLocks noGrp="1"/>
          </p:cNvSpPr>
          <p:nvPr>
            <p:ph type="title"/>
          </p:nvPr>
        </p:nvSpPr>
        <p:spPr>
          <a:xfrm>
            <a:off x="457200" y="542651"/>
            <a:ext cx="8229600" cy="1143000"/>
          </a:xfrm>
        </p:spPr>
        <p:txBody>
          <a:bodyPr>
            <a:noAutofit/>
          </a:bodyPr>
          <a:lstStyle/>
          <a:p>
            <a:r>
              <a:rPr lang="en-AU" dirty="0"/>
              <a:t>Contribute to workplace procedures for identifying hazards and controlling risks</a:t>
            </a:r>
            <a:endParaRPr lang="en-GB" dirty="0"/>
          </a:p>
        </p:txBody>
      </p:sp>
    </p:spTree>
    <p:extLst>
      <p:ext uri="{BB962C8B-B14F-4D97-AF65-F5344CB8AC3E}">
        <p14:creationId xmlns:p14="http://schemas.microsoft.com/office/powerpoint/2010/main" val="3732713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 your risk controls</a:t>
            </a:r>
            <a:endParaRPr lang="en-GB" dirty="0"/>
          </a:p>
        </p:txBody>
      </p:sp>
      <p:sp>
        <p:nvSpPr>
          <p:cNvPr id="3" name="Content Placeholder 2"/>
          <p:cNvSpPr>
            <a:spLocks noGrp="1"/>
          </p:cNvSpPr>
          <p:nvPr>
            <p:ph idx="1"/>
          </p:nvPr>
        </p:nvSpPr>
        <p:spPr>
          <a:xfrm>
            <a:off x="457200" y="1600200"/>
            <a:ext cx="5338936" cy="4525963"/>
          </a:xfrm>
        </p:spPr>
        <p:txBody>
          <a:bodyPr/>
          <a:lstStyle/>
          <a:p>
            <a:pPr lvl="0"/>
            <a:r>
              <a:rPr lang="en-AU" dirty="0"/>
              <a:t>Are the risk controls working as expected?</a:t>
            </a:r>
            <a:endParaRPr lang="en-GB" dirty="0"/>
          </a:p>
          <a:p>
            <a:pPr lvl="0"/>
            <a:r>
              <a:rPr lang="en-AU" dirty="0"/>
              <a:t>How has work tasks/work performance been affected by the risk controls?</a:t>
            </a:r>
            <a:endParaRPr lang="en-GB" dirty="0"/>
          </a:p>
          <a:p>
            <a:pPr lvl="0"/>
            <a:r>
              <a:rPr lang="en-AU" dirty="0"/>
              <a:t>Has the risk been taken away or lessened?</a:t>
            </a:r>
            <a:endParaRPr lang="en-GB" dirty="0"/>
          </a:p>
          <a:p>
            <a:pPr lvl="0"/>
            <a:r>
              <a:rPr lang="en-AU" dirty="0"/>
              <a:t>Are there occurrences of residual risk?</a:t>
            </a:r>
            <a:endParaRPr lang="en-GB" dirty="0"/>
          </a:p>
          <a:p>
            <a:endParaRPr lang="en-GB" dirty="0"/>
          </a:p>
        </p:txBody>
      </p:sp>
      <p:pic>
        <p:nvPicPr>
          <p:cNvPr id="2050" name="Picture 2" descr="C:\Users\Victoria\Desktop\My Work\ArtWork\clipboard_with_a_checkmark_856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1571" y="2492896"/>
            <a:ext cx="309634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283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Residual risk</a:t>
            </a:r>
            <a:endParaRPr lang="en-GB" dirty="0"/>
          </a:p>
        </p:txBody>
      </p:sp>
      <p:sp>
        <p:nvSpPr>
          <p:cNvPr id="3" name="Content Placeholder 2"/>
          <p:cNvSpPr>
            <a:spLocks noGrp="1"/>
          </p:cNvSpPr>
          <p:nvPr>
            <p:ph idx="1"/>
          </p:nvPr>
        </p:nvSpPr>
        <p:spPr/>
        <p:txBody>
          <a:bodyPr/>
          <a:lstStyle/>
          <a:p>
            <a:pPr marL="0" indent="0">
              <a:buNone/>
            </a:pPr>
            <a:r>
              <a:rPr lang="en-AU" dirty="0"/>
              <a:t>Residual risk is defined as the risk that remains after risk controls are put in place.</a:t>
            </a:r>
            <a:endParaRPr lang="en-GB" dirty="0"/>
          </a:p>
        </p:txBody>
      </p:sp>
      <p:pic>
        <p:nvPicPr>
          <p:cNvPr id="1026" name="Picture 2" descr="C:\Users\Sophie2\Desktop\ArtWork\risk_assessment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3212976"/>
            <a:ext cx="2879601" cy="354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4170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Reassess your risk controls</a:t>
            </a:r>
            <a:endParaRPr lang="en-GB" dirty="0"/>
          </a:p>
        </p:txBody>
      </p:sp>
      <p:sp>
        <p:nvSpPr>
          <p:cNvPr id="3" name="Content Placeholder 2"/>
          <p:cNvSpPr>
            <a:spLocks noGrp="1"/>
          </p:cNvSpPr>
          <p:nvPr>
            <p:ph idx="1"/>
          </p:nvPr>
        </p:nvSpPr>
        <p:spPr/>
        <p:txBody>
          <a:bodyPr/>
          <a:lstStyle/>
          <a:p>
            <a:r>
              <a:rPr lang="en-AU" dirty="0" smtClean="0"/>
              <a:t>Determine </a:t>
            </a:r>
            <a:r>
              <a:rPr lang="en-AU" dirty="0"/>
              <a:t>the results of the implemented risk controls and for any residual risk. </a:t>
            </a:r>
            <a:endParaRPr lang="en-AU" dirty="0" smtClean="0"/>
          </a:p>
          <a:p>
            <a:r>
              <a:rPr lang="en-AU" dirty="0" smtClean="0"/>
              <a:t>To </a:t>
            </a:r>
            <a:r>
              <a:rPr lang="en-AU" dirty="0"/>
              <a:t>adjust any ineffective risk controls, it will be necessary to make a further risk </a:t>
            </a:r>
            <a:r>
              <a:rPr lang="en-AU" dirty="0" smtClean="0"/>
              <a:t>assessment</a:t>
            </a:r>
          </a:p>
          <a:p>
            <a:r>
              <a:rPr lang="en-AU" dirty="0"/>
              <a:t>The risks will need to be re-assessed and a new strategy of risk control will be required.</a:t>
            </a:r>
            <a:endParaRPr lang="en-GB" dirty="0"/>
          </a:p>
        </p:txBody>
      </p:sp>
      <p:pic>
        <p:nvPicPr>
          <p:cNvPr id="2050" name="Picture 2" descr="C:\Users\Sophie2\Desktop\ArtWork\think_plan.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277"/>
          <a:stretch/>
        </p:blipFill>
        <p:spPr bwMode="auto">
          <a:xfrm>
            <a:off x="3563888" y="4725144"/>
            <a:ext cx="2059929" cy="1803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252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2989976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548680"/>
            <a:ext cx="8229600" cy="1143000"/>
          </a:xfrm>
        </p:spPr>
        <p:txBody>
          <a:bodyPr>
            <a:noAutofit/>
          </a:bodyPr>
          <a:lstStyle/>
          <a:p>
            <a:r>
              <a:rPr lang="en-AU" dirty="0"/>
              <a:t>Implement policies and procedures into work team processes</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AU" sz="2800" dirty="0"/>
              <a:t>Regularly provide information about WHS policies and procedures to the work team</a:t>
            </a:r>
            <a:endParaRPr lang="en-AU" sz="2800" dirty="0" smtClean="0">
              <a:latin typeface="+mj-lt"/>
            </a:endParaRPr>
          </a:p>
        </p:txBody>
      </p:sp>
    </p:spTree>
    <p:extLst>
      <p:ext uri="{BB962C8B-B14F-4D97-AF65-F5344CB8AC3E}">
        <p14:creationId xmlns:p14="http://schemas.microsoft.com/office/powerpoint/2010/main" val="34529043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Work health and safety </a:t>
            </a:r>
            <a:r>
              <a:rPr lang="en-GB" dirty="0" smtClean="0"/>
              <a:t>duties</a:t>
            </a:r>
            <a:endParaRPr lang="en-GB" dirty="0"/>
          </a:p>
        </p:txBody>
      </p:sp>
      <p:sp>
        <p:nvSpPr>
          <p:cNvPr id="3" name="Content Placeholder 2"/>
          <p:cNvSpPr>
            <a:spLocks noGrp="1"/>
          </p:cNvSpPr>
          <p:nvPr>
            <p:ph idx="1"/>
          </p:nvPr>
        </p:nvSpPr>
        <p:spPr>
          <a:xfrm>
            <a:off x="457200" y="1600200"/>
            <a:ext cx="5554960" cy="4525963"/>
          </a:xfrm>
        </p:spPr>
        <p:txBody>
          <a:bodyPr/>
          <a:lstStyle/>
          <a:p>
            <a:r>
              <a:rPr lang="en-AU" dirty="0"/>
              <a:t>The appointed person, responsible for health and safety duties at work will need to have a full understanding of work health and safety matters and to maintain/update their knowledge </a:t>
            </a:r>
            <a:r>
              <a:rPr lang="en-AU" dirty="0" smtClean="0"/>
              <a:t>regularly</a:t>
            </a:r>
          </a:p>
          <a:p>
            <a:r>
              <a:rPr lang="en-AU" dirty="0" smtClean="0"/>
              <a:t>All </a:t>
            </a:r>
            <a:r>
              <a:rPr lang="en-AU" dirty="0"/>
              <a:t>workers </a:t>
            </a:r>
            <a:r>
              <a:rPr lang="en-AU" dirty="0" smtClean="0"/>
              <a:t>should take </a:t>
            </a:r>
            <a:r>
              <a:rPr lang="en-AU" dirty="0"/>
              <a:t>reasonable care over their own and others health and safety at </a:t>
            </a:r>
            <a:r>
              <a:rPr lang="en-AU" dirty="0" smtClean="0"/>
              <a:t>work.</a:t>
            </a:r>
            <a:endParaRPr lang="en-GB" dirty="0"/>
          </a:p>
        </p:txBody>
      </p:sp>
      <p:pic>
        <p:nvPicPr>
          <p:cNvPr id="3074" name="Picture 2" descr="C:\Users\Victoria\Desktop\My Work\ArtWork\water_hazard_electrical_safety_800_wht_8526.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1649" y="2708920"/>
            <a:ext cx="2880320"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483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Duty of </a:t>
            </a:r>
            <a:r>
              <a:rPr lang="en-GB" dirty="0" smtClean="0"/>
              <a:t>care</a:t>
            </a:r>
            <a:endParaRPr lang="en-GB" dirty="0"/>
          </a:p>
        </p:txBody>
      </p:sp>
      <p:sp>
        <p:nvSpPr>
          <p:cNvPr id="3" name="Content Placeholder 2"/>
          <p:cNvSpPr>
            <a:spLocks noGrp="1"/>
          </p:cNvSpPr>
          <p:nvPr>
            <p:ph idx="1"/>
          </p:nvPr>
        </p:nvSpPr>
        <p:spPr>
          <a:xfrm>
            <a:off x="457200" y="1600200"/>
            <a:ext cx="5122912" cy="4525963"/>
          </a:xfrm>
        </p:spPr>
        <p:txBody>
          <a:bodyPr/>
          <a:lstStyle/>
          <a:p>
            <a:r>
              <a:rPr lang="en-AU" dirty="0"/>
              <a:t>The PCBU/employer should equip all staff with the correct knowledge and awareness of WHS policies and procedures for taking care in the </a:t>
            </a:r>
            <a:r>
              <a:rPr lang="en-AU" dirty="0" smtClean="0"/>
              <a:t>workplace</a:t>
            </a:r>
          </a:p>
          <a:p>
            <a:r>
              <a:rPr lang="en-AU" dirty="0"/>
              <a:t>Make sure you communicate health and safety procedures and any changes that may come into force.</a:t>
            </a:r>
            <a:endParaRPr lang="en-GB" dirty="0"/>
          </a:p>
        </p:txBody>
      </p:sp>
      <p:pic>
        <p:nvPicPr>
          <p:cNvPr id="5" name="Picture 4" descr="C:\Users\Victoria\Desktop\My Work\ArtWork\help_meet.png"/>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276872"/>
            <a:ext cx="2673846" cy="2808312"/>
          </a:xfrm>
          <a:prstGeom prst="rect">
            <a:avLst/>
          </a:prstGeom>
          <a:noFill/>
          <a:ln>
            <a:noFill/>
          </a:ln>
        </p:spPr>
      </p:pic>
    </p:spTree>
    <p:extLst>
      <p:ext uri="{BB962C8B-B14F-4D97-AF65-F5344CB8AC3E}">
        <p14:creationId xmlns:p14="http://schemas.microsoft.com/office/powerpoint/2010/main" val="5204573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Duty of care in </a:t>
            </a:r>
            <a:r>
              <a:rPr lang="en-GB" dirty="0" smtClean="0"/>
              <a:t>law</a:t>
            </a:r>
            <a:endParaRPr lang="en-GB" dirty="0"/>
          </a:p>
        </p:txBody>
      </p:sp>
      <p:sp>
        <p:nvSpPr>
          <p:cNvPr id="3" name="Content Placeholder 2"/>
          <p:cNvSpPr>
            <a:spLocks noGrp="1"/>
          </p:cNvSpPr>
          <p:nvPr>
            <p:ph idx="1"/>
          </p:nvPr>
        </p:nvSpPr>
        <p:spPr/>
        <p:txBody>
          <a:bodyPr/>
          <a:lstStyle/>
          <a:p>
            <a:pPr marL="0" indent="0">
              <a:buNone/>
            </a:pPr>
            <a:r>
              <a:rPr lang="en-AU" dirty="0"/>
              <a:t>Duty of care is written legally into the Workplace Health and Safety Act 1995 – it is a moral duty to anticipate possible hazards and causes of injury and do everything reasonably practicable to prevent/remove</a:t>
            </a:r>
            <a:r>
              <a:rPr lang="en-AU" dirty="0" smtClean="0"/>
              <a:t>/ minimise </a:t>
            </a:r>
            <a:r>
              <a:rPr lang="en-AU" dirty="0"/>
              <a:t>these </a:t>
            </a:r>
            <a:r>
              <a:rPr lang="en-AU" dirty="0" smtClean="0"/>
              <a:t>causes.</a:t>
            </a:r>
            <a:endParaRPr lang="en-GB" dirty="0"/>
          </a:p>
        </p:txBody>
      </p:sp>
      <p:pic>
        <p:nvPicPr>
          <p:cNvPr id="5" name="Picture 4" descr="C:\Users\Victoria\Desktop\My Work\ArtWork\law_book_and_gavel_1203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4221088"/>
            <a:ext cx="3024336" cy="2044154"/>
          </a:xfrm>
          <a:prstGeom prst="rect">
            <a:avLst/>
          </a:prstGeom>
          <a:noFill/>
          <a:ln>
            <a:noFill/>
          </a:ln>
        </p:spPr>
      </p:pic>
    </p:spTree>
    <p:extLst>
      <p:ext uri="{BB962C8B-B14F-4D97-AF65-F5344CB8AC3E}">
        <p14:creationId xmlns:p14="http://schemas.microsoft.com/office/powerpoint/2010/main" val="7717658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778007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AU" sz="2800" dirty="0"/>
              <a:t>Provide</a:t>
            </a:r>
            <a:r>
              <a:rPr lang="en-AU" sz="2800" b="1" i="1" dirty="0"/>
              <a:t> </a:t>
            </a:r>
            <a:r>
              <a:rPr lang="en-AU" sz="2800" dirty="0"/>
              <a:t>information</a:t>
            </a:r>
            <a:r>
              <a:rPr lang="en-AU" sz="2800" b="1" i="1" dirty="0"/>
              <a:t> </a:t>
            </a:r>
            <a:r>
              <a:rPr lang="en-AU" sz="2800" dirty="0"/>
              <a:t>about identified hazards and the outcomes of risk assessment and risk controls to the work team </a:t>
            </a:r>
            <a:endParaRPr lang="en-AU" sz="2800" dirty="0" smtClean="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Implement policies and procedures into work team processes</a:t>
            </a:r>
            <a:endParaRPr lang="en-GB" dirty="0"/>
          </a:p>
        </p:txBody>
      </p:sp>
    </p:spTree>
    <p:extLst>
      <p:ext uri="{BB962C8B-B14F-4D97-AF65-F5344CB8AC3E}">
        <p14:creationId xmlns:p14="http://schemas.microsoft.com/office/powerpoint/2010/main" val="8243561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Communicating information to the work team</a:t>
            </a:r>
            <a:endParaRPr lang="en-GB" dirty="0"/>
          </a:p>
        </p:txBody>
      </p:sp>
      <p:sp>
        <p:nvSpPr>
          <p:cNvPr id="3" name="Content Placeholder 2"/>
          <p:cNvSpPr>
            <a:spLocks noGrp="1"/>
          </p:cNvSpPr>
          <p:nvPr>
            <p:ph idx="1"/>
          </p:nvPr>
        </p:nvSpPr>
        <p:spPr>
          <a:xfrm>
            <a:off x="457200" y="1844824"/>
            <a:ext cx="6275040" cy="4281339"/>
          </a:xfrm>
        </p:spPr>
        <p:txBody>
          <a:bodyPr/>
          <a:lstStyle/>
          <a:p>
            <a:r>
              <a:rPr lang="en-AU" dirty="0"/>
              <a:t>Discuss the hazards with your team and inform them of the processes that have been </a:t>
            </a:r>
            <a:r>
              <a:rPr lang="en-AU" dirty="0" smtClean="0"/>
              <a:t>undertaken</a:t>
            </a:r>
          </a:p>
          <a:p>
            <a:r>
              <a:rPr lang="en-AU" dirty="0"/>
              <a:t>Communicate regularly with them during the process of risk controls so that they are aware of when changes are being made and how successful these </a:t>
            </a:r>
            <a:r>
              <a:rPr lang="en-AU" dirty="0" smtClean="0"/>
              <a:t>are.</a:t>
            </a:r>
            <a:endParaRPr lang="en-GB" dirty="0"/>
          </a:p>
        </p:txBody>
      </p:sp>
      <p:pic>
        <p:nvPicPr>
          <p:cNvPr id="4" name="Picture 3" descr="C:\Users\Sophie2\Desktop\ArtWork\stick_figure_talk_on_soap_box_800_wht_914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7048" y="1988840"/>
            <a:ext cx="1833423" cy="4545269"/>
          </a:xfrm>
          <a:prstGeom prst="rect">
            <a:avLst/>
          </a:prstGeom>
          <a:noFill/>
          <a:ln>
            <a:noFill/>
          </a:ln>
        </p:spPr>
      </p:pic>
    </p:spTree>
    <p:extLst>
      <p:ext uri="{BB962C8B-B14F-4D97-AF65-F5344CB8AC3E}">
        <p14:creationId xmlns:p14="http://schemas.microsoft.com/office/powerpoint/2010/main" val="481086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Y</a:t>
            </a:r>
            <a:r>
              <a:rPr lang="en-AU" dirty="0" smtClean="0"/>
              <a:t>our team</a:t>
            </a:r>
            <a:endParaRPr lang="en-GB" dirty="0"/>
          </a:p>
        </p:txBody>
      </p:sp>
      <p:sp>
        <p:nvSpPr>
          <p:cNvPr id="3" name="Content Placeholder 2"/>
          <p:cNvSpPr>
            <a:spLocks noGrp="1"/>
          </p:cNvSpPr>
          <p:nvPr>
            <p:ph idx="1"/>
          </p:nvPr>
        </p:nvSpPr>
        <p:spPr>
          <a:xfrm>
            <a:off x="457200" y="1600200"/>
            <a:ext cx="8003232" cy="4525963"/>
          </a:xfrm>
        </p:spPr>
        <p:txBody>
          <a:bodyPr/>
          <a:lstStyle/>
          <a:p>
            <a:pPr marL="0" lvl="0" indent="0">
              <a:buNone/>
            </a:pPr>
            <a:r>
              <a:rPr lang="en-AU" b="1" dirty="0" smtClean="0"/>
              <a:t>Make sure your team:</a:t>
            </a:r>
          </a:p>
          <a:p>
            <a:pPr lvl="0"/>
            <a:r>
              <a:rPr lang="en-AU" dirty="0" smtClean="0"/>
              <a:t>Follow </a:t>
            </a:r>
            <a:r>
              <a:rPr lang="en-AU" dirty="0"/>
              <a:t>risk controls</a:t>
            </a:r>
            <a:endParaRPr lang="en-GB" dirty="0"/>
          </a:p>
          <a:p>
            <a:pPr lvl="0"/>
            <a:r>
              <a:rPr lang="en-AU" dirty="0"/>
              <a:t>Understand why the risk controls are in place</a:t>
            </a:r>
            <a:endParaRPr lang="en-GB" dirty="0"/>
          </a:p>
          <a:p>
            <a:pPr lvl="0"/>
            <a:r>
              <a:rPr lang="en-AU" dirty="0"/>
              <a:t>Know the outcomes that need to be achieved</a:t>
            </a:r>
            <a:endParaRPr lang="en-GB" dirty="0"/>
          </a:p>
          <a:p>
            <a:r>
              <a:rPr lang="en-AU" dirty="0"/>
              <a:t>Provide information and feedback on the controls as </a:t>
            </a:r>
            <a:r>
              <a:rPr lang="en-AU" dirty="0" smtClean="0"/>
              <a:t>needed.</a:t>
            </a:r>
            <a:endParaRPr lang="en-GB" dirty="0"/>
          </a:p>
        </p:txBody>
      </p:sp>
      <p:pic>
        <p:nvPicPr>
          <p:cNvPr id="1026" name="Picture 2" descr="C:\Users\Sophie2\Desktop\ArtWork\stick_figures_team_puzzl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952" y="4293096"/>
            <a:ext cx="3032552" cy="2310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7885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should you provide?</a:t>
            </a:r>
            <a:endParaRPr lang="en-GB" dirty="0"/>
          </a:p>
        </p:txBody>
      </p:sp>
      <p:sp>
        <p:nvSpPr>
          <p:cNvPr id="3" name="Content Placeholder 2"/>
          <p:cNvSpPr>
            <a:spLocks noGrp="1"/>
          </p:cNvSpPr>
          <p:nvPr>
            <p:ph idx="1"/>
          </p:nvPr>
        </p:nvSpPr>
        <p:spPr>
          <a:xfrm>
            <a:off x="457200" y="1600200"/>
            <a:ext cx="5338936" cy="4525963"/>
          </a:xfrm>
        </p:spPr>
        <p:txBody>
          <a:bodyPr/>
          <a:lstStyle/>
          <a:p>
            <a:pPr marL="0" lvl="0" indent="0">
              <a:buNone/>
            </a:pPr>
            <a:r>
              <a:rPr lang="en-AU" b="1" dirty="0" smtClean="0"/>
              <a:t>You should provide:</a:t>
            </a:r>
          </a:p>
          <a:p>
            <a:pPr lvl="0"/>
            <a:r>
              <a:rPr lang="en-AU" dirty="0" smtClean="0"/>
              <a:t>Clear </a:t>
            </a:r>
            <a:r>
              <a:rPr lang="en-AU" dirty="0"/>
              <a:t>documented policies and procedures</a:t>
            </a:r>
            <a:endParaRPr lang="en-GB" dirty="0"/>
          </a:p>
          <a:p>
            <a:pPr lvl="0"/>
            <a:r>
              <a:rPr lang="en-AU" dirty="0"/>
              <a:t>The expectations required from your team/employees</a:t>
            </a:r>
            <a:endParaRPr lang="en-GB" dirty="0"/>
          </a:p>
          <a:p>
            <a:pPr lvl="0"/>
            <a:r>
              <a:rPr lang="en-AU" dirty="0"/>
              <a:t>Procedures when faced with situations of risk</a:t>
            </a:r>
            <a:endParaRPr lang="en-GB" dirty="0"/>
          </a:p>
          <a:p>
            <a:r>
              <a:rPr lang="en-AU" dirty="0"/>
              <a:t>Support and guidance on health and safety </a:t>
            </a:r>
            <a:r>
              <a:rPr lang="en-AU" dirty="0" smtClean="0"/>
              <a:t>issues.</a:t>
            </a:r>
            <a:endParaRPr lang="en-GB" dirty="0"/>
          </a:p>
        </p:txBody>
      </p:sp>
      <p:pic>
        <p:nvPicPr>
          <p:cNvPr id="2050" name="Picture 2" descr="C:\Users\Sophie2\Desktop\ArtWork\Animations\leader_at_the_helm_anim_500_wht.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33970" y="2420888"/>
            <a:ext cx="3101330" cy="3101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9990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672947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AU" sz="2800" dirty="0"/>
              <a:t>Monitor housekeeping practices to ensure that WHS policies and procedures are followed</a:t>
            </a:r>
            <a:endParaRPr lang="en-AU" sz="2800" dirty="0" smtClean="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Implement policies and procedures into work team processes</a:t>
            </a:r>
            <a:endParaRPr lang="en-GB" dirty="0"/>
          </a:p>
        </p:txBody>
      </p:sp>
    </p:spTree>
    <p:extLst>
      <p:ext uri="{BB962C8B-B14F-4D97-AF65-F5344CB8AC3E}">
        <p14:creationId xmlns:p14="http://schemas.microsoft.com/office/powerpoint/2010/main" val="34259100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Demonstrate safe housekeeping practices</a:t>
            </a:r>
            <a:endParaRPr lang="en-GB" dirty="0"/>
          </a:p>
        </p:txBody>
      </p:sp>
      <p:sp>
        <p:nvSpPr>
          <p:cNvPr id="3" name="Content Placeholder 2"/>
          <p:cNvSpPr>
            <a:spLocks noGrp="1"/>
          </p:cNvSpPr>
          <p:nvPr>
            <p:ph idx="1"/>
          </p:nvPr>
        </p:nvSpPr>
        <p:spPr/>
        <p:txBody>
          <a:bodyPr/>
          <a:lstStyle/>
          <a:p>
            <a:r>
              <a:rPr lang="en-AU" dirty="0"/>
              <a:t>Housekeeping at work is the practice of looking after and maintaining day-to-day work </a:t>
            </a:r>
            <a:r>
              <a:rPr lang="en-AU" dirty="0" smtClean="0"/>
              <a:t>activities</a:t>
            </a:r>
          </a:p>
          <a:p>
            <a:r>
              <a:rPr lang="en-AU" dirty="0" smtClean="0"/>
              <a:t>You </a:t>
            </a:r>
            <a:r>
              <a:rPr lang="en-AU" dirty="0"/>
              <a:t>also need to make sure that your team follow correct daily work tasks to WHS policies and </a:t>
            </a:r>
            <a:r>
              <a:rPr lang="en-AU" dirty="0" smtClean="0"/>
              <a:t>procedures.</a:t>
            </a:r>
            <a:endParaRPr lang="en-GB" dirty="0"/>
          </a:p>
        </p:txBody>
      </p:sp>
      <p:pic>
        <p:nvPicPr>
          <p:cNvPr id="4" name="Picture 3" descr="C:\Users\Sophie2\Desktop\ArtWork\figure_house_shopping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3789040"/>
            <a:ext cx="2880320" cy="2880320"/>
          </a:xfrm>
          <a:prstGeom prst="rect">
            <a:avLst/>
          </a:prstGeom>
          <a:noFill/>
          <a:ln>
            <a:noFill/>
          </a:ln>
        </p:spPr>
      </p:pic>
    </p:spTree>
    <p:extLst>
      <p:ext uri="{BB962C8B-B14F-4D97-AF65-F5344CB8AC3E}">
        <p14:creationId xmlns:p14="http://schemas.microsoft.com/office/powerpoint/2010/main" val="34983843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ophie2\Desktop\ArtWork\Animations\check_it_off_your_list_500_wht.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3710" y="3284984"/>
            <a:ext cx="2610290" cy="20882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AU" dirty="0"/>
              <a:t>Following procedures</a:t>
            </a:r>
            <a:endParaRPr lang="en-GB" dirty="0"/>
          </a:p>
        </p:txBody>
      </p:sp>
      <p:sp>
        <p:nvSpPr>
          <p:cNvPr id="3" name="Content Placeholder 2"/>
          <p:cNvSpPr>
            <a:spLocks noGrp="1"/>
          </p:cNvSpPr>
          <p:nvPr>
            <p:ph idx="1"/>
          </p:nvPr>
        </p:nvSpPr>
        <p:spPr>
          <a:xfrm>
            <a:off x="457200" y="1600200"/>
            <a:ext cx="6635080" cy="4525963"/>
          </a:xfrm>
        </p:spPr>
        <p:txBody>
          <a:bodyPr/>
          <a:lstStyle/>
          <a:p>
            <a:pPr marL="0" indent="0">
              <a:buNone/>
            </a:pPr>
            <a:r>
              <a:rPr lang="en-AU" b="1" dirty="0"/>
              <a:t>You/your team may need to be involved in:</a:t>
            </a:r>
            <a:endParaRPr lang="en-GB" b="1" dirty="0"/>
          </a:p>
          <a:p>
            <a:pPr lvl="0"/>
            <a:r>
              <a:rPr lang="en-AU" dirty="0"/>
              <a:t>Purchasing of supplies and equipment</a:t>
            </a:r>
            <a:endParaRPr lang="en-GB" dirty="0"/>
          </a:p>
          <a:p>
            <a:pPr lvl="0"/>
            <a:r>
              <a:rPr lang="en-AU" dirty="0"/>
              <a:t>Maintenance of machinery/equipment</a:t>
            </a:r>
            <a:endParaRPr lang="en-GB" dirty="0"/>
          </a:p>
          <a:p>
            <a:pPr lvl="0"/>
            <a:r>
              <a:rPr lang="en-AU" dirty="0"/>
              <a:t>Responsibility of equipment, e.g. switching off computers</a:t>
            </a:r>
            <a:endParaRPr lang="en-GB" dirty="0"/>
          </a:p>
          <a:p>
            <a:pPr lvl="0"/>
            <a:r>
              <a:rPr lang="en-AU" dirty="0"/>
              <a:t>Keeping desks tidy and replacing items used, such as paper file copies or equipment</a:t>
            </a:r>
            <a:endParaRPr lang="en-GB" dirty="0"/>
          </a:p>
          <a:p>
            <a:r>
              <a:rPr lang="en-AU" dirty="0"/>
              <a:t>Re-stocking paper or stationery </a:t>
            </a:r>
            <a:r>
              <a:rPr lang="en-AU" dirty="0" smtClean="0"/>
              <a:t>supplies.</a:t>
            </a:r>
            <a:endParaRPr lang="en-GB" dirty="0"/>
          </a:p>
        </p:txBody>
      </p:sp>
    </p:spTree>
    <p:extLst>
      <p:ext uri="{BB962C8B-B14F-4D97-AF65-F5344CB8AC3E}">
        <p14:creationId xmlns:p14="http://schemas.microsoft.com/office/powerpoint/2010/main" val="891510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housekeeping duties</a:t>
            </a:r>
            <a:endParaRPr lang="en-GB" dirty="0"/>
          </a:p>
        </p:txBody>
      </p:sp>
      <p:sp>
        <p:nvSpPr>
          <p:cNvPr id="3" name="Content Placeholder 2"/>
          <p:cNvSpPr>
            <a:spLocks noGrp="1"/>
          </p:cNvSpPr>
          <p:nvPr>
            <p:ph idx="1"/>
          </p:nvPr>
        </p:nvSpPr>
        <p:spPr>
          <a:xfrm>
            <a:off x="457200" y="1600200"/>
            <a:ext cx="8435280" cy="4525963"/>
          </a:xfrm>
        </p:spPr>
        <p:txBody>
          <a:bodyPr/>
          <a:lstStyle/>
          <a:p>
            <a:pPr marL="0" indent="0">
              <a:buNone/>
            </a:pPr>
            <a:r>
              <a:rPr lang="en-AU" dirty="0"/>
              <a:t>As part of your duties to check that your team are following correct procedures and working as tasked, it may be necessary to take action to sort issues at work. These issues may involve changes within the work environment, management of workloads or issues of misconduct/bad behaviour.</a:t>
            </a:r>
            <a:endParaRPr lang="en-GB" dirty="0"/>
          </a:p>
          <a:p>
            <a:pPr marL="0" indent="0">
              <a:buNone/>
            </a:pPr>
            <a:endParaRPr lang="en-GB" dirty="0"/>
          </a:p>
        </p:txBody>
      </p:sp>
      <p:pic>
        <p:nvPicPr>
          <p:cNvPr id="2050" name="Picture 2" descr="C:\Users\Sophie2\Desktop\ArtWork\talk_show_interview.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4353499"/>
            <a:ext cx="3312368" cy="2471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9748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4162363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2.4 </a:t>
            </a:r>
            <a:r>
              <a:rPr lang="en-AU" sz="2800" dirty="0"/>
              <a:t>Maintain WHS incident records in the work area according to workplace procedures and legislative requirements</a:t>
            </a:r>
            <a:endParaRPr lang="en-AU" sz="2800" dirty="0" smtClean="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Implement policies and procedures into work team processes</a:t>
            </a:r>
            <a:endParaRPr lang="en-GB" dirty="0"/>
          </a:p>
        </p:txBody>
      </p:sp>
    </p:spTree>
    <p:extLst>
      <p:ext uri="{BB962C8B-B14F-4D97-AF65-F5344CB8AC3E}">
        <p14:creationId xmlns:p14="http://schemas.microsoft.com/office/powerpoint/2010/main" val="18624665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Workplace incident records</a:t>
            </a:r>
          </a:p>
        </p:txBody>
      </p:sp>
      <p:sp>
        <p:nvSpPr>
          <p:cNvPr id="3" name="Content Placeholder 2"/>
          <p:cNvSpPr>
            <a:spLocks noGrp="1"/>
          </p:cNvSpPr>
          <p:nvPr>
            <p:ph idx="1"/>
          </p:nvPr>
        </p:nvSpPr>
        <p:spPr/>
        <p:txBody>
          <a:bodyPr/>
          <a:lstStyle/>
          <a:p>
            <a:r>
              <a:rPr lang="en-AU" dirty="0"/>
              <a:t>Recording incidents within the workplace is necessary so that accurate documentation is made and </a:t>
            </a:r>
            <a:r>
              <a:rPr lang="en-AU" dirty="0" smtClean="0"/>
              <a:t>kept</a:t>
            </a:r>
          </a:p>
          <a:p>
            <a:r>
              <a:rPr lang="en-AU" dirty="0" smtClean="0"/>
              <a:t>This </a:t>
            </a:r>
            <a:r>
              <a:rPr lang="en-AU" dirty="0"/>
              <a:t>is also a legal requirement and may need to be provided to work health and safety regulators, or other authorised </a:t>
            </a:r>
            <a:r>
              <a:rPr lang="en-AU" dirty="0" smtClean="0"/>
              <a:t>bodies.</a:t>
            </a:r>
            <a:endParaRPr lang="en-GB" dirty="0"/>
          </a:p>
        </p:txBody>
      </p:sp>
      <p:pic>
        <p:nvPicPr>
          <p:cNvPr id="4098" name="Picture 2" descr="C:\Users\Sophie2\Desktop\ArtWork\red fold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24718" y="4365104"/>
            <a:ext cx="3323860" cy="249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9115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Records for emergency procedures</a:t>
            </a:r>
            <a:endParaRPr lang="en-GB" dirty="0"/>
          </a:p>
        </p:txBody>
      </p:sp>
      <p:sp>
        <p:nvSpPr>
          <p:cNvPr id="3" name="Content Placeholder 2"/>
          <p:cNvSpPr>
            <a:spLocks noGrp="1"/>
          </p:cNvSpPr>
          <p:nvPr>
            <p:ph idx="1"/>
          </p:nvPr>
        </p:nvSpPr>
        <p:spPr/>
        <p:txBody>
          <a:bodyPr/>
          <a:lstStyle/>
          <a:p>
            <a:pPr marL="0" indent="0">
              <a:buNone/>
            </a:pPr>
            <a:r>
              <a:rPr lang="en-AU" dirty="0"/>
              <a:t>Records are needed as part of the emergency procedure and as part of the WHS legislative requirements; you must </a:t>
            </a:r>
            <a:r>
              <a:rPr lang="en-AU" dirty="0" smtClean="0"/>
              <a:t>record </a:t>
            </a:r>
            <a:r>
              <a:rPr lang="en-AU" dirty="0"/>
              <a:t>all incidents and accidents, including those which do not result in injury. </a:t>
            </a:r>
            <a:endParaRPr lang="en-GB" dirty="0"/>
          </a:p>
        </p:txBody>
      </p:sp>
      <p:pic>
        <p:nvPicPr>
          <p:cNvPr id="3074" name="Picture 2" descr="C:\Users\Sophie2\Desktop\ArtWork\Fotolia_16208523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27130" y="3397296"/>
            <a:ext cx="4315436" cy="3236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78423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Workplace incident reports</a:t>
            </a:r>
            <a:endParaRPr lang="en-GB" dirty="0"/>
          </a:p>
        </p:txBody>
      </p:sp>
      <p:sp>
        <p:nvSpPr>
          <p:cNvPr id="3" name="Content Placeholder 2"/>
          <p:cNvSpPr>
            <a:spLocks noGrp="1"/>
          </p:cNvSpPr>
          <p:nvPr>
            <p:ph idx="1"/>
          </p:nvPr>
        </p:nvSpPr>
        <p:spPr/>
        <p:txBody>
          <a:bodyPr/>
          <a:lstStyle/>
          <a:p>
            <a:pPr marL="0" indent="0">
              <a:buNone/>
            </a:pPr>
            <a:r>
              <a:rPr lang="en-AU" dirty="0"/>
              <a:t>Incidents that need reporting to work health and safety regulators are known as ‘notifiable incidents’. These are only the most serious of occurrences, and as such, require further direction from the regulator. </a:t>
            </a:r>
            <a:endParaRPr lang="en-GB" dirty="0"/>
          </a:p>
        </p:txBody>
      </p:sp>
      <p:pic>
        <p:nvPicPr>
          <p:cNvPr id="4098" name="Picture 2" descr="C:\Users\Victoria\Desktop\My Work\ArtWork\worker_accident_outline_14749 (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3933056"/>
            <a:ext cx="3916768" cy="2334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0439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569269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consultation, cooperation and communication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AU" sz="2800" dirty="0"/>
              <a:t>Support workplace consultative procedures by encouraging work team participation in consultative activities</a:t>
            </a:r>
            <a:endParaRPr lang="en-AU" sz="2800" dirty="0" smtClean="0">
              <a:latin typeface="+mj-lt"/>
            </a:endParaRPr>
          </a:p>
        </p:txBody>
      </p:sp>
    </p:spTree>
    <p:extLst>
      <p:ext uri="{BB962C8B-B14F-4D97-AF65-F5344CB8AC3E}">
        <p14:creationId xmlns:p14="http://schemas.microsoft.com/office/powerpoint/2010/main" val="22023075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Consultation for work health and safety issues</a:t>
            </a:r>
          </a:p>
        </p:txBody>
      </p:sp>
      <p:sp>
        <p:nvSpPr>
          <p:cNvPr id="3" name="Content Placeholder 2"/>
          <p:cNvSpPr>
            <a:spLocks noGrp="1"/>
          </p:cNvSpPr>
          <p:nvPr>
            <p:ph idx="1"/>
          </p:nvPr>
        </p:nvSpPr>
        <p:spPr/>
        <p:txBody>
          <a:bodyPr/>
          <a:lstStyle/>
          <a:p>
            <a:pPr marL="0" indent="0">
              <a:buNone/>
            </a:pPr>
            <a:r>
              <a:rPr lang="en-AU" dirty="0"/>
              <a:t>Consultation is needed between duty-holders sharing work health and safety matters and between the employer and </a:t>
            </a:r>
            <a:r>
              <a:rPr lang="en-AU" dirty="0" smtClean="0"/>
              <a:t>employees (WHS </a:t>
            </a:r>
            <a:r>
              <a:rPr lang="en-AU" dirty="0"/>
              <a:t>Act Part 5, 6 and 7). </a:t>
            </a:r>
            <a:endParaRPr lang="en-GB" dirty="0"/>
          </a:p>
        </p:txBody>
      </p:sp>
      <p:pic>
        <p:nvPicPr>
          <p:cNvPr id="4" name="Picture 3" descr="C:\Users\Sophie2\Desktop\ArtWork\business_conference_meeting_400_clr_383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1299" y="3356992"/>
            <a:ext cx="5201402" cy="3337630"/>
          </a:xfrm>
          <a:prstGeom prst="rect">
            <a:avLst/>
          </a:prstGeom>
          <a:noFill/>
          <a:ln>
            <a:noFill/>
          </a:ln>
        </p:spPr>
      </p:pic>
    </p:spTree>
    <p:extLst>
      <p:ext uri="{BB962C8B-B14F-4D97-AF65-F5344CB8AC3E}">
        <p14:creationId xmlns:p14="http://schemas.microsoft.com/office/powerpoint/2010/main" val="37222171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Consultations </a:t>
            </a:r>
            <a:endParaRPr lang="en-GB" dirty="0"/>
          </a:p>
        </p:txBody>
      </p:sp>
      <p:sp>
        <p:nvSpPr>
          <p:cNvPr id="3" name="Content Placeholder 2"/>
          <p:cNvSpPr>
            <a:spLocks noGrp="1"/>
          </p:cNvSpPr>
          <p:nvPr>
            <p:ph idx="1"/>
          </p:nvPr>
        </p:nvSpPr>
        <p:spPr/>
        <p:txBody>
          <a:bodyPr/>
          <a:lstStyle/>
          <a:p>
            <a:pPr marL="0" indent="0">
              <a:buNone/>
            </a:pPr>
            <a:r>
              <a:rPr lang="en-AU" b="1" dirty="0" smtClean="0"/>
              <a:t>Consultations may include:</a:t>
            </a:r>
          </a:p>
          <a:p>
            <a:r>
              <a:rPr lang="en-AU" dirty="0" smtClean="0"/>
              <a:t>PCBU</a:t>
            </a:r>
          </a:p>
          <a:p>
            <a:r>
              <a:rPr lang="en-AU" dirty="0" smtClean="0"/>
              <a:t>Duty-holder(s)</a:t>
            </a:r>
          </a:p>
          <a:p>
            <a:r>
              <a:rPr lang="en-AU" dirty="0" smtClean="0"/>
              <a:t>Health </a:t>
            </a:r>
            <a:r>
              <a:rPr lang="en-AU" dirty="0"/>
              <a:t>and safety </a:t>
            </a:r>
            <a:r>
              <a:rPr lang="en-AU" dirty="0" smtClean="0"/>
              <a:t>representatives </a:t>
            </a:r>
            <a:r>
              <a:rPr lang="en-AU" dirty="0"/>
              <a:t>(</a:t>
            </a:r>
            <a:r>
              <a:rPr lang="en-AU" dirty="0" smtClean="0"/>
              <a:t>HSRs)</a:t>
            </a:r>
          </a:p>
          <a:p>
            <a:r>
              <a:rPr lang="en-AU" dirty="0" smtClean="0"/>
              <a:t>Health and safety committee</a:t>
            </a:r>
          </a:p>
          <a:p>
            <a:r>
              <a:rPr lang="en-AU" dirty="0" smtClean="0"/>
              <a:t>Management and employees.</a:t>
            </a:r>
          </a:p>
          <a:p>
            <a:endParaRPr lang="en-GB" dirty="0"/>
          </a:p>
          <a:p>
            <a:endParaRPr lang="en-GB" dirty="0"/>
          </a:p>
        </p:txBody>
      </p:sp>
      <p:pic>
        <p:nvPicPr>
          <p:cNvPr id="5" name="Picture 4" descr="C:\Users\Victoria\Desktop\My Work\ArtWork\group_meeting_puzzle_final_step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89040"/>
            <a:ext cx="3131840" cy="2304256"/>
          </a:xfrm>
          <a:prstGeom prst="rect">
            <a:avLst/>
          </a:prstGeom>
          <a:noFill/>
          <a:ln>
            <a:noFill/>
          </a:ln>
        </p:spPr>
      </p:pic>
    </p:spTree>
    <p:extLst>
      <p:ext uri="{BB962C8B-B14F-4D97-AF65-F5344CB8AC3E}">
        <p14:creationId xmlns:p14="http://schemas.microsoft.com/office/powerpoint/2010/main" val="4299602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Consultation for all employees</a:t>
            </a:r>
            <a:endParaRPr lang="en-GB" dirty="0"/>
          </a:p>
        </p:txBody>
      </p:sp>
      <p:sp>
        <p:nvSpPr>
          <p:cNvPr id="3" name="Content Placeholder 2"/>
          <p:cNvSpPr>
            <a:spLocks noGrp="1"/>
          </p:cNvSpPr>
          <p:nvPr>
            <p:ph idx="1"/>
          </p:nvPr>
        </p:nvSpPr>
        <p:spPr>
          <a:xfrm>
            <a:off x="457200" y="1600200"/>
            <a:ext cx="7499176" cy="4525963"/>
          </a:xfrm>
        </p:spPr>
        <p:txBody>
          <a:bodyPr/>
          <a:lstStyle/>
          <a:p>
            <a:pPr marL="0" indent="0">
              <a:buNone/>
            </a:pPr>
            <a:r>
              <a:rPr lang="en-AU" b="1" dirty="0"/>
              <a:t>A consultation offers the chance to:</a:t>
            </a:r>
            <a:endParaRPr lang="en-GB" b="1" dirty="0"/>
          </a:p>
          <a:p>
            <a:pPr lvl="0"/>
            <a:r>
              <a:rPr lang="en-AU" dirty="0"/>
              <a:t>Talk about current work health and safety issues</a:t>
            </a:r>
            <a:endParaRPr lang="en-GB" dirty="0"/>
          </a:p>
          <a:p>
            <a:pPr lvl="0"/>
            <a:r>
              <a:rPr lang="en-AU" dirty="0"/>
              <a:t>Listen to others comments</a:t>
            </a:r>
            <a:endParaRPr lang="en-GB" dirty="0"/>
          </a:p>
          <a:p>
            <a:pPr lvl="0"/>
            <a:r>
              <a:rPr lang="en-AU" dirty="0"/>
              <a:t>Raise concerns</a:t>
            </a:r>
            <a:endParaRPr lang="en-GB" dirty="0"/>
          </a:p>
          <a:p>
            <a:pPr lvl="0"/>
            <a:r>
              <a:rPr lang="en-AU" dirty="0"/>
              <a:t>Sharing of information and viewpoints</a:t>
            </a:r>
            <a:endParaRPr lang="en-GB" dirty="0"/>
          </a:p>
          <a:p>
            <a:r>
              <a:rPr lang="en-AU" dirty="0"/>
              <a:t>Understanding the role of work health and safety in relation to the </a:t>
            </a:r>
            <a:r>
              <a:rPr lang="en-AU" dirty="0" smtClean="0"/>
              <a:t>worker.</a:t>
            </a:r>
            <a:endParaRPr lang="en-GB" dirty="0"/>
          </a:p>
        </p:txBody>
      </p:sp>
      <p:pic>
        <p:nvPicPr>
          <p:cNvPr id="1026" name="Picture 2" descr="C:\Users\Sophie2\Desktop\ArtWork\stick_figure_listen_800_wh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787" r="13965" b="4024"/>
          <a:stretch/>
        </p:blipFill>
        <p:spPr bwMode="auto">
          <a:xfrm>
            <a:off x="7265049" y="2708920"/>
            <a:ext cx="1878951" cy="3328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6861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0230826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consultation, cooperation and communication</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AU" sz="2800" dirty="0"/>
              <a:t>Report health and safety issues in line with workplace procedures and legislative requirements</a:t>
            </a:r>
            <a:endParaRPr lang="en-AU" sz="2800" dirty="0" smtClean="0">
              <a:latin typeface="+mj-lt"/>
            </a:endParaRPr>
          </a:p>
        </p:txBody>
      </p:sp>
    </p:spTree>
    <p:extLst>
      <p:ext uri="{BB962C8B-B14F-4D97-AF65-F5344CB8AC3E}">
        <p14:creationId xmlns:p14="http://schemas.microsoft.com/office/powerpoint/2010/main" val="13036101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Keeping records</a:t>
            </a:r>
            <a:endParaRPr lang="en-GB" dirty="0"/>
          </a:p>
        </p:txBody>
      </p:sp>
      <p:sp>
        <p:nvSpPr>
          <p:cNvPr id="3" name="Content Placeholder 2"/>
          <p:cNvSpPr>
            <a:spLocks noGrp="1"/>
          </p:cNvSpPr>
          <p:nvPr>
            <p:ph idx="1"/>
          </p:nvPr>
        </p:nvSpPr>
        <p:spPr/>
        <p:txBody>
          <a:bodyPr/>
          <a:lstStyle/>
          <a:p>
            <a:r>
              <a:rPr lang="en-AU" dirty="0"/>
              <a:t>Legislative requirements for record-keeping and reporting are important to any organisation or </a:t>
            </a:r>
            <a:r>
              <a:rPr lang="en-AU" dirty="0" smtClean="0"/>
              <a:t>workplace</a:t>
            </a:r>
          </a:p>
          <a:p>
            <a:r>
              <a:rPr lang="en-AU" dirty="0"/>
              <a:t>Records will show accurate accounts and relay facts and statistics on incidents </a:t>
            </a:r>
            <a:r>
              <a:rPr lang="en-AU" dirty="0" smtClean="0"/>
              <a:t>encountered</a:t>
            </a:r>
          </a:p>
          <a:p>
            <a:r>
              <a:rPr lang="en-AU" dirty="0"/>
              <a:t>Records serve to protect both the organisation and employee from </a:t>
            </a:r>
            <a:r>
              <a:rPr lang="en-AU" dirty="0" smtClean="0"/>
              <a:t>misrepresentation.</a:t>
            </a:r>
            <a:endParaRPr lang="en-GB" dirty="0"/>
          </a:p>
        </p:txBody>
      </p:sp>
      <p:pic>
        <p:nvPicPr>
          <p:cNvPr id="1026" name="Picture 2" descr="C:\Users\Sophie2\Desktop\ArtWork\box_of_files_pc_800_wh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8446"/>
          <a:stretch/>
        </p:blipFill>
        <p:spPr bwMode="auto">
          <a:xfrm>
            <a:off x="6012160" y="4797152"/>
            <a:ext cx="2304256" cy="1832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1442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Report procedures</a:t>
            </a:r>
          </a:p>
        </p:txBody>
      </p:sp>
      <p:sp>
        <p:nvSpPr>
          <p:cNvPr id="3" name="Content Placeholder 2"/>
          <p:cNvSpPr>
            <a:spLocks noGrp="1"/>
          </p:cNvSpPr>
          <p:nvPr>
            <p:ph idx="1"/>
          </p:nvPr>
        </p:nvSpPr>
        <p:spPr>
          <a:xfrm>
            <a:off x="457200" y="1600200"/>
            <a:ext cx="6131024" cy="4525963"/>
          </a:xfrm>
        </p:spPr>
        <p:txBody>
          <a:bodyPr/>
          <a:lstStyle/>
          <a:p>
            <a:r>
              <a:rPr lang="en-AU" dirty="0"/>
              <a:t>All health and safety records of incident and accidents should be checked and confirmed by those </a:t>
            </a:r>
            <a:r>
              <a:rPr lang="en-AU" dirty="0" smtClean="0"/>
              <a:t>involved</a:t>
            </a:r>
          </a:p>
          <a:p>
            <a:r>
              <a:rPr lang="en-AU" dirty="0"/>
              <a:t>After initial reports are made, take a record of the outcome</a:t>
            </a:r>
            <a:endParaRPr lang="en-AU" dirty="0" smtClean="0"/>
          </a:p>
          <a:p>
            <a:r>
              <a:rPr lang="en-AU" dirty="0"/>
              <a:t>The organisation should keep their records safe and </a:t>
            </a:r>
            <a:r>
              <a:rPr lang="en-AU" dirty="0" smtClean="0"/>
              <a:t>secure.</a:t>
            </a:r>
            <a:endParaRPr lang="en-GB" dirty="0"/>
          </a:p>
        </p:txBody>
      </p:sp>
      <p:pic>
        <p:nvPicPr>
          <p:cNvPr id="4" name="Picture 3" descr="C:\Users\Sophie2\Desktop\ArtWork\security_lock_stick_figure_400_clr.png"/>
          <p:cNvPicPr/>
          <p:nvPr/>
        </p:nvPicPr>
        <p:blipFill rotWithShape="1">
          <a:blip r:embed="rId2" cstate="print">
            <a:extLst>
              <a:ext uri="{28A0092B-C50C-407E-A947-70E740481C1C}">
                <a14:useLocalDpi xmlns:a14="http://schemas.microsoft.com/office/drawing/2010/main" val="0"/>
              </a:ext>
            </a:extLst>
          </a:blip>
          <a:srcRect l="-1" r="12677" b="-2874"/>
          <a:stretch/>
        </p:blipFill>
        <p:spPr bwMode="auto">
          <a:xfrm>
            <a:off x="6726998" y="2492896"/>
            <a:ext cx="1867530" cy="299312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000376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Issue </a:t>
            </a:r>
            <a:r>
              <a:rPr lang="en-GB" dirty="0" smtClean="0"/>
              <a:t>resolution</a:t>
            </a:r>
            <a:endParaRPr lang="en-GB" dirty="0"/>
          </a:p>
        </p:txBody>
      </p:sp>
      <p:sp>
        <p:nvSpPr>
          <p:cNvPr id="3" name="Content Placeholder 2"/>
          <p:cNvSpPr>
            <a:spLocks noGrp="1"/>
          </p:cNvSpPr>
          <p:nvPr>
            <p:ph idx="1"/>
          </p:nvPr>
        </p:nvSpPr>
        <p:spPr/>
        <p:txBody>
          <a:bodyPr/>
          <a:lstStyle/>
          <a:p>
            <a:pPr marL="0" indent="0">
              <a:buNone/>
            </a:pPr>
            <a:r>
              <a:rPr lang="en-AU" dirty="0"/>
              <a:t>If no written agreed procedure for issue resolution exists at your organisation, the default issue resolution process, as set out in the model WHS Regulations Part 2.2, should be </a:t>
            </a:r>
            <a:r>
              <a:rPr lang="en-AU" dirty="0" smtClean="0"/>
              <a:t>followed.</a:t>
            </a:r>
            <a:endParaRPr lang="en-GB" dirty="0"/>
          </a:p>
        </p:txBody>
      </p:sp>
      <p:pic>
        <p:nvPicPr>
          <p:cNvPr id="4" name="Picture 3" descr="C:\Users\Sophie2\Desktop\ArtWork\three_way_hand_shake_pc.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3711960"/>
            <a:ext cx="3024336" cy="2949044"/>
          </a:xfrm>
          <a:prstGeom prst="rect">
            <a:avLst/>
          </a:prstGeom>
          <a:noFill/>
          <a:ln>
            <a:noFill/>
          </a:ln>
        </p:spPr>
      </p:pic>
    </p:spTree>
    <p:extLst>
      <p:ext uri="{BB962C8B-B14F-4D97-AF65-F5344CB8AC3E}">
        <p14:creationId xmlns:p14="http://schemas.microsoft.com/office/powerpoint/2010/main" val="22557814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24145654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Support consultation, cooperation and communication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3.3 </a:t>
            </a:r>
            <a:r>
              <a:rPr lang="en-AU" sz="2800" dirty="0"/>
              <a:t>Encourage and assist work team members to contribute to WHS</a:t>
            </a:r>
            <a:endParaRPr lang="en-AU" sz="2800" dirty="0" smtClean="0">
              <a:latin typeface="+mj-lt"/>
            </a:endParaRPr>
          </a:p>
        </p:txBody>
      </p:sp>
    </p:spTree>
    <p:extLst>
      <p:ext uri="{BB962C8B-B14F-4D97-AF65-F5344CB8AC3E}">
        <p14:creationId xmlns:p14="http://schemas.microsoft.com/office/powerpoint/2010/main" val="29991083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a:t>
            </a:r>
            <a:endParaRPr lang="en-GB" dirty="0"/>
          </a:p>
        </p:txBody>
      </p:sp>
      <p:sp>
        <p:nvSpPr>
          <p:cNvPr id="3" name="Content Placeholder 2"/>
          <p:cNvSpPr>
            <a:spLocks noGrp="1"/>
          </p:cNvSpPr>
          <p:nvPr>
            <p:ph idx="1"/>
          </p:nvPr>
        </p:nvSpPr>
        <p:spPr>
          <a:xfrm>
            <a:off x="457200" y="2060848"/>
            <a:ext cx="3970784" cy="4065315"/>
          </a:xfrm>
        </p:spPr>
        <p:txBody>
          <a:bodyPr/>
          <a:lstStyle/>
          <a:p>
            <a:pPr marL="0" indent="0">
              <a:buNone/>
            </a:pPr>
            <a:r>
              <a:rPr lang="en-AU" dirty="0"/>
              <a:t>Safety at work is best achieved when </a:t>
            </a:r>
            <a:r>
              <a:rPr lang="en-AU" dirty="0" smtClean="0"/>
              <a:t>employer/ management </a:t>
            </a:r>
            <a:r>
              <a:rPr lang="en-AU" dirty="0"/>
              <a:t>work together with employees on making the workplace a safer environment. </a:t>
            </a:r>
            <a:endParaRPr lang="en-GB" dirty="0"/>
          </a:p>
        </p:txBody>
      </p:sp>
      <p:pic>
        <p:nvPicPr>
          <p:cNvPr id="2051" name="Picture 3" descr="C:\Users\Sophie2\Desktop\ArtWork\stick_figures_angry_toward_other_800_wht_444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1916832"/>
            <a:ext cx="3127530" cy="4170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5063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Sophie2\Desktop\ArtWork\group_with_questions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84761" y="2976235"/>
            <a:ext cx="2694870" cy="26948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Contribute to WHS at work</a:t>
            </a:r>
          </a:p>
        </p:txBody>
      </p:sp>
      <p:sp>
        <p:nvSpPr>
          <p:cNvPr id="3" name="Content Placeholder 2"/>
          <p:cNvSpPr>
            <a:spLocks noGrp="1"/>
          </p:cNvSpPr>
          <p:nvPr>
            <p:ph idx="1"/>
          </p:nvPr>
        </p:nvSpPr>
        <p:spPr>
          <a:xfrm>
            <a:off x="457200" y="1600200"/>
            <a:ext cx="6068555" cy="5069160"/>
          </a:xfrm>
        </p:spPr>
        <p:txBody>
          <a:bodyPr/>
          <a:lstStyle/>
          <a:p>
            <a:pPr marL="0" lvl="0" indent="0">
              <a:buNone/>
            </a:pPr>
            <a:r>
              <a:rPr lang="en-AU" b="1" dirty="0" smtClean="0"/>
              <a:t>You should:</a:t>
            </a:r>
          </a:p>
          <a:p>
            <a:pPr lvl="0"/>
            <a:r>
              <a:rPr lang="en-AU" dirty="0" smtClean="0"/>
              <a:t>Ensure </a:t>
            </a:r>
            <a:r>
              <a:rPr lang="en-AU" dirty="0"/>
              <a:t>employer/management collaborate on WHS issues with staff</a:t>
            </a:r>
            <a:endParaRPr lang="en-GB" dirty="0"/>
          </a:p>
          <a:p>
            <a:r>
              <a:rPr lang="en-AU" dirty="0"/>
              <a:t>Plan effectively to remove production safety </a:t>
            </a:r>
            <a:r>
              <a:rPr lang="en-AU" dirty="0" smtClean="0"/>
              <a:t>issues</a:t>
            </a:r>
          </a:p>
          <a:p>
            <a:r>
              <a:rPr lang="en-AU" dirty="0"/>
              <a:t>Be respectful to all workers and show that all contributions on WHS matters are </a:t>
            </a:r>
            <a:r>
              <a:rPr lang="en-AU" dirty="0" smtClean="0"/>
              <a:t>valued</a:t>
            </a:r>
          </a:p>
          <a:p>
            <a:r>
              <a:rPr lang="en-AU" dirty="0"/>
              <a:t>Regularly communicate to all on health and safety </a:t>
            </a:r>
            <a:r>
              <a:rPr lang="en-AU" dirty="0" smtClean="0"/>
              <a:t>concerns</a:t>
            </a:r>
            <a:r>
              <a:rPr lang="en-GB" dirty="0"/>
              <a:t>.</a:t>
            </a:r>
            <a:endParaRPr lang="en-AU" dirty="0" smtClean="0"/>
          </a:p>
        </p:txBody>
      </p:sp>
    </p:spTree>
    <p:extLst>
      <p:ext uri="{BB962C8B-B14F-4D97-AF65-F5344CB8AC3E}">
        <p14:creationId xmlns:p14="http://schemas.microsoft.com/office/powerpoint/2010/main" val="8222393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Industry-specific </a:t>
            </a:r>
            <a:r>
              <a:rPr lang="en-AU" dirty="0"/>
              <a:t>requirements</a:t>
            </a:r>
            <a:endParaRPr lang="en-GB" dirty="0"/>
          </a:p>
        </p:txBody>
      </p:sp>
      <p:sp>
        <p:nvSpPr>
          <p:cNvPr id="3" name="Content Placeholder 2"/>
          <p:cNvSpPr>
            <a:spLocks noGrp="1"/>
          </p:cNvSpPr>
          <p:nvPr>
            <p:ph idx="1"/>
          </p:nvPr>
        </p:nvSpPr>
        <p:spPr/>
        <p:txBody>
          <a:bodyPr/>
          <a:lstStyle/>
          <a:p>
            <a:pPr marL="0" indent="0">
              <a:buNone/>
            </a:pPr>
            <a:r>
              <a:rPr lang="en-AU" dirty="0"/>
              <a:t>Regulatory requirements relevant to the particular industry/type of work you are involved with also need to be considered and factored in for health and </a:t>
            </a:r>
            <a:r>
              <a:rPr lang="en-AU" dirty="0" smtClean="0"/>
              <a:t>safety.</a:t>
            </a:r>
            <a:endParaRPr lang="en-GB" dirty="0"/>
          </a:p>
        </p:txBody>
      </p:sp>
      <p:pic>
        <p:nvPicPr>
          <p:cNvPr id="4098" name="Picture 2" descr="C:\Users\Sophie2\Desktop\ArtWork\group_construction_workers_8597.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3429000"/>
            <a:ext cx="4250885" cy="3188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2040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39025812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4879</TotalTime>
  <Words>1613</Words>
  <Application>Microsoft Office PowerPoint</Application>
  <PresentationFormat>On-screen Show (4:3)</PresentationFormat>
  <Paragraphs>212</Paragraphs>
  <Slides>60</Slides>
  <Notes>24</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Contribute to workplace procedures for identifying hazards and controlling risks</vt:lpstr>
      <vt:lpstr>WHS at work</vt:lpstr>
      <vt:lpstr>Hazards in the work environment</vt:lpstr>
      <vt:lpstr>Identifying hazards</vt:lpstr>
      <vt:lpstr>Workplace emergency procedures</vt:lpstr>
      <vt:lpstr> Activity 1A  </vt:lpstr>
      <vt:lpstr>Contribute to workplace procedures for identifying hazards and controlling risks</vt:lpstr>
      <vt:lpstr>Risk assessment process</vt:lpstr>
      <vt:lpstr>Workplace policies and procedures for WHS</vt:lpstr>
      <vt:lpstr>Risk categorisation</vt:lpstr>
      <vt:lpstr>Strategies for controlling risk</vt:lpstr>
      <vt:lpstr> Activity 1B  </vt:lpstr>
      <vt:lpstr>Contribute to workplace procedures for identifying hazards and controlling risks</vt:lpstr>
      <vt:lpstr>Implementing risk controls</vt:lpstr>
      <vt:lpstr>Hierarchy of risk controls</vt:lpstr>
      <vt:lpstr>Specific risk controls</vt:lpstr>
      <vt:lpstr> Activity 1C  </vt:lpstr>
      <vt:lpstr>Contribute to workplace procedures for identifying hazards and controlling risks</vt:lpstr>
      <vt:lpstr>Assess your risk controls</vt:lpstr>
      <vt:lpstr>Residual risk</vt:lpstr>
      <vt:lpstr>Reassess your risk controls</vt:lpstr>
      <vt:lpstr> Activity 1D  </vt:lpstr>
      <vt:lpstr>Implement policies and procedures into work team processes</vt:lpstr>
      <vt:lpstr>Work health and safety duties</vt:lpstr>
      <vt:lpstr>Duty of care</vt:lpstr>
      <vt:lpstr>Duty of care in law</vt:lpstr>
      <vt:lpstr> Activity 2A  </vt:lpstr>
      <vt:lpstr>Implement policies and procedures into work team processes</vt:lpstr>
      <vt:lpstr>Communicating information to the work team</vt:lpstr>
      <vt:lpstr>Your team</vt:lpstr>
      <vt:lpstr>What should you provide?</vt:lpstr>
      <vt:lpstr> Activity 2B  </vt:lpstr>
      <vt:lpstr>Implement policies and procedures into work team processes</vt:lpstr>
      <vt:lpstr>Demonstrate safe housekeeping practices</vt:lpstr>
      <vt:lpstr>Following procedures</vt:lpstr>
      <vt:lpstr>Other housekeeping duties</vt:lpstr>
      <vt:lpstr> Activity 2C  </vt:lpstr>
      <vt:lpstr>Implement policies and procedures into work team processes</vt:lpstr>
      <vt:lpstr>Workplace incident records</vt:lpstr>
      <vt:lpstr>Records for emergency procedures</vt:lpstr>
      <vt:lpstr>Workplace incident reports</vt:lpstr>
      <vt:lpstr> Activity 2D  </vt:lpstr>
      <vt:lpstr>Support consultation, cooperation and communication</vt:lpstr>
      <vt:lpstr>Consultation for work health and safety issues</vt:lpstr>
      <vt:lpstr>Consultations </vt:lpstr>
      <vt:lpstr>Consultation for all employees</vt:lpstr>
      <vt:lpstr> Activity 3A  </vt:lpstr>
      <vt:lpstr>Support consultation, cooperation and communication</vt:lpstr>
      <vt:lpstr>Keeping records</vt:lpstr>
      <vt:lpstr>Report procedures</vt:lpstr>
      <vt:lpstr>Issue resolution</vt:lpstr>
      <vt:lpstr> Activity 3B  </vt:lpstr>
      <vt:lpstr>Support consultation, cooperation and communication</vt:lpstr>
      <vt:lpstr>Working together</vt:lpstr>
      <vt:lpstr>Contribute to WHS at work</vt:lpstr>
      <vt:lpstr>Industry-specific requirements</vt:lpstr>
      <vt:lpstr> Activity 3C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257</cp:revision>
  <dcterms:created xsi:type="dcterms:W3CDTF">2011-08-26T06:48:04Z</dcterms:created>
  <dcterms:modified xsi:type="dcterms:W3CDTF">2017-01-11T15:19:43Z</dcterms:modified>
</cp:coreProperties>
</file>