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257" r:id="rId2"/>
    <p:sldId id="610" r:id="rId3"/>
    <p:sldId id="417" r:id="rId4"/>
    <p:sldId id="309" r:id="rId5"/>
    <p:sldId id="437" r:id="rId6"/>
    <p:sldId id="392" r:id="rId7"/>
    <p:sldId id="504" r:id="rId8"/>
    <p:sldId id="503" r:id="rId9"/>
    <p:sldId id="611" r:id="rId10"/>
    <p:sldId id="439" r:id="rId11"/>
    <p:sldId id="586" r:id="rId12"/>
    <p:sldId id="587" r:id="rId13"/>
    <p:sldId id="612" r:id="rId14"/>
    <p:sldId id="613" r:id="rId15"/>
    <p:sldId id="588" r:id="rId16"/>
    <p:sldId id="589" r:id="rId17"/>
    <p:sldId id="590" r:id="rId18"/>
    <p:sldId id="614" r:id="rId19"/>
    <p:sldId id="615" r:id="rId20"/>
    <p:sldId id="616" r:id="rId21"/>
    <p:sldId id="617" r:id="rId22"/>
    <p:sldId id="591" r:id="rId23"/>
    <p:sldId id="592" r:id="rId24"/>
    <p:sldId id="593" r:id="rId25"/>
    <p:sldId id="618" r:id="rId26"/>
    <p:sldId id="594" r:id="rId27"/>
    <p:sldId id="562" r:id="rId28"/>
    <p:sldId id="563" r:id="rId29"/>
    <p:sldId id="564" r:id="rId30"/>
    <p:sldId id="565" r:id="rId31"/>
    <p:sldId id="566" r:id="rId32"/>
    <p:sldId id="567" r:id="rId33"/>
    <p:sldId id="568" r:id="rId34"/>
    <p:sldId id="569" r:id="rId35"/>
    <p:sldId id="619" r:id="rId36"/>
    <p:sldId id="570" r:id="rId37"/>
    <p:sldId id="571" r:id="rId38"/>
    <p:sldId id="572" r:id="rId39"/>
    <p:sldId id="573" r:id="rId40"/>
    <p:sldId id="538" r:id="rId41"/>
    <p:sldId id="539" r:id="rId42"/>
    <p:sldId id="620" r:id="rId43"/>
    <p:sldId id="621" r:id="rId44"/>
    <p:sldId id="540" r:id="rId45"/>
    <p:sldId id="544" r:id="rId46"/>
    <p:sldId id="545" r:id="rId47"/>
    <p:sldId id="622" r:id="rId48"/>
    <p:sldId id="546" r:id="rId49"/>
    <p:sldId id="547" r:id="rId50"/>
    <p:sldId id="548" r:id="rId51"/>
    <p:sldId id="549" r:id="rId52"/>
    <p:sldId id="436" r:id="rId53"/>
    <p:sldId id="435" r:id="rId54"/>
    <p:sldId id="418" r:id="rId55"/>
    <p:sldId id="419" r:id="rId5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3390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61077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</a:t>
            </a:fld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10</a:t>
            </a:fld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11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15</a:t>
            </a:fld>
            <a:endParaRPr lang="en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16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22</a:t>
            </a:fld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23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26</a:t>
            </a:fld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27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29</a:t>
            </a:fld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30</a:t>
            </a:fld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32</a:t>
            </a:fld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33</a:t>
            </a:fld>
            <a:endParaRPr lang="en-A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36</a:t>
            </a:fld>
            <a:endParaRPr lang="en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37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39</a:t>
            </a:fld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40</a:t>
            </a:fld>
            <a:endParaRPr lang="en-A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44</a:t>
            </a:fld>
            <a:endParaRPr lang="en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45</a:t>
            </a:fld>
            <a:endParaRPr lang="en-A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48</a:t>
            </a:fld>
            <a:endParaRPr lang="en-C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49</a:t>
            </a:fld>
            <a:endParaRPr lang="en-A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51</a:t>
            </a:fld>
            <a:endParaRPr lang="en-C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52</a:t>
            </a:fld>
            <a:endParaRPr lang="en-CA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54</a:t>
            </a:fld>
            <a:endParaRPr lang="en-CA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55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20/08/2015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www.tisnational.gov.au/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GB" sz="4400" b="1" dirty="0" smtClean="0">
                <a:solidFill>
                  <a:srgbClr val="FF0000"/>
                </a:solidFill>
              </a:rPr>
              <a:t>CHCDIV001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Work with </a:t>
            </a:r>
            <a:r>
              <a:rPr lang="en-AU" sz="4400" b="1" smtClean="0">
                <a:solidFill>
                  <a:srgbClr val="FF0000"/>
                </a:solidFill>
              </a:rPr>
              <a:t>diverse people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RTOmaterials\Desktop\ArtWork\community world_population_africa_europe_magnify_800_wht_7653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5319" y="2708920"/>
            <a:ext cx="407098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</a:t>
            </a:r>
            <a:r>
              <a:rPr lang="en-AU" smtClean="0"/>
              <a:t>security issues </a:t>
            </a:r>
            <a:endParaRPr lang="en-AU" dirty="0" smtClean="0"/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lvl="0"/>
            <a:r>
              <a:rPr lang="en-AU" b="1" i="1" dirty="0" smtClean="0"/>
              <a:t>Discover</a:t>
            </a:r>
            <a:r>
              <a:rPr lang="en-AU" b="1" dirty="0" smtClean="0"/>
              <a:t> </a:t>
            </a:r>
            <a:r>
              <a:rPr lang="en-AU" dirty="0"/>
              <a:t>how to reflect on own perspectives</a:t>
            </a:r>
            <a:endParaRPr lang="en-GB" dirty="0"/>
          </a:p>
          <a:p>
            <a:pPr lvl="0"/>
            <a:r>
              <a:rPr lang="en-US" b="1" i="1" dirty="0"/>
              <a:t>Know</a:t>
            </a:r>
            <a:r>
              <a:rPr lang="en-US" dirty="0"/>
              <a:t> how to </a:t>
            </a:r>
            <a:r>
              <a:rPr lang="en-AU" dirty="0"/>
              <a:t>appreciate diversity and inclusiveness, and their benefits</a:t>
            </a:r>
            <a:endParaRPr lang="en-GB" dirty="0"/>
          </a:p>
          <a:p>
            <a:pPr lvl="0"/>
            <a:r>
              <a:rPr lang="en-US" b="1" i="1" dirty="0"/>
              <a:t>Learn</a:t>
            </a:r>
            <a:r>
              <a:rPr lang="en-US" b="1" dirty="0"/>
              <a:t> </a:t>
            </a:r>
            <a:r>
              <a:rPr lang="en-US" dirty="0"/>
              <a:t>how to </a:t>
            </a:r>
            <a:r>
              <a:rPr lang="en-AU" dirty="0"/>
              <a:t>communicate with people from diverse backgrounds and situations</a:t>
            </a:r>
            <a:endParaRPr lang="en-GB" dirty="0"/>
          </a:p>
          <a:p>
            <a:pPr lvl="0"/>
            <a:r>
              <a:rPr lang="en-AU" b="1" i="1" dirty="0"/>
              <a:t>Understand </a:t>
            </a:r>
            <a:r>
              <a:rPr lang="en-AU" dirty="0"/>
              <a:t>how to promote understanding across diverse groups</a:t>
            </a:r>
            <a:endParaRPr lang="en-GB" dirty="0"/>
          </a:p>
          <a:p>
            <a:pPr lvl="0"/>
            <a:r>
              <a:rPr lang="en-US" b="1" i="1" dirty="0"/>
              <a:t>Gain</a:t>
            </a:r>
            <a:r>
              <a:rPr lang="en-US" dirty="0"/>
              <a:t> skills and knowledge required for this unit 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Reflect on own perspectives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Identify and reflect on own social and cultural perspectives and biases</a:t>
            </a:r>
            <a:endParaRPr lang="en-GB" sz="2800" dirty="0"/>
          </a:p>
          <a:p>
            <a:r>
              <a:rPr lang="en-AU" sz="2800" b="1" dirty="0" smtClean="0">
                <a:latin typeface="+mj-lt"/>
              </a:rPr>
              <a:t> 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Your own social and cultural perspectives and </a:t>
            </a:r>
            <a:r>
              <a:rPr lang="en-GB" dirty="0" smtClean="0"/>
              <a:t>biases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/>
              <a:t>You have biases on the following:</a:t>
            </a:r>
            <a:endParaRPr lang="en-GB" b="1" dirty="0"/>
          </a:p>
          <a:p>
            <a:pPr lvl="0"/>
            <a:r>
              <a:rPr lang="en-AU" dirty="0"/>
              <a:t>Culture</a:t>
            </a:r>
            <a:endParaRPr lang="en-GB" dirty="0"/>
          </a:p>
          <a:p>
            <a:pPr lvl="0"/>
            <a:r>
              <a:rPr lang="en-AU" dirty="0"/>
              <a:t>Race</a:t>
            </a:r>
            <a:endParaRPr lang="en-GB" dirty="0"/>
          </a:p>
          <a:p>
            <a:pPr lvl="0"/>
            <a:r>
              <a:rPr lang="en-AU" dirty="0"/>
              <a:t>Age</a:t>
            </a:r>
            <a:endParaRPr lang="en-GB" dirty="0"/>
          </a:p>
          <a:p>
            <a:pPr lvl="0"/>
            <a:r>
              <a:rPr lang="en-AU" dirty="0"/>
              <a:t>Language</a:t>
            </a:r>
            <a:endParaRPr lang="en-GB" dirty="0"/>
          </a:p>
          <a:p>
            <a:pPr lvl="0"/>
            <a:r>
              <a:rPr lang="en-AU" dirty="0"/>
              <a:t>Sexuality</a:t>
            </a:r>
            <a:endParaRPr lang="en-GB" dirty="0"/>
          </a:p>
          <a:p>
            <a:pPr lvl="0"/>
            <a:r>
              <a:rPr lang="en-AU" dirty="0"/>
              <a:t>Appearance</a:t>
            </a:r>
            <a:endParaRPr lang="en-GB" dirty="0"/>
          </a:p>
          <a:p>
            <a:pPr lvl="0"/>
            <a:r>
              <a:rPr lang="en-AU" dirty="0"/>
              <a:t>Socio-economic standing</a:t>
            </a:r>
            <a:endParaRPr lang="en-GB" dirty="0"/>
          </a:p>
          <a:p>
            <a:pPr lvl="0"/>
            <a:r>
              <a:rPr lang="en-AU" dirty="0"/>
              <a:t>Cultural customs</a:t>
            </a:r>
            <a:endParaRPr lang="en-GB" dirty="0"/>
          </a:p>
          <a:p>
            <a:pPr lvl="0"/>
            <a:r>
              <a:rPr lang="en-AU" dirty="0"/>
              <a:t>Religion.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:\Users\Tom\Desktop\Pictures\ArtWork\old_figu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9247" y="2348880"/>
            <a:ext cx="3031815" cy="404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Reflect on own perspectives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1700808"/>
            <a:ext cx="374441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400" b="1" dirty="0" smtClean="0">
                <a:latin typeface="+mj-lt"/>
              </a:rPr>
              <a:t>1.2 </a:t>
            </a:r>
            <a:r>
              <a:rPr lang="en-AU" sz="2400" dirty="0"/>
              <a:t>Work with awareness of own limitations in self and social awareness</a:t>
            </a:r>
            <a:endParaRPr lang="en-GB" sz="2400" dirty="0"/>
          </a:p>
          <a:p>
            <a:endParaRPr lang="en-AU" sz="2400" dirty="0" smtClean="0">
              <a:latin typeface="+mj-lt"/>
            </a:endParaRPr>
          </a:p>
          <a:p>
            <a:pPr lvl="0"/>
            <a:r>
              <a:rPr lang="en-AU" sz="2400" b="1" dirty="0" smtClean="0">
                <a:latin typeface="+mj-lt"/>
              </a:rPr>
              <a:t>1.3</a:t>
            </a:r>
            <a:r>
              <a:rPr lang="en-AU" sz="2400" dirty="0" smtClean="0">
                <a:latin typeface="+mj-lt"/>
              </a:rPr>
              <a:t> </a:t>
            </a:r>
            <a:r>
              <a:rPr lang="en-AU" sz="2400" dirty="0"/>
              <a:t>Use reflection to support own ability to work inclusively and with understanding of others</a:t>
            </a:r>
            <a:endParaRPr lang="en-GB" sz="2400" dirty="0"/>
          </a:p>
          <a:p>
            <a:endParaRPr lang="en-AU" sz="2400" dirty="0" smtClean="0">
              <a:latin typeface="+mj-lt"/>
            </a:endParaRPr>
          </a:p>
          <a:p>
            <a:pPr lvl="0"/>
            <a:r>
              <a:rPr lang="en-AU" sz="2400" b="1" dirty="0" smtClean="0">
                <a:latin typeface="+mj-lt"/>
              </a:rPr>
              <a:t>1.4 </a:t>
            </a:r>
            <a:r>
              <a:rPr lang="en-AU" sz="2400" dirty="0"/>
              <a:t>Identify and act on ways to improve own self and social awareness</a:t>
            </a:r>
            <a:endParaRPr lang="en-GB" sz="2400" dirty="0"/>
          </a:p>
          <a:p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Awareness of your own </a:t>
            </a:r>
            <a:r>
              <a:rPr lang="en-GB" dirty="0" smtClean="0"/>
              <a:t>limitations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Having awareness of self and social limitations will help you work more effectively with diverse people. This is because you are aware of your lack of understanding of other cultures.</a:t>
            </a:r>
          </a:p>
          <a:p>
            <a:r>
              <a:rPr lang="en-GB" dirty="0"/>
              <a:t>This then means that, when you are faced with cultural behaviour and customs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different </a:t>
            </a:r>
            <a:r>
              <a:rPr lang="en-GB" dirty="0"/>
              <a:t>from your own, you will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likely </a:t>
            </a:r>
            <a:r>
              <a:rPr lang="en-GB" dirty="0"/>
              <a:t>react with more </a:t>
            </a:r>
            <a:r>
              <a:rPr lang="en-GB" dirty="0" smtClean="0"/>
              <a:t>understanding</a:t>
            </a:r>
            <a:br>
              <a:rPr lang="en-GB" dirty="0" smtClean="0"/>
            </a:br>
            <a:r>
              <a:rPr lang="en-GB" dirty="0" smtClean="0"/>
              <a:t>and </a:t>
            </a:r>
            <a:r>
              <a:rPr lang="en-GB" dirty="0"/>
              <a:t>a desire to educate yourself on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such </a:t>
            </a:r>
            <a:r>
              <a:rPr lang="en-GB" dirty="0"/>
              <a:t>customs and behaviours.</a:t>
            </a:r>
          </a:p>
          <a:p>
            <a:endParaRPr lang="en-GB" dirty="0"/>
          </a:p>
        </p:txBody>
      </p:sp>
      <p:pic>
        <p:nvPicPr>
          <p:cNvPr id="2050" name="Picture 2" descr="C:\Users\Tom\Desktop\Pictures\ArtWork\Shuttershock\panda_thin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734" y="3930352"/>
            <a:ext cx="2927648" cy="292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Identifying gaps in </a:t>
            </a:r>
            <a:r>
              <a:rPr lang="en-GB" dirty="0" smtClean="0"/>
              <a:t>knowledge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AU" b="1" dirty="0"/>
              <a:t>You must realise the following:</a:t>
            </a:r>
            <a:endParaRPr lang="en-GB" b="1" dirty="0"/>
          </a:p>
          <a:p>
            <a:pPr lvl="0"/>
            <a:r>
              <a:rPr lang="en-AU" dirty="0"/>
              <a:t>The exclusion of certain cultures</a:t>
            </a:r>
            <a:endParaRPr lang="en-GB" dirty="0"/>
          </a:p>
          <a:p>
            <a:pPr lvl="0"/>
            <a:r>
              <a:rPr lang="en-AU" dirty="0"/>
              <a:t>Stereotypes </a:t>
            </a:r>
            <a:endParaRPr lang="en-GB" dirty="0"/>
          </a:p>
          <a:p>
            <a:pPr lvl="0"/>
            <a:r>
              <a:rPr lang="en-AU" dirty="0"/>
              <a:t>Cultural biases</a:t>
            </a:r>
            <a:endParaRPr lang="en-GB" dirty="0"/>
          </a:p>
          <a:p>
            <a:pPr lvl="0"/>
            <a:r>
              <a:rPr lang="en-AU" dirty="0"/>
              <a:t>Social attitudes</a:t>
            </a:r>
            <a:endParaRPr lang="en-GB" dirty="0"/>
          </a:p>
          <a:p>
            <a:pPr lvl="0"/>
            <a:r>
              <a:rPr lang="en-AU" dirty="0"/>
              <a:t>Culture shock</a:t>
            </a:r>
            <a:endParaRPr lang="en-GB" dirty="0"/>
          </a:p>
          <a:p>
            <a:pPr lvl="0"/>
            <a:r>
              <a:rPr lang="en-AU" dirty="0"/>
              <a:t>The history of different cultures, especially Aboriginal and Torres Strait Islander people</a:t>
            </a:r>
            <a:endParaRPr lang="en-GB" dirty="0"/>
          </a:p>
          <a:p>
            <a:pPr lvl="0"/>
            <a:r>
              <a:rPr lang="en-AU" dirty="0"/>
              <a:t>Cultures present in your environment</a:t>
            </a:r>
            <a:endParaRPr lang="en-GB" dirty="0"/>
          </a:p>
          <a:p>
            <a:pPr lvl="0"/>
            <a:r>
              <a:rPr lang="en-AU" dirty="0"/>
              <a:t>The experiences of your colleagues and clients</a:t>
            </a:r>
            <a:endParaRPr lang="en-GB" dirty="0"/>
          </a:p>
          <a:p>
            <a:pPr lvl="0"/>
            <a:r>
              <a:rPr lang="en-AU" dirty="0"/>
              <a:t>The origin of stereotypes and biases.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Tom\Desktop\Pictures\ArtWork\stick_figure_leap_ledges_gap,space 800_wht_887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00808"/>
            <a:ext cx="3491880" cy="20766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6516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Appreciate diversity and inclusiveness, and their benefits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Value and respect diversity and inclusiveness across all areas of work</a:t>
            </a:r>
            <a:endParaRPr lang="en-GB" sz="2800" dirty="0"/>
          </a:p>
          <a:p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Individual </a:t>
            </a:r>
            <a:r>
              <a:rPr lang="en-GB" dirty="0" smtClean="0"/>
              <a:t>differences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Individual differences may include:</a:t>
            </a:r>
          </a:p>
          <a:p>
            <a:pPr lvl="0"/>
            <a:r>
              <a:rPr lang="en-AU" dirty="0"/>
              <a:t>Ability</a:t>
            </a:r>
            <a:endParaRPr lang="en-GB" dirty="0"/>
          </a:p>
          <a:p>
            <a:pPr lvl="0"/>
            <a:r>
              <a:rPr lang="en-AU" dirty="0"/>
              <a:t>Age</a:t>
            </a:r>
            <a:endParaRPr lang="en-GB" dirty="0"/>
          </a:p>
          <a:p>
            <a:pPr lvl="0"/>
            <a:r>
              <a:rPr lang="en-AU" dirty="0"/>
              <a:t>Belief systems/values</a:t>
            </a:r>
            <a:endParaRPr lang="en-GB" dirty="0"/>
          </a:p>
          <a:p>
            <a:pPr lvl="0"/>
            <a:r>
              <a:rPr lang="en-AU" dirty="0"/>
              <a:t>Culture</a:t>
            </a:r>
            <a:endParaRPr lang="en-GB" dirty="0"/>
          </a:p>
          <a:p>
            <a:pPr lvl="0"/>
            <a:r>
              <a:rPr lang="en-AU" dirty="0"/>
              <a:t>Expertise/experience/working styles</a:t>
            </a:r>
            <a:endParaRPr lang="en-GB" dirty="0"/>
          </a:p>
          <a:p>
            <a:pPr lvl="0"/>
            <a:r>
              <a:rPr lang="en-AU" dirty="0"/>
              <a:t>Gender</a:t>
            </a:r>
            <a:endParaRPr lang="en-GB" dirty="0"/>
          </a:p>
          <a:p>
            <a:pPr lvl="0"/>
            <a:r>
              <a:rPr lang="en-AU" dirty="0"/>
              <a:t>Interests</a:t>
            </a:r>
            <a:endParaRPr lang="en-GB" dirty="0"/>
          </a:p>
          <a:p>
            <a:pPr lvl="0"/>
            <a:r>
              <a:rPr lang="en-AU" dirty="0"/>
              <a:t>Interpersonal </a:t>
            </a:r>
            <a:r>
              <a:rPr lang="en-AU" dirty="0" smtClean="0"/>
              <a:t>style</a:t>
            </a:r>
          </a:p>
          <a:p>
            <a:pPr lvl="0"/>
            <a:r>
              <a:rPr lang="en-AU" dirty="0"/>
              <a:t>E</a:t>
            </a:r>
            <a:r>
              <a:rPr lang="en-AU" dirty="0" smtClean="0"/>
              <a:t>tc.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772816"/>
            <a:ext cx="2341880" cy="29273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Appropriate </a:t>
            </a:r>
            <a:r>
              <a:rPr lang="en-GB" dirty="0" smtClean="0"/>
              <a:t>behaviours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AU" b="1" dirty="0"/>
              <a:t>There are some working principles that can be considered:</a:t>
            </a:r>
            <a:endParaRPr lang="en-GB" b="1" dirty="0"/>
          </a:p>
          <a:p>
            <a:r>
              <a:rPr lang="en-AU" dirty="0"/>
              <a:t>Openness</a:t>
            </a:r>
            <a:endParaRPr lang="en-GB" dirty="0"/>
          </a:p>
          <a:p>
            <a:r>
              <a:rPr lang="en-AU" dirty="0"/>
              <a:t>Attentiveness</a:t>
            </a:r>
            <a:endParaRPr lang="en-GB" dirty="0"/>
          </a:p>
          <a:p>
            <a:r>
              <a:rPr lang="en-AU" dirty="0"/>
              <a:t>Empathy</a:t>
            </a:r>
            <a:endParaRPr lang="en-GB" dirty="0"/>
          </a:p>
          <a:p>
            <a:r>
              <a:rPr lang="en-AU" dirty="0"/>
              <a:t>Positive thinking</a:t>
            </a:r>
            <a:endParaRPr lang="en-GB" dirty="0"/>
          </a:p>
          <a:p>
            <a:r>
              <a:rPr lang="en-AU" dirty="0"/>
              <a:t>Awareness</a:t>
            </a:r>
            <a:endParaRPr lang="en-GB" dirty="0"/>
          </a:p>
          <a:p>
            <a:r>
              <a:rPr lang="en-AU" dirty="0"/>
              <a:t>Discovery</a:t>
            </a:r>
            <a:endParaRPr lang="en-GB" dirty="0"/>
          </a:p>
          <a:p>
            <a:r>
              <a:rPr lang="en-AU" dirty="0"/>
              <a:t>Body language</a:t>
            </a:r>
            <a:endParaRPr lang="en-GB" dirty="0"/>
          </a:p>
          <a:p>
            <a:r>
              <a:rPr lang="en-AU" dirty="0"/>
              <a:t>Sensitivity</a:t>
            </a:r>
            <a:endParaRPr lang="en-GB" dirty="0"/>
          </a:p>
          <a:p>
            <a:r>
              <a:rPr lang="en-GB" dirty="0"/>
              <a:t>E</a:t>
            </a:r>
            <a:r>
              <a:rPr lang="en-GB" dirty="0" smtClean="0"/>
              <a:t>tc.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RTOmaterials\Desktop\ArtWork\king_on_throne_800_wht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780928"/>
            <a:ext cx="2476103" cy="310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101335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Case study – Cultural </a:t>
            </a:r>
            <a:r>
              <a:rPr lang="en-GB" dirty="0" smtClean="0"/>
              <a:t>difference</a:t>
            </a:r>
            <a:endParaRPr lang="en-GB" dirty="0"/>
          </a:p>
        </p:txBody>
      </p:sp>
      <p:pic>
        <p:nvPicPr>
          <p:cNvPr id="4" name="Picture 3" descr="class_has_answer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95224" y="2348880"/>
            <a:ext cx="6753552" cy="304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8638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Appreciate diversity and inclusiveness, and their benefits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Contribute to the development of work place and professional relationships based on appreciation of diversity and inclusiveness</a:t>
            </a:r>
            <a:endParaRPr lang="en-GB" sz="2800" dirty="0"/>
          </a:p>
          <a:p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Developing workplace and professional </a:t>
            </a:r>
            <a:r>
              <a:rPr lang="en-GB" dirty="0" smtClean="0"/>
              <a:t>relationships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One of the key issues is to make sure that company and organisational policies support change in working with a diversity of people. </a:t>
            </a:r>
            <a:endParaRPr lang="en-GB" dirty="0" smtClean="0"/>
          </a:p>
          <a:p>
            <a:r>
              <a:rPr lang="en-GB" dirty="0" smtClean="0"/>
              <a:t>With </a:t>
            </a:r>
            <a:r>
              <a:rPr lang="en-GB" dirty="0"/>
              <a:t>projected growth in the multi-cultural workforce in Australia, policies to facilitate change in the area of culture diversity will be essential. </a:t>
            </a:r>
            <a:endParaRPr lang="en-GB" dirty="0"/>
          </a:p>
        </p:txBody>
      </p:sp>
      <p:pic>
        <p:nvPicPr>
          <p:cNvPr id="4" name="Picture 3" descr="C:\Users\RTOmaterials\Desktop\ArtWork\holding_hands_group_line_spectrum_800_wht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509120"/>
            <a:ext cx="5239796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Case study – Sponsored </a:t>
            </a:r>
            <a:r>
              <a:rPr lang="en-GB" dirty="0" smtClean="0"/>
              <a:t>migration</a:t>
            </a:r>
            <a:endParaRPr lang="en-GB" dirty="0"/>
          </a:p>
        </p:txBody>
      </p:sp>
      <p:pic>
        <p:nvPicPr>
          <p:cNvPr id="4" name="Picture 3" descr="class_has_answer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95224" y="2348880"/>
            <a:ext cx="6753552" cy="304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0800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Celebration of </a:t>
            </a:r>
            <a:r>
              <a:rPr lang="en-GB" dirty="0" smtClean="0"/>
              <a:t>culture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By becoming an Australian citizen, a migrant is demonstrating their commitment to the Australian nationality and way of life. 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connection between citizenship and culture in Australia is celebrated annually on January 26 – a day known as Australia Day. Many citizenship investiture ceremonies are held on this day.</a:t>
            </a:r>
            <a:endParaRPr lang="en-GB" dirty="0"/>
          </a:p>
        </p:txBody>
      </p:sp>
      <p:pic>
        <p:nvPicPr>
          <p:cNvPr id="4" name="Picture 3" descr="C:\Users\RTOmaterials\Desktop\ArtWork\Mparty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725145"/>
            <a:ext cx="2802379" cy="2132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22415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Affirmative </a:t>
            </a:r>
            <a:r>
              <a:rPr lang="en-GB" dirty="0" smtClean="0"/>
              <a:t>action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'Affirmative action' is a policy approach to systemic discrimination against women within organisations and workplaces. </a:t>
            </a:r>
            <a:endParaRPr lang="en-GB" dirty="0" smtClean="0"/>
          </a:p>
          <a:p>
            <a:r>
              <a:rPr lang="en-GB" dirty="0" smtClean="0"/>
              <a:t>Affirmative </a:t>
            </a:r>
            <a:r>
              <a:rPr lang="en-GB" dirty="0"/>
              <a:t>action is the name given to a wide range of programs undertaken by organisations to achieve equal employment opportunities for women. 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approach of this policy model is to remove structural inequity that has become embedded in organisational practices and culture.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9396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Case study – Females in </a:t>
            </a:r>
            <a:r>
              <a:rPr lang="en-GB" dirty="0" smtClean="0"/>
              <a:t>engineering</a:t>
            </a:r>
            <a:endParaRPr lang="en-GB" dirty="0"/>
          </a:p>
        </p:txBody>
      </p:sp>
      <p:pic>
        <p:nvPicPr>
          <p:cNvPr id="4" name="Picture 3" descr="class_has_answer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95224" y="2348880"/>
            <a:ext cx="6753552" cy="304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0719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Appreciate diversity and inclusiveness, and their benefits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/>
              <a:t>Use work practices that make environments safe for all</a:t>
            </a:r>
            <a:endParaRPr lang="en-GB" sz="2800" dirty="0"/>
          </a:p>
          <a:p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Creating an emotionally safe </a:t>
            </a:r>
            <a:r>
              <a:rPr lang="en-GB" dirty="0" smtClean="0"/>
              <a:t>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the field of cultural diversity, emotional safety is an important obligation because of the potential for conflict between cultural groups living within Australia. </a:t>
            </a:r>
            <a:endParaRPr lang="en-GB" dirty="0" smtClean="0"/>
          </a:p>
          <a:p>
            <a:r>
              <a:rPr lang="en-GB" dirty="0" smtClean="0"/>
              <a:t>With </a:t>
            </a:r>
            <a:r>
              <a:rPr lang="en-GB" dirty="0"/>
              <a:t>such a broad cultural picture, emotional safety cannot be left to chance or hope. In general terms, there is an obligation on the employer/organisation to be proactive in fulfilling their obligations.</a:t>
            </a:r>
          </a:p>
          <a:p>
            <a:endParaRPr lang="en-GB" dirty="0"/>
          </a:p>
        </p:txBody>
      </p:sp>
      <p:pic>
        <p:nvPicPr>
          <p:cNvPr id="4" name="Picture 3" descr="C:\Users\RTOmaterials\Desktop\ArtWork\safety_siren_alert_905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8132" y="5319464"/>
            <a:ext cx="4467736" cy="153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Case study – Emotional </a:t>
            </a:r>
            <a:r>
              <a:rPr lang="en-GB" dirty="0" smtClean="0"/>
              <a:t>safety</a:t>
            </a:r>
            <a:endParaRPr lang="en-GB" dirty="0"/>
          </a:p>
        </p:txBody>
      </p:sp>
      <p:pic>
        <p:nvPicPr>
          <p:cNvPr id="4" name="Picture 3" descr="class_has_answer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95224" y="2348880"/>
            <a:ext cx="6753552" cy="304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3475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Communicate with people from diverse backgrounds and situations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Show respect for diversity in communication with all people</a:t>
            </a:r>
            <a:endParaRPr lang="en-GB" sz="2800" dirty="0"/>
          </a:p>
          <a:p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can expect to deal with a wide range of cultural and ethnic issues. </a:t>
            </a:r>
            <a:endParaRPr lang="en-GB" dirty="0" smtClean="0"/>
          </a:p>
          <a:p>
            <a:r>
              <a:rPr lang="en-GB" dirty="0" smtClean="0"/>
              <a:t>At </a:t>
            </a:r>
            <a:r>
              <a:rPr lang="en-GB" dirty="0"/>
              <a:t>times, these will be issues of difference; at other times, they will be issues arising from misunderstandings.</a:t>
            </a:r>
          </a:p>
          <a:p>
            <a:endParaRPr lang="en-GB" dirty="0"/>
          </a:p>
        </p:txBody>
      </p:sp>
      <p:pic>
        <p:nvPicPr>
          <p:cNvPr id="4" name="Picture 3" descr="C:\Users\RTOmaterials\Desktop\ArtWork\talk_show_interview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789040"/>
            <a:ext cx="3213720" cy="247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Communicate with people from diverse backgrounds and situations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Use verbal and non-verbal communication constructively to establish, develop and maintain effective relationships, mutual trust and confidence</a:t>
            </a:r>
            <a:endParaRPr lang="en-GB" sz="2800" dirty="0"/>
          </a:p>
          <a:p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/>
              <a:t>E</a:t>
            </a:r>
            <a:r>
              <a:rPr lang="en-AU" dirty="0" smtClean="0"/>
              <a:t>stablish</a:t>
            </a:r>
            <a:r>
              <a:rPr lang="en-AU" dirty="0"/>
              <a:t>, develop and maintain effective relationships, mutual trust and confidence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4176464"/>
          </a:xfrm>
        </p:spPr>
        <p:txBody>
          <a:bodyPr/>
          <a:lstStyle/>
          <a:p>
            <a:r>
              <a:rPr lang="en-GB" dirty="0"/>
              <a:t>Establish rapport</a:t>
            </a:r>
          </a:p>
          <a:p>
            <a:r>
              <a:rPr lang="en-GB" dirty="0"/>
              <a:t>Exchange information</a:t>
            </a:r>
          </a:p>
          <a:p>
            <a:r>
              <a:rPr lang="en-GB" dirty="0"/>
              <a:t>Facilitate resolution of issues and defuse potentially difficult situations</a:t>
            </a:r>
          </a:p>
          <a:p>
            <a:r>
              <a:rPr lang="en-GB" dirty="0"/>
              <a:t>Verbal communication issues</a:t>
            </a:r>
          </a:p>
          <a:p>
            <a:r>
              <a:rPr lang="en-GB" dirty="0"/>
              <a:t>Non-verbal communication issues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365104"/>
            <a:ext cx="1999228" cy="288032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Communicate with people from diverse backgrounds and situations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 smtClean="0">
                <a:latin typeface="+mj-lt"/>
              </a:rPr>
              <a:t>3.3 </a:t>
            </a:r>
            <a:r>
              <a:rPr lang="en-AU" sz="2800" dirty="0"/>
              <a:t>Where a language barrier exists, use effective strategies to communicate in the most efficient way possible</a:t>
            </a:r>
            <a:endParaRPr lang="en-GB" sz="2800" dirty="0"/>
          </a:p>
          <a:p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Develop trusting </a:t>
            </a:r>
            <a:r>
              <a:rPr lang="en-GB" dirty="0" smtClean="0"/>
              <a:t>relationships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You can do this by:</a:t>
            </a:r>
            <a:endParaRPr lang="en-GB" b="1" dirty="0"/>
          </a:p>
          <a:p>
            <a:pPr lvl="0"/>
            <a:r>
              <a:rPr lang="en-AU" dirty="0"/>
              <a:t>Working hard</a:t>
            </a:r>
            <a:endParaRPr lang="en-GB" dirty="0"/>
          </a:p>
          <a:p>
            <a:pPr lvl="0"/>
            <a:r>
              <a:rPr lang="en-AU" dirty="0"/>
              <a:t>Showing respect</a:t>
            </a:r>
            <a:endParaRPr lang="en-GB" dirty="0"/>
          </a:p>
          <a:p>
            <a:pPr lvl="0"/>
            <a:r>
              <a:rPr lang="en-AU" dirty="0"/>
              <a:t>Having a positive attitude</a:t>
            </a:r>
            <a:endParaRPr lang="en-GB" dirty="0"/>
          </a:p>
          <a:p>
            <a:pPr lvl="0"/>
            <a:r>
              <a:rPr lang="en-AU" dirty="0"/>
              <a:t>Co-operation</a:t>
            </a:r>
            <a:endParaRPr lang="en-GB" dirty="0"/>
          </a:p>
          <a:p>
            <a:pPr lvl="0"/>
            <a:r>
              <a:rPr lang="en-AU" dirty="0"/>
              <a:t>Keeping your word</a:t>
            </a:r>
            <a:endParaRPr lang="en-GB" dirty="0"/>
          </a:p>
          <a:p>
            <a:pPr lvl="0"/>
            <a:r>
              <a:rPr lang="en-AU" dirty="0"/>
              <a:t>Loyalty</a:t>
            </a:r>
            <a:endParaRPr lang="en-GB" dirty="0"/>
          </a:p>
          <a:p>
            <a:pPr lvl="0"/>
            <a:r>
              <a:rPr lang="en-AU" dirty="0"/>
              <a:t>Following all social, ethical and business standards.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ophie2\Desktop\ArtWork\group_meeting_puzzle_final_step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844824"/>
            <a:ext cx="3332470" cy="22998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Barriers to </a:t>
            </a:r>
            <a:r>
              <a:rPr lang="en-GB" dirty="0" smtClean="0"/>
              <a:t>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AU" b="1" dirty="0"/>
              <a:t>Barriers to communication and individual issues can be a result of:</a:t>
            </a:r>
            <a:endParaRPr lang="en-GB" dirty="0"/>
          </a:p>
          <a:p>
            <a:pPr lvl="0"/>
            <a:r>
              <a:rPr lang="en-AU" dirty="0"/>
              <a:t>Lack of training</a:t>
            </a:r>
            <a:endParaRPr lang="en-GB" dirty="0"/>
          </a:p>
          <a:p>
            <a:pPr lvl="0"/>
            <a:r>
              <a:rPr lang="en-AU" dirty="0"/>
              <a:t>Lack of experience</a:t>
            </a:r>
            <a:endParaRPr lang="en-GB" dirty="0"/>
          </a:p>
          <a:p>
            <a:pPr lvl="0"/>
            <a:r>
              <a:rPr lang="en-AU" dirty="0"/>
              <a:t>Confidence issues</a:t>
            </a:r>
            <a:endParaRPr lang="en-GB" dirty="0"/>
          </a:p>
          <a:p>
            <a:pPr lvl="0"/>
            <a:r>
              <a:rPr lang="en-AU" dirty="0"/>
              <a:t>Cultural or language issues</a:t>
            </a:r>
            <a:endParaRPr lang="en-GB" dirty="0"/>
          </a:p>
          <a:p>
            <a:pPr lvl="0"/>
            <a:r>
              <a:rPr lang="en-AU" dirty="0"/>
              <a:t>Low morale</a:t>
            </a:r>
            <a:endParaRPr lang="en-GB" dirty="0"/>
          </a:p>
          <a:p>
            <a:pPr lvl="0"/>
            <a:r>
              <a:rPr lang="en-AU" dirty="0"/>
              <a:t>Negative attitudes</a:t>
            </a:r>
            <a:endParaRPr lang="en-GB" dirty="0"/>
          </a:p>
          <a:p>
            <a:pPr lvl="0"/>
            <a:r>
              <a:rPr lang="en-AU" dirty="0"/>
              <a:t>No incentives or recognition</a:t>
            </a:r>
            <a:endParaRPr lang="en-GB" dirty="0"/>
          </a:p>
          <a:p>
            <a:pPr lvl="0"/>
            <a:r>
              <a:rPr lang="en-AU" dirty="0"/>
              <a:t>Work overload</a:t>
            </a:r>
            <a:endParaRPr lang="en-GB" dirty="0"/>
          </a:p>
          <a:p>
            <a:pPr lvl="0"/>
            <a:r>
              <a:rPr lang="en-AU" dirty="0"/>
              <a:t>Personal issues.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ophie2\Desktop\ArtWork\stick_figure_covered_books_9024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708920"/>
            <a:ext cx="3100695" cy="32156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25626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Communicate with people from diverse backgrounds and situations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 smtClean="0">
                <a:latin typeface="+mj-lt"/>
              </a:rPr>
              <a:t>3.4 </a:t>
            </a:r>
            <a:r>
              <a:rPr lang="en-AU" sz="2800" dirty="0"/>
              <a:t>Seek assistance from interpreters or other persons according to communication needs</a:t>
            </a:r>
            <a:endParaRPr lang="en-GB" sz="2800" dirty="0"/>
          </a:p>
          <a:p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Interpretation and </a:t>
            </a:r>
            <a:r>
              <a:rPr lang="en-GB" dirty="0" smtClean="0"/>
              <a:t>translation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563072" cy="4525963"/>
          </a:xfrm>
        </p:spPr>
        <p:txBody>
          <a:bodyPr/>
          <a:lstStyle/>
          <a:p>
            <a:r>
              <a:rPr lang="en-AU" dirty="0"/>
              <a:t>The Translating and Interpreting Service (TIS National) could potentially provide an appropriate service for staff and clients who do not speak English and need help communicating with you. </a:t>
            </a:r>
            <a:endParaRPr lang="en-AU" dirty="0" smtClean="0"/>
          </a:p>
          <a:p>
            <a:r>
              <a:rPr lang="en-AU" dirty="0" smtClean="0"/>
              <a:t>Further </a:t>
            </a:r>
            <a:r>
              <a:rPr lang="en-AU" dirty="0"/>
              <a:t>information on this service can be found at: </a:t>
            </a:r>
            <a:r>
              <a:rPr lang="en-AU" u="sng" dirty="0">
                <a:hlinkClick r:id="rId2"/>
              </a:rPr>
              <a:t>http://www.tisnational.gov.au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ophie2\Desktop\ArtWork\speech_speak_talk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564904"/>
            <a:ext cx="1704975" cy="3209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Promote understanding across diverse groups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1844824"/>
            <a:ext cx="374441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 smtClean="0">
                <a:latin typeface="+mj-lt"/>
              </a:rPr>
              <a:t>4.1 </a:t>
            </a:r>
            <a:r>
              <a:rPr lang="en-AU" sz="2800" dirty="0"/>
              <a:t>Identify issues that may cause communication misunderstandings or other </a:t>
            </a:r>
            <a:r>
              <a:rPr lang="en-AU" sz="2800" dirty="0" smtClean="0"/>
              <a:t>difficulties</a:t>
            </a:r>
          </a:p>
          <a:p>
            <a:pPr lvl="0"/>
            <a:endParaRPr lang="en-AU" sz="2800" dirty="0"/>
          </a:p>
          <a:p>
            <a:r>
              <a:rPr lang="en-AU" sz="2800" b="1" dirty="0" smtClean="0"/>
              <a:t>4.2</a:t>
            </a:r>
            <a:r>
              <a:rPr lang="en-AU" sz="2800" dirty="0" smtClean="0"/>
              <a:t> </a:t>
            </a:r>
            <a:r>
              <a:rPr lang="en-AU" sz="2800" dirty="0"/>
              <a:t>Where difficulties or misunderstandings occur, consider the impact of social and cultural diversity</a:t>
            </a:r>
            <a:endParaRPr lang="en-GB" sz="2800" dirty="0"/>
          </a:p>
          <a:p>
            <a:pPr lvl="0"/>
            <a:endParaRPr lang="en-GB" sz="2800" dirty="0"/>
          </a:p>
          <a:p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Causes of communication misunderstandings or other </a:t>
            </a:r>
            <a:r>
              <a:rPr lang="en-GB" dirty="0" smtClean="0"/>
              <a:t>difficulties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GB" dirty="0" smtClean="0"/>
          </a:p>
          <a:p>
            <a:pPr lvl="0"/>
            <a:r>
              <a:rPr lang="en-GB" dirty="0" smtClean="0"/>
              <a:t>Discrimination</a:t>
            </a:r>
            <a:endParaRPr lang="en-GB" dirty="0"/>
          </a:p>
          <a:p>
            <a:pPr lvl="0"/>
            <a:r>
              <a:rPr lang="en-GB" dirty="0"/>
              <a:t>Stereotypes</a:t>
            </a:r>
          </a:p>
          <a:p>
            <a:pPr lvl="0"/>
            <a:r>
              <a:rPr lang="en-GB" dirty="0"/>
              <a:t>Language barriers</a:t>
            </a:r>
          </a:p>
          <a:p>
            <a:pPr lvl="0"/>
            <a:r>
              <a:rPr lang="en-GB" dirty="0"/>
              <a:t>Personal issues</a:t>
            </a:r>
          </a:p>
          <a:p>
            <a:pPr lvl="0"/>
            <a:r>
              <a:rPr lang="en-GB" dirty="0"/>
              <a:t>Different perspectives</a:t>
            </a:r>
          </a:p>
          <a:p>
            <a:pPr lvl="0"/>
            <a:r>
              <a:rPr lang="en-GB" dirty="0"/>
              <a:t>Personal opinions</a:t>
            </a:r>
          </a:p>
          <a:p>
            <a:pPr lvl="0"/>
            <a:r>
              <a:rPr lang="en-GB" dirty="0"/>
              <a:t>Past experiences.</a:t>
            </a:r>
          </a:p>
          <a:p>
            <a:endParaRPr lang="en-GB" dirty="0"/>
          </a:p>
        </p:txBody>
      </p:sp>
      <p:pic>
        <p:nvPicPr>
          <p:cNvPr id="4" name="Picture 3" descr="C:\Users\Tom\Desktop\Pictures\ArtWork\barrier_wall_limit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564904"/>
            <a:ext cx="3906967" cy="27450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Case study – Parent at </a:t>
            </a:r>
            <a:r>
              <a:rPr lang="en-GB" dirty="0" smtClean="0"/>
              <a:t>work</a:t>
            </a:r>
            <a:endParaRPr lang="en-GB" dirty="0"/>
          </a:p>
        </p:txBody>
      </p:sp>
      <p:pic>
        <p:nvPicPr>
          <p:cNvPr id="4" name="Picture 3" descr="class_has_answer_800_wh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95224" y="2348880"/>
            <a:ext cx="6753552" cy="304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42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Barriers to effective </a:t>
            </a:r>
            <a:r>
              <a:rPr lang="en-GB" dirty="0" smtClean="0"/>
              <a:t>relationships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Include:</a:t>
            </a:r>
          </a:p>
          <a:p>
            <a:r>
              <a:rPr lang="en-GB" dirty="0" smtClean="0"/>
              <a:t>Knowledge</a:t>
            </a:r>
            <a:endParaRPr lang="en-GB" dirty="0"/>
          </a:p>
          <a:p>
            <a:r>
              <a:rPr lang="en-GB" dirty="0"/>
              <a:t>Attitudes</a:t>
            </a:r>
          </a:p>
          <a:p>
            <a:r>
              <a:rPr lang="en-GB" dirty="0"/>
              <a:t>Experience</a:t>
            </a:r>
          </a:p>
          <a:p>
            <a:r>
              <a:rPr lang="en-GB" dirty="0"/>
              <a:t>Cultural dominance </a:t>
            </a:r>
          </a:p>
          <a:p>
            <a:endParaRPr lang="en-GB" dirty="0"/>
          </a:p>
        </p:txBody>
      </p:sp>
      <p:pic>
        <p:nvPicPr>
          <p:cNvPr id="4" name="Picture 3" descr="C:\Users\RTOmaterials\Desktop\ArtWork\fighting_a_giant_800_wht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988840"/>
            <a:ext cx="3045693" cy="3736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880075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Promote understanding across diverse groups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 smtClean="0">
                <a:latin typeface="+mj-lt"/>
              </a:rPr>
              <a:t>4.3 </a:t>
            </a:r>
            <a:r>
              <a:rPr lang="en-AU" sz="2800" dirty="0"/>
              <a:t>Make an effort to sensitively resolve differences, taking account of diversity considerations</a:t>
            </a:r>
            <a:endParaRPr lang="en-GB" sz="2800" dirty="0"/>
          </a:p>
          <a:p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Conflict resolution tools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/>
              <a:t>They include:</a:t>
            </a:r>
            <a:endParaRPr lang="en-GB" b="1" dirty="0"/>
          </a:p>
          <a:p>
            <a:pPr lvl="0"/>
            <a:r>
              <a:rPr lang="en-AU" dirty="0"/>
              <a:t>Identify the presenting problem(s) </a:t>
            </a:r>
            <a:endParaRPr lang="en-GB" dirty="0"/>
          </a:p>
          <a:p>
            <a:pPr lvl="0"/>
            <a:r>
              <a:rPr lang="en-AU" dirty="0"/>
              <a:t>Discover the key stakeholders</a:t>
            </a:r>
            <a:endParaRPr lang="en-GB" dirty="0"/>
          </a:p>
          <a:p>
            <a:pPr lvl="0"/>
            <a:r>
              <a:rPr lang="en-AU" dirty="0"/>
              <a:t>Understand legal compliance obligations</a:t>
            </a:r>
            <a:endParaRPr lang="en-GB" dirty="0"/>
          </a:p>
          <a:p>
            <a:pPr lvl="0"/>
            <a:r>
              <a:rPr lang="en-AU" dirty="0"/>
              <a:t>Consider the depth of feeling around the issues</a:t>
            </a:r>
            <a:endParaRPr lang="en-GB" dirty="0"/>
          </a:p>
          <a:p>
            <a:pPr lvl="0"/>
            <a:r>
              <a:rPr lang="en-AU" dirty="0"/>
              <a:t>Decide on an informal or formal approach</a:t>
            </a:r>
            <a:endParaRPr lang="en-GB" dirty="0"/>
          </a:p>
          <a:p>
            <a:pPr lvl="0"/>
            <a:r>
              <a:rPr lang="en-AU" dirty="0"/>
              <a:t>Determine who will lead the resolution process</a:t>
            </a:r>
            <a:endParaRPr lang="en-GB" dirty="0"/>
          </a:p>
          <a:p>
            <a:pPr lvl="0"/>
            <a:r>
              <a:rPr lang="en-AU" dirty="0"/>
              <a:t>Gain the agreement of the parties to participate in </a:t>
            </a:r>
            <a:r>
              <a:rPr lang="en-AU" dirty="0" smtClean="0"/>
              <a:t>problem-solving</a:t>
            </a:r>
          </a:p>
          <a:p>
            <a:pPr lvl="0"/>
            <a:r>
              <a:rPr lang="en-AU" dirty="0"/>
              <a:t>E</a:t>
            </a:r>
            <a:r>
              <a:rPr lang="en-AU" dirty="0" smtClean="0"/>
              <a:t>tc.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RTOmaterials\Desktop\ArtWork\MNasty.jpg"/>
          <p:cNvPicPr/>
          <p:nvPr/>
        </p:nvPicPr>
        <p:blipFill rotWithShape="1">
          <a:blip r:embed="rId2" cstate="print"/>
          <a:srcRect l="22660"/>
          <a:stretch/>
        </p:blipFill>
        <p:spPr bwMode="auto">
          <a:xfrm>
            <a:off x="7266001" y="1019175"/>
            <a:ext cx="1864360" cy="2409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668" y="423543"/>
            <a:ext cx="5976664" cy="6010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059195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Promote understanding across diverse groups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AU" sz="2800" b="1" dirty="0" smtClean="0">
                <a:latin typeface="+mj-lt"/>
              </a:rPr>
              <a:t>4.4 </a:t>
            </a:r>
            <a:r>
              <a:rPr lang="en-AU" sz="2800" dirty="0"/>
              <a:t>Address any difficulties with appropriate people and seek assistance when required</a:t>
            </a:r>
            <a:endParaRPr lang="en-GB" sz="2800" dirty="0"/>
          </a:p>
          <a:p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Dealing with </a:t>
            </a:r>
            <a:r>
              <a:rPr lang="en-GB" dirty="0" smtClean="0"/>
              <a:t>difficulties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Closed or unreceptive attitudes</a:t>
            </a:r>
            <a:endParaRPr lang="en-GB" dirty="0"/>
          </a:p>
          <a:p>
            <a:r>
              <a:rPr lang="en-AU" dirty="0"/>
              <a:t>Mistrust or misunderstanding of people, organisations, systems and/or processes</a:t>
            </a:r>
            <a:endParaRPr lang="en-GB" dirty="0"/>
          </a:p>
          <a:p>
            <a:r>
              <a:rPr lang="en-AU" dirty="0"/>
              <a:t>Emotional states, such as fear, anger and frustration</a:t>
            </a:r>
            <a:endParaRPr lang="en-GB" dirty="0"/>
          </a:p>
          <a:p>
            <a:r>
              <a:rPr lang="en-AU" dirty="0"/>
              <a:t>Mistrust and conflict</a:t>
            </a:r>
            <a:endParaRPr lang="en-GB" dirty="0"/>
          </a:p>
          <a:p>
            <a:r>
              <a:rPr lang="en-AU" dirty="0"/>
              <a:t>Support</a:t>
            </a:r>
            <a:endParaRPr lang="en-GB" dirty="0"/>
          </a:p>
          <a:p>
            <a:r>
              <a:rPr lang="en-AU" dirty="0"/>
              <a:t>Interpersonal conflict</a:t>
            </a:r>
            <a:endParaRPr lang="en-GB" dirty="0"/>
          </a:p>
          <a:p>
            <a:r>
              <a:rPr lang="en-AU" dirty="0"/>
              <a:t>Intragroup conflict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ophie\Desktop\My Work\ArtWork\argue_row_mad_point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717032"/>
            <a:ext cx="3178805" cy="2941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‘Work with diverse people’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947</TotalTime>
  <Words>1226</Words>
  <Application>Microsoft Office PowerPoint</Application>
  <PresentationFormat>On-screen Show (4:3)</PresentationFormat>
  <Paragraphs>241</Paragraphs>
  <Slides>55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Office Theme</vt:lpstr>
      <vt:lpstr>PowerPoint Presentation</vt:lpstr>
      <vt:lpstr>Housekeeping</vt:lpstr>
      <vt:lpstr>Objectives</vt:lpstr>
      <vt:lpstr>Reflect on own perspectives</vt:lpstr>
      <vt:lpstr>Your own social and cultural perspectives and biases</vt:lpstr>
      <vt:lpstr> Activity 1A  </vt:lpstr>
      <vt:lpstr>Reflect on own perspectives</vt:lpstr>
      <vt:lpstr>Awareness of your own limitations</vt:lpstr>
      <vt:lpstr>Identifying gaps in knowledge</vt:lpstr>
      <vt:lpstr> Activity 1B  </vt:lpstr>
      <vt:lpstr>Appreciate diversity and inclusiveness, and their benefits</vt:lpstr>
      <vt:lpstr>Individual differences</vt:lpstr>
      <vt:lpstr>Appropriate behaviours</vt:lpstr>
      <vt:lpstr>Case study – Cultural difference</vt:lpstr>
      <vt:lpstr> Activity 2A  </vt:lpstr>
      <vt:lpstr>Appreciate diversity and inclusiveness, and their benefits</vt:lpstr>
      <vt:lpstr>Developing workplace and professional relationships</vt:lpstr>
      <vt:lpstr>Case study – Sponsored migration</vt:lpstr>
      <vt:lpstr>Celebration of culture</vt:lpstr>
      <vt:lpstr>Affirmative action</vt:lpstr>
      <vt:lpstr>Case study – Females in engineering</vt:lpstr>
      <vt:lpstr> Activity 2B  </vt:lpstr>
      <vt:lpstr>Appreciate diversity and inclusiveness, and their benefits</vt:lpstr>
      <vt:lpstr>Creating an emotionally safe environment</vt:lpstr>
      <vt:lpstr>Case study – Emotional safety</vt:lpstr>
      <vt:lpstr> Activity 2C  </vt:lpstr>
      <vt:lpstr>Communicate with people from diverse backgrounds and situations</vt:lpstr>
      <vt:lpstr>Communication</vt:lpstr>
      <vt:lpstr> Activity 3A  </vt:lpstr>
      <vt:lpstr>Communicate with people from diverse backgrounds and situations</vt:lpstr>
      <vt:lpstr>Establish, develop and maintain effective relationships, mutual trust and confidence</vt:lpstr>
      <vt:lpstr> Activity 3B  </vt:lpstr>
      <vt:lpstr>Communicate with people from diverse backgrounds and situations</vt:lpstr>
      <vt:lpstr>Develop trusting relationships</vt:lpstr>
      <vt:lpstr>Barriers to communication</vt:lpstr>
      <vt:lpstr> Activity 3C  </vt:lpstr>
      <vt:lpstr>Communicate with people from diverse backgrounds and situations</vt:lpstr>
      <vt:lpstr>Interpretation and translation</vt:lpstr>
      <vt:lpstr> Activity 3D  </vt:lpstr>
      <vt:lpstr>Promote understanding across diverse groups</vt:lpstr>
      <vt:lpstr>Causes of communication misunderstandings or other difficulties</vt:lpstr>
      <vt:lpstr>Case study – Parent at work</vt:lpstr>
      <vt:lpstr>Barriers to effective relationships</vt:lpstr>
      <vt:lpstr> Activity 4A  </vt:lpstr>
      <vt:lpstr>Promote understanding across diverse groups</vt:lpstr>
      <vt:lpstr>Conflict resolution tools</vt:lpstr>
      <vt:lpstr>PowerPoint Presentation</vt:lpstr>
      <vt:lpstr> Activity 4B  </vt:lpstr>
      <vt:lpstr>Promote understanding across diverse groups</vt:lpstr>
      <vt:lpstr>Dealing with difficulties</vt:lpstr>
      <vt:lpstr> Activity 4D  </vt:lpstr>
      <vt:lpstr> Skills and Knowledge Activity 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Tom</cp:lastModifiedBy>
  <cp:revision>247</cp:revision>
  <dcterms:created xsi:type="dcterms:W3CDTF">2011-08-26T06:48:04Z</dcterms:created>
  <dcterms:modified xsi:type="dcterms:W3CDTF">2015-08-20T14:02:34Z</dcterms:modified>
</cp:coreProperties>
</file>