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0" d="100"/>
          <a:sy n="60" d="100"/>
        </p:scale>
        <p:origin x="102" y="11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t>5/14/2019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t>5/14/2019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5/14/2019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5/14/2019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t>5/14/2019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5/14/2019</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 </a:t>
            </a:r>
            <a:endParaRPr lang="en-AU" dirty="0"/>
          </a:p>
        </p:txBody>
      </p:sp>
      <p:sp>
        <p:nvSpPr>
          <p:cNvPr id="3" name="Subtitle 2"/>
          <p:cNvSpPr>
            <a:spLocks noGrp="1"/>
          </p:cNvSpPr>
          <p:nvPr>
            <p:ph type="subTitle" idx="1"/>
          </p:nvPr>
        </p:nvSpPr>
        <p:spPr/>
        <p:txBody>
          <a:bodyPr/>
          <a:lstStyle/>
          <a:p>
            <a:r>
              <a:rPr lang="en-AU" dirty="0" smtClean="0"/>
              <a:t>CHLOE</a:t>
            </a:r>
          </a:p>
          <a:p>
            <a:r>
              <a:rPr lang="en-AU" dirty="0" smtClean="0"/>
              <a:t>HUTCHISON </a:t>
            </a:r>
            <a:endParaRPr lang="en-AU" dirty="0"/>
          </a:p>
        </p:txBody>
      </p:sp>
    </p:spTree>
    <p:extLst>
      <p:ext uri="{BB962C8B-B14F-4D97-AF65-F5344CB8AC3E}">
        <p14:creationId xmlns:p14="http://schemas.microsoft.com/office/powerpoint/2010/main" val="3696804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COMMON WAYS TO ACCESS INFORMATION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74447706"/>
              </p:ext>
            </p:extLst>
          </p:nvPr>
        </p:nvGraphicFramePr>
        <p:xfrm>
          <a:off x="1023938" y="2286000"/>
          <a:ext cx="9720261" cy="3931920"/>
        </p:xfrm>
        <a:graphic>
          <a:graphicData uri="http://schemas.openxmlformats.org/drawingml/2006/table">
            <a:tbl>
              <a:tblPr firstRow="1" bandRow="1">
                <a:tableStyleId>{21E4AEA4-8DFA-4A89-87EB-49C32662AFE0}</a:tableStyleId>
              </a:tblPr>
              <a:tblGrid>
                <a:gridCol w="3240087"/>
                <a:gridCol w="3240087"/>
                <a:gridCol w="3240087"/>
              </a:tblGrid>
              <a:tr h="370840">
                <a:tc>
                  <a:txBody>
                    <a:bodyPr/>
                    <a:lstStyle/>
                    <a:p>
                      <a:pPr algn="ctr"/>
                      <a:r>
                        <a:rPr lang="en-AU" dirty="0" smtClean="0"/>
                        <a:t>METHOD </a:t>
                      </a:r>
                      <a:endParaRPr lang="en-AU" dirty="0"/>
                    </a:p>
                  </a:txBody>
                  <a:tcPr/>
                </a:tc>
                <a:tc>
                  <a:txBody>
                    <a:bodyPr/>
                    <a:lstStyle/>
                    <a:p>
                      <a:pPr algn="ctr"/>
                      <a:r>
                        <a:rPr lang="en-AU" dirty="0" smtClean="0"/>
                        <a:t>PROCESS</a:t>
                      </a:r>
                      <a:endParaRPr lang="en-AU" dirty="0"/>
                    </a:p>
                  </a:txBody>
                  <a:tcPr/>
                </a:tc>
                <a:tc>
                  <a:txBody>
                    <a:bodyPr/>
                    <a:lstStyle/>
                    <a:p>
                      <a:pPr algn="ctr"/>
                      <a:r>
                        <a:rPr lang="en-AU" dirty="0" smtClean="0"/>
                        <a:t>ORGANISATIONAL</a:t>
                      </a:r>
                      <a:r>
                        <a:rPr lang="en-AU" baseline="0" dirty="0" smtClean="0"/>
                        <a:t> REQUIREMENTS </a:t>
                      </a:r>
                      <a:endParaRPr lang="en-AU" dirty="0"/>
                    </a:p>
                  </a:txBody>
                  <a:tcPr/>
                </a:tc>
              </a:tr>
              <a:tr h="370840">
                <a:tc>
                  <a:txBody>
                    <a:bodyPr/>
                    <a:lstStyle/>
                    <a:p>
                      <a:r>
                        <a:rPr lang="en-AU" dirty="0" smtClean="0"/>
                        <a:t>COMPUTER</a:t>
                      </a:r>
                      <a:r>
                        <a:rPr lang="en-AU" baseline="0" dirty="0" smtClean="0"/>
                        <a:t> </a:t>
                      </a:r>
                      <a:endParaRPr lang="en-AU" dirty="0"/>
                    </a:p>
                  </a:txBody>
                  <a:tcPr anchor="ctr"/>
                </a:tc>
                <a:tc>
                  <a:txBody>
                    <a:bodyPr/>
                    <a:lstStyle/>
                    <a:p>
                      <a:r>
                        <a:rPr lang="en-AU" dirty="0" smtClean="0"/>
                        <a:t>Ask the manager to search</a:t>
                      </a:r>
                      <a:r>
                        <a:rPr lang="en-AU" baseline="0" dirty="0" smtClean="0"/>
                        <a:t> the database on the computer. </a:t>
                      </a:r>
                      <a:endParaRPr lang="en-AU" dirty="0"/>
                    </a:p>
                  </a:txBody>
                  <a:tcPr/>
                </a:tc>
                <a:tc>
                  <a:txBody>
                    <a:bodyPr/>
                    <a:lstStyle/>
                    <a:p>
                      <a:r>
                        <a:rPr lang="en-AU" dirty="0" smtClean="0"/>
                        <a:t>Make sure that</a:t>
                      </a:r>
                      <a:r>
                        <a:rPr lang="en-AU" baseline="0" dirty="0" smtClean="0"/>
                        <a:t> you have the permission from the manager.  </a:t>
                      </a:r>
                      <a:endParaRPr lang="en-AU" dirty="0"/>
                    </a:p>
                  </a:txBody>
                  <a:tcPr/>
                </a:tc>
              </a:tr>
              <a:tr h="370840">
                <a:tc>
                  <a:txBody>
                    <a:bodyPr/>
                    <a:lstStyle/>
                    <a:p>
                      <a:r>
                        <a:rPr lang="en-AU" sz="1800" dirty="0" smtClean="0"/>
                        <a:t>PRINTED DOCUMENTS</a:t>
                      </a:r>
                      <a:r>
                        <a:rPr lang="en-AU" sz="1800" baseline="0" dirty="0" smtClean="0"/>
                        <a:t> </a:t>
                      </a:r>
                      <a:endParaRPr lang="en-AU" sz="1800"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effectLst/>
                        </a:rPr>
                        <a:t>If the document is in the office make sure to have permission from the manager to go into the office, if the document isn’t in the office you can freely read it.</a:t>
                      </a:r>
                    </a:p>
                    <a:p>
                      <a:endParaRPr lang="en-AU" dirty="0"/>
                    </a:p>
                  </a:txBody>
                  <a:tcPr/>
                </a:tc>
                <a:tc>
                  <a:txBody>
                    <a:bodyPr/>
                    <a:lstStyle/>
                    <a:p>
                      <a:pPr algn="ctr"/>
                      <a:r>
                        <a:rPr lang="en-AU" dirty="0" smtClean="0"/>
                        <a:t>Make sure that you have the managers permission.</a:t>
                      </a:r>
                      <a:r>
                        <a:rPr lang="en-AU" baseline="0" dirty="0" smtClean="0"/>
                        <a:t> </a:t>
                      </a:r>
                      <a:endParaRPr lang="en-AU" dirty="0"/>
                    </a:p>
                  </a:txBody>
                  <a:tcPr anchor="ctr"/>
                </a:tc>
              </a:tr>
              <a:tr h="370840">
                <a:tc>
                  <a:txBody>
                    <a:bodyPr/>
                    <a:lstStyle/>
                    <a:p>
                      <a:r>
                        <a:rPr lang="en-AU" dirty="0" smtClean="0"/>
                        <a:t>THROUGH</a:t>
                      </a:r>
                      <a:r>
                        <a:rPr lang="en-AU" baseline="0" dirty="0" smtClean="0"/>
                        <a:t> UPDATES AND THE WHITE BOARD  </a:t>
                      </a:r>
                      <a:endParaRPr lang="en-AU" dirty="0"/>
                    </a:p>
                  </a:txBody>
                  <a:tcPr anchor="ctr"/>
                </a:tc>
                <a:tc>
                  <a:txBody>
                    <a:bodyPr/>
                    <a:lstStyle/>
                    <a:p>
                      <a:r>
                        <a:rPr lang="en-AU" dirty="0" smtClean="0"/>
                        <a:t>Look</a:t>
                      </a:r>
                      <a:r>
                        <a:rPr lang="en-AU" baseline="0" dirty="0" smtClean="0"/>
                        <a:t> at the notice board and see if anything relevant or new has appeared. </a:t>
                      </a:r>
                      <a:endParaRPr lang="en-AU" dirty="0"/>
                    </a:p>
                  </a:txBody>
                  <a:tcPr/>
                </a:tc>
                <a:tc>
                  <a:txBody>
                    <a:bodyPr/>
                    <a:lstStyle/>
                    <a:p>
                      <a:r>
                        <a:rPr lang="en-AU" dirty="0" smtClean="0"/>
                        <a:t>None. </a:t>
                      </a:r>
                      <a:r>
                        <a:rPr lang="en-AU" baseline="0" dirty="0" smtClean="0"/>
                        <a:t> </a:t>
                      </a:r>
                      <a:endParaRPr lang="en-AU" dirty="0"/>
                    </a:p>
                  </a:txBody>
                  <a:tcPr/>
                </a:tc>
              </a:tr>
            </a:tbl>
          </a:graphicData>
        </a:graphic>
      </p:graphicFrame>
    </p:spTree>
    <p:extLst>
      <p:ext uri="{BB962C8B-B14F-4D97-AF65-F5344CB8AC3E}">
        <p14:creationId xmlns:p14="http://schemas.microsoft.com/office/powerpoint/2010/main" val="2364831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 </a:t>
            </a:r>
            <a:endParaRPr lang="en-AU" dirty="0"/>
          </a:p>
        </p:txBody>
      </p:sp>
      <p:sp>
        <p:nvSpPr>
          <p:cNvPr id="3" name="Content Placeholder 2"/>
          <p:cNvSpPr>
            <a:spLocks noGrp="1"/>
          </p:cNvSpPr>
          <p:nvPr>
            <p:ph idx="1"/>
          </p:nvPr>
        </p:nvSpPr>
        <p:spPr/>
        <p:txBody>
          <a:bodyPr/>
          <a:lstStyle/>
          <a:p>
            <a:r>
              <a:rPr lang="en-AU" sz="3200" dirty="0"/>
              <a:t>Once you have collected information ensure that the information is clear, accurate and relevant to the task. For example the </a:t>
            </a:r>
            <a:r>
              <a:rPr lang="en-GB" sz="3200" dirty="0"/>
              <a:t>information needs to be written in a clear and concise way that in which someone outside of the organization is able to read it and correctly understand the information.</a:t>
            </a:r>
            <a:endParaRPr lang="en-AU" sz="3200" b="1" dirty="0"/>
          </a:p>
          <a:p>
            <a:endParaRPr lang="en-AU" dirty="0"/>
          </a:p>
        </p:txBody>
      </p:sp>
    </p:spTree>
    <p:extLst>
      <p:ext uri="{BB962C8B-B14F-4D97-AF65-F5344CB8AC3E}">
        <p14:creationId xmlns:p14="http://schemas.microsoft.com/office/powerpoint/2010/main" val="3413818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Examples of effective formats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7880938"/>
              </p:ext>
            </p:extLst>
          </p:nvPr>
        </p:nvGraphicFramePr>
        <p:xfrm>
          <a:off x="373859" y="2219238"/>
          <a:ext cx="11020610" cy="4503378"/>
        </p:xfrm>
        <a:graphic>
          <a:graphicData uri="http://schemas.openxmlformats.org/drawingml/2006/table">
            <a:tbl>
              <a:tblPr firstRow="1" firstCol="1" bandRow="1">
                <a:tableStyleId>{21E4AEA4-8DFA-4A89-87EB-49C32662AFE0}</a:tableStyleId>
              </a:tblPr>
              <a:tblGrid>
                <a:gridCol w="5509555"/>
                <a:gridCol w="5511055"/>
              </a:tblGrid>
              <a:tr h="264668">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r h="626291">
                <a:tc>
                  <a:txBody>
                    <a:bodyPr/>
                    <a:lstStyle/>
                    <a:p>
                      <a:pPr>
                        <a:spcAft>
                          <a:spcPts val="0"/>
                        </a:spcAft>
                      </a:pPr>
                      <a:r>
                        <a:rPr lang="en-GB" sz="1400" dirty="0">
                          <a:effectLst/>
                        </a:rPr>
                        <a:t>Headers and </a:t>
                      </a:r>
                      <a:r>
                        <a:rPr lang="en-GB" sz="1400" dirty="0" smtClean="0">
                          <a:effectLst/>
                        </a:rPr>
                        <a:t>footers</a:t>
                      </a:r>
                      <a:endParaRPr lang="en-AU" sz="1400" dirty="0">
                        <a:effectLst/>
                      </a:endParaRPr>
                    </a:p>
                  </a:txBody>
                  <a:tcPr marL="33897" marR="33897" marT="0" marB="0"/>
                </a:tc>
                <a:tc>
                  <a:txBody>
                    <a:bodyPr/>
                    <a:lstStyle/>
                    <a:p>
                      <a:pPr algn="l">
                        <a:spcAft>
                          <a:spcPts val="0"/>
                        </a:spcAft>
                      </a:pPr>
                      <a:r>
                        <a:rPr lang="en-GB" sz="1400" dirty="0">
                          <a:effectLst/>
                        </a:rPr>
                        <a:t>The may signpost the document and outline what is being addressed as well as displaying information in a formal </a:t>
                      </a:r>
                      <a:r>
                        <a:rPr lang="en-GB" sz="1400" dirty="0" smtClean="0">
                          <a:effectLst/>
                        </a:rPr>
                        <a:t>way</a:t>
                      </a:r>
                    </a:p>
                  </a:txBody>
                  <a:tcPr marL="33897" marR="33897" marT="0" marB="0"/>
                </a:tc>
              </a:tr>
              <a:tr h="799159">
                <a:tc>
                  <a:txBody>
                    <a:bodyPr/>
                    <a:lstStyle/>
                    <a:p>
                      <a:pPr>
                        <a:spcAft>
                          <a:spcPts val="0"/>
                        </a:spcAft>
                      </a:pPr>
                      <a:r>
                        <a:rPr lang="en-GB" sz="1400" dirty="0">
                          <a:effectLst/>
                        </a:rPr>
                        <a:t>Graphics and pictures</a:t>
                      </a:r>
                      <a:endParaRPr lang="en-AU" sz="1400" dirty="0">
                        <a:effectLst/>
                      </a:endParaRPr>
                    </a:p>
                    <a:p>
                      <a:pPr>
                        <a:spcAft>
                          <a:spcPts val="0"/>
                        </a:spcAft>
                      </a:pPr>
                      <a:r>
                        <a:rPr lang="en-GB" sz="1400" dirty="0">
                          <a:effectLst/>
                        </a:rPr>
                        <a:t> </a:t>
                      </a:r>
                      <a:endParaRPr lang="en-AU" sz="1400" dirty="0">
                        <a:effectLst/>
                      </a:endParaRPr>
                    </a:p>
                    <a:p>
                      <a:pPr>
                        <a:spcAft>
                          <a:spcPts val="0"/>
                        </a:spcAft>
                      </a:pPr>
                      <a:r>
                        <a:rPr lang="en-GB" sz="1400" dirty="0">
                          <a:effectLst/>
                        </a:rPr>
                        <a:t> </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400" dirty="0">
                          <a:effectLst/>
                        </a:rPr>
                        <a:t>Images may help colleagues, or whoever is exposed to the information, to see information in a concise way. Sometimes it will convey the information far </a:t>
                      </a:r>
                      <a:r>
                        <a:rPr lang="en-AU" sz="1400" dirty="0" smtClean="0">
                          <a:effectLst/>
                        </a:rPr>
                        <a:t>more</a:t>
                      </a:r>
                      <a:r>
                        <a:rPr lang="en-AU" sz="1400" baseline="0" dirty="0" smtClean="0">
                          <a:effectLst/>
                        </a:rPr>
                        <a:t> </a:t>
                      </a:r>
                      <a:r>
                        <a:rPr lang="en-AU" sz="1400" dirty="0" smtClean="0">
                          <a:effectLst/>
                        </a:rPr>
                        <a:t>effectively </a:t>
                      </a:r>
                      <a:r>
                        <a:rPr lang="en-AU" sz="1400" dirty="0">
                          <a:effectLst/>
                        </a:rPr>
                        <a:t>than describing </a:t>
                      </a:r>
                      <a:r>
                        <a:rPr lang="en-AU" sz="1400" dirty="0" smtClean="0">
                          <a:effectLst/>
                        </a:rPr>
                        <a:t>data</a:t>
                      </a:r>
                      <a:endParaRPr lang="en-AU" sz="1400" dirty="0">
                        <a:effectLst/>
                      </a:endParaRPr>
                    </a:p>
                  </a:txBody>
                  <a:tcPr marL="33897" marR="33897" marT="0" marB="0"/>
                </a:tc>
              </a:tr>
              <a:tr h="734712">
                <a:tc>
                  <a:txBody>
                    <a:bodyPr/>
                    <a:lstStyle/>
                    <a:p>
                      <a:pPr>
                        <a:spcAft>
                          <a:spcPts val="0"/>
                        </a:spcAft>
                      </a:pPr>
                      <a:r>
                        <a:rPr lang="en-GB" sz="1400" dirty="0">
                          <a:effectLst/>
                        </a:rPr>
                        <a:t>Symbols</a:t>
                      </a:r>
                      <a:endParaRPr lang="en-AU" sz="1400" dirty="0">
                        <a:effectLst/>
                      </a:endParaRPr>
                    </a:p>
                    <a:p>
                      <a:pPr>
                        <a:spcAft>
                          <a:spcPts val="0"/>
                        </a:spcAft>
                      </a:pP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400" dirty="0">
                          <a:effectLst/>
                        </a:rPr>
                        <a:t>This may signpost the reader to particular elements of the analysis. Symbols may represent particular parts of the document that could be cross-referenced, and again, keeps it simple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r h="397002">
                <a:tc>
                  <a:txBody>
                    <a:bodyPr/>
                    <a:lstStyle/>
                    <a:p>
                      <a:pPr>
                        <a:spcAft>
                          <a:spcPts val="0"/>
                        </a:spcAft>
                      </a:pPr>
                      <a:r>
                        <a:rPr lang="en-GB" sz="1400" dirty="0">
                          <a:effectLst/>
                        </a:rPr>
                        <a:t>Legends</a:t>
                      </a:r>
                      <a:endParaRPr lang="en-AU" sz="1400" dirty="0">
                        <a:effectLst/>
                      </a:endParaRPr>
                    </a:p>
                    <a:p>
                      <a:pPr>
                        <a:spcAft>
                          <a:spcPts val="0"/>
                        </a:spcAft>
                      </a:pPr>
                      <a:r>
                        <a:rPr lang="en-GB" sz="1400" dirty="0">
                          <a:effectLst/>
                        </a:rPr>
                        <a:t> </a:t>
                      </a:r>
                      <a:endParaRPr lang="en-AU" sz="1400" dirty="0">
                        <a:effectLst/>
                      </a:endParaRPr>
                    </a:p>
                  </a:txBody>
                  <a:tcPr marL="33897" marR="33897" marT="0" marB="0"/>
                </a:tc>
                <a:tc>
                  <a:txBody>
                    <a:bodyPr/>
                    <a:lstStyle/>
                    <a:p>
                      <a:pPr marL="228600" indent="-228600" algn="l">
                        <a:lnSpc>
                          <a:spcPct val="115000"/>
                        </a:lnSpc>
                        <a:spcAft>
                          <a:spcPts val="1000"/>
                        </a:spcAft>
                      </a:pPr>
                      <a:r>
                        <a:rPr lang="en-AU" sz="1400" dirty="0">
                          <a:effectLst/>
                        </a:rPr>
                        <a:t>Legends can be used to provide more information alongside a </a:t>
                      </a:r>
                      <a:r>
                        <a:rPr lang="en-AU" sz="1400" dirty="0" smtClean="0">
                          <a:effectLst/>
                        </a:rPr>
                        <a:t>chart</a:t>
                      </a:r>
                      <a:endParaRPr lang="en-AU" sz="1400" dirty="0">
                        <a:effectLst/>
                      </a:endParaRPr>
                    </a:p>
                  </a:txBody>
                  <a:tcPr marL="33897" marR="33897" marT="0" marB="0"/>
                </a:tc>
              </a:tr>
              <a:tr h="957467">
                <a:tc>
                  <a:txBody>
                    <a:bodyPr/>
                    <a:lstStyle/>
                    <a:p>
                      <a:pPr>
                        <a:spcAft>
                          <a:spcPts val="0"/>
                        </a:spcAft>
                      </a:pPr>
                      <a:r>
                        <a:rPr lang="en-GB" sz="1400" dirty="0">
                          <a:effectLst/>
                        </a:rPr>
                        <a:t>Software applications</a:t>
                      </a:r>
                      <a:endParaRPr lang="en-AU" sz="1400" dirty="0">
                        <a:effectLst/>
                      </a:endParaRPr>
                    </a:p>
                    <a:p>
                      <a:pPr>
                        <a:spcAft>
                          <a:spcPts val="0"/>
                        </a:spcAft>
                      </a:pPr>
                      <a:r>
                        <a:rPr lang="en-GB" sz="1400" dirty="0">
                          <a:effectLst/>
                        </a:rPr>
                        <a:t> </a:t>
                      </a:r>
                      <a:endParaRPr lang="en-AU" sz="1400" dirty="0">
                        <a:effectLst/>
                      </a:endParaRPr>
                    </a:p>
                    <a:p>
                      <a:pPr>
                        <a:spcAft>
                          <a:spcPts val="0"/>
                        </a:spcAft>
                      </a:pPr>
                      <a:r>
                        <a:rPr lang="en-GB" sz="1400" dirty="0">
                          <a:effectLst/>
                        </a:rPr>
                        <a:t> </a:t>
                      </a:r>
                      <a:endParaRPr lang="en-AU" sz="1400" dirty="0">
                        <a:effectLst/>
                      </a:endParaRPr>
                    </a:p>
                  </a:txBody>
                  <a:tcPr marL="33897" marR="33897" marT="0" marB="0"/>
                </a:tc>
                <a:tc>
                  <a:txBody>
                    <a:bodyPr/>
                    <a:lstStyle/>
                    <a:p>
                      <a:pPr algn="l">
                        <a:spcAft>
                          <a:spcPts val="0"/>
                        </a:spcAft>
                      </a:pPr>
                      <a:r>
                        <a:rPr lang="en-GB" sz="14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400" dirty="0" err="1">
                          <a:effectLst/>
                        </a:rPr>
                        <a:t>etc</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r h="485392">
                <a:tc>
                  <a:txBody>
                    <a:bodyPr/>
                    <a:lstStyle/>
                    <a:p>
                      <a:pPr>
                        <a:spcAft>
                          <a:spcPts val="0"/>
                        </a:spcAft>
                      </a:pPr>
                      <a:r>
                        <a:rPr lang="en-GB" sz="1400" dirty="0">
                          <a:effectLst/>
                        </a:rPr>
                        <a:t>Tables and </a:t>
                      </a:r>
                      <a:r>
                        <a:rPr lang="en-GB" sz="1400" dirty="0" smtClean="0">
                          <a:effectLst/>
                        </a:rPr>
                        <a:t>charts</a:t>
                      </a:r>
                      <a:endParaRPr lang="en-AU" sz="1400" dirty="0">
                        <a:effectLst/>
                      </a:endParaRPr>
                    </a:p>
                  </a:txBody>
                  <a:tcPr marL="33897" marR="33897" marT="0" marB="0"/>
                </a:tc>
                <a:tc>
                  <a:txBody>
                    <a:bodyPr/>
                    <a:lstStyle/>
                    <a:p>
                      <a:pPr algn="l">
                        <a:spcAft>
                          <a:spcPts val="0"/>
                        </a:spcAft>
                      </a:pPr>
                      <a:r>
                        <a:rPr lang="en-GB" sz="1400" dirty="0">
                          <a:effectLst/>
                        </a:rPr>
                        <a:t>As aforementioned, this can be an easy way of displaying data. They are easy to use on the above applications and can be displayed in a variety of ways</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bl>
          </a:graphicData>
        </a:graphic>
      </p:graphicFrame>
    </p:spTree>
    <p:extLst>
      <p:ext uri="{BB962C8B-B14F-4D97-AF65-F5344CB8AC3E}">
        <p14:creationId xmlns:p14="http://schemas.microsoft.com/office/powerpoint/2010/main" val="4212070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THE PURPOSE OF COLLATING INFORMATION? </a:t>
            </a:r>
            <a:endParaRPr lang="en-AU" dirty="0"/>
          </a:p>
        </p:txBody>
      </p:sp>
      <p:sp>
        <p:nvSpPr>
          <p:cNvPr id="3" name="Content Placeholder 2"/>
          <p:cNvSpPr>
            <a:spLocks noGrp="1"/>
          </p:cNvSpPr>
          <p:nvPr>
            <p:ph idx="1"/>
          </p:nvPr>
        </p:nvSpPr>
        <p:spPr/>
        <p:txBody>
          <a:bodyPr/>
          <a:lstStyle/>
          <a:p>
            <a:r>
              <a:rPr lang="en-AU" sz="2800" dirty="0"/>
              <a:t>Collating information, in the context of business, is when you bring documentation together from a range of sources and compare, arrange and organise the documents.</a:t>
            </a:r>
          </a:p>
          <a:p>
            <a:endParaRPr lang="en-AU" b="1" dirty="0"/>
          </a:p>
        </p:txBody>
      </p:sp>
    </p:spTree>
    <p:extLst>
      <p:ext uri="{BB962C8B-B14F-4D97-AF65-F5344CB8AC3E}">
        <p14:creationId xmlns:p14="http://schemas.microsoft.com/office/powerpoint/2010/main" val="1309070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THE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53010462"/>
              </p:ext>
            </p:extLst>
          </p:nvPr>
        </p:nvGraphicFramePr>
        <p:xfrm>
          <a:off x="1024128" y="1977241"/>
          <a:ext cx="9375648" cy="4400596"/>
        </p:xfrm>
        <a:graphic>
          <a:graphicData uri="http://schemas.openxmlformats.org/drawingml/2006/table">
            <a:tbl>
              <a:tblPr firstRow="1" firstCol="1" bandRow="1">
                <a:tableStyleId>{21E4AEA4-8DFA-4A89-87EB-49C32662AFE0}</a:tableStyleId>
              </a:tblPr>
              <a:tblGrid>
                <a:gridCol w="4687185"/>
                <a:gridCol w="4688463"/>
              </a:tblGrid>
              <a:tr h="707853">
                <a:tc>
                  <a:txBody>
                    <a:bodyPr/>
                    <a:lstStyle/>
                    <a:p>
                      <a:pPr>
                        <a:spcAft>
                          <a:spcPts val="0"/>
                        </a:spcAft>
                      </a:pPr>
                      <a:r>
                        <a:rPr lang="en-GB" sz="2400" dirty="0">
                          <a:effectLst/>
                        </a:rPr>
                        <a:t>Difficulty</a:t>
                      </a:r>
                      <a:endParaRPr lang="en-AU" sz="2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400" dirty="0">
                          <a:effectLst/>
                        </a:rPr>
                        <a:t>How you could resolve this issue and who you may call upon to solve the issue</a:t>
                      </a:r>
                      <a:endParaRPr lang="en-AU" sz="2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651658">
                <a:tc>
                  <a:txBody>
                    <a:bodyPr/>
                    <a:lstStyle/>
                    <a:p>
                      <a:pPr algn="l">
                        <a:spcAft>
                          <a:spcPts val="0"/>
                        </a:spcAft>
                      </a:pPr>
                      <a:r>
                        <a:rPr lang="en-GB" sz="1800" dirty="0">
                          <a:effectLst/>
                        </a:rPr>
                        <a:t>That information gets </a:t>
                      </a:r>
                      <a:r>
                        <a:rPr lang="en-GB" sz="1800" dirty="0" smtClean="0">
                          <a:effectLst/>
                        </a:rPr>
                        <a:t>lost</a:t>
                      </a:r>
                      <a:endParaRPr lang="en-AU" sz="1800" dirty="0">
                        <a:effectLst/>
                      </a:endParaRPr>
                    </a:p>
                  </a:txBody>
                  <a:tcPr marL="68580" marR="68580" marT="0" marB="0" anchor="ctr"/>
                </a:tc>
                <a:tc>
                  <a:txBody>
                    <a:bodyPr/>
                    <a:lstStyle/>
                    <a:p>
                      <a:pPr algn="l">
                        <a:spcAft>
                          <a:spcPts val="0"/>
                        </a:spcAft>
                      </a:pPr>
                      <a:r>
                        <a:rPr lang="en-GB" sz="1800" dirty="0">
                          <a:effectLst/>
                        </a:rPr>
                        <a:t>Make sure that information is stored correctly, in multiple places, and is easily accessible by everyone in the group</a:t>
                      </a: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651658">
                <a:tc>
                  <a:txBody>
                    <a:bodyPr/>
                    <a:lstStyle/>
                    <a:p>
                      <a:pPr algn="l">
                        <a:spcAft>
                          <a:spcPts val="0"/>
                        </a:spcAft>
                      </a:pPr>
                      <a:r>
                        <a:rPr lang="en-GB" sz="1800" dirty="0">
                          <a:effectLst/>
                        </a:rPr>
                        <a:t>Information is </a:t>
                      </a:r>
                      <a:r>
                        <a:rPr lang="en-GB" sz="1800" dirty="0" smtClean="0">
                          <a:effectLst/>
                        </a:rPr>
                        <a:t>misunderstood</a:t>
                      </a:r>
                      <a:endParaRPr lang="en-AU" sz="1800" dirty="0">
                        <a:effectLst/>
                      </a:endParaRPr>
                    </a:p>
                  </a:txBody>
                  <a:tcPr marL="68580" marR="68580" marT="0" marB="0" anchor="ctr"/>
                </a:tc>
                <a:tc>
                  <a:txBody>
                    <a:bodyPr/>
                    <a:lstStyle/>
                    <a:p>
                      <a:pPr algn="l">
                        <a:spcAft>
                          <a:spcPts val="0"/>
                        </a:spcAft>
                      </a:pPr>
                      <a:r>
                        <a:rPr lang="en-GB" sz="1800" dirty="0">
                          <a:effectLst/>
                        </a:rPr>
                        <a:t>Make sure that everyone in the group understand the information and make sure that the information is laid out in an easy to read and comprehensible format.</a:t>
                      </a: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3706317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44312385"/>
              </p:ext>
            </p:extLst>
          </p:nvPr>
        </p:nvGraphicFramePr>
        <p:xfrm>
          <a:off x="1023937" y="2084832"/>
          <a:ext cx="10697007" cy="3979355"/>
        </p:xfrm>
        <a:graphic>
          <a:graphicData uri="http://schemas.openxmlformats.org/drawingml/2006/table">
            <a:tbl>
              <a:tblPr firstRow="1" firstCol="1" bandRow="1">
                <a:tableStyleId>{21E4AEA4-8DFA-4A89-87EB-49C32662AFE0}</a:tableStyleId>
              </a:tblPr>
              <a:tblGrid>
                <a:gridCol w="3565669"/>
                <a:gridCol w="3565669"/>
                <a:gridCol w="3565669"/>
              </a:tblGrid>
              <a:tr h="910720">
                <a:tc>
                  <a:txBody>
                    <a:bodyPr/>
                    <a:lstStyle/>
                    <a:p>
                      <a:pPr>
                        <a:spcAft>
                          <a:spcPts val="0"/>
                        </a:spcAft>
                      </a:pPr>
                      <a:r>
                        <a:rPr lang="en-GB" sz="2000" dirty="0">
                          <a:effectLst/>
                        </a:rPr>
                        <a:t>Method of giving feedback</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effectLst/>
                        </a:rPr>
                        <a:t>What are the advantages of this method?</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effectLst/>
                        </a:rPr>
                        <a:t>How may this inform decision making?</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88527">
                <a:tc>
                  <a:txBody>
                    <a:bodyPr/>
                    <a:lstStyle/>
                    <a:p>
                      <a:pPr>
                        <a:spcAft>
                          <a:spcPts val="0"/>
                        </a:spcAft>
                      </a:pPr>
                      <a:r>
                        <a:rPr lang="en-GB" sz="1800" dirty="0">
                          <a:effectLst/>
                        </a:rPr>
                        <a:t>Face to face</a:t>
                      </a:r>
                      <a:endParaRPr lang="en-AU" sz="1800" dirty="0">
                        <a:effectLst/>
                      </a:endParaRPr>
                    </a:p>
                    <a:p>
                      <a:pPr>
                        <a:spcAft>
                          <a:spcPts val="0"/>
                        </a:spcAft>
                      </a:pPr>
                      <a:r>
                        <a:rPr lang="en-GB" sz="1800" dirty="0">
                          <a:effectLst/>
                        </a:rPr>
                        <a:t> </a:t>
                      </a: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800" dirty="0">
                          <a:effectLst/>
                        </a:rPr>
                        <a:t>Being able to get a timely response.</a:t>
                      </a: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800">
                          <a:effectLst/>
                        </a:rPr>
                        <a:t>By making the person think of their feet.</a:t>
                      </a:r>
                      <a:endParaRPr lang="en-AU"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065816">
                <a:tc>
                  <a:txBody>
                    <a:bodyPr/>
                    <a:lstStyle/>
                    <a:p>
                      <a:pPr>
                        <a:spcAft>
                          <a:spcPts val="0"/>
                        </a:spcAft>
                      </a:pPr>
                      <a:r>
                        <a:rPr lang="en-GB" sz="1800" dirty="0" smtClean="0">
                          <a:effectLst/>
                        </a:rPr>
                        <a:t>Online</a:t>
                      </a:r>
                      <a:endParaRPr lang="en-AU" sz="1800" dirty="0">
                        <a:effectLst/>
                      </a:endParaRPr>
                    </a:p>
                  </a:txBody>
                  <a:tcPr marL="68580" marR="68580" marT="0" marB="0" anchor="ctr"/>
                </a:tc>
                <a:tc>
                  <a:txBody>
                    <a:bodyPr/>
                    <a:lstStyle/>
                    <a:p>
                      <a:pPr>
                        <a:spcAft>
                          <a:spcPts val="0"/>
                        </a:spcAft>
                      </a:pPr>
                      <a:r>
                        <a:rPr lang="en-GB" sz="1800" dirty="0">
                          <a:effectLst/>
                        </a:rPr>
                        <a:t>Being able to give feedback and have the person respond when they are able to. </a:t>
                      </a: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800">
                          <a:effectLst/>
                        </a:rPr>
                        <a:t>This will give you a much more informed response.</a:t>
                      </a:r>
                      <a:endParaRPr lang="en-AU"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214292">
                <a:tc>
                  <a:txBody>
                    <a:bodyPr/>
                    <a:lstStyle/>
                    <a:p>
                      <a:pPr>
                        <a:spcAft>
                          <a:spcPts val="0"/>
                        </a:spcAft>
                      </a:pPr>
                      <a:r>
                        <a:rPr lang="en-GB" sz="1800" dirty="0" smtClean="0">
                          <a:effectLst/>
                        </a:rPr>
                        <a:t>Written</a:t>
                      </a:r>
                      <a:endParaRPr lang="en-AU" sz="1800" dirty="0">
                        <a:effectLst/>
                      </a:endParaRPr>
                    </a:p>
                  </a:txBody>
                  <a:tcPr marL="68580" marR="68580" marT="0" marB="0" anchor="ctr"/>
                </a:tc>
                <a:tc>
                  <a:txBody>
                    <a:bodyPr/>
                    <a:lstStyle/>
                    <a:p>
                      <a:pPr>
                        <a:spcAft>
                          <a:spcPts val="0"/>
                        </a:spcAft>
                      </a:pPr>
                      <a:r>
                        <a:rPr lang="en-GB" sz="1800" dirty="0">
                          <a:effectLst/>
                        </a:rPr>
                        <a:t>You are able to get a well-informed response and to be personally addressed. </a:t>
                      </a: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800" dirty="0">
                          <a:effectLst/>
                        </a:rPr>
                        <a:t>This will make the response more personal and informed.</a:t>
                      </a: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4078887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 </a:t>
            </a:r>
            <a:endParaRPr lang="en-AU" dirty="0"/>
          </a:p>
        </p:txBody>
      </p:sp>
      <p:sp>
        <p:nvSpPr>
          <p:cNvPr id="3" name="Content Placeholder 2"/>
          <p:cNvSpPr>
            <a:spLocks noGrp="1"/>
          </p:cNvSpPr>
          <p:nvPr>
            <p:ph idx="1"/>
          </p:nvPr>
        </p:nvSpPr>
        <p:spPr/>
        <p:txBody>
          <a:bodyPr/>
          <a:lstStyle/>
          <a:p>
            <a:r>
              <a:rPr lang="en-AU" sz="2800" dirty="0"/>
              <a:t>Legislation is an important factor that needs to be considered when identifying information needs. When a business is aware of what they need to adhere to, they can operate effectively and will maintain credibility with the government. This in turn builds the reputation in the eyes of clients and customers. As legislation changes, companies also need to be aware that this could change business protocol.</a:t>
            </a:r>
          </a:p>
          <a:p>
            <a:endParaRPr lang="en-AU" dirty="0"/>
          </a:p>
        </p:txBody>
      </p:sp>
    </p:spTree>
    <p:extLst>
      <p:ext uri="{BB962C8B-B14F-4D97-AF65-F5344CB8AC3E}">
        <p14:creationId xmlns:p14="http://schemas.microsoft.com/office/powerpoint/2010/main" val="4297133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docProps/app.xml><?xml version="1.0" encoding="utf-8"?>
<Properties xmlns="http://schemas.openxmlformats.org/officeDocument/2006/extended-properties" xmlns:vt="http://schemas.openxmlformats.org/officeDocument/2006/docPropsVTypes">
  <Template>Integral</Template>
  <TotalTime>17</TotalTime>
  <Words>632</Words>
  <Application>Microsoft Office PowerPoint</Application>
  <PresentationFormat>Widescreen</PresentationFormat>
  <Paragraphs>66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Calibri</vt:lpstr>
      <vt:lpstr>Times New Roman</vt:lpstr>
      <vt:lpstr>Tw Cen MT</vt:lpstr>
      <vt:lpstr>Tw Cen MT Condensed</vt:lpstr>
      <vt:lpstr>Wingdings 3</vt:lpstr>
      <vt:lpstr>Integral</vt:lpstr>
      <vt:lpstr>ORGANISING WORKPLACE INFORMATION </vt:lpstr>
      <vt:lpstr>COMMON WAYS TO ACCESS INFORMATION </vt:lpstr>
      <vt:lpstr>Collected information </vt:lpstr>
      <vt:lpstr>Examples of effective formats </vt:lpstr>
      <vt:lpstr>WHAT IS THE PURPOSE OF COLLATING INFORMATION? </vt:lpstr>
      <vt:lpstr>EXAMPLE OF THE POSSIBLE DIFFICULTIES </vt:lpstr>
      <vt:lpstr>FEEDBACK OPPORTUNITIES </vt:lpstr>
      <vt:lpstr>Legislation </vt:lpstr>
    </vt:vector>
  </TitlesOfParts>
  <Company>Queensland Government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ORGANISING WORKPLACE INFORMATION</dc:title>
  <dc:creator>0000_PMU</dc:creator>
  <cp:lastModifiedBy>0000_PMU</cp:lastModifiedBy>
  <cp:revision>3</cp:revision>
  <dcterms:created xsi:type="dcterms:W3CDTF">2019-04-03T23:55:05Z</dcterms:created>
  <dcterms:modified xsi:type="dcterms:W3CDTF">2019-05-14T04:40:10Z</dcterms:modified>
</cp:coreProperties>
</file>