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72" r:id="rId5"/>
    <p:sldId id="268" r:id="rId6"/>
    <p:sldId id="283" r:id="rId7"/>
    <p:sldId id="284" r:id="rId8"/>
    <p:sldId id="282" r:id="rId9"/>
    <p:sldId id="266" r:id="rId10"/>
    <p:sldId id="28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543E35"/>
    <a:srgbClr val="637700"/>
    <a:srgbClr val="FFF4ED"/>
    <a:srgbClr val="5E6A76"/>
    <a:srgbClr val="000000"/>
    <a:srgbClr val="F8F3F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830"/>
  </p:normalViewPr>
  <p:slideViewPr>
    <p:cSldViewPr snapToGrid="0">
      <p:cViewPr varScale="1">
        <p:scale>
          <a:sx n="77" d="100"/>
          <a:sy n="77" d="100"/>
        </p:scale>
        <p:origin x="232" y="56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324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D8915E-DC14-41D6-9BB5-F49E1C265163}" type="doc">
      <dgm:prSet loTypeId="urn:microsoft.com/office/officeart/2008/layout/LinedList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73D947E0-108F-4D20-A71E-3CF329F97212}">
      <dgm:prSet phldr="0" custT="1"/>
      <dgm:spPr/>
      <dgm:t>
        <a:bodyPr anchor="ctr"/>
        <a:lstStyle/>
        <a:p>
          <a:pPr marL="0" algn="l" rtl="0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Observing trends through hazard/incident/injury reports</a:t>
          </a:r>
        </a:p>
      </dgm:t>
    </dgm:pt>
    <dgm:pt modelId="{9D249532-A24D-4D8F-848A-9F42F2E486C9}" type="parTrans" cxnId="{A0077D09-C12C-46D0-8DF7-194B6911362A}">
      <dgm:prSet/>
      <dgm:spPr/>
      <dgm:t>
        <a:bodyPr/>
        <a:lstStyle/>
        <a:p>
          <a:endParaRPr lang="en-US"/>
        </a:p>
      </dgm:t>
    </dgm:pt>
    <dgm:pt modelId="{AE813459-65AB-4FA9-B717-330DDA6DFA4E}" type="sibTrans" cxnId="{A0077D09-C12C-46D0-8DF7-194B6911362A}">
      <dgm:prSet/>
      <dgm:spPr/>
      <dgm:t>
        <a:bodyPr/>
        <a:lstStyle/>
        <a:p>
          <a:endParaRPr lang="en-US"/>
        </a:p>
      </dgm:t>
    </dgm:pt>
    <dgm:pt modelId="{B1AFA1AF-0FF8-45B3-A6D0-0E255A2F637D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Internal/External Audits </a:t>
          </a:r>
        </a:p>
      </dgm:t>
    </dgm:pt>
    <dgm:pt modelId="{10C68AF5-481C-45AA-A216-8BBBB04515B9}" type="parTrans" cxnId="{F28D7702-2FC3-49BD-BB13-C989E5EE622A}">
      <dgm:prSet/>
      <dgm:spPr/>
      <dgm:t>
        <a:bodyPr/>
        <a:lstStyle/>
        <a:p>
          <a:endParaRPr lang="en-US"/>
        </a:p>
      </dgm:t>
    </dgm:pt>
    <dgm:pt modelId="{88649F7A-400B-4056-965D-C9AC0B3AD942}" type="sibTrans" cxnId="{F28D7702-2FC3-49BD-BB13-C989E5EE622A}">
      <dgm:prSet/>
      <dgm:spPr/>
      <dgm:t>
        <a:bodyPr/>
        <a:lstStyle/>
        <a:p>
          <a:endParaRPr lang="en-US"/>
        </a:p>
      </dgm:t>
    </dgm:pt>
    <dgm:pt modelId="{E9682B4F-0217-4B50-923E-C104AA24290F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Weekly HSR Committee Meetings</a:t>
          </a:r>
        </a:p>
      </dgm:t>
    </dgm:pt>
    <dgm:pt modelId="{E0F6C4AF-9BBB-4698-91D7-F9AE3EACBD5D}" type="parTrans" cxnId="{6C23D0C9-74B2-4C8B-AB2F-A03B3B0EBE56}">
      <dgm:prSet/>
      <dgm:spPr/>
      <dgm:t>
        <a:bodyPr/>
        <a:lstStyle/>
        <a:p>
          <a:endParaRPr lang="en-US"/>
        </a:p>
      </dgm:t>
    </dgm:pt>
    <dgm:pt modelId="{B8632E42-D7EB-4C31-877E-6F1B2801851A}" type="sibTrans" cxnId="{6C23D0C9-74B2-4C8B-AB2F-A03B3B0EBE56}">
      <dgm:prSet/>
      <dgm:spPr/>
      <dgm:t>
        <a:bodyPr/>
        <a:lstStyle/>
        <a:p>
          <a:endParaRPr lang="en-US"/>
        </a:p>
      </dgm:t>
    </dgm:pt>
    <dgm:pt modelId="{A2322D3A-7AC2-4C5C-9D7E-EAB2313D47D4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Training</a:t>
          </a:r>
        </a:p>
      </dgm:t>
    </dgm:pt>
    <dgm:pt modelId="{4A8C15D4-B36F-4764-B4FF-F2AF790D3E17}" type="parTrans" cxnId="{179FAFCF-F878-464E-A8A6-1185EFA0E380}">
      <dgm:prSet/>
      <dgm:spPr/>
      <dgm:t>
        <a:bodyPr/>
        <a:lstStyle/>
        <a:p>
          <a:endParaRPr lang="en-US"/>
        </a:p>
      </dgm:t>
    </dgm:pt>
    <dgm:pt modelId="{84DE1C3A-3FC7-4DB3-88ED-33F65A71557A}" type="sibTrans" cxnId="{179FAFCF-F878-464E-A8A6-1185EFA0E380}">
      <dgm:prSet/>
      <dgm:spPr/>
      <dgm:t>
        <a:bodyPr/>
        <a:lstStyle/>
        <a:p>
          <a:endParaRPr lang="en-US"/>
        </a:p>
      </dgm:t>
    </dgm:pt>
    <dgm:pt modelId="{4F85505A-81B6-4FDA-A144-900B71DAD946}">
      <dgm:prSet phldr="0" custT="1"/>
      <dgm:spPr/>
      <dgm:t>
        <a:bodyPr anchor="ctr"/>
        <a:lstStyle/>
        <a:p>
          <a:pPr marL="0" algn="l"/>
          <a:r>
            <a:rPr lang="en-US" sz="2000" b="0" i="0" dirty="0">
              <a:latin typeface="Gill Sans Nova" panose="020B0602020104020203" pitchFamily="34" charset="0"/>
              <a:cs typeface="Gill Sans SemiBold" panose="020B0502020104020203" pitchFamily="34" charset="-79"/>
            </a:rPr>
            <a:t>Consultation with workers </a:t>
          </a:r>
        </a:p>
      </dgm:t>
    </dgm:pt>
    <dgm:pt modelId="{D9A96E25-7BBE-4DDD-8DDE-B4970D4340A8}" type="parTrans" cxnId="{2D633B56-E147-4EFC-B9EE-6C0413F329B0}">
      <dgm:prSet/>
      <dgm:spPr/>
      <dgm:t>
        <a:bodyPr/>
        <a:lstStyle/>
        <a:p>
          <a:endParaRPr lang="en-US"/>
        </a:p>
      </dgm:t>
    </dgm:pt>
    <dgm:pt modelId="{68F74A88-49DC-44B1-BC0D-220A7B97601C}" type="sibTrans" cxnId="{2D633B56-E147-4EFC-B9EE-6C0413F329B0}">
      <dgm:prSet/>
      <dgm:spPr/>
      <dgm:t>
        <a:bodyPr/>
        <a:lstStyle/>
        <a:p>
          <a:endParaRPr lang="en-US"/>
        </a:p>
      </dgm:t>
    </dgm:pt>
    <dgm:pt modelId="{6564C5E9-1595-624A-93AF-6AD41D06A4F7}" type="pres">
      <dgm:prSet presAssocID="{0DD8915E-DC14-41D6-9BB5-F49E1C265163}" presName="vert0" presStyleCnt="0">
        <dgm:presLayoutVars>
          <dgm:dir/>
          <dgm:animOne val="branch"/>
          <dgm:animLvl val="lvl"/>
        </dgm:presLayoutVars>
      </dgm:prSet>
      <dgm:spPr/>
    </dgm:pt>
    <dgm:pt modelId="{CFCA7698-FAF1-9341-A1FC-ED13A8E7C585}" type="pres">
      <dgm:prSet presAssocID="{73D947E0-108F-4D20-A71E-3CF329F97212}" presName="thickLine" presStyleLbl="alignNode1" presStyleIdx="0" presStyleCnt="5"/>
      <dgm:spPr/>
    </dgm:pt>
    <dgm:pt modelId="{73B53ECD-88F7-D549-B120-6C2932F2D11A}" type="pres">
      <dgm:prSet presAssocID="{73D947E0-108F-4D20-A71E-3CF329F97212}" presName="horz1" presStyleCnt="0"/>
      <dgm:spPr/>
    </dgm:pt>
    <dgm:pt modelId="{16779ABC-4458-134D-8407-3B550EE07267}" type="pres">
      <dgm:prSet presAssocID="{73D947E0-108F-4D20-A71E-3CF329F97212}" presName="tx1" presStyleLbl="revTx" presStyleIdx="0" presStyleCnt="5"/>
      <dgm:spPr/>
    </dgm:pt>
    <dgm:pt modelId="{CAE07029-F81D-A44F-9347-F3E3A6E31F74}" type="pres">
      <dgm:prSet presAssocID="{73D947E0-108F-4D20-A71E-3CF329F97212}" presName="vert1" presStyleCnt="0"/>
      <dgm:spPr/>
    </dgm:pt>
    <dgm:pt modelId="{DD445911-31B5-374B-964F-E521B7F4A98B}" type="pres">
      <dgm:prSet presAssocID="{B1AFA1AF-0FF8-45B3-A6D0-0E255A2F637D}" presName="thickLine" presStyleLbl="alignNode1" presStyleIdx="1" presStyleCnt="5"/>
      <dgm:spPr/>
    </dgm:pt>
    <dgm:pt modelId="{2D373430-1C80-8F46-ABC4-CBE10AB29E21}" type="pres">
      <dgm:prSet presAssocID="{B1AFA1AF-0FF8-45B3-A6D0-0E255A2F637D}" presName="horz1" presStyleCnt="0"/>
      <dgm:spPr/>
    </dgm:pt>
    <dgm:pt modelId="{57741AD6-DFD2-814C-A051-E841CC65A4EA}" type="pres">
      <dgm:prSet presAssocID="{B1AFA1AF-0FF8-45B3-A6D0-0E255A2F637D}" presName="tx1" presStyleLbl="revTx" presStyleIdx="1" presStyleCnt="5"/>
      <dgm:spPr/>
    </dgm:pt>
    <dgm:pt modelId="{BAE20A88-DF00-8949-A8B2-0E344D388E90}" type="pres">
      <dgm:prSet presAssocID="{B1AFA1AF-0FF8-45B3-A6D0-0E255A2F637D}" presName="vert1" presStyleCnt="0"/>
      <dgm:spPr/>
    </dgm:pt>
    <dgm:pt modelId="{04EDAAE1-E9CA-2F45-BA18-8E6050569C72}" type="pres">
      <dgm:prSet presAssocID="{E9682B4F-0217-4B50-923E-C104AA24290F}" presName="thickLine" presStyleLbl="alignNode1" presStyleIdx="2" presStyleCnt="5"/>
      <dgm:spPr/>
    </dgm:pt>
    <dgm:pt modelId="{C9E76191-5F12-BF45-AE9C-6FAE2221EFF8}" type="pres">
      <dgm:prSet presAssocID="{E9682B4F-0217-4B50-923E-C104AA24290F}" presName="horz1" presStyleCnt="0"/>
      <dgm:spPr/>
    </dgm:pt>
    <dgm:pt modelId="{12C6F6CB-CEC3-A749-930B-00502DB5A1B0}" type="pres">
      <dgm:prSet presAssocID="{E9682B4F-0217-4B50-923E-C104AA24290F}" presName="tx1" presStyleLbl="revTx" presStyleIdx="2" presStyleCnt="5"/>
      <dgm:spPr/>
    </dgm:pt>
    <dgm:pt modelId="{52E4ABEF-FAC6-8548-9F4D-4E473158A2BE}" type="pres">
      <dgm:prSet presAssocID="{E9682B4F-0217-4B50-923E-C104AA24290F}" presName="vert1" presStyleCnt="0"/>
      <dgm:spPr/>
    </dgm:pt>
    <dgm:pt modelId="{C60B052C-8895-B64E-8F55-A22B06C26711}" type="pres">
      <dgm:prSet presAssocID="{4F85505A-81B6-4FDA-A144-900B71DAD946}" presName="thickLine" presStyleLbl="alignNode1" presStyleIdx="3" presStyleCnt="5"/>
      <dgm:spPr/>
    </dgm:pt>
    <dgm:pt modelId="{6824B304-8D35-7546-835D-37EF75EF130E}" type="pres">
      <dgm:prSet presAssocID="{4F85505A-81B6-4FDA-A144-900B71DAD946}" presName="horz1" presStyleCnt="0"/>
      <dgm:spPr/>
    </dgm:pt>
    <dgm:pt modelId="{C9B957BF-3762-C444-A889-9188DFC903DF}" type="pres">
      <dgm:prSet presAssocID="{4F85505A-81B6-4FDA-A144-900B71DAD946}" presName="tx1" presStyleLbl="revTx" presStyleIdx="3" presStyleCnt="5"/>
      <dgm:spPr/>
    </dgm:pt>
    <dgm:pt modelId="{D251ECF4-3488-2542-8086-F83F675146E2}" type="pres">
      <dgm:prSet presAssocID="{4F85505A-81B6-4FDA-A144-900B71DAD946}" presName="vert1" presStyleCnt="0"/>
      <dgm:spPr/>
    </dgm:pt>
    <dgm:pt modelId="{43609A61-BA80-5948-B85C-CB38B2D0E047}" type="pres">
      <dgm:prSet presAssocID="{A2322D3A-7AC2-4C5C-9D7E-EAB2313D47D4}" presName="thickLine" presStyleLbl="alignNode1" presStyleIdx="4" presStyleCnt="5"/>
      <dgm:spPr/>
    </dgm:pt>
    <dgm:pt modelId="{755CA152-7A11-B547-85AC-95C6503B0509}" type="pres">
      <dgm:prSet presAssocID="{A2322D3A-7AC2-4C5C-9D7E-EAB2313D47D4}" presName="horz1" presStyleCnt="0"/>
      <dgm:spPr/>
    </dgm:pt>
    <dgm:pt modelId="{6FFE689B-A07F-6149-B2E3-6757BAD42DB9}" type="pres">
      <dgm:prSet presAssocID="{A2322D3A-7AC2-4C5C-9D7E-EAB2313D47D4}" presName="tx1" presStyleLbl="revTx" presStyleIdx="4" presStyleCnt="5"/>
      <dgm:spPr/>
    </dgm:pt>
    <dgm:pt modelId="{C5F03895-AABE-2543-93DF-22AEB1203220}" type="pres">
      <dgm:prSet presAssocID="{A2322D3A-7AC2-4C5C-9D7E-EAB2313D47D4}" presName="vert1" presStyleCnt="0"/>
      <dgm:spPr/>
    </dgm:pt>
  </dgm:ptLst>
  <dgm:cxnLst>
    <dgm:cxn modelId="{F28D7702-2FC3-49BD-BB13-C989E5EE622A}" srcId="{0DD8915E-DC14-41D6-9BB5-F49E1C265163}" destId="{B1AFA1AF-0FF8-45B3-A6D0-0E255A2F637D}" srcOrd="1" destOrd="0" parTransId="{10C68AF5-481C-45AA-A216-8BBBB04515B9}" sibTransId="{88649F7A-400B-4056-965D-C9AC0B3AD942}"/>
    <dgm:cxn modelId="{A0077D09-C12C-46D0-8DF7-194B6911362A}" srcId="{0DD8915E-DC14-41D6-9BB5-F49E1C265163}" destId="{73D947E0-108F-4D20-A71E-3CF329F97212}" srcOrd="0" destOrd="0" parTransId="{9D249532-A24D-4D8F-848A-9F42F2E486C9}" sibTransId="{AE813459-65AB-4FA9-B717-330DDA6DFA4E}"/>
    <dgm:cxn modelId="{DB88A911-C9AB-4245-8A20-5A06108094AF}" type="presOf" srcId="{B1AFA1AF-0FF8-45B3-A6D0-0E255A2F637D}" destId="{57741AD6-DFD2-814C-A051-E841CC65A4EA}" srcOrd="0" destOrd="0" presId="urn:microsoft.com/office/officeart/2008/layout/LinedList"/>
    <dgm:cxn modelId="{DB1D962D-409E-D840-8C70-0D3A99E96A69}" type="presOf" srcId="{E9682B4F-0217-4B50-923E-C104AA24290F}" destId="{12C6F6CB-CEC3-A749-930B-00502DB5A1B0}" srcOrd="0" destOrd="0" presId="urn:microsoft.com/office/officeart/2008/layout/LinedList"/>
    <dgm:cxn modelId="{DF2DE63F-500F-5842-AC4E-C1EC03F88395}" type="presOf" srcId="{A2322D3A-7AC2-4C5C-9D7E-EAB2313D47D4}" destId="{6FFE689B-A07F-6149-B2E3-6757BAD42DB9}" srcOrd="0" destOrd="0" presId="urn:microsoft.com/office/officeart/2008/layout/LinedList"/>
    <dgm:cxn modelId="{B9992E53-656B-E848-AF8E-65823B9AD34E}" type="presOf" srcId="{0DD8915E-DC14-41D6-9BB5-F49E1C265163}" destId="{6564C5E9-1595-624A-93AF-6AD41D06A4F7}" srcOrd="0" destOrd="0" presId="urn:microsoft.com/office/officeart/2008/layout/LinedList"/>
    <dgm:cxn modelId="{2D633B56-E147-4EFC-B9EE-6C0413F329B0}" srcId="{0DD8915E-DC14-41D6-9BB5-F49E1C265163}" destId="{4F85505A-81B6-4FDA-A144-900B71DAD946}" srcOrd="3" destOrd="0" parTransId="{D9A96E25-7BBE-4DDD-8DDE-B4970D4340A8}" sibTransId="{68F74A88-49DC-44B1-BC0D-220A7B97601C}"/>
    <dgm:cxn modelId="{3F5D38A5-AF8F-B44D-AEB3-C86078AC4A7E}" type="presOf" srcId="{4F85505A-81B6-4FDA-A144-900B71DAD946}" destId="{C9B957BF-3762-C444-A889-9188DFC903DF}" srcOrd="0" destOrd="0" presId="urn:microsoft.com/office/officeart/2008/layout/LinedList"/>
    <dgm:cxn modelId="{6C23D0C9-74B2-4C8B-AB2F-A03B3B0EBE56}" srcId="{0DD8915E-DC14-41D6-9BB5-F49E1C265163}" destId="{E9682B4F-0217-4B50-923E-C104AA24290F}" srcOrd="2" destOrd="0" parTransId="{E0F6C4AF-9BBB-4698-91D7-F9AE3EACBD5D}" sibTransId="{B8632E42-D7EB-4C31-877E-6F1B2801851A}"/>
    <dgm:cxn modelId="{179FAFCF-F878-464E-A8A6-1185EFA0E380}" srcId="{0DD8915E-DC14-41D6-9BB5-F49E1C265163}" destId="{A2322D3A-7AC2-4C5C-9D7E-EAB2313D47D4}" srcOrd="4" destOrd="0" parTransId="{4A8C15D4-B36F-4764-B4FF-F2AF790D3E17}" sibTransId="{84DE1C3A-3FC7-4DB3-88ED-33F65A71557A}"/>
    <dgm:cxn modelId="{24FD07F8-A7B8-6241-8064-11664CC65CE1}" type="presOf" srcId="{73D947E0-108F-4D20-A71E-3CF329F97212}" destId="{16779ABC-4458-134D-8407-3B550EE07267}" srcOrd="0" destOrd="0" presId="urn:microsoft.com/office/officeart/2008/layout/LinedList"/>
    <dgm:cxn modelId="{AFE9FC3A-D3FF-CA44-9605-4703DA53A4C2}" type="presParOf" srcId="{6564C5E9-1595-624A-93AF-6AD41D06A4F7}" destId="{CFCA7698-FAF1-9341-A1FC-ED13A8E7C585}" srcOrd="0" destOrd="0" presId="urn:microsoft.com/office/officeart/2008/layout/LinedList"/>
    <dgm:cxn modelId="{EB08E1B8-074C-A546-B1B8-3153F413A947}" type="presParOf" srcId="{6564C5E9-1595-624A-93AF-6AD41D06A4F7}" destId="{73B53ECD-88F7-D549-B120-6C2932F2D11A}" srcOrd="1" destOrd="0" presId="urn:microsoft.com/office/officeart/2008/layout/LinedList"/>
    <dgm:cxn modelId="{1B53D0A1-66D8-134B-8AF2-80B1E3806E98}" type="presParOf" srcId="{73B53ECD-88F7-D549-B120-6C2932F2D11A}" destId="{16779ABC-4458-134D-8407-3B550EE07267}" srcOrd="0" destOrd="0" presId="urn:microsoft.com/office/officeart/2008/layout/LinedList"/>
    <dgm:cxn modelId="{1A46E30E-242E-1540-8649-777E95C5E910}" type="presParOf" srcId="{73B53ECD-88F7-D549-B120-6C2932F2D11A}" destId="{CAE07029-F81D-A44F-9347-F3E3A6E31F74}" srcOrd="1" destOrd="0" presId="urn:microsoft.com/office/officeart/2008/layout/LinedList"/>
    <dgm:cxn modelId="{4756F502-58A1-F94B-920C-2DBBEEAA4DEA}" type="presParOf" srcId="{6564C5E9-1595-624A-93AF-6AD41D06A4F7}" destId="{DD445911-31B5-374B-964F-E521B7F4A98B}" srcOrd="2" destOrd="0" presId="urn:microsoft.com/office/officeart/2008/layout/LinedList"/>
    <dgm:cxn modelId="{9F80C39F-2660-5140-922B-91B27E6D4697}" type="presParOf" srcId="{6564C5E9-1595-624A-93AF-6AD41D06A4F7}" destId="{2D373430-1C80-8F46-ABC4-CBE10AB29E21}" srcOrd="3" destOrd="0" presId="urn:microsoft.com/office/officeart/2008/layout/LinedList"/>
    <dgm:cxn modelId="{92EB25AD-569A-6A4D-A26B-6CDFE99B6EDD}" type="presParOf" srcId="{2D373430-1C80-8F46-ABC4-CBE10AB29E21}" destId="{57741AD6-DFD2-814C-A051-E841CC65A4EA}" srcOrd="0" destOrd="0" presId="urn:microsoft.com/office/officeart/2008/layout/LinedList"/>
    <dgm:cxn modelId="{6D72D2D3-E663-854F-9534-F50F1A2D112F}" type="presParOf" srcId="{2D373430-1C80-8F46-ABC4-CBE10AB29E21}" destId="{BAE20A88-DF00-8949-A8B2-0E344D388E90}" srcOrd="1" destOrd="0" presId="urn:microsoft.com/office/officeart/2008/layout/LinedList"/>
    <dgm:cxn modelId="{69066118-8321-C84B-8730-7891EA85D306}" type="presParOf" srcId="{6564C5E9-1595-624A-93AF-6AD41D06A4F7}" destId="{04EDAAE1-E9CA-2F45-BA18-8E6050569C72}" srcOrd="4" destOrd="0" presId="urn:microsoft.com/office/officeart/2008/layout/LinedList"/>
    <dgm:cxn modelId="{D6DFF9EC-81C7-9844-A64E-782F3175A529}" type="presParOf" srcId="{6564C5E9-1595-624A-93AF-6AD41D06A4F7}" destId="{C9E76191-5F12-BF45-AE9C-6FAE2221EFF8}" srcOrd="5" destOrd="0" presId="urn:microsoft.com/office/officeart/2008/layout/LinedList"/>
    <dgm:cxn modelId="{55D167D0-1FFB-3B47-B1CA-DDF79D4312A2}" type="presParOf" srcId="{C9E76191-5F12-BF45-AE9C-6FAE2221EFF8}" destId="{12C6F6CB-CEC3-A749-930B-00502DB5A1B0}" srcOrd="0" destOrd="0" presId="urn:microsoft.com/office/officeart/2008/layout/LinedList"/>
    <dgm:cxn modelId="{CFB7884C-ECCD-C44C-B410-02F07DBD2DAE}" type="presParOf" srcId="{C9E76191-5F12-BF45-AE9C-6FAE2221EFF8}" destId="{52E4ABEF-FAC6-8548-9F4D-4E473158A2BE}" srcOrd="1" destOrd="0" presId="urn:microsoft.com/office/officeart/2008/layout/LinedList"/>
    <dgm:cxn modelId="{DCF1C88C-7C89-224A-91BB-CDA93AC9D676}" type="presParOf" srcId="{6564C5E9-1595-624A-93AF-6AD41D06A4F7}" destId="{C60B052C-8895-B64E-8F55-A22B06C26711}" srcOrd="6" destOrd="0" presId="urn:microsoft.com/office/officeart/2008/layout/LinedList"/>
    <dgm:cxn modelId="{B22A98C9-0179-F54E-9D8B-AD7F06FE77A8}" type="presParOf" srcId="{6564C5E9-1595-624A-93AF-6AD41D06A4F7}" destId="{6824B304-8D35-7546-835D-37EF75EF130E}" srcOrd="7" destOrd="0" presId="urn:microsoft.com/office/officeart/2008/layout/LinedList"/>
    <dgm:cxn modelId="{9C61EBA2-C34D-4049-8F2F-50F833365412}" type="presParOf" srcId="{6824B304-8D35-7546-835D-37EF75EF130E}" destId="{C9B957BF-3762-C444-A889-9188DFC903DF}" srcOrd="0" destOrd="0" presId="urn:microsoft.com/office/officeart/2008/layout/LinedList"/>
    <dgm:cxn modelId="{DF079F42-9293-DC49-8D57-CD67858A0C3C}" type="presParOf" srcId="{6824B304-8D35-7546-835D-37EF75EF130E}" destId="{D251ECF4-3488-2542-8086-F83F675146E2}" srcOrd="1" destOrd="0" presId="urn:microsoft.com/office/officeart/2008/layout/LinedList"/>
    <dgm:cxn modelId="{DAE02A30-FF3C-9D4D-94EE-99B024F0F5C9}" type="presParOf" srcId="{6564C5E9-1595-624A-93AF-6AD41D06A4F7}" destId="{43609A61-BA80-5948-B85C-CB38B2D0E047}" srcOrd="8" destOrd="0" presId="urn:microsoft.com/office/officeart/2008/layout/LinedList"/>
    <dgm:cxn modelId="{9EDF8B15-436D-EB49-ADB5-26FA79653E5D}" type="presParOf" srcId="{6564C5E9-1595-624A-93AF-6AD41D06A4F7}" destId="{755CA152-7A11-B547-85AC-95C6503B0509}" srcOrd="9" destOrd="0" presId="urn:microsoft.com/office/officeart/2008/layout/LinedList"/>
    <dgm:cxn modelId="{14909C5D-8573-D747-BB99-89CC9D5AF74A}" type="presParOf" srcId="{755CA152-7A11-B547-85AC-95C6503B0509}" destId="{6FFE689B-A07F-6149-B2E3-6757BAD42DB9}" srcOrd="0" destOrd="0" presId="urn:microsoft.com/office/officeart/2008/layout/LinedList"/>
    <dgm:cxn modelId="{D799CCFC-4B98-4E4B-A428-D7DDFF969B23}" type="presParOf" srcId="{755CA152-7A11-B547-85AC-95C6503B0509}" destId="{C5F03895-AABE-2543-93DF-22AEB1203220}" srcOrd="1" destOrd="0" presId="urn:microsoft.com/office/officeart/2008/layout/Lin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CA7698-FAF1-9341-A1FC-ED13A8E7C585}">
      <dsp:nvSpPr>
        <dsp:cNvPr id="0" name=""/>
        <dsp:cNvSpPr/>
      </dsp:nvSpPr>
      <dsp:spPr>
        <a:xfrm>
          <a:off x="0" y="47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779ABC-4458-134D-8407-3B550EE07267}">
      <dsp:nvSpPr>
        <dsp:cNvPr id="0" name=""/>
        <dsp:cNvSpPr/>
      </dsp:nvSpPr>
      <dsp:spPr>
        <a:xfrm>
          <a:off x="0" y="473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Observing trends through hazard/incident/injury reports</a:t>
          </a:r>
        </a:p>
      </dsp:txBody>
      <dsp:txXfrm>
        <a:off x="0" y="473"/>
        <a:ext cx="10515600" cy="775145"/>
      </dsp:txXfrm>
    </dsp:sp>
    <dsp:sp modelId="{DD445911-31B5-374B-964F-E521B7F4A98B}">
      <dsp:nvSpPr>
        <dsp:cNvPr id="0" name=""/>
        <dsp:cNvSpPr/>
      </dsp:nvSpPr>
      <dsp:spPr>
        <a:xfrm>
          <a:off x="0" y="775618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3031"/>
                <a:satOff val="16383"/>
                <a:lumOff val="25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3031"/>
                <a:satOff val="16383"/>
                <a:lumOff val="25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3031"/>
                <a:satOff val="16383"/>
                <a:lumOff val="25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741AD6-DFD2-814C-A051-E841CC65A4EA}">
      <dsp:nvSpPr>
        <dsp:cNvPr id="0" name=""/>
        <dsp:cNvSpPr/>
      </dsp:nvSpPr>
      <dsp:spPr>
        <a:xfrm>
          <a:off x="0" y="775618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Internal/External Audits </a:t>
          </a:r>
        </a:p>
      </dsp:txBody>
      <dsp:txXfrm>
        <a:off x="0" y="775618"/>
        <a:ext cx="10515600" cy="775145"/>
      </dsp:txXfrm>
    </dsp:sp>
    <dsp:sp modelId="{04EDAAE1-E9CA-2F45-BA18-8E6050569C72}">
      <dsp:nvSpPr>
        <dsp:cNvPr id="0" name=""/>
        <dsp:cNvSpPr/>
      </dsp:nvSpPr>
      <dsp:spPr>
        <a:xfrm>
          <a:off x="0" y="155076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6062"/>
                <a:satOff val="32765"/>
                <a:lumOff val="509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6062"/>
                <a:satOff val="32765"/>
                <a:lumOff val="509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6062"/>
                <a:satOff val="32765"/>
                <a:lumOff val="509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C6F6CB-CEC3-A749-930B-00502DB5A1B0}">
      <dsp:nvSpPr>
        <dsp:cNvPr id="0" name=""/>
        <dsp:cNvSpPr/>
      </dsp:nvSpPr>
      <dsp:spPr>
        <a:xfrm>
          <a:off x="0" y="1550764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Weekly HSR Committee Meetings</a:t>
          </a:r>
        </a:p>
      </dsp:txBody>
      <dsp:txXfrm>
        <a:off x="0" y="1550764"/>
        <a:ext cx="10515600" cy="775145"/>
      </dsp:txXfrm>
    </dsp:sp>
    <dsp:sp modelId="{C60B052C-8895-B64E-8F55-A22B06C26711}">
      <dsp:nvSpPr>
        <dsp:cNvPr id="0" name=""/>
        <dsp:cNvSpPr/>
      </dsp:nvSpPr>
      <dsp:spPr>
        <a:xfrm>
          <a:off x="0" y="232591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9093"/>
                <a:satOff val="49148"/>
                <a:lumOff val="76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9093"/>
                <a:satOff val="49148"/>
                <a:lumOff val="76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9093"/>
                <a:satOff val="49148"/>
                <a:lumOff val="76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9B957BF-3762-C444-A889-9188DFC903DF}">
      <dsp:nvSpPr>
        <dsp:cNvPr id="0" name=""/>
        <dsp:cNvSpPr/>
      </dsp:nvSpPr>
      <dsp:spPr>
        <a:xfrm>
          <a:off x="0" y="2325910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Consultation with workers </a:t>
          </a:r>
        </a:p>
      </dsp:txBody>
      <dsp:txXfrm>
        <a:off x="0" y="2325910"/>
        <a:ext cx="10515600" cy="775145"/>
      </dsp:txXfrm>
    </dsp:sp>
    <dsp:sp modelId="{43609A61-BA80-5948-B85C-CB38B2D0E047}">
      <dsp:nvSpPr>
        <dsp:cNvPr id="0" name=""/>
        <dsp:cNvSpPr/>
      </dsp:nvSpPr>
      <dsp:spPr>
        <a:xfrm>
          <a:off x="0" y="3101056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shade val="80000"/>
                <a:hueOff val="-12124"/>
                <a:satOff val="65530"/>
                <a:lumOff val="1019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-12124"/>
                <a:satOff val="65530"/>
                <a:lumOff val="1019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-12124"/>
                <a:satOff val="65530"/>
                <a:lumOff val="1019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FE689B-A07F-6149-B2E3-6757BAD42DB9}">
      <dsp:nvSpPr>
        <dsp:cNvPr id="0" name=""/>
        <dsp:cNvSpPr/>
      </dsp:nvSpPr>
      <dsp:spPr>
        <a:xfrm>
          <a:off x="0" y="3101056"/>
          <a:ext cx="10515600" cy="775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latin typeface="Gill Sans Nova" panose="020B0602020104020203" pitchFamily="34" charset="0"/>
              <a:cs typeface="Gill Sans SemiBold" panose="020B0502020104020203" pitchFamily="34" charset="-79"/>
            </a:rPr>
            <a:t>Training</a:t>
          </a:r>
        </a:p>
      </dsp:txBody>
      <dsp:txXfrm>
        <a:off x="0" y="3101056"/>
        <a:ext cx="10515600" cy="775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2/22/2024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2/22/2024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7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236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669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74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5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8C351DE-CA9A-93E5-2E6E-0921FA2D688A}"/>
              </a:ext>
            </a:extLst>
          </p:cNvPr>
          <p:cNvSpPr/>
          <p:nvPr userDrawn="1"/>
        </p:nvSpPr>
        <p:spPr>
          <a:xfrm>
            <a:off x="0" y="0"/>
            <a:ext cx="7067730" cy="6858000"/>
          </a:xfrm>
          <a:custGeom>
            <a:avLst/>
            <a:gdLst>
              <a:gd name="connsiteX0" fmla="*/ 0 w 7067730"/>
              <a:gd name="connsiteY0" fmla="*/ 0 h 6858000"/>
              <a:gd name="connsiteX1" fmla="*/ 5624908 w 7067730"/>
              <a:gd name="connsiteY1" fmla="*/ 0 h 6858000"/>
              <a:gd name="connsiteX2" fmla="*/ 5747835 w 7067730"/>
              <a:gd name="connsiteY2" fmla="*/ 66359 h 6858000"/>
              <a:gd name="connsiteX3" fmla="*/ 6800990 w 7067730"/>
              <a:gd name="connsiteY3" fmla="*/ 1269725 h 6858000"/>
              <a:gd name="connsiteX4" fmla="*/ 6967801 w 7067730"/>
              <a:gd name="connsiteY4" fmla="*/ 3184523 h 6858000"/>
              <a:gd name="connsiteX5" fmla="*/ 5549878 w 7067730"/>
              <a:gd name="connsiteY5" fmla="*/ 4821851 h 6858000"/>
              <a:gd name="connsiteX6" fmla="*/ 4818374 w 7067730"/>
              <a:gd name="connsiteY6" fmla="*/ 5001158 h 6858000"/>
              <a:gd name="connsiteX7" fmla="*/ 3297849 w 7067730"/>
              <a:gd name="connsiteY7" fmla="*/ 5605778 h 6858000"/>
              <a:gd name="connsiteX8" fmla="*/ 2299274 w 7067730"/>
              <a:gd name="connsiteY8" fmla="*/ 6672529 h 6858000"/>
              <a:gd name="connsiteX9" fmla="*/ 2190713 w 7067730"/>
              <a:gd name="connsiteY9" fmla="*/ 6840787 h 6858000"/>
              <a:gd name="connsiteX10" fmla="*/ 2180046 w 7067730"/>
              <a:gd name="connsiteY10" fmla="*/ 6858000 h 6858000"/>
              <a:gd name="connsiteX11" fmla="*/ 0 w 706773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067730" h="6858000">
                <a:moveTo>
                  <a:pt x="0" y="0"/>
                </a:moveTo>
                <a:lnTo>
                  <a:pt x="5624908" y="0"/>
                </a:lnTo>
                <a:lnTo>
                  <a:pt x="5747835" y="66359"/>
                </a:lnTo>
                <a:cubicBezTo>
                  <a:pt x="6191694" y="338566"/>
                  <a:pt x="6550372" y="730462"/>
                  <a:pt x="6800990" y="1269725"/>
                </a:cubicBezTo>
                <a:cubicBezTo>
                  <a:pt x="7073654" y="1856367"/>
                  <a:pt x="7151634" y="2496371"/>
                  <a:pt x="6967801" y="3184523"/>
                </a:cubicBezTo>
                <a:cubicBezTo>
                  <a:pt x="6752318" y="3991449"/>
                  <a:pt x="6266657" y="4528124"/>
                  <a:pt x="5549878" y="4821851"/>
                </a:cubicBezTo>
                <a:cubicBezTo>
                  <a:pt x="5310251" y="4920015"/>
                  <a:pt x="5064169" y="4955733"/>
                  <a:pt x="4818374" y="5001158"/>
                </a:cubicBezTo>
                <a:cubicBezTo>
                  <a:pt x="4287053" y="5099178"/>
                  <a:pt x="3773566" y="5274085"/>
                  <a:pt x="3297849" y="5605778"/>
                </a:cubicBezTo>
                <a:cubicBezTo>
                  <a:pt x="2897243" y="5884873"/>
                  <a:pt x="2575429" y="6252666"/>
                  <a:pt x="2299274" y="6672529"/>
                </a:cubicBezTo>
                <a:cubicBezTo>
                  <a:pt x="2260727" y="6731138"/>
                  <a:pt x="2224651" y="6787110"/>
                  <a:pt x="2190713" y="6840787"/>
                </a:cubicBezTo>
                <a:lnTo>
                  <a:pt x="2180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384" y="2788521"/>
            <a:ext cx="6229530" cy="1325563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0688" y="1170432"/>
            <a:ext cx="4133088" cy="4351338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72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6B97A1A-D605-738D-8C08-D97B3BBB5274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33E79-37B9-73B6-FED8-8DF23954CC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0320" y="3078480"/>
            <a:ext cx="4840641" cy="1773555"/>
          </a:xfrm>
        </p:spPr>
        <p:txBody>
          <a:bodyPr anchor="b"/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21041-CFF4-58F6-F8DE-DFDCD6CC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60320" y="4852035"/>
            <a:ext cx="4840641" cy="551411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CC49F1D-4E95-A334-0DE1-5115637E40AF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560DF2B-C95A-F8F1-E64F-37BCABFF80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6011814-D2B8-5264-367E-302C5338E1E6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E452E6-C959-CF06-5BE1-AC6D28707FCB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285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/>
          <a:lstStyle>
            <a:lvl1pPr algn="ctr">
              <a:defRPr sz="2400" cap="all" baseline="0">
                <a:latin typeface="Gill Sans Nova" panose="020B06020201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Picture Placehold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Picture Placehold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all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baseline="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8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	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	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sz="12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BC3B985-E244-9B94-5C9B-8ED7DCD699F7}"/>
              </a:ext>
            </a:extLst>
          </p:cNvPr>
          <p:cNvSpPr/>
          <p:nvPr userDrawn="1"/>
        </p:nvSpPr>
        <p:spPr>
          <a:xfrm>
            <a:off x="0" y="2090206"/>
            <a:ext cx="5025692" cy="4767794"/>
          </a:xfrm>
          <a:custGeom>
            <a:avLst/>
            <a:gdLst>
              <a:gd name="connsiteX0" fmla="*/ 0 w 5025692"/>
              <a:gd name="connsiteY0" fmla="*/ 0 h 4767794"/>
              <a:gd name="connsiteX1" fmla="*/ 83822 w 5025692"/>
              <a:gd name="connsiteY1" fmla="*/ 8977 h 4767794"/>
              <a:gd name="connsiteX2" fmla="*/ 1007423 w 5025692"/>
              <a:gd name="connsiteY2" fmla="*/ 603530 h 4767794"/>
              <a:gd name="connsiteX3" fmla="*/ 1196014 w 5025692"/>
              <a:gd name="connsiteY3" fmla="*/ 998698 h 4767794"/>
              <a:gd name="connsiteX4" fmla="*/ 1720031 w 5025692"/>
              <a:gd name="connsiteY4" fmla="*/ 1792671 h 4767794"/>
              <a:gd name="connsiteX5" fmla="*/ 2445357 w 5025692"/>
              <a:gd name="connsiteY5" fmla="*/ 2234883 h 4767794"/>
              <a:gd name="connsiteX6" fmla="*/ 3131728 w 5025692"/>
              <a:gd name="connsiteY6" fmla="*/ 2461621 h 4767794"/>
              <a:gd name="connsiteX7" fmla="*/ 4942117 w 5025692"/>
              <a:gd name="connsiteY7" fmla="*/ 3799387 h 4767794"/>
              <a:gd name="connsiteX8" fmla="*/ 5025401 w 5025692"/>
              <a:gd name="connsiteY8" fmla="*/ 4347030 h 4767794"/>
              <a:gd name="connsiteX9" fmla="*/ 4964911 w 5025692"/>
              <a:gd name="connsiteY9" fmla="*/ 4754079 h 4767794"/>
              <a:gd name="connsiteX10" fmla="*/ 4960464 w 5025692"/>
              <a:gd name="connsiteY10" fmla="*/ 4767794 h 4767794"/>
              <a:gd name="connsiteX11" fmla="*/ 0 w 5025692"/>
              <a:gd name="connsiteY11" fmla="*/ 4767794 h 4767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25692" h="4767794">
                <a:moveTo>
                  <a:pt x="0" y="0"/>
                </a:moveTo>
                <a:lnTo>
                  <a:pt x="83822" y="8977"/>
                </a:lnTo>
                <a:cubicBezTo>
                  <a:pt x="481513" y="73066"/>
                  <a:pt x="786941" y="276937"/>
                  <a:pt x="1007423" y="603530"/>
                </a:cubicBezTo>
                <a:cubicBezTo>
                  <a:pt x="1091644" y="728317"/>
                  <a:pt x="1141084" y="864163"/>
                  <a:pt x="1196014" y="998698"/>
                </a:cubicBezTo>
                <a:cubicBezTo>
                  <a:pt x="1314658" y="1289535"/>
                  <a:pt x="1474956" y="1561126"/>
                  <a:pt x="1720031" y="1792671"/>
                </a:cubicBezTo>
                <a:cubicBezTo>
                  <a:pt x="1926283" y="1987685"/>
                  <a:pt x="2173702" y="2127358"/>
                  <a:pt x="2445357" y="2234883"/>
                </a:cubicBezTo>
                <a:cubicBezTo>
                  <a:pt x="2748724" y="2354951"/>
                  <a:pt x="2937273" y="2404939"/>
                  <a:pt x="3131728" y="2461621"/>
                </a:cubicBezTo>
                <a:cubicBezTo>
                  <a:pt x="3347847" y="2524590"/>
                  <a:pt x="4630019" y="2898435"/>
                  <a:pt x="4942117" y="3799387"/>
                </a:cubicBezTo>
                <a:cubicBezTo>
                  <a:pt x="5026156" y="4042026"/>
                  <a:pt x="5026847" y="4283761"/>
                  <a:pt x="5025401" y="4347030"/>
                </a:cubicBezTo>
                <a:cubicBezTo>
                  <a:pt x="5022168" y="4486810"/>
                  <a:pt x="5000521" y="4622184"/>
                  <a:pt x="4964911" y="4754079"/>
                </a:cubicBezTo>
                <a:lnTo>
                  <a:pt x="4960464" y="4767794"/>
                </a:lnTo>
                <a:lnTo>
                  <a:pt x="0" y="4767794"/>
                </a:ln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70432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A01FE67-785F-1A9A-BBBD-4F9A419AC158}"/>
              </a:ext>
            </a:extLst>
          </p:cNvPr>
          <p:cNvSpPr/>
          <p:nvPr userDrawn="1"/>
        </p:nvSpPr>
        <p:spPr>
          <a:xfrm>
            <a:off x="6173514" y="1"/>
            <a:ext cx="6018487" cy="5788889"/>
          </a:xfrm>
          <a:custGeom>
            <a:avLst/>
            <a:gdLst>
              <a:gd name="connsiteX0" fmla="*/ 156534 w 6018487"/>
              <a:gd name="connsiteY0" fmla="*/ 0 h 5788889"/>
              <a:gd name="connsiteX1" fmla="*/ 6018487 w 6018487"/>
              <a:gd name="connsiteY1" fmla="*/ 0 h 5788889"/>
              <a:gd name="connsiteX2" fmla="*/ 6018487 w 6018487"/>
              <a:gd name="connsiteY2" fmla="*/ 5323590 h 5788889"/>
              <a:gd name="connsiteX3" fmla="*/ 5932782 w 6018487"/>
              <a:gd name="connsiteY3" fmla="*/ 5397450 h 5788889"/>
              <a:gd name="connsiteX4" fmla="*/ 891863 w 6018487"/>
              <a:gd name="connsiteY4" fmla="*/ 3868392 h 5788889"/>
              <a:gd name="connsiteX5" fmla="*/ 113848 w 6018487"/>
              <a:gd name="connsiteY5" fmla="*/ 143186 h 578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8487" h="5788889">
                <a:moveTo>
                  <a:pt x="156534" y="0"/>
                </a:moveTo>
                <a:lnTo>
                  <a:pt x="6018487" y="0"/>
                </a:lnTo>
                <a:lnTo>
                  <a:pt x="6018487" y="5323590"/>
                </a:lnTo>
                <a:lnTo>
                  <a:pt x="5932782" y="5397450"/>
                </a:lnTo>
                <a:cubicBezTo>
                  <a:pt x="4753122" y="6286614"/>
                  <a:pt x="2167835" y="5612225"/>
                  <a:pt x="891863" y="3868392"/>
                </a:cubicBezTo>
                <a:cubicBezTo>
                  <a:pt x="139136" y="2839633"/>
                  <a:pt x="-193253" y="1390444"/>
                  <a:pt x="113848" y="143186"/>
                </a:cubicBez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1E289D-5AB0-EF69-573E-509925B56AD3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B8D33D-94BC-23EE-0691-9CC4E4CFE33B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E7DD89-FEA2-9BBA-778E-4E9F25BE1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4D77E-556E-0A77-D94A-FEE6C4493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64CE25-BC90-F218-081D-1F318A6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61380-5630-29CD-5357-ECACB77A7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E390A-17CB-4BA8-9C29-A42E9C0A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B19B5-A87D-987E-D2A1-00BF3335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22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7664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7" r:id="rId3"/>
    <p:sldLayoutId id="2147483651" r:id="rId4"/>
    <p:sldLayoutId id="2147483659" r:id="rId5"/>
    <p:sldLayoutId id="2147483660" r:id="rId6"/>
    <p:sldLayoutId id="2147483664" r:id="rId7"/>
    <p:sldLayoutId id="2147483661" r:id="rId8"/>
    <p:sldLayoutId id="2147483662" r:id="rId9"/>
    <p:sldLayoutId id="2147483663" r:id="rId10"/>
    <p:sldLayoutId id="2147483654" r:id="rId11"/>
    <p:sldLayoutId id="2147483653" r:id="rId12"/>
    <p:sldLayoutId id="2147483667" r:id="rId13"/>
    <p:sldLayoutId id="2147483665" r:id="rId14"/>
    <p:sldLayoutId id="2147483666" r:id="rId15"/>
    <p:sldLayoutId id="2147483652" r:id="rId16"/>
    <p:sldLayoutId id="2147483655" r:id="rId17"/>
    <p:sldLayoutId id="2147483656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8BB83-CA62-C813-5584-9F9C32557A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Happy State </a:t>
            </a:r>
            <a:br>
              <a:rPr lang="en-US" dirty="0"/>
            </a:br>
            <a:r>
              <a:rPr lang="en-US" dirty="0"/>
              <a:t>High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D2251-7AFE-1B36-778C-D116EDBB7F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WHS Policy Statement Updates </a:t>
            </a:r>
          </a:p>
        </p:txBody>
      </p:sp>
    </p:spTree>
    <p:extLst>
      <p:ext uri="{BB962C8B-B14F-4D97-AF65-F5344CB8AC3E}">
        <p14:creationId xmlns:p14="http://schemas.microsoft.com/office/powerpoint/2010/main" val="41753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9ECAA-48CB-8CE7-4844-AA2C77D9E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7739" y="2427315"/>
            <a:ext cx="7944473" cy="183129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1900" dirty="0"/>
              <a:t>Workers of Happy State High School must take reasonable care of their own health and safety, and that of others who may be affected by their worker’s acts or omissions; and:</a:t>
            </a:r>
          </a:p>
          <a:p>
            <a:pPr lvl="0">
              <a:spcAft>
                <a:spcPts val="800"/>
              </a:spcAft>
            </a:pPr>
            <a:r>
              <a:rPr lang="en-AU" sz="1900" dirty="0"/>
              <a:t>comply, so far as the worker is reasonably able, with any reasonable instruction that is given by the PCBU. </a:t>
            </a:r>
          </a:p>
          <a:p>
            <a:pPr lvl="0">
              <a:spcAft>
                <a:spcPts val="800"/>
              </a:spcAft>
            </a:pPr>
            <a:r>
              <a:rPr lang="en-AU" sz="1900" dirty="0"/>
              <a:t>co-operate with any reasonable policy or procedure of the person conducting the business or undertaking relating to health or safety at the workplace that has been notified to workers</a:t>
            </a:r>
            <a:endParaRPr lang="en-US" sz="19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AFF98539-62A0-1540-960A-9970A1E93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421" y="1343334"/>
            <a:ext cx="4687963" cy="1083981"/>
          </a:xfrm>
        </p:spPr>
        <p:txBody>
          <a:bodyPr>
            <a:normAutofit/>
          </a:bodyPr>
          <a:lstStyle/>
          <a:p>
            <a:r>
              <a:rPr lang="en-US" dirty="0"/>
              <a:t>Duties: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 28: WHS Act 2011)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600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20049A31-4080-1732-A6A3-44C3E548DCD2}"/>
              </a:ext>
            </a:extLst>
          </p:cNvPr>
          <p:cNvSpPr txBox="1">
            <a:spLocks/>
          </p:cNvSpPr>
          <p:nvPr/>
        </p:nvSpPr>
        <p:spPr>
          <a:xfrm>
            <a:off x="352184" y="1777260"/>
            <a:ext cx="5433473" cy="6766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 cap="all" baseline="0">
                <a:solidFill>
                  <a:schemeClr val="accent1"/>
                </a:solidFill>
                <a:latin typeface="Gill Sans Nova" panose="020B0602020104020203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Rights: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(Sections: 19-26, 27, 46-49, 83-89 WHS Act 2011)</a:t>
            </a:r>
            <a:endParaRPr lang="en-US" sz="1800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7FEA2F44-11C0-5E8B-5B54-D2F04B497FC4}"/>
              </a:ext>
            </a:extLst>
          </p:cNvPr>
          <p:cNvSpPr txBox="1">
            <a:spLocks/>
          </p:cNvSpPr>
          <p:nvPr/>
        </p:nvSpPr>
        <p:spPr>
          <a:xfrm>
            <a:off x="352185" y="2440616"/>
            <a:ext cx="9764404" cy="2613522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83464" indent="-283464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None/>
            </a:pPr>
            <a:r>
              <a:rPr lang="en-AU" sz="6800" dirty="0"/>
              <a:t>Workers have the right to a safe and healthy work environment, including:</a:t>
            </a:r>
          </a:p>
          <a:p>
            <a:pPr marL="0" indent="0">
              <a:lnSpc>
                <a:spcPct val="107000"/>
              </a:lnSpc>
              <a:buNone/>
            </a:pPr>
            <a:endParaRPr lang="en-AU" sz="6800" dirty="0"/>
          </a:p>
          <a:p>
            <a:pPr>
              <a:lnSpc>
                <a:spcPct val="107000"/>
              </a:lnSpc>
            </a:pPr>
            <a:r>
              <a:rPr lang="en-AU" sz="6800" dirty="0"/>
              <a:t>safe machinery and structures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instruction, training and supervision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any necessary safety equipment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consultation about safety in the workplace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workers compensation.</a:t>
            </a:r>
          </a:p>
          <a:p>
            <a:pPr marL="0" indent="0">
              <a:lnSpc>
                <a:spcPct val="107000"/>
              </a:lnSpc>
              <a:buNone/>
            </a:pPr>
            <a:endParaRPr lang="en-AU" sz="6800" dirty="0"/>
          </a:p>
          <a:p>
            <a:pPr marL="0" lvl="0" indent="0">
              <a:lnSpc>
                <a:spcPct val="107000"/>
              </a:lnSpc>
              <a:buNone/>
            </a:pPr>
            <a:r>
              <a:rPr lang="en-AU" sz="6800" dirty="0"/>
              <a:t>Workers also have the right to:</a:t>
            </a:r>
          </a:p>
          <a:p>
            <a:pPr marL="0" lvl="0" indent="0">
              <a:lnSpc>
                <a:spcPct val="107000"/>
              </a:lnSpc>
              <a:buNone/>
            </a:pPr>
            <a:endParaRPr lang="en-AU" sz="6800" dirty="0"/>
          </a:p>
          <a:p>
            <a:pPr>
              <a:lnSpc>
                <a:spcPct val="107000"/>
              </a:lnSpc>
            </a:pPr>
            <a:r>
              <a:rPr lang="en-AU" sz="6800" dirty="0"/>
              <a:t>Elect a health and safety representative (HSR) 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Request the formation of a health and safety committee. 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Cease unsafe work.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Have health and safety issues resolved in accordance with an agreed issue resolution procedure.</a:t>
            </a:r>
          </a:p>
          <a:p>
            <a:pPr>
              <a:lnSpc>
                <a:spcPct val="107000"/>
              </a:lnSpc>
            </a:pPr>
            <a:r>
              <a:rPr lang="en-AU" sz="6800" dirty="0"/>
              <a:t>Not be discriminated against for raising health and safety issues.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91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D1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7DC31-1488-8091-935A-1B03A14A5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Workers </a:t>
            </a:r>
          </a:p>
        </p:txBody>
      </p:sp>
      <p:sp>
        <p:nvSpPr>
          <p:cNvPr id="15" name="Text Placeholder 1">
            <a:extLst>
              <a:ext uri="{FF2B5EF4-FFF2-40B4-BE49-F238E27FC236}">
                <a16:creationId xmlns:a16="http://schemas.microsoft.com/office/drawing/2014/main" id="{20049A31-4080-1732-A6A3-44C3E548DCD2}"/>
              </a:ext>
            </a:extLst>
          </p:cNvPr>
          <p:cNvSpPr txBox="1">
            <a:spLocks/>
          </p:cNvSpPr>
          <p:nvPr/>
        </p:nvSpPr>
        <p:spPr>
          <a:xfrm>
            <a:off x="352185" y="1596043"/>
            <a:ext cx="5034462" cy="8578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kern="1200" cap="all" baseline="0">
                <a:solidFill>
                  <a:schemeClr val="accent1"/>
                </a:solidFill>
                <a:latin typeface="Gill Sans Nova" panose="020B0602020104020203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Obligations </a:t>
            </a:r>
          </a:p>
          <a:p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(Section: 28, 30-34 WHS Act 2011)</a:t>
            </a:r>
            <a:endParaRPr lang="en-US" sz="1800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7FEA2F44-11C0-5E8B-5B54-D2F04B497FC4}"/>
              </a:ext>
            </a:extLst>
          </p:cNvPr>
          <p:cNvSpPr txBox="1">
            <a:spLocks/>
          </p:cNvSpPr>
          <p:nvPr/>
        </p:nvSpPr>
        <p:spPr>
          <a:xfrm>
            <a:off x="352185" y="2440616"/>
            <a:ext cx="9764404" cy="26135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83464" indent="-283464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/>
              <a:t>Workers have WHS obligations to themselves and their workmates. Workers must: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AU" dirty="0"/>
          </a:p>
          <a:p>
            <a:pPr>
              <a:lnSpc>
                <a:spcPct val="107000"/>
              </a:lnSpc>
            </a:pPr>
            <a:r>
              <a:rPr lang="en-AU" dirty="0"/>
              <a:t>Comply with instructions given for work health and safety.</a:t>
            </a:r>
          </a:p>
          <a:p>
            <a:pPr>
              <a:lnSpc>
                <a:spcPct val="107000"/>
              </a:lnSpc>
            </a:pPr>
            <a:r>
              <a:rPr lang="en-AU" dirty="0"/>
              <a:t>Use personal protective equipment if your employer provides it and if you are properly trained to use it.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or recklessly interfere with or misuse anything provided for work health and safety at the workplace.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place others at risk</a:t>
            </a:r>
          </a:p>
          <a:p>
            <a:pPr>
              <a:lnSpc>
                <a:spcPct val="107000"/>
              </a:lnSpc>
            </a:pPr>
            <a:r>
              <a:rPr lang="en-AU" dirty="0"/>
              <a:t>Not wilfully injure yourself.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00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47179F7-8740-03DE-F133-BBA41988A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WHS Policy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BF9C1-9009-C934-C11C-54570A5234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1956435"/>
            <a:ext cx="10953681" cy="3684588"/>
          </a:xfrm>
        </p:spPr>
        <p:txBody>
          <a:bodyPr/>
          <a:lstStyle/>
          <a:p>
            <a:r>
              <a:rPr lang="en-US" sz="2000" dirty="0"/>
              <a:t>All systems will now reflect the Work Health and Safety Act 2011 which has now superseded the 1995 edition </a:t>
            </a:r>
          </a:p>
          <a:p>
            <a:endParaRPr lang="en-US" sz="2000" dirty="0"/>
          </a:p>
          <a:p>
            <a:r>
              <a:rPr lang="en-US" sz="2000" dirty="0"/>
              <a:t>All workers will now be involved/ consulted in the development stages of any WHS documentation that relates to their wellbeing </a:t>
            </a:r>
          </a:p>
          <a:p>
            <a:endParaRPr lang="en-US" sz="2000" dirty="0"/>
          </a:p>
          <a:p>
            <a:r>
              <a:rPr lang="en-US" sz="2000" dirty="0"/>
              <a:t>The WHS Policy will now be reviewed at predetermined intervals, after any incidents, law changes, ineffectiveness and management changes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Worker's duties, rights and obligations will now be outlined in the policy along with the management responsibilities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94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9645BD6E-D504-0AAE-E7AB-615D9958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How these changes will be monitored - Checklist</a:t>
            </a:r>
          </a:p>
        </p:txBody>
      </p:sp>
      <p:graphicFrame>
        <p:nvGraphicFramePr>
          <p:cNvPr id="14" name="Content Placeholder 3" descr="Timeline Placeholder ">
            <a:extLst>
              <a:ext uri="{FF2B5EF4-FFF2-40B4-BE49-F238E27FC236}">
                <a16:creationId xmlns:a16="http://schemas.microsoft.com/office/drawing/2014/main" id="{8B282638-605F-AABF-CB34-2453951B10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9041238"/>
              </p:ext>
            </p:extLst>
          </p:nvPr>
        </p:nvGraphicFramePr>
        <p:xfrm>
          <a:off x="838200" y="1835323"/>
          <a:ext cx="1051560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461112-1314-1F15-2239-5EFCF120C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D4406C-089C-C2FF-4CED-A1744760F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5CC93-7672-B278-4A84-0AB0F7221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03EB7B5-013E-AFBF-D52B-28064C479317}"/>
              </a:ext>
            </a:extLst>
          </p:cNvPr>
          <p:cNvSpPr/>
          <p:nvPr/>
        </p:nvSpPr>
        <p:spPr>
          <a:xfrm>
            <a:off x="299258" y="2086495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7675FEA-98B9-6A3B-4005-D62856AE6178}"/>
              </a:ext>
            </a:extLst>
          </p:cNvPr>
          <p:cNvSpPr/>
          <p:nvPr/>
        </p:nvSpPr>
        <p:spPr>
          <a:xfrm>
            <a:off x="299258" y="2854591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45B018-04E1-1EE0-A19A-21A2C67FBA8E}"/>
              </a:ext>
            </a:extLst>
          </p:cNvPr>
          <p:cNvSpPr/>
          <p:nvPr/>
        </p:nvSpPr>
        <p:spPr>
          <a:xfrm>
            <a:off x="299258" y="3622687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84F8E89-76A8-98F0-A53A-A672E6AFEAF1}"/>
              </a:ext>
            </a:extLst>
          </p:cNvPr>
          <p:cNvSpPr/>
          <p:nvPr/>
        </p:nvSpPr>
        <p:spPr>
          <a:xfrm>
            <a:off x="310065" y="4390783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5577A98-880D-25B9-1191-2AF701B2ED32}"/>
              </a:ext>
            </a:extLst>
          </p:cNvPr>
          <p:cNvSpPr/>
          <p:nvPr/>
        </p:nvSpPr>
        <p:spPr>
          <a:xfrm>
            <a:off x="313529" y="5158879"/>
            <a:ext cx="276814" cy="3108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4133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5457B3-5CDB-2512-8506-CA98759BF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BE0AF3-1853-CD9F-888A-7F5DFDA14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78A861-639C-E382-4E28-9DE6D7137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B4751-880F-D840-AAA9-3A15815CC996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CCEC63-8DCB-AEA1-594B-595C96B0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Questions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7C7392-FAE4-958A-B864-07E90D106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AutoNum type="arabicPeriod"/>
            </a:pP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How soon do you think these recommendations will be actioned? </a:t>
            </a:r>
          </a:p>
          <a:p>
            <a:pPr marL="0" indent="0">
              <a:buNone/>
            </a:pPr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These recommendations will be actioned as soon as the school has been made aware that their processes and procedures are not currently compliant with WHS laws.</a:t>
            </a:r>
          </a:p>
          <a:p>
            <a:pPr marL="342900" indent="-342900">
              <a:buAutoNum type="arabicPeriod" startAt="2"/>
            </a:pP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Do you foresee any problems with the implementation?</a:t>
            </a:r>
          </a:p>
          <a:p>
            <a:pPr marL="0" indent="0">
              <a:buNone/>
            </a:pPr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 do not have any concerns with the implementation, this will create a safer </a:t>
            </a:r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environment</a:t>
            </a:r>
            <a:r>
              <a:rPr lang="en-A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for all parties </a:t>
            </a:r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and ensure compliance is met. 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AU" sz="1800" b="1" dirty="0">
                <a:latin typeface="Calibri" panose="020F0502020204030204" pitchFamily="34" charset="0"/>
                <a:ea typeface="Calibri" panose="020F0502020204030204" pitchFamily="34" charset="0"/>
              </a:rPr>
              <a:t>3. </a:t>
            </a:r>
            <a:r>
              <a:rPr lang="en-A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What method/methods do you recommend for communicating this to our staff?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Provide WHS Policies and Procedures as printed documents during an Induction 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Display WHS Policies and Procedures in prominent locations </a:t>
            </a: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Staff Meetings 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AU" sz="1800" dirty="0">
                <a:latin typeface="Calibri" panose="020F0502020204030204" pitchFamily="34" charset="0"/>
                <a:ea typeface="Calibri" panose="020F0502020204030204" pitchFamily="34" charset="0"/>
              </a:rPr>
              <a:t>Include the WHS Policy in the WHS Manual 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7869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 design" id="{5BB9B75E-A368-4614-97CA-C549A936357F}" vid="{66BDDD71-3AB6-4D26-9C54-3E9BC0AA3D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E26AC2-BC04-45BA-BD7C-5CDF09AA942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AE7813-FB42-416C-BEF8-5F3180DDB0F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18840F3C-8AB4-4243-A06A-B5999EF600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{40BFA468-A8FF-441D-A51E-EDE87DF68C0F}tf11964407_win32</Template>
  <TotalTime>66</TotalTime>
  <Words>540</Words>
  <Application>Microsoft Office PowerPoint</Application>
  <PresentationFormat>Widescreen</PresentationFormat>
  <Paragraphs>74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Courier New</vt:lpstr>
      <vt:lpstr>Gill Sans Nova</vt:lpstr>
      <vt:lpstr>Gill Sans Nova Light</vt:lpstr>
      <vt:lpstr>Sagona Book</vt:lpstr>
      <vt:lpstr>Office Theme</vt:lpstr>
      <vt:lpstr>Happy State  High School</vt:lpstr>
      <vt:lpstr>Workers </vt:lpstr>
      <vt:lpstr>Workers </vt:lpstr>
      <vt:lpstr>Workers </vt:lpstr>
      <vt:lpstr>WHS Policy Updates</vt:lpstr>
      <vt:lpstr>How these changes will be monitored - Checklist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Painters</dc:title>
  <dc:creator>Casey Wait</dc:creator>
  <cp:lastModifiedBy>Casey Wait</cp:lastModifiedBy>
  <cp:revision>4</cp:revision>
  <dcterms:created xsi:type="dcterms:W3CDTF">2024-02-22T02:25:42Z</dcterms:created>
  <dcterms:modified xsi:type="dcterms:W3CDTF">2024-02-22T03:50:16Z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