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slides/slide82.xml" ContentType="application/vnd.openxmlformats-officedocument.presentationml.slide+xml"/>
  <Override PartName="/ppt/slides/slide83.xml" ContentType="application/vnd.openxmlformats-officedocument.presentationml.slide+xml"/>
  <Override PartName="/ppt/slides/slide84.xml" ContentType="application/vnd.openxmlformats-officedocument.presentationml.slide+xml"/>
  <Override PartName="/ppt/slides/slide85.xml" ContentType="application/vnd.openxmlformats-officedocument.presentationml.slide+xml"/>
  <Override PartName="/ppt/slides/slide86.xml" ContentType="application/vnd.openxmlformats-officedocument.presentationml.slide+xml"/>
  <Override PartName="/ppt/slides/slide87.xml" ContentType="application/vnd.openxmlformats-officedocument.presentationml.slide+xml"/>
  <Override PartName="/ppt/slides/slide88.xml" ContentType="application/vnd.openxmlformats-officedocument.presentationml.slide+xml"/>
  <Override PartName="/ppt/slides/slide89.xml" ContentType="application/vnd.openxmlformats-officedocument.presentationml.slide+xml"/>
  <Override PartName="/ppt/slides/slide90.xml" ContentType="application/vnd.openxmlformats-officedocument.presentationml.slide+xml"/>
  <Override PartName="/ppt/slides/slide91.xml" ContentType="application/vnd.openxmlformats-officedocument.presentationml.slide+xml"/>
  <Override PartName="/ppt/slides/slide92.xml" ContentType="application/vnd.openxmlformats-officedocument.presentationml.slide+xml"/>
  <Override PartName="/ppt/slides/slide93.xml" ContentType="application/vnd.openxmlformats-officedocument.presentationml.slide+xml"/>
  <Override PartName="/ppt/slides/slide94.xml" ContentType="application/vnd.openxmlformats-officedocument.presentationml.slide+xml"/>
  <Override PartName="/ppt/slides/slide95.xml" ContentType="application/vnd.openxmlformats-officedocument.presentationml.slide+xml"/>
  <Override PartName="/ppt/slides/slide96.xml" ContentType="application/vnd.openxmlformats-officedocument.presentationml.slide+xml"/>
  <Override PartName="/ppt/slides/slide97.xml" ContentType="application/vnd.openxmlformats-officedocument.presentationml.slide+xml"/>
  <Override PartName="/ppt/slides/slide98.xml" ContentType="application/vnd.openxmlformats-officedocument.presentationml.slide+xml"/>
  <Override PartName="/ppt/slides/slide9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1"/>
  </p:notesMasterIdLst>
  <p:sldIdLst>
    <p:sldId id="257" r:id="rId2"/>
    <p:sldId id="610" r:id="rId3"/>
    <p:sldId id="417" r:id="rId4"/>
    <p:sldId id="309" r:id="rId5"/>
    <p:sldId id="437" r:id="rId6"/>
    <p:sldId id="611" r:id="rId7"/>
    <p:sldId id="612" r:id="rId8"/>
    <p:sldId id="392" r:id="rId9"/>
    <p:sldId id="504" r:id="rId10"/>
    <p:sldId id="503" r:id="rId11"/>
    <p:sldId id="613" r:id="rId12"/>
    <p:sldId id="614" r:id="rId13"/>
    <p:sldId id="439" r:id="rId14"/>
    <p:sldId id="396" r:id="rId15"/>
    <p:sldId id="440" r:id="rId16"/>
    <p:sldId id="615" r:id="rId17"/>
    <p:sldId id="616" r:id="rId18"/>
    <p:sldId id="399" r:id="rId19"/>
    <p:sldId id="401" r:id="rId20"/>
    <p:sldId id="441" r:id="rId21"/>
    <p:sldId id="617" r:id="rId22"/>
    <p:sldId id="387" r:id="rId23"/>
    <p:sldId id="405" r:id="rId24"/>
    <p:sldId id="443" r:id="rId25"/>
    <p:sldId id="507" r:id="rId26"/>
    <p:sldId id="586" r:id="rId27"/>
    <p:sldId id="587" r:id="rId28"/>
    <p:sldId id="618" r:id="rId29"/>
    <p:sldId id="619" r:id="rId30"/>
    <p:sldId id="588" r:id="rId31"/>
    <p:sldId id="589" r:id="rId32"/>
    <p:sldId id="590" r:id="rId33"/>
    <p:sldId id="620" r:id="rId34"/>
    <p:sldId id="591" r:id="rId35"/>
    <p:sldId id="592" r:id="rId36"/>
    <p:sldId id="593" r:id="rId37"/>
    <p:sldId id="594" r:id="rId38"/>
    <p:sldId id="595" r:id="rId39"/>
    <p:sldId id="596" r:id="rId40"/>
    <p:sldId id="597" r:id="rId41"/>
    <p:sldId id="598" r:id="rId42"/>
    <p:sldId id="599" r:id="rId43"/>
    <p:sldId id="624" r:id="rId44"/>
    <p:sldId id="600" r:id="rId45"/>
    <p:sldId id="562" r:id="rId46"/>
    <p:sldId id="563" r:id="rId47"/>
    <p:sldId id="625" r:id="rId48"/>
    <p:sldId id="564" r:id="rId49"/>
    <p:sldId id="565" r:id="rId50"/>
    <p:sldId id="566" r:id="rId51"/>
    <p:sldId id="622" r:id="rId52"/>
    <p:sldId id="623" r:id="rId53"/>
    <p:sldId id="567" r:id="rId54"/>
    <p:sldId id="568" r:id="rId55"/>
    <p:sldId id="569" r:id="rId56"/>
    <p:sldId id="621" r:id="rId57"/>
    <p:sldId id="570" r:id="rId58"/>
    <p:sldId id="571" r:id="rId59"/>
    <p:sldId id="572" r:id="rId60"/>
    <p:sldId id="626" r:id="rId61"/>
    <p:sldId id="573" r:id="rId62"/>
    <p:sldId id="577" r:id="rId63"/>
    <p:sldId id="578" r:id="rId64"/>
    <p:sldId id="579" r:id="rId65"/>
    <p:sldId id="538" r:id="rId66"/>
    <p:sldId id="539" r:id="rId67"/>
    <p:sldId id="627" r:id="rId68"/>
    <p:sldId id="540" r:id="rId69"/>
    <p:sldId id="541" r:id="rId70"/>
    <p:sldId id="542" r:id="rId71"/>
    <p:sldId id="628" r:id="rId72"/>
    <p:sldId id="543" r:id="rId73"/>
    <p:sldId id="544" r:id="rId74"/>
    <p:sldId id="545" r:id="rId75"/>
    <p:sldId id="629" r:id="rId76"/>
    <p:sldId id="546" r:id="rId77"/>
    <p:sldId id="547" r:id="rId78"/>
    <p:sldId id="548" r:id="rId79"/>
    <p:sldId id="549" r:id="rId80"/>
    <p:sldId id="550" r:id="rId81"/>
    <p:sldId id="551" r:id="rId82"/>
    <p:sldId id="552" r:id="rId83"/>
    <p:sldId id="553" r:id="rId84"/>
    <p:sldId id="554" r:id="rId85"/>
    <p:sldId id="630" r:id="rId86"/>
    <p:sldId id="555" r:id="rId87"/>
    <p:sldId id="556" r:id="rId88"/>
    <p:sldId id="557" r:id="rId89"/>
    <p:sldId id="631" r:id="rId90"/>
    <p:sldId id="632" r:id="rId91"/>
    <p:sldId id="558" r:id="rId92"/>
    <p:sldId id="559" r:id="rId93"/>
    <p:sldId id="560" r:id="rId94"/>
    <p:sldId id="633" r:id="rId95"/>
    <p:sldId id="561" r:id="rId96"/>
    <p:sldId id="436" r:id="rId97"/>
    <p:sldId id="435" r:id="rId98"/>
    <p:sldId id="418" r:id="rId99"/>
    <p:sldId id="419" r:id="rId10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9779" autoAdjust="0"/>
    <p:restoredTop sz="91525" autoAdjust="0"/>
  </p:normalViewPr>
  <p:slideViewPr>
    <p:cSldViewPr>
      <p:cViewPr>
        <p:scale>
          <a:sx n="60" d="100"/>
          <a:sy n="60" d="100"/>
        </p:scale>
        <p:origin x="-3390" y="-109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87" Type="http://schemas.openxmlformats.org/officeDocument/2006/relationships/slide" Target="slides/slide86.xml"/><Relationship Id="rId102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8CE68F6-B1C6-4F72-9344-75C3CDF2C7FC}" type="doc">
      <dgm:prSet loTypeId="urn:microsoft.com/office/officeart/2005/8/layout/pyramid1" loCatId="pyramid" qsTypeId="urn:microsoft.com/office/officeart/2005/8/quickstyle/simple2" qsCatId="simple" csTypeId="urn:microsoft.com/office/officeart/2005/8/colors/accent2_3" csCatId="accent2" phldr="1"/>
      <dgm:spPr/>
      <dgm:t>
        <a:bodyPr/>
        <a:lstStyle/>
        <a:p>
          <a:endParaRPr lang="en-GB"/>
        </a:p>
      </dgm:t>
    </dgm:pt>
    <dgm:pt modelId="{DC4A728F-1AE4-4A86-AA17-184198568678}">
      <dgm:prSet phldrT="[Text]"/>
      <dgm:spPr/>
      <dgm:t>
        <a:bodyPr/>
        <a:lstStyle/>
        <a:p>
          <a:r>
            <a:rPr lang="en-GB" b="1" dirty="0"/>
            <a:t>Self-actualisation</a:t>
          </a:r>
        </a:p>
      </dgm:t>
    </dgm:pt>
    <dgm:pt modelId="{6B8EFFB5-E030-423B-B7C6-08AC05653F60}" type="parTrans" cxnId="{61B781FA-AC82-4A39-A50C-C0B15211A0D8}">
      <dgm:prSet/>
      <dgm:spPr/>
      <dgm:t>
        <a:bodyPr/>
        <a:lstStyle/>
        <a:p>
          <a:endParaRPr lang="en-GB"/>
        </a:p>
      </dgm:t>
    </dgm:pt>
    <dgm:pt modelId="{BA3649C0-3EEE-44AA-9BB6-08B922532D0C}" type="sibTrans" cxnId="{61B781FA-AC82-4A39-A50C-C0B15211A0D8}">
      <dgm:prSet/>
      <dgm:spPr/>
      <dgm:t>
        <a:bodyPr/>
        <a:lstStyle/>
        <a:p>
          <a:endParaRPr lang="en-GB"/>
        </a:p>
      </dgm:t>
    </dgm:pt>
    <dgm:pt modelId="{88432BD5-030E-437E-8A6A-6903C1DCBFC2}">
      <dgm:prSet phldrT="[Text]"/>
      <dgm:spPr/>
      <dgm:t>
        <a:bodyPr/>
        <a:lstStyle/>
        <a:p>
          <a:r>
            <a:rPr lang="en-GB" b="1" dirty="0"/>
            <a:t>Esteem</a:t>
          </a:r>
        </a:p>
      </dgm:t>
    </dgm:pt>
    <dgm:pt modelId="{205C19E1-8CD4-427C-BD54-F19939929144}" type="parTrans" cxnId="{FBA178BF-3D58-4530-9843-E5E628966E67}">
      <dgm:prSet/>
      <dgm:spPr/>
      <dgm:t>
        <a:bodyPr/>
        <a:lstStyle/>
        <a:p>
          <a:endParaRPr lang="en-GB"/>
        </a:p>
      </dgm:t>
    </dgm:pt>
    <dgm:pt modelId="{D04B83F1-4304-4DB5-9597-B83A9D7E3FB9}" type="sibTrans" cxnId="{FBA178BF-3D58-4530-9843-E5E628966E67}">
      <dgm:prSet/>
      <dgm:spPr/>
      <dgm:t>
        <a:bodyPr/>
        <a:lstStyle/>
        <a:p>
          <a:endParaRPr lang="en-GB"/>
        </a:p>
      </dgm:t>
    </dgm:pt>
    <dgm:pt modelId="{CB26A24E-B1F7-4136-98B3-73222458DAA6}">
      <dgm:prSet phldrT="[Text]"/>
      <dgm:spPr/>
      <dgm:t>
        <a:bodyPr/>
        <a:lstStyle/>
        <a:p>
          <a:r>
            <a:rPr lang="en-GB" b="1" dirty="0"/>
            <a:t>Social</a:t>
          </a:r>
        </a:p>
      </dgm:t>
    </dgm:pt>
    <dgm:pt modelId="{CCEBDEB3-8B7B-48DC-9F2E-2D9BCEC8DD9A}" type="parTrans" cxnId="{077ED657-D815-42EF-92EB-3F38414CF215}">
      <dgm:prSet/>
      <dgm:spPr/>
      <dgm:t>
        <a:bodyPr/>
        <a:lstStyle/>
        <a:p>
          <a:endParaRPr lang="en-GB"/>
        </a:p>
      </dgm:t>
    </dgm:pt>
    <dgm:pt modelId="{E70672B5-8C1E-47B0-A094-532C94750161}" type="sibTrans" cxnId="{077ED657-D815-42EF-92EB-3F38414CF215}">
      <dgm:prSet/>
      <dgm:spPr/>
      <dgm:t>
        <a:bodyPr/>
        <a:lstStyle/>
        <a:p>
          <a:endParaRPr lang="en-GB"/>
        </a:p>
      </dgm:t>
    </dgm:pt>
    <dgm:pt modelId="{3C8502CD-C416-4536-91CE-A8AD4E197316}">
      <dgm:prSet/>
      <dgm:spPr/>
      <dgm:t>
        <a:bodyPr/>
        <a:lstStyle/>
        <a:p>
          <a:r>
            <a:rPr lang="en-GB" b="1" dirty="0"/>
            <a:t>Safety</a:t>
          </a:r>
        </a:p>
      </dgm:t>
    </dgm:pt>
    <dgm:pt modelId="{3F53843A-862D-48CE-8ACF-B9BDD4126440}" type="parTrans" cxnId="{32ADF7B4-B09E-47F8-9E4E-0C52EB7C4572}">
      <dgm:prSet/>
      <dgm:spPr/>
      <dgm:t>
        <a:bodyPr/>
        <a:lstStyle/>
        <a:p>
          <a:endParaRPr lang="en-GB"/>
        </a:p>
      </dgm:t>
    </dgm:pt>
    <dgm:pt modelId="{2C780103-0566-4C93-A971-C7A7F5A722B4}" type="sibTrans" cxnId="{32ADF7B4-B09E-47F8-9E4E-0C52EB7C4572}">
      <dgm:prSet/>
      <dgm:spPr/>
      <dgm:t>
        <a:bodyPr/>
        <a:lstStyle/>
        <a:p>
          <a:endParaRPr lang="en-GB"/>
        </a:p>
      </dgm:t>
    </dgm:pt>
    <dgm:pt modelId="{DFEBB79F-EE32-43E9-B030-3D1BCAFFDE1A}">
      <dgm:prSet/>
      <dgm:spPr/>
      <dgm:t>
        <a:bodyPr/>
        <a:lstStyle/>
        <a:p>
          <a:r>
            <a:rPr lang="en-GB" b="1" dirty="0"/>
            <a:t>Physiological</a:t>
          </a:r>
        </a:p>
      </dgm:t>
    </dgm:pt>
    <dgm:pt modelId="{E6CD8864-8149-48CC-A6DB-FCCAE5445A1E}" type="parTrans" cxnId="{E7A64786-DC15-4071-8A3D-64A714521279}">
      <dgm:prSet/>
      <dgm:spPr/>
      <dgm:t>
        <a:bodyPr/>
        <a:lstStyle/>
        <a:p>
          <a:endParaRPr lang="en-GB"/>
        </a:p>
      </dgm:t>
    </dgm:pt>
    <dgm:pt modelId="{0D191C5B-A8CC-4EAE-B89F-BDCECE1A7F03}" type="sibTrans" cxnId="{E7A64786-DC15-4071-8A3D-64A714521279}">
      <dgm:prSet/>
      <dgm:spPr/>
      <dgm:t>
        <a:bodyPr/>
        <a:lstStyle/>
        <a:p>
          <a:endParaRPr lang="en-GB"/>
        </a:p>
      </dgm:t>
    </dgm:pt>
    <dgm:pt modelId="{FF79A9F1-3121-400A-866E-314689F403C1}" type="pres">
      <dgm:prSet presAssocID="{58CE68F6-B1C6-4F72-9344-75C3CDF2C7FC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GB"/>
        </a:p>
      </dgm:t>
    </dgm:pt>
    <dgm:pt modelId="{B4050EFD-552A-4645-89F5-A1740137E44F}" type="pres">
      <dgm:prSet presAssocID="{DC4A728F-1AE4-4A86-AA17-184198568678}" presName="Name8" presStyleCnt="0"/>
      <dgm:spPr/>
    </dgm:pt>
    <dgm:pt modelId="{11B38CA0-2C85-4B70-9CEF-0C0675F67AB2}" type="pres">
      <dgm:prSet presAssocID="{DC4A728F-1AE4-4A86-AA17-184198568678}" presName="level" presStyleLbl="node1" presStyleIdx="0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C9E2608-879A-4212-85A8-34340620EDC1}" type="pres">
      <dgm:prSet presAssocID="{DC4A728F-1AE4-4A86-AA17-184198568678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9AE484A4-29A0-460F-94E9-EBF7AEA7339F}" type="pres">
      <dgm:prSet presAssocID="{88432BD5-030E-437E-8A6A-6903C1DCBFC2}" presName="Name8" presStyleCnt="0"/>
      <dgm:spPr/>
    </dgm:pt>
    <dgm:pt modelId="{CA2AA3E9-BF7C-41FD-9BB9-A45DCB1E6E6D}" type="pres">
      <dgm:prSet presAssocID="{88432BD5-030E-437E-8A6A-6903C1DCBFC2}" presName="level" presStyleLbl="node1" presStyleIdx="1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5DD7881A-11B7-4D2D-9CB2-083B5907FFEB}" type="pres">
      <dgm:prSet presAssocID="{88432BD5-030E-437E-8A6A-6903C1DCBFC2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B034F24-7F0F-4674-8680-967CC0DFC12A}" type="pres">
      <dgm:prSet presAssocID="{CB26A24E-B1F7-4136-98B3-73222458DAA6}" presName="Name8" presStyleCnt="0"/>
      <dgm:spPr/>
    </dgm:pt>
    <dgm:pt modelId="{7BA86923-9452-40FD-BDFB-10F8C7870CBC}" type="pres">
      <dgm:prSet presAssocID="{CB26A24E-B1F7-4136-98B3-73222458DAA6}" presName="level" presStyleLbl="node1" presStyleIdx="2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FC30B9D6-AEB0-4446-896B-06441585AD0E}" type="pres">
      <dgm:prSet presAssocID="{CB26A24E-B1F7-4136-98B3-73222458DAA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1EAE9699-CA94-4E25-9C85-D583DEFA9066}" type="pres">
      <dgm:prSet presAssocID="{3C8502CD-C416-4536-91CE-A8AD4E197316}" presName="Name8" presStyleCnt="0"/>
      <dgm:spPr/>
    </dgm:pt>
    <dgm:pt modelId="{4B459DFD-DBDD-461B-AE3D-E213C8897A0F}" type="pres">
      <dgm:prSet presAssocID="{3C8502CD-C416-4536-91CE-A8AD4E197316}" presName="level" presStyleLbl="node1" presStyleIdx="3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30619BD5-DDD1-45D4-89E2-D77FE2179604}" type="pres">
      <dgm:prSet presAssocID="{3C8502CD-C416-4536-91CE-A8AD4E197316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8459043A-BC38-464C-890B-BF92031968FB}" type="pres">
      <dgm:prSet presAssocID="{DFEBB79F-EE32-43E9-B030-3D1BCAFFDE1A}" presName="Name8" presStyleCnt="0"/>
      <dgm:spPr/>
    </dgm:pt>
    <dgm:pt modelId="{A24F7613-6C00-4159-894E-4ADAB95D01D9}" type="pres">
      <dgm:prSet presAssocID="{DFEBB79F-EE32-43E9-B030-3D1BCAFFDE1A}" presName="level" presStyleLbl="node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  <dgm:pt modelId="{0DBFAAE1-60E6-4A8B-A2BE-E75D95FF93F9}" type="pres">
      <dgm:prSet presAssocID="{DFEBB79F-EE32-43E9-B030-3D1BCAFFDE1A}" presName="levelTx" presStyleLbl="revTx" presStyleIdx="0" presStyleCnt="0">
        <dgm:presLayoutVars>
          <dgm:chMax val="1"/>
          <dgm:bulletEnabled val="1"/>
        </dgm:presLayoutVars>
      </dgm:prSet>
      <dgm:spPr/>
      <dgm:t>
        <a:bodyPr/>
        <a:lstStyle/>
        <a:p>
          <a:endParaRPr lang="en-GB"/>
        </a:p>
      </dgm:t>
    </dgm:pt>
  </dgm:ptLst>
  <dgm:cxnLst>
    <dgm:cxn modelId="{F8F22337-471B-4C36-A88C-C03B4BD990D7}" type="presOf" srcId="{DC4A728F-1AE4-4A86-AA17-184198568678}" destId="{11B38CA0-2C85-4B70-9CEF-0C0675F67AB2}" srcOrd="0" destOrd="0" presId="urn:microsoft.com/office/officeart/2005/8/layout/pyramid1"/>
    <dgm:cxn modelId="{EC8B28AB-56DF-475D-BE23-3797099CB917}" type="presOf" srcId="{DC4A728F-1AE4-4A86-AA17-184198568678}" destId="{5C9E2608-879A-4212-85A8-34340620EDC1}" srcOrd="1" destOrd="0" presId="urn:microsoft.com/office/officeart/2005/8/layout/pyramid1"/>
    <dgm:cxn modelId="{FBA178BF-3D58-4530-9843-E5E628966E67}" srcId="{58CE68F6-B1C6-4F72-9344-75C3CDF2C7FC}" destId="{88432BD5-030E-437E-8A6A-6903C1DCBFC2}" srcOrd="1" destOrd="0" parTransId="{205C19E1-8CD4-427C-BD54-F19939929144}" sibTransId="{D04B83F1-4304-4DB5-9597-B83A9D7E3FB9}"/>
    <dgm:cxn modelId="{E7A64786-DC15-4071-8A3D-64A714521279}" srcId="{58CE68F6-B1C6-4F72-9344-75C3CDF2C7FC}" destId="{DFEBB79F-EE32-43E9-B030-3D1BCAFFDE1A}" srcOrd="4" destOrd="0" parTransId="{E6CD8864-8149-48CC-A6DB-FCCAE5445A1E}" sibTransId="{0D191C5B-A8CC-4EAE-B89F-BDCECE1A7F03}"/>
    <dgm:cxn modelId="{65414A6E-DE17-4FCB-84EF-96ABA4251E10}" type="presOf" srcId="{88432BD5-030E-437E-8A6A-6903C1DCBFC2}" destId="{5DD7881A-11B7-4D2D-9CB2-083B5907FFEB}" srcOrd="1" destOrd="0" presId="urn:microsoft.com/office/officeart/2005/8/layout/pyramid1"/>
    <dgm:cxn modelId="{46FFE5BC-31A3-4B91-B14F-D89E3196D54B}" type="presOf" srcId="{CB26A24E-B1F7-4136-98B3-73222458DAA6}" destId="{7BA86923-9452-40FD-BDFB-10F8C7870CBC}" srcOrd="0" destOrd="0" presId="urn:microsoft.com/office/officeart/2005/8/layout/pyramid1"/>
    <dgm:cxn modelId="{1A358AA2-3BDB-4AF3-B694-FF72F85456B9}" type="presOf" srcId="{3C8502CD-C416-4536-91CE-A8AD4E197316}" destId="{30619BD5-DDD1-45D4-89E2-D77FE2179604}" srcOrd="1" destOrd="0" presId="urn:microsoft.com/office/officeart/2005/8/layout/pyramid1"/>
    <dgm:cxn modelId="{C0066E1F-A2B1-4114-A962-7E5D55BA56FA}" type="presOf" srcId="{DFEBB79F-EE32-43E9-B030-3D1BCAFFDE1A}" destId="{0DBFAAE1-60E6-4A8B-A2BE-E75D95FF93F9}" srcOrd="1" destOrd="0" presId="urn:microsoft.com/office/officeart/2005/8/layout/pyramid1"/>
    <dgm:cxn modelId="{32ADF7B4-B09E-47F8-9E4E-0C52EB7C4572}" srcId="{58CE68F6-B1C6-4F72-9344-75C3CDF2C7FC}" destId="{3C8502CD-C416-4536-91CE-A8AD4E197316}" srcOrd="3" destOrd="0" parTransId="{3F53843A-862D-48CE-8ACF-B9BDD4126440}" sibTransId="{2C780103-0566-4C93-A971-C7A7F5A722B4}"/>
    <dgm:cxn modelId="{077ED657-D815-42EF-92EB-3F38414CF215}" srcId="{58CE68F6-B1C6-4F72-9344-75C3CDF2C7FC}" destId="{CB26A24E-B1F7-4136-98B3-73222458DAA6}" srcOrd="2" destOrd="0" parTransId="{CCEBDEB3-8B7B-48DC-9F2E-2D9BCEC8DD9A}" sibTransId="{E70672B5-8C1E-47B0-A094-532C94750161}"/>
    <dgm:cxn modelId="{46CBCCB3-2BF8-4BDD-A58A-F18B4FC2EF15}" type="presOf" srcId="{58CE68F6-B1C6-4F72-9344-75C3CDF2C7FC}" destId="{FF79A9F1-3121-400A-866E-314689F403C1}" srcOrd="0" destOrd="0" presId="urn:microsoft.com/office/officeart/2005/8/layout/pyramid1"/>
    <dgm:cxn modelId="{61B781FA-AC82-4A39-A50C-C0B15211A0D8}" srcId="{58CE68F6-B1C6-4F72-9344-75C3CDF2C7FC}" destId="{DC4A728F-1AE4-4A86-AA17-184198568678}" srcOrd="0" destOrd="0" parTransId="{6B8EFFB5-E030-423B-B7C6-08AC05653F60}" sibTransId="{BA3649C0-3EEE-44AA-9BB6-08B922532D0C}"/>
    <dgm:cxn modelId="{63AF1D0C-3859-4EA8-9BD4-11C46B15FD56}" type="presOf" srcId="{CB26A24E-B1F7-4136-98B3-73222458DAA6}" destId="{FC30B9D6-AEB0-4446-896B-06441585AD0E}" srcOrd="1" destOrd="0" presId="urn:microsoft.com/office/officeart/2005/8/layout/pyramid1"/>
    <dgm:cxn modelId="{95A8203C-AE2E-40B2-84B2-D8BE67508786}" type="presOf" srcId="{3C8502CD-C416-4536-91CE-A8AD4E197316}" destId="{4B459DFD-DBDD-461B-AE3D-E213C8897A0F}" srcOrd="0" destOrd="0" presId="urn:microsoft.com/office/officeart/2005/8/layout/pyramid1"/>
    <dgm:cxn modelId="{E64B5B7F-6869-4AE4-BA18-3FD7B0820680}" type="presOf" srcId="{DFEBB79F-EE32-43E9-B030-3D1BCAFFDE1A}" destId="{A24F7613-6C00-4159-894E-4ADAB95D01D9}" srcOrd="0" destOrd="0" presId="urn:microsoft.com/office/officeart/2005/8/layout/pyramid1"/>
    <dgm:cxn modelId="{807B2AE3-3658-4337-B76D-0C6EDCB3987A}" type="presOf" srcId="{88432BD5-030E-437E-8A6A-6903C1DCBFC2}" destId="{CA2AA3E9-BF7C-41FD-9BB9-A45DCB1E6E6D}" srcOrd="0" destOrd="0" presId="urn:microsoft.com/office/officeart/2005/8/layout/pyramid1"/>
    <dgm:cxn modelId="{00A9A1AA-AEDB-4DC0-B75D-DA0324F6EC63}" type="presParOf" srcId="{FF79A9F1-3121-400A-866E-314689F403C1}" destId="{B4050EFD-552A-4645-89F5-A1740137E44F}" srcOrd="0" destOrd="0" presId="urn:microsoft.com/office/officeart/2005/8/layout/pyramid1"/>
    <dgm:cxn modelId="{0A675B89-3B59-4B83-A698-AB7D319509E6}" type="presParOf" srcId="{B4050EFD-552A-4645-89F5-A1740137E44F}" destId="{11B38CA0-2C85-4B70-9CEF-0C0675F67AB2}" srcOrd="0" destOrd="0" presId="urn:microsoft.com/office/officeart/2005/8/layout/pyramid1"/>
    <dgm:cxn modelId="{2FB4F36A-404C-4F3A-9274-94F27B335831}" type="presParOf" srcId="{B4050EFD-552A-4645-89F5-A1740137E44F}" destId="{5C9E2608-879A-4212-85A8-34340620EDC1}" srcOrd="1" destOrd="0" presId="urn:microsoft.com/office/officeart/2005/8/layout/pyramid1"/>
    <dgm:cxn modelId="{794F3B2B-3C17-4A09-80AB-389B5510F9F2}" type="presParOf" srcId="{FF79A9F1-3121-400A-866E-314689F403C1}" destId="{9AE484A4-29A0-460F-94E9-EBF7AEA7339F}" srcOrd="1" destOrd="0" presId="urn:microsoft.com/office/officeart/2005/8/layout/pyramid1"/>
    <dgm:cxn modelId="{9CCAE6D0-D2FA-445B-86DF-60744D5E8755}" type="presParOf" srcId="{9AE484A4-29A0-460F-94E9-EBF7AEA7339F}" destId="{CA2AA3E9-BF7C-41FD-9BB9-A45DCB1E6E6D}" srcOrd="0" destOrd="0" presId="urn:microsoft.com/office/officeart/2005/8/layout/pyramid1"/>
    <dgm:cxn modelId="{D440D870-D00C-44DB-9722-93CFBAF51BD4}" type="presParOf" srcId="{9AE484A4-29A0-460F-94E9-EBF7AEA7339F}" destId="{5DD7881A-11B7-4D2D-9CB2-083B5907FFEB}" srcOrd="1" destOrd="0" presId="urn:microsoft.com/office/officeart/2005/8/layout/pyramid1"/>
    <dgm:cxn modelId="{9BFDD306-8A8C-4370-A606-2D0233C9A27F}" type="presParOf" srcId="{FF79A9F1-3121-400A-866E-314689F403C1}" destId="{FB034F24-7F0F-4674-8680-967CC0DFC12A}" srcOrd="2" destOrd="0" presId="urn:microsoft.com/office/officeart/2005/8/layout/pyramid1"/>
    <dgm:cxn modelId="{309BDD67-28EB-47D6-9DB2-EA9C53B42860}" type="presParOf" srcId="{FB034F24-7F0F-4674-8680-967CC0DFC12A}" destId="{7BA86923-9452-40FD-BDFB-10F8C7870CBC}" srcOrd="0" destOrd="0" presId="urn:microsoft.com/office/officeart/2005/8/layout/pyramid1"/>
    <dgm:cxn modelId="{07136A70-95DE-4BD7-8654-5C898EAB3426}" type="presParOf" srcId="{FB034F24-7F0F-4674-8680-967CC0DFC12A}" destId="{FC30B9D6-AEB0-4446-896B-06441585AD0E}" srcOrd="1" destOrd="0" presId="urn:microsoft.com/office/officeart/2005/8/layout/pyramid1"/>
    <dgm:cxn modelId="{B14F7259-D108-45A0-83CD-460972801CCD}" type="presParOf" srcId="{FF79A9F1-3121-400A-866E-314689F403C1}" destId="{1EAE9699-CA94-4E25-9C85-D583DEFA9066}" srcOrd="3" destOrd="0" presId="urn:microsoft.com/office/officeart/2005/8/layout/pyramid1"/>
    <dgm:cxn modelId="{B3FC219E-F81E-42E9-A64D-16E48C021E1E}" type="presParOf" srcId="{1EAE9699-CA94-4E25-9C85-D583DEFA9066}" destId="{4B459DFD-DBDD-461B-AE3D-E213C8897A0F}" srcOrd="0" destOrd="0" presId="urn:microsoft.com/office/officeart/2005/8/layout/pyramid1"/>
    <dgm:cxn modelId="{F1CC3E0D-5055-4FB5-8C6F-492B0B4BEADA}" type="presParOf" srcId="{1EAE9699-CA94-4E25-9C85-D583DEFA9066}" destId="{30619BD5-DDD1-45D4-89E2-D77FE2179604}" srcOrd="1" destOrd="0" presId="urn:microsoft.com/office/officeart/2005/8/layout/pyramid1"/>
    <dgm:cxn modelId="{F160D580-53E8-415E-B4BD-5804B06C7D2B}" type="presParOf" srcId="{FF79A9F1-3121-400A-866E-314689F403C1}" destId="{8459043A-BC38-464C-890B-BF92031968FB}" srcOrd="4" destOrd="0" presId="urn:microsoft.com/office/officeart/2005/8/layout/pyramid1"/>
    <dgm:cxn modelId="{F5A38ED2-39A7-48ED-A58A-3B6F8E16228B}" type="presParOf" srcId="{8459043A-BC38-464C-890B-BF92031968FB}" destId="{A24F7613-6C00-4159-894E-4ADAB95D01D9}" srcOrd="0" destOrd="0" presId="urn:microsoft.com/office/officeart/2005/8/layout/pyramid1"/>
    <dgm:cxn modelId="{57850DB3-1170-462C-B2B1-EAEDA1BC4F6B}" type="presParOf" srcId="{8459043A-BC38-464C-890B-BF92031968FB}" destId="{0DBFAAE1-60E6-4A8B-A2BE-E75D95FF93F9}" srcOrd="1" destOrd="0" presId="urn:microsoft.com/office/officeart/2005/8/layout/pyramid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1B38CA0-2C85-4B70-9CEF-0C0675F67AB2}">
      <dsp:nvSpPr>
        <dsp:cNvPr id="0" name=""/>
        <dsp:cNvSpPr/>
      </dsp:nvSpPr>
      <dsp:spPr>
        <a:xfrm>
          <a:off x="2966729" y="0"/>
          <a:ext cx="1483364" cy="964907"/>
        </a:xfrm>
        <a:prstGeom prst="trapezoid">
          <a:avLst>
            <a:gd name="adj" fmla="val 76866"/>
          </a:avLst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/>
            <a:t>Self-actualisation</a:t>
          </a:r>
        </a:p>
      </dsp:txBody>
      <dsp:txXfrm>
        <a:off x="2966729" y="0"/>
        <a:ext cx="1483364" cy="964907"/>
      </dsp:txXfrm>
    </dsp:sp>
    <dsp:sp modelId="{CA2AA3E9-BF7C-41FD-9BB9-A45DCB1E6E6D}">
      <dsp:nvSpPr>
        <dsp:cNvPr id="0" name=""/>
        <dsp:cNvSpPr/>
      </dsp:nvSpPr>
      <dsp:spPr>
        <a:xfrm>
          <a:off x="2225047" y="964907"/>
          <a:ext cx="2966729" cy="964907"/>
        </a:xfrm>
        <a:prstGeom prst="trapezoid">
          <a:avLst>
            <a:gd name="adj" fmla="val 76866"/>
          </a:avLst>
        </a:prstGeom>
        <a:solidFill>
          <a:schemeClr val="accent2">
            <a:shade val="80000"/>
            <a:hueOff val="-8968"/>
            <a:satOff val="-1006"/>
            <a:lumOff val="642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/>
            <a:t>Esteem</a:t>
          </a:r>
        </a:p>
      </dsp:txBody>
      <dsp:txXfrm>
        <a:off x="2744224" y="964907"/>
        <a:ext cx="1928374" cy="964907"/>
      </dsp:txXfrm>
    </dsp:sp>
    <dsp:sp modelId="{7BA86923-9452-40FD-BDFB-10F8C7870CBC}">
      <dsp:nvSpPr>
        <dsp:cNvPr id="0" name=""/>
        <dsp:cNvSpPr/>
      </dsp:nvSpPr>
      <dsp:spPr>
        <a:xfrm>
          <a:off x="1483364" y="1929814"/>
          <a:ext cx="4450094" cy="964907"/>
        </a:xfrm>
        <a:prstGeom prst="trapezoid">
          <a:avLst>
            <a:gd name="adj" fmla="val 76866"/>
          </a:avLst>
        </a:prstGeom>
        <a:solidFill>
          <a:schemeClr val="accent2">
            <a:shade val="80000"/>
            <a:hueOff val="-17936"/>
            <a:satOff val="-2012"/>
            <a:lumOff val="1284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/>
            <a:t>Social</a:t>
          </a:r>
        </a:p>
      </dsp:txBody>
      <dsp:txXfrm>
        <a:off x="2262131" y="1929814"/>
        <a:ext cx="2892561" cy="964907"/>
      </dsp:txXfrm>
    </dsp:sp>
    <dsp:sp modelId="{4B459DFD-DBDD-461B-AE3D-E213C8897A0F}">
      <dsp:nvSpPr>
        <dsp:cNvPr id="0" name=""/>
        <dsp:cNvSpPr/>
      </dsp:nvSpPr>
      <dsp:spPr>
        <a:xfrm>
          <a:off x="741682" y="2894721"/>
          <a:ext cx="5933459" cy="964907"/>
        </a:xfrm>
        <a:prstGeom prst="trapezoid">
          <a:avLst>
            <a:gd name="adj" fmla="val 76866"/>
          </a:avLst>
        </a:prstGeom>
        <a:solidFill>
          <a:schemeClr val="accent2">
            <a:shade val="80000"/>
            <a:hueOff val="-26904"/>
            <a:satOff val="-3018"/>
            <a:lumOff val="1926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/>
            <a:t>Safety</a:t>
          </a:r>
        </a:p>
      </dsp:txBody>
      <dsp:txXfrm>
        <a:off x="1780037" y="2894721"/>
        <a:ext cx="3856748" cy="964907"/>
      </dsp:txXfrm>
    </dsp:sp>
    <dsp:sp modelId="{A24F7613-6C00-4159-894E-4ADAB95D01D9}">
      <dsp:nvSpPr>
        <dsp:cNvPr id="0" name=""/>
        <dsp:cNvSpPr/>
      </dsp:nvSpPr>
      <dsp:spPr>
        <a:xfrm>
          <a:off x="0" y="3859628"/>
          <a:ext cx="7416824" cy="964907"/>
        </a:xfrm>
        <a:prstGeom prst="trapezoid">
          <a:avLst>
            <a:gd name="adj" fmla="val 76866"/>
          </a:avLst>
        </a:prstGeom>
        <a:solidFill>
          <a:schemeClr val="accent2">
            <a:shade val="80000"/>
            <a:hueOff val="-35872"/>
            <a:satOff val="-4024"/>
            <a:lumOff val="25680"/>
            <a:alphaOff val="0"/>
          </a:schemeClr>
        </a:solidFill>
        <a:ln w="381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b="1" kern="1200" dirty="0"/>
            <a:t>Physiological</a:t>
          </a:r>
        </a:p>
      </dsp:txBody>
      <dsp:txXfrm>
        <a:off x="1297944" y="3859628"/>
        <a:ext cx="4820935" cy="96490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1">
  <dgm:title val=""/>
  <dgm:desc val=""/>
  <dgm:catLst>
    <dgm:cat type="pyramid" pri="1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pyra">
          <dgm:param type="linDir" val="fromB"/>
          <dgm:param type="txDir" val="fromT"/>
          <dgm:param type="pyraAcctPos" val="aft"/>
          <dgm:param type="pyraAcctTxMar" val="step"/>
          <dgm:param type="pyraAcctBkgdNode" val="acctBkgd"/>
          <dgm:param type="pyraAcctTxNode" val="acctTx"/>
          <dgm:param type="pyraLvlNode" val="level"/>
        </dgm:alg>
      </dgm:if>
      <dgm:else name="Name3">
        <dgm:alg type="pyra">
          <dgm:param type="linDir" val="fromB"/>
          <dgm:param type="txDir" val="fromT"/>
          <dgm:param type="pyraAcctPos" val="bef"/>
          <dgm:param type="pyraAcctTxMar" val="step"/>
          <dgm:param type="pyraAcctBkgdNode" val="acctBkgd"/>
          <dgm:param type="pyraAcctTxNode" val="acctTx"/>
          <dgm:param type="pyraLvlNode" val="level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ptType="all node" func="maxDepth" op="gte" val="2">
        <dgm:constrLst>
          <dgm:constr type="primFontSz" for="des" forName="levelTx" op="equ"/>
          <dgm:constr type="secFontSz" for="des" forName="acctTx" op="equ"/>
          <dgm:constr type="pyraAcctRatio" val="0.32"/>
        </dgm:constrLst>
      </dgm:if>
      <dgm:else name="Name6">
        <dgm:constrLst>
          <dgm:constr type="primFontSz" for="des" forName="levelTx" op="equ"/>
          <dgm:constr type="secFontSz" for="des" forName="acctTx" op="equ"/>
          <dgm:constr type="pyraAcctRatio"/>
        </dgm:constrLst>
      </dgm:else>
    </dgm:choose>
    <dgm:ruleLst/>
    <dgm:forEach name="Name7" axis="ch" ptType="node">
      <dgm:layoutNode name="Name8">
        <dgm:alg type="composite">
          <dgm:param type="horzAlign" val="none"/>
        </dgm:alg>
        <dgm:shape xmlns:r="http://schemas.openxmlformats.org/officeDocument/2006/relationships" r:blip="">
          <dgm:adjLst/>
        </dgm:shape>
        <dgm:presOf/>
        <dgm:choose name="Name9">
          <dgm:if name="Name10" axis="self" ptType="node" func="pos" op="equ" val="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/>
              <dgm:constr type="h" for="ch" forName="levelTx" refType="h" refFor="ch" refForName="level"/>
            </dgm:constrLst>
          </dgm:if>
          <dgm:else name="Name11">
            <dgm:constrLst>
              <dgm:constr type="ctrX" for="ch" forName="acctBkgd" val="1"/>
              <dgm:constr type="ctrY" for="ch" forName="acctBkgd" val="1"/>
              <dgm:constr type="w" for="ch" forName="acctBkgd" val="1"/>
              <dgm:constr type="h" for="ch" forName="acctBkgd" val="1"/>
              <dgm:constr type="ctrX" for="ch" forName="acctTx" val="1"/>
              <dgm:constr type="ctrY" for="ch" forName="acctTx" val="1"/>
              <dgm:constr type="w" for="ch" forName="acctTx" val="1"/>
              <dgm:constr type="h" for="ch" forName="acctTx" val="1"/>
              <dgm:constr type="ctrX" for="ch" forName="level" val="1"/>
              <dgm:constr type="ctrY" for="ch" forName="level" val="1"/>
              <dgm:constr type="w" for="ch" forName="level" val="1"/>
              <dgm:constr type="h" for="ch" forName="level" val="1"/>
              <dgm:constr type="ctrX" for="ch" forName="levelTx" refType="ctrX" refFor="ch" refForName="level"/>
              <dgm:constr type="ctrY" for="ch" forName="levelTx" refType="ctrY" refFor="ch" refForName="level"/>
              <dgm:constr type="w" for="ch" forName="levelTx" refType="w" refFor="ch" refForName="level" fact="0.65"/>
              <dgm:constr type="h" for="ch" forName="levelTx" refType="h" refFor="ch" refForName="level"/>
            </dgm:constrLst>
          </dgm:else>
        </dgm:choose>
        <dgm:ruleLst/>
        <dgm:choose name="Name12">
          <dgm:if name="Name13" axis="ch" ptType="node" func="cnt" op="gte" val="1">
            <dgm:layoutNode name="acctBkgd" styleLbl="alignAcc1">
              <dgm:alg type="sp"/>
              <dgm:shape xmlns:r="http://schemas.openxmlformats.org/officeDocument/2006/relationships" type="nonIsoscelesTrapezoid" r:blip="">
                <dgm:adjLst/>
              </dgm:shape>
              <dgm:presOf axis="des" ptType="node"/>
              <dgm:constrLst/>
              <dgm:ruleLst/>
            </dgm:layoutNode>
            <dgm:layoutNode name="acctTx" styleLbl="alignAcc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type="nonIsoscelesTrapezoid" r:blip="" hideGeom="1">
                <dgm:adjLst/>
              </dgm:shape>
              <dgm:presOf axis="des" ptType="node"/>
              <dgm:constrLst>
                <dgm:constr type="secFontSz" val="65"/>
                <dgm:constr type="primFontSz" refType="secFontSz"/>
                <dgm:constr type="tMarg" refType="secFontSz" fact="0.3"/>
                <dgm:constr type="bMarg" refType="secFontSz" fact="0.3"/>
                <dgm:constr type="lMarg" refType="secFontSz" fact="0.3"/>
                <dgm:constr type="rMarg" refType="secFontSz" fact="0.3"/>
              </dgm:constrLst>
              <dgm:ruleLst>
                <dgm:rule type="secFontSz" val="5" fact="NaN" max="NaN"/>
              </dgm:ruleLst>
            </dgm:layoutNode>
          </dgm:if>
          <dgm:else name="Name14"/>
        </dgm:choose>
        <dgm:layoutNode name="level">
          <dgm:varLst>
            <dgm:chMax val="1"/>
            <dgm:bulletEnabled val="1"/>
          </dgm:varLst>
          <dgm:alg type="sp"/>
          <dgm:shape xmlns:r="http://schemas.openxmlformats.org/officeDocument/2006/relationships" type="trapezoid" r:blip="">
            <dgm:adjLst/>
          </dgm:shape>
          <dgm:presOf axis="self"/>
          <dgm:constrLst>
            <dgm:constr type="h" val="500"/>
            <dgm:constr type="w" val="1"/>
          </dgm:constrLst>
          <dgm:ruleLst/>
        </dgm:layoutNode>
        <dgm:layoutNode name="levelTx" styleLbl="revTx">
          <dgm:varLst>
            <dgm:chMax val="1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7E61F-E466-4520-8FCA-2A0F1269B01B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AU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36B371-A471-4F1E-8623-C88C117501DF}" type="slidenum">
              <a:rPr lang="en-AU" smtClean="0"/>
              <a:pPr/>
              <a:t>‹#›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2921965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7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8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1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2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8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9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2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3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9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0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1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2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5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6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2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2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197C488-A209-4A92-B6C0-5B74CFCC9C34}" type="slidenum">
              <a:rPr lang="en-CA" smtClean="0"/>
              <a:pPr/>
              <a:t>1</a:t>
            </a:fld>
            <a:endParaRPr lang="en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AU" smtClean="0"/>
          </a:p>
        </p:txBody>
      </p:sp>
      <p:sp>
        <p:nvSpPr>
          <p:cNvPr id="48132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AAE52A90-ECD8-4590-AA2A-3CF7C89AC4E9}" type="slidenum">
              <a:rPr lang="en-CA" smtClean="0"/>
              <a:pPr/>
              <a:t>2</a:t>
            </a:fld>
            <a:endParaRPr lang="en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</a:t>
            </a:fld>
            <a:endParaRPr lang="en-AU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</a:t>
            </a:fld>
            <a:endParaRPr lang="en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</a:t>
            </a:fld>
            <a:endParaRPr lang="en-AU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13</a:t>
            </a:fld>
            <a:endParaRPr lang="en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14</a:t>
            </a:fld>
            <a:endParaRPr lang="en-AU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18</a:t>
            </a:fld>
            <a:endParaRPr lang="en-CA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19</a:t>
            </a:fld>
            <a:endParaRPr lang="en-AU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22</a:t>
            </a:fld>
            <a:endParaRPr lang="en-CA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23</a:t>
            </a:fld>
            <a:endParaRPr lang="en-AU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25</a:t>
            </a:fld>
            <a:endParaRPr lang="en-CA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26</a:t>
            </a:fld>
            <a:endParaRPr lang="en-AU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30</a:t>
            </a:fld>
            <a:endParaRPr lang="en-CA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31</a:t>
            </a:fld>
            <a:endParaRPr lang="en-AU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34</a:t>
            </a:fld>
            <a:endParaRPr lang="en-CA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35</a:t>
            </a:fld>
            <a:endParaRPr lang="en-AU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37</a:t>
            </a:fld>
            <a:endParaRPr lang="en-CA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38</a:t>
            </a:fld>
            <a:endParaRPr lang="en-AU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40</a:t>
            </a:fld>
            <a:endParaRPr lang="en-CA" smtClean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41</a:t>
            </a:fld>
            <a:endParaRPr lang="en-AU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44</a:t>
            </a:fld>
            <a:endParaRPr lang="en-CA" smtClean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45</a:t>
            </a:fld>
            <a:endParaRPr lang="en-AU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48</a:t>
            </a:fld>
            <a:endParaRPr lang="en-CA" smtClean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49</a:t>
            </a:fld>
            <a:endParaRPr lang="en-AU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53</a:t>
            </a:fld>
            <a:endParaRPr lang="en-CA" smtClean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54</a:t>
            </a:fld>
            <a:endParaRPr lang="en-AU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57</a:t>
            </a:fld>
            <a:endParaRPr lang="en-CA" smtClean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58</a:t>
            </a:fld>
            <a:endParaRPr lang="en-AU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61</a:t>
            </a:fld>
            <a:endParaRPr lang="en-CA" smtClean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62</a:t>
            </a:fld>
            <a:endParaRPr lang="en-AU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64</a:t>
            </a:fld>
            <a:endParaRPr lang="en-CA" smtClean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65</a:t>
            </a:fld>
            <a:endParaRPr lang="en-AU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68</a:t>
            </a:fld>
            <a:endParaRPr lang="en-CA" smtClean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69</a:t>
            </a:fld>
            <a:endParaRPr lang="en-AU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72</a:t>
            </a:fld>
            <a:endParaRPr lang="en-CA" smtClean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73</a:t>
            </a:fld>
            <a:endParaRPr lang="en-AU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76</a:t>
            </a:fld>
            <a:endParaRPr lang="en-CA" smtClean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77</a:t>
            </a:fld>
            <a:endParaRPr lang="en-AU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79</a:t>
            </a:fld>
            <a:endParaRPr lang="en-CA" smtClean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80</a:t>
            </a:fld>
            <a:endParaRPr lang="en-AU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82</a:t>
            </a:fld>
            <a:endParaRPr lang="en-CA" smtClean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83</a:t>
            </a:fld>
            <a:endParaRPr lang="en-AU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86</a:t>
            </a:fld>
            <a:endParaRPr lang="en-CA" smtClean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87</a:t>
            </a:fld>
            <a:endParaRPr lang="en-AU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91</a:t>
            </a:fld>
            <a:endParaRPr lang="en-CA" smtClean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36B371-A471-4F1E-8623-C88C117501DF}" type="slidenum">
              <a:rPr lang="en-AU" smtClean="0"/>
              <a:pPr/>
              <a:t>92</a:t>
            </a:fld>
            <a:endParaRPr lang="en-AU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95</a:t>
            </a:fld>
            <a:endParaRPr lang="en-CA" smtClean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157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1571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15A6E26F-96BA-4DF1-B49B-95B940B4C55F}" type="slidenum">
              <a:rPr lang="en-CA" smtClean="0"/>
              <a:pPr/>
              <a:t>96</a:t>
            </a:fld>
            <a:endParaRPr lang="en-CA" smtClean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6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406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240644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918C356B-835B-42F1-94E9-63081C6F05C3}" type="slidenum">
              <a:rPr lang="en-CA" smtClean="0"/>
              <a:pPr/>
              <a:t>98</a:t>
            </a:fld>
            <a:endParaRPr lang="en-CA" smtClean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259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smtClean="0"/>
          </a:p>
        </p:txBody>
      </p:sp>
      <p:sp>
        <p:nvSpPr>
          <p:cNvPr id="1259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EE663B8-2DF7-40B5-9876-3DE1EC13830F}" type="slidenum">
              <a:rPr lang="en-CA" smtClean="0"/>
              <a:pPr/>
              <a:t>99</a:t>
            </a:fld>
            <a:endParaRPr lang="en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Module Intro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6" descr="Fotolia_9747380_XS.jpg"/>
          <p:cNvPicPr>
            <a:picLocks noChangeAspect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6400800" cy="1143000"/>
          </a:xfrm>
        </p:spPr>
        <p:txBody>
          <a:bodyPr/>
          <a:lstStyle>
            <a:lvl1pPr>
              <a:defRPr b="1" baseline="0">
                <a:solidFill>
                  <a:srgbClr val="DE1904"/>
                </a:solidFill>
                <a:latin typeface="+mj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6400800" cy="4525963"/>
          </a:xfrm>
        </p:spPr>
        <p:txBody>
          <a:bodyPr/>
          <a:lstStyle>
            <a:lvl1pPr>
              <a:defRPr sz="2400" baseline="0">
                <a:latin typeface="+mj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 smtClean="0"/>
              <a:t>Click to edit Master title style</a:t>
            </a:r>
            <a:endParaRPr lang="en-AU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AU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A845FD-594F-47EE-9162-D59CD5604268}" type="datetimeFigureOut">
              <a:rPr lang="en-AU" smtClean="0"/>
              <a:pPr/>
              <a:t>2/10/2015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8034-356B-4D46-A2D9-D54751ED114A}" type="slidenum">
              <a:rPr lang="en-AU" smtClean="0"/>
              <a:pPr/>
              <a:t>‹#›</a:t>
            </a:fld>
            <a:endParaRPr lang="en-AU"/>
          </a:p>
        </p:txBody>
      </p:sp>
      <p:pic>
        <p:nvPicPr>
          <p:cNvPr id="7" name="Picture 6" descr="Fotolia_9747380_XS.jpg"/>
          <p:cNvPicPr>
            <a:picLocks noChangeAspect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501063" y="6215063"/>
            <a:ext cx="642937" cy="642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defTabSz="914400" rtl="0" eaLnBrk="1" latinLnBrk="0" hangingPunct="1">
        <a:spcBef>
          <a:spcPct val="0"/>
        </a:spcBef>
        <a:buNone/>
        <a:defRPr sz="4400" b="1" kern="1200">
          <a:solidFill>
            <a:srgbClr val="FF000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Wingdings" pitchFamily="2" charset="2"/>
        <a:buChar char="Ø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gif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12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Text Box 6"/>
          <p:cNvSpPr txBox="1">
            <a:spLocks noChangeArrowheads="1"/>
          </p:cNvSpPr>
          <p:nvPr/>
        </p:nvSpPr>
        <p:spPr bwMode="auto">
          <a:xfrm>
            <a:off x="1214438" y="1124744"/>
            <a:ext cx="7000875" cy="38758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CHCCCS023 </a:t>
            </a:r>
            <a:endParaRPr lang="en-GB" sz="4400" dirty="0" smtClean="0">
              <a:solidFill>
                <a:srgbClr val="FF0000"/>
              </a:solidFill>
            </a:endParaRPr>
          </a:p>
          <a:p>
            <a:pPr algn="r"/>
            <a:r>
              <a:rPr lang="en-AU" sz="4400" b="1" dirty="0" smtClean="0">
                <a:solidFill>
                  <a:srgbClr val="FF0000"/>
                </a:solidFill>
              </a:rPr>
              <a:t>Support independence and wellbeing</a:t>
            </a:r>
            <a:endParaRPr lang="en-GB" sz="4400" dirty="0">
              <a:solidFill>
                <a:srgbClr val="FF0000"/>
              </a:solidFill>
            </a:endParaRPr>
          </a:p>
        </p:txBody>
      </p:sp>
      <p:pic>
        <p:nvPicPr>
          <p:cNvPr id="3" name="Picture 2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852936"/>
            <a:ext cx="2371725" cy="378968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en-CA" dirty="0" smtClean="0">
                <a:solidFill>
                  <a:srgbClr val="FF0000"/>
                </a:solidFill>
              </a:rPr>
              <a:t>Housekeeping</a:t>
            </a: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AU" dirty="0" smtClean="0"/>
              <a:t>Emergency procedures</a:t>
            </a:r>
          </a:p>
          <a:p>
            <a:r>
              <a:rPr lang="en-AU" dirty="0" smtClean="0"/>
              <a:t>Mobiles and </a:t>
            </a:r>
            <a:r>
              <a:rPr lang="en-AU" smtClean="0"/>
              <a:t>security issues </a:t>
            </a:r>
            <a:endParaRPr lang="en-AU" dirty="0" smtClean="0"/>
          </a:p>
          <a:p>
            <a:r>
              <a:rPr lang="en-AU" dirty="0" smtClean="0"/>
              <a:t>Break times and smoking policy</a:t>
            </a:r>
          </a:p>
          <a:p>
            <a:r>
              <a:rPr lang="en-AU" dirty="0" smtClean="0"/>
              <a:t>This course is interactive – ask questions</a:t>
            </a:r>
          </a:p>
          <a:p>
            <a:r>
              <a:rPr lang="en-AU" dirty="0" smtClean="0"/>
              <a:t>Practise respect and confidentiality</a:t>
            </a:r>
          </a:p>
          <a:p>
            <a:r>
              <a:rPr lang="en-AU" dirty="0" smtClean="0"/>
              <a:t>Ground rules</a:t>
            </a:r>
            <a:endParaRPr lang="en-CA" dirty="0" smtClean="0"/>
          </a:p>
          <a:p>
            <a:pPr eaLnBrk="1" hangingPunct="1"/>
            <a:endParaRPr lang="en-US" dirty="0" smtClean="0"/>
          </a:p>
        </p:txBody>
      </p:sp>
      <p:pic>
        <p:nvPicPr>
          <p:cNvPr id="5124" name="Picture 5" descr="MLecturn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5040" y="3789040"/>
            <a:ext cx="3068960" cy="3068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Objectives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pPr lvl="0"/>
            <a:r>
              <a:rPr lang="en-US" b="1" i="1" dirty="0" smtClean="0"/>
              <a:t>Learn</a:t>
            </a:r>
            <a:r>
              <a:rPr lang="en-US" dirty="0" smtClean="0"/>
              <a:t> </a:t>
            </a:r>
            <a:r>
              <a:rPr lang="en-US" dirty="0"/>
              <a:t>how to </a:t>
            </a:r>
            <a:r>
              <a:rPr lang="en-US" dirty="0" err="1"/>
              <a:t>recognise</a:t>
            </a:r>
            <a:r>
              <a:rPr lang="en-US" dirty="0"/>
              <a:t> and support individual differences</a:t>
            </a:r>
            <a:endParaRPr lang="en-GB" dirty="0"/>
          </a:p>
          <a:p>
            <a:pPr lvl="0"/>
            <a:r>
              <a:rPr lang="en-US" b="1" i="1" dirty="0"/>
              <a:t>Know</a:t>
            </a:r>
            <a:r>
              <a:rPr lang="en-US" dirty="0"/>
              <a:t> how to promote independence </a:t>
            </a:r>
            <a:endParaRPr lang="en-GB" dirty="0"/>
          </a:p>
          <a:p>
            <a:pPr lvl="0"/>
            <a:r>
              <a:rPr lang="en-US" b="1" i="1" dirty="0"/>
              <a:t>Understand</a:t>
            </a:r>
            <a:r>
              <a:rPr lang="en-US" dirty="0"/>
              <a:t> how to support physical wellbeing</a:t>
            </a:r>
            <a:endParaRPr lang="en-GB" dirty="0"/>
          </a:p>
          <a:p>
            <a:pPr lvl="0"/>
            <a:r>
              <a:rPr lang="en-US" b="1" i="1" dirty="0"/>
              <a:t>Show </a:t>
            </a:r>
            <a:r>
              <a:rPr lang="en-US" dirty="0"/>
              <a:t>how to support social, emotional and psychological wellbeing</a:t>
            </a:r>
            <a:endParaRPr lang="en-GB" dirty="0"/>
          </a:p>
          <a:p>
            <a:pPr lvl="0"/>
            <a:r>
              <a:rPr lang="en-US" b="1" i="1" dirty="0"/>
              <a:t>Gain</a:t>
            </a:r>
            <a:r>
              <a:rPr lang="en-US" dirty="0"/>
              <a:t> the skills and knowledge required for this unit.</a:t>
            </a:r>
            <a:endParaRPr lang="en-GB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Recognise and support individual differences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1.1 </a:t>
            </a:r>
            <a:r>
              <a:rPr lang="en-AU" sz="2800" dirty="0"/>
              <a:t>Recognise and respect the person’s social, cultural and spiritual differences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Individual differences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25144"/>
          </a:xfrm>
        </p:spPr>
        <p:txBody>
          <a:bodyPr>
            <a:normAutofit/>
          </a:bodyPr>
          <a:lstStyle/>
          <a:p>
            <a:r>
              <a:rPr lang="en-GB" dirty="0" smtClean="0"/>
              <a:t>Variations from one person to another</a:t>
            </a:r>
          </a:p>
          <a:p>
            <a:r>
              <a:rPr lang="en-GB" dirty="0" smtClean="0"/>
              <a:t>How do people differ from each other?</a:t>
            </a:r>
          </a:p>
          <a:p>
            <a:r>
              <a:rPr lang="en-GB" dirty="0" smtClean="0"/>
              <a:t>Your clients will come from all walks of life</a:t>
            </a:r>
          </a:p>
          <a:p>
            <a:r>
              <a:rPr lang="en-GB" dirty="0" smtClean="0"/>
              <a:t>Your role is to recognise these differences and provide them with the appropriate support </a:t>
            </a:r>
          </a:p>
          <a:p>
            <a:r>
              <a:rPr lang="en-GB" dirty="0" smtClean="0"/>
              <a:t>Think of two of your clients; how are they different?</a:t>
            </a:r>
          </a:p>
          <a:p>
            <a:r>
              <a:rPr lang="en-GB" dirty="0" smtClean="0"/>
              <a:t>Part of recognising and supporting individual differences is to recognise and respect </a:t>
            </a:r>
            <a:br>
              <a:rPr lang="en-GB" dirty="0" smtClean="0"/>
            </a:br>
            <a:r>
              <a:rPr lang="en-GB" dirty="0" smtClean="0"/>
              <a:t>your clients’ social, cultural and </a:t>
            </a:r>
            <a:br>
              <a:rPr lang="en-GB" dirty="0" smtClean="0"/>
            </a:br>
            <a:r>
              <a:rPr lang="en-GB" dirty="0" smtClean="0"/>
              <a:t>spiritual differences.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869160"/>
            <a:ext cx="1572568" cy="150055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Social, cultural and spiritual differences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Social differences are the complex differences between people based on their social characteristics (e.g. race, class, age, power and gender)</a:t>
            </a:r>
          </a:p>
          <a:p>
            <a:r>
              <a:rPr lang="en-GB" dirty="0" smtClean="0"/>
              <a:t>Cultural differences are the differences between people based on the country, society or community that they come from (e.g. nationality and ethnicity)</a:t>
            </a:r>
          </a:p>
          <a:p>
            <a:r>
              <a:rPr lang="en-GB" dirty="0" smtClean="0"/>
              <a:t>Spirituality differences can be about religion or an alternative belief system relating to spirits. 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5301208"/>
            <a:ext cx="1628775" cy="1323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0072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Respecting these differences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what ways can you respect these differences?</a:t>
            </a:r>
          </a:p>
          <a:p>
            <a:r>
              <a:rPr lang="en-GB" dirty="0" smtClean="0"/>
              <a:t>Treat clients in a way you would expect to be treated</a:t>
            </a:r>
          </a:p>
          <a:p>
            <a:r>
              <a:rPr lang="en-GB" dirty="0" smtClean="0"/>
              <a:t>Embrace differences amongst clients</a:t>
            </a:r>
          </a:p>
          <a:p>
            <a:r>
              <a:rPr lang="en-GB" dirty="0" smtClean="0"/>
              <a:t>Listen to clients </a:t>
            </a:r>
          </a:p>
          <a:p>
            <a:r>
              <a:rPr lang="en-GB" dirty="0" smtClean="0"/>
              <a:t>Acknowledge their views and opinions </a:t>
            </a:r>
          </a:p>
          <a:p>
            <a:r>
              <a:rPr lang="en-GB" dirty="0" smtClean="0"/>
              <a:t>Develop an understanding of them as an individual.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7824" y="4797152"/>
            <a:ext cx="3505215" cy="18928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33895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Recognise and support individual differences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1.2 </a:t>
            </a:r>
            <a:r>
              <a:rPr lang="en-AU" sz="2800" dirty="0"/>
              <a:t>Avoid imposing own values and attitudes on others and support the person to express their own identity and preferences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Your own values and attitudes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493096"/>
          </a:xfrm>
        </p:spPr>
        <p:txBody>
          <a:bodyPr>
            <a:noAutofit/>
          </a:bodyPr>
          <a:lstStyle/>
          <a:p>
            <a:r>
              <a:rPr lang="en-GB" dirty="0" smtClean="0"/>
              <a:t>Values are principles/qualities you attach worth to </a:t>
            </a:r>
          </a:p>
          <a:p>
            <a:r>
              <a:rPr lang="en-GB" dirty="0" smtClean="0"/>
              <a:t>They guide the way that you live your life</a:t>
            </a:r>
          </a:p>
          <a:p>
            <a:r>
              <a:rPr lang="en-GB" dirty="0" smtClean="0"/>
              <a:t>Attitudes can be related to beliefs/feelings </a:t>
            </a:r>
          </a:p>
          <a:p>
            <a:r>
              <a:rPr lang="en-GB" dirty="0" smtClean="0"/>
              <a:t>Describe what you think is the ‘proper’ way </a:t>
            </a:r>
          </a:p>
          <a:p>
            <a:r>
              <a:rPr lang="en-GB" dirty="0" smtClean="0"/>
              <a:t>No right or wrong value/attitude</a:t>
            </a:r>
          </a:p>
          <a:p>
            <a:r>
              <a:rPr lang="en-GB" dirty="0" smtClean="0"/>
              <a:t>Just because you have to respect someone else’s doesn’t mean you can’t have your own</a:t>
            </a:r>
          </a:p>
          <a:p>
            <a:r>
              <a:rPr lang="en-GB" dirty="0" smtClean="0"/>
              <a:t>Think about your own values </a:t>
            </a:r>
            <a:br>
              <a:rPr lang="en-GB" dirty="0" smtClean="0"/>
            </a:br>
            <a:r>
              <a:rPr lang="en-GB" dirty="0" smtClean="0"/>
              <a:t>and attitudes.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5053653"/>
            <a:ext cx="3608694" cy="1804347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Avoiding imposing values and attitudes on others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Support should be based on clients’ values; not yours</a:t>
            </a:r>
          </a:p>
          <a:p>
            <a:r>
              <a:rPr lang="en-GB" dirty="0" smtClean="0"/>
              <a:t>Self-awareness is the best tool you can use to avoid imposing your values/attitudes onto others</a:t>
            </a:r>
          </a:p>
          <a:p>
            <a:r>
              <a:rPr lang="en-GB" dirty="0" smtClean="0"/>
              <a:t>Know your own values/attitudes</a:t>
            </a:r>
          </a:p>
          <a:p>
            <a:r>
              <a:rPr lang="en-GB" dirty="0" smtClean="0"/>
              <a:t>Can help you work effectively with clients </a:t>
            </a:r>
          </a:p>
          <a:p>
            <a:r>
              <a:rPr lang="en-GB" dirty="0" smtClean="0"/>
              <a:t>Adopt a neutral position</a:t>
            </a:r>
          </a:p>
          <a:p>
            <a:r>
              <a:rPr lang="en-GB" dirty="0" smtClean="0"/>
              <a:t>A neutral attitude lets you to keep </a:t>
            </a:r>
            <a:br>
              <a:rPr lang="en-GB" dirty="0" smtClean="0"/>
            </a:br>
            <a:r>
              <a:rPr lang="en-GB" dirty="0" smtClean="0"/>
              <a:t>values in check</a:t>
            </a:r>
          </a:p>
          <a:p>
            <a:r>
              <a:rPr lang="en-GB" dirty="0" smtClean="0"/>
              <a:t>Listen to/acknowledge clients </a:t>
            </a:r>
            <a:br>
              <a:rPr lang="en-GB" dirty="0" smtClean="0"/>
            </a:br>
            <a:r>
              <a:rPr lang="en-GB" dirty="0" smtClean="0"/>
              <a:t>without bias.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48886" y="4149080"/>
            <a:ext cx="3106721" cy="2137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199234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Supporting clients to express their own identity and preferences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 smtClean="0"/>
              <a:t>Everyone has the right to express their own identity</a:t>
            </a:r>
          </a:p>
          <a:p>
            <a:r>
              <a:rPr lang="en-GB" dirty="0" smtClean="0"/>
              <a:t>You may need to help your clients express theirs</a:t>
            </a:r>
          </a:p>
          <a:p>
            <a:r>
              <a:rPr lang="en-GB" dirty="0"/>
              <a:t>They’re allowed to be themselves without </a:t>
            </a:r>
            <a:r>
              <a:rPr lang="en-GB" dirty="0" smtClean="0"/>
              <a:t>judgement</a:t>
            </a:r>
          </a:p>
          <a:p>
            <a:r>
              <a:rPr lang="en-GB" dirty="0" smtClean="0"/>
              <a:t>Get them to share their identity and preferences</a:t>
            </a:r>
          </a:p>
          <a:p>
            <a:r>
              <a:rPr lang="en-GB" dirty="0" smtClean="0"/>
              <a:t>Then you can support then in expressing them</a:t>
            </a:r>
            <a:endParaRPr lang="en-GB" dirty="0"/>
          </a:p>
          <a:p>
            <a:r>
              <a:rPr lang="en-GB" dirty="0" smtClean="0"/>
              <a:t>Who are they? What makes them unique?</a:t>
            </a:r>
          </a:p>
          <a:p>
            <a:r>
              <a:rPr lang="en-GB" dirty="0" smtClean="0"/>
              <a:t>E.g. allowing them to wear what they want </a:t>
            </a:r>
            <a:br>
              <a:rPr lang="en-GB" dirty="0" smtClean="0"/>
            </a:br>
            <a:r>
              <a:rPr lang="en-GB" dirty="0" smtClean="0"/>
              <a:t>(even if you think yellow pants and a </a:t>
            </a:r>
            <a:br>
              <a:rPr lang="en-GB" dirty="0" smtClean="0"/>
            </a:br>
            <a:r>
              <a:rPr lang="en-GB" dirty="0" smtClean="0"/>
              <a:t>blue jumper don’t look right together).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581128"/>
            <a:ext cx="1540861" cy="1760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4288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Recognise and support individual differences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1.3 </a:t>
            </a:r>
            <a:r>
              <a:rPr lang="en-AU" sz="2800" dirty="0"/>
              <a:t>Consider the person’s individual needs, stage of life, development and strengths when engaging in support activities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Individual needs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1128"/>
          </a:xfrm>
        </p:spPr>
        <p:txBody>
          <a:bodyPr>
            <a:normAutofit/>
          </a:bodyPr>
          <a:lstStyle/>
          <a:p>
            <a:r>
              <a:rPr lang="en-GB" dirty="0" smtClean="0"/>
              <a:t>No two clients are the same – their needs will differ</a:t>
            </a:r>
          </a:p>
          <a:p>
            <a:r>
              <a:rPr lang="en-GB" dirty="0" smtClean="0"/>
              <a:t>Important to consider individual needs when engaging in support activities </a:t>
            </a:r>
          </a:p>
          <a:p>
            <a:r>
              <a:rPr lang="en-GB" dirty="0" smtClean="0"/>
              <a:t>Consider basic human needs as a start</a:t>
            </a:r>
          </a:p>
          <a:p>
            <a:r>
              <a:rPr lang="en-GB" dirty="0" smtClean="0"/>
              <a:t>Use Maslow’s hierarchy of needs – physiological (physical) needs and psychological needs (safety needs, social needs, esteem needs and </a:t>
            </a:r>
            <a:br>
              <a:rPr lang="en-GB" dirty="0" smtClean="0"/>
            </a:br>
            <a:r>
              <a:rPr lang="en-GB" dirty="0" smtClean="0"/>
              <a:t>need for self-actualisation)</a:t>
            </a:r>
          </a:p>
          <a:p>
            <a:r>
              <a:rPr lang="en-GB" dirty="0" smtClean="0"/>
              <a:t>Also consider spiritual, cultural and sexual </a:t>
            </a:r>
            <a:br>
              <a:rPr lang="en-GB" dirty="0" smtClean="0"/>
            </a:br>
            <a:r>
              <a:rPr lang="en-GB" dirty="0" smtClean="0"/>
              <a:t>needs.</a:t>
            </a:r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4509120"/>
            <a:ext cx="1772816" cy="1772816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 </a:t>
            </a:r>
            <a:endParaRPr lang="en-GB" dirty="0"/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490253979"/>
              </p:ext>
            </p:extLst>
          </p:nvPr>
        </p:nvGraphicFramePr>
        <p:xfrm>
          <a:off x="755576" y="1610821"/>
          <a:ext cx="7416824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dirty="0" smtClean="0"/>
              <a:t> </a:t>
            </a:r>
            <a:endParaRPr lang="en-GB" dirty="0"/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609600" y="4270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b="1" kern="1200">
                <a:solidFill>
                  <a:srgbClr val="FF0000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mtClean="0"/>
              <a:t>Maslow’s hierarchy of needs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7101108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8534"/>
          <a:stretch/>
        </p:blipFill>
        <p:spPr>
          <a:xfrm>
            <a:off x="6544663" y="4739224"/>
            <a:ext cx="2268261" cy="20882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Stages of life and development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3501" y="1628800"/>
            <a:ext cx="8229600" cy="4425355"/>
          </a:xfrm>
        </p:spPr>
        <p:txBody>
          <a:bodyPr numCol="2">
            <a:noAutofit/>
          </a:bodyPr>
          <a:lstStyle/>
          <a:p>
            <a:pPr marL="457200" lvl="0" indent="-457200">
              <a:buFont typeface="+mj-lt"/>
              <a:buAutoNum type="arabicPeriod"/>
            </a:pPr>
            <a:endParaRPr lang="en-AU" dirty="0" smtClean="0"/>
          </a:p>
          <a:p>
            <a:pPr marL="457200" lvl="0" indent="-457200">
              <a:buFont typeface="+mj-lt"/>
              <a:buAutoNum type="arabicPeriod"/>
            </a:pPr>
            <a:endParaRPr lang="en-AU" dirty="0" smtClean="0"/>
          </a:p>
          <a:p>
            <a:pPr marL="457200" lvl="0" indent="-457200">
              <a:buFont typeface="+mj-lt"/>
              <a:buAutoNum type="arabicPeriod"/>
            </a:pPr>
            <a:endParaRPr lang="en-AU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AU" dirty="0" smtClean="0"/>
              <a:t>Infant </a:t>
            </a:r>
          </a:p>
          <a:p>
            <a:pPr marL="457200" lvl="0" indent="-457200">
              <a:buFont typeface="+mj-lt"/>
              <a:buAutoNum type="arabicPeriod"/>
            </a:pPr>
            <a:r>
              <a:rPr lang="en-AU" dirty="0" smtClean="0"/>
              <a:t>Child </a:t>
            </a:r>
            <a:endParaRPr lang="en-GB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AU" dirty="0" smtClean="0"/>
              <a:t>Adolescent </a:t>
            </a:r>
            <a:endParaRPr lang="en-GB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AU" dirty="0" smtClean="0"/>
              <a:t>Young </a:t>
            </a:r>
            <a:r>
              <a:rPr lang="en-AU" dirty="0"/>
              <a:t>adult </a:t>
            </a:r>
            <a:endParaRPr lang="en-GB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AU" dirty="0" smtClean="0"/>
              <a:t>Adult </a:t>
            </a:r>
            <a:endParaRPr lang="en-GB" dirty="0" smtClean="0"/>
          </a:p>
          <a:p>
            <a:pPr marL="457200" lvl="0" indent="-457200">
              <a:buFont typeface="+mj-lt"/>
              <a:buAutoNum type="arabicPeriod"/>
            </a:pPr>
            <a:endParaRPr lang="en-AU" dirty="0" smtClean="0"/>
          </a:p>
          <a:p>
            <a:pPr marL="0" lvl="0" indent="0">
              <a:buNone/>
            </a:pPr>
            <a:endParaRPr lang="en-AU" dirty="0"/>
          </a:p>
          <a:p>
            <a:pPr marL="457200" lvl="0" indent="-457200">
              <a:buFont typeface="+mj-lt"/>
              <a:buAutoNum type="arabicPeriod"/>
            </a:pPr>
            <a:endParaRPr lang="en-AU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AU" dirty="0" smtClean="0"/>
              <a:t>Middle </a:t>
            </a:r>
            <a:r>
              <a:rPr lang="en-AU" dirty="0"/>
              <a:t>age</a:t>
            </a:r>
            <a:r>
              <a:rPr lang="en-AU" b="1" dirty="0"/>
              <a:t> </a:t>
            </a:r>
            <a:endParaRPr lang="en-GB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AU" dirty="0" smtClean="0"/>
              <a:t>Independent </a:t>
            </a:r>
            <a:r>
              <a:rPr lang="en-AU" dirty="0"/>
              <a:t>elder</a:t>
            </a:r>
            <a:r>
              <a:rPr lang="en-AU" b="1" dirty="0"/>
              <a:t> </a:t>
            </a:r>
            <a:endParaRPr lang="en-GB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AU" dirty="0" smtClean="0"/>
              <a:t>Vulnerable elder</a:t>
            </a:r>
            <a:endParaRPr lang="en-GB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AU" dirty="0" smtClean="0"/>
              <a:t>Dependent </a:t>
            </a:r>
            <a:r>
              <a:rPr lang="en-AU" dirty="0"/>
              <a:t>elder </a:t>
            </a:r>
            <a:endParaRPr lang="en-GB" dirty="0" smtClean="0"/>
          </a:p>
          <a:p>
            <a:pPr marL="457200" lvl="0" indent="-457200">
              <a:buFont typeface="+mj-lt"/>
              <a:buAutoNum type="arabicPeriod"/>
            </a:pPr>
            <a:r>
              <a:rPr lang="en-AU" dirty="0" smtClean="0"/>
              <a:t>End </a:t>
            </a:r>
            <a:r>
              <a:rPr lang="en-AU" dirty="0"/>
              <a:t>of </a:t>
            </a:r>
            <a:r>
              <a:rPr lang="en-AU" dirty="0" smtClean="0"/>
              <a:t>life.</a:t>
            </a:r>
            <a:endParaRPr lang="en-GB" dirty="0"/>
          </a:p>
        </p:txBody>
      </p:sp>
      <p:sp>
        <p:nvSpPr>
          <p:cNvPr id="4" name="TextBox 3"/>
          <p:cNvSpPr txBox="1"/>
          <p:nvPr/>
        </p:nvSpPr>
        <p:spPr>
          <a:xfrm>
            <a:off x="644509" y="1484784"/>
            <a:ext cx="792088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When engaging in support activities, you will need to consider and understand the particular stage that your client is in in their life and development: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063546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Recognise and support individual differences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1.4 </a:t>
            </a:r>
            <a:r>
              <a:rPr lang="en-AU" sz="2800" dirty="0"/>
              <a:t>Recognise, respect and accommodate the person’s expressions of identity and sexuality as appropriate in the context of their age or stage of life</a:t>
            </a:r>
            <a:r>
              <a:rPr lang="en-AU" sz="2800" b="1" dirty="0" smtClean="0">
                <a:latin typeface="+mj-lt"/>
              </a:rPr>
              <a:t> 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Expressions of identity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Important to allow clients to express their identity</a:t>
            </a:r>
          </a:p>
          <a:p>
            <a:r>
              <a:rPr lang="en-GB" dirty="0" smtClean="0"/>
              <a:t>Recognise, respect and accommodate expressions</a:t>
            </a:r>
          </a:p>
          <a:p>
            <a:r>
              <a:rPr lang="en-GB" dirty="0" smtClean="0"/>
              <a:t>A client should be allowed to be themselves</a:t>
            </a:r>
          </a:p>
          <a:p>
            <a:r>
              <a:rPr lang="en-GB" dirty="0" smtClean="0"/>
              <a:t>How can you support client’s expression of identity?</a:t>
            </a:r>
          </a:p>
          <a:p>
            <a:r>
              <a:rPr lang="en-GB" dirty="0" smtClean="0"/>
              <a:t>How can you accommodate them?</a:t>
            </a:r>
          </a:p>
          <a:p>
            <a:r>
              <a:rPr lang="en-GB" dirty="0" smtClean="0"/>
              <a:t>E.g. if a client likes to be alone, they shouldn’t be forced to participate in group activities if they </a:t>
            </a:r>
            <a:br>
              <a:rPr lang="en-GB" dirty="0" smtClean="0"/>
            </a:br>
            <a:r>
              <a:rPr lang="en-GB" dirty="0" smtClean="0"/>
              <a:t>don’t want to – they would be happier </a:t>
            </a:r>
            <a:br>
              <a:rPr lang="en-GB" dirty="0" smtClean="0"/>
            </a:br>
            <a:r>
              <a:rPr lang="en-GB" dirty="0" smtClean="0"/>
              <a:t>in their own space doing their own thing.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240" y="5013176"/>
            <a:ext cx="2273634" cy="1655205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Expressions of sexuality</a:t>
            </a:r>
            <a:endParaRPr lang="en-GB" dirty="0"/>
          </a:p>
        </p:txBody>
      </p:sp>
      <p:pic>
        <p:nvPicPr>
          <p:cNvPr id="5" name="Picture 4" descr="C:\Users\Sophie\Desktop\My Work\ArtWork\MKiss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64288" y="4725144"/>
            <a:ext cx="1647654" cy="17590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 smtClean="0"/>
              <a:t>Clients should be able to express their sexuality too</a:t>
            </a:r>
          </a:p>
          <a:p>
            <a:r>
              <a:rPr lang="en-GB" dirty="0" smtClean="0"/>
              <a:t>Recognise, respect and accommodate expressions</a:t>
            </a:r>
          </a:p>
          <a:p>
            <a:r>
              <a:rPr lang="en-GB" dirty="0" smtClean="0"/>
              <a:t>Clients need the freedom to express sexuality</a:t>
            </a:r>
          </a:p>
          <a:p>
            <a:r>
              <a:rPr lang="en-GB" dirty="0" smtClean="0"/>
              <a:t>Shouldn’t fear being judged or discriminated against</a:t>
            </a:r>
          </a:p>
          <a:p>
            <a:r>
              <a:rPr lang="en-GB" dirty="0" smtClean="0"/>
              <a:t>Allow clients to open up and talk to you</a:t>
            </a:r>
          </a:p>
          <a:p>
            <a:r>
              <a:rPr lang="en-GB" dirty="0" smtClean="0"/>
              <a:t>Different clients express sexuality in different ways</a:t>
            </a:r>
          </a:p>
          <a:p>
            <a:r>
              <a:rPr lang="en-GB" dirty="0" smtClean="0"/>
              <a:t>Don’t make sexuality a taboo subject</a:t>
            </a:r>
          </a:p>
          <a:p>
            <a:r>
              <a:rPr lang="en-GB" dirty="0" smtClean="0"/>
              <a:t>Respect/accommodate expressions in a way </a:t>
            </a:r>
            <a:br>
              <a:rPr lang="en-GB" dirty="0" smtClean="0"/>
            </a:br>
            <a:r>
              <a:rPr lang="en-GB" dirty="0" smtClean="0"/>
              <a:t>that is appropriate to age and stage of life.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91736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Recognise and support individual differences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1.5 </a:t>
            </a:r>
            <a:r>
              <a:rPr lang="en-AU" sz="2800" dirty="0"/>
              <a:t>Promote and facilitate opportunities for participation in activities that reflect the person’s individual physical, social, cultural and spiritual needs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Activities that reflect clients’ individual needs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GB" b="1" dirty="0" smtClean="0"/>
              <a:t>Promote and facilitate opportunities for clients to participate in activities that reflect their:</a:t>
            </a:r>
          </a:p>
          <a:p>
            <a:r>
              <a:rPr lang="en-GB" dirty="0" smtClean="0"/>
              <a:t>Physical needs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E.g. walks in the countryside/swimming/yoga</a:t>
            </a:r>
          </a:p>
          <a:p>
            <a:r>
              <a:rPr lang="en-GB" dirty="0" smtClean="0"/>
              <a:t>Social needs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E.g. chess club/bingo nights/weekends away</a:t>
            </a:r>
          </a:p>
          <a:p>
            <a:r>
              <a:rPr lang="en-GB" dirty="0" smtClean="0"/>
              <a:t>Cultural and spiritual needs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E.g. visiting museums/putting up a </a:t>
            </a:r>
            <a:br>
              <a:rPr lang="en-GB" dirty="0" smtClean="0"/>
            </a:br>
            <a:r>
              <a:rPr lang="en-GB" dirty="0" smtClean="0"/>
              <a:t>Christmas tree/visiting place of worship</a:t>
            </a:r>
            <a:r>
              <a:rPr lang="en-GB" dirty="0"/>
              <a:t>.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2320" y="4725144"/>
            <a:ext cx="1392555" cy="1857375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1E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independence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2.1 </a:t>
            </a:r>
            <a:r>
              <a:rPr lang="en-AU" sz="2800" dirty="0"/>
              <a:t>Support the person to identify and acknowledge their own strengths and self-care capacity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Promoting independence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Independence is considered to be one of the most important attributes that a person can possess</a:t>
            </a:r>
          </a:p>
          <a:p>
            <a:r>
              <a:rPr lang="en-GB" dirty="0" smtClean="0"/>
              <a:t>Essential to promote independence in clients</a:t>
            </a:r>
          </a:p>
          <a:p>
            <a:r>
              <a:rPr lang="en-GB" dirty="0" smtClean="0"/>
              <a:t>Encourage them to do as much as possible for themselves</a:t>
            </a:r>
          </a:p>
          <a:p>
            <a:r>
              <a:rPr lang="en-GB" dirty="0" smtClean="0"/>
              <a:t>Get them to do what they feel comfortable with </a:t>
            </a:r>
          </a:p>
          <a:p>
            <a:r>
              <a:rPr lang="en-GB" dirty="0" smtClean="0"/>
              <a:t>Level of independence will depend on </a:t>
            </a:r>
            <a:br>
              <a:rPr lang="en-GB" dirty="0" smtClean="0"/>
            </a:br>
            <a:r>
              <a:rPr lang="en-GB" dirty="0" smtClean="0"/>
              <a:t>client and their particular situation.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725144"/>
            <a:ext cx="1765052" cy="1765052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Clients’ strengths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581128"/>
            <a:ext cx="1333004" cy="133300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/>
          </a:bodyPr>
          <a:lstStyle/>
          <a:p>
            <a:r>
              <a:rPr lang="en-GB" dirty="0" smtClean="0"/>
              <a:t>First step in promoting clients’ independence is to help them identity/acknowledge their own strengths</a:t>
            </a:r>
          </a:p>
          <a:p>
            <a:r>
              <a:rPr lang="en-GB" dirty="0" smtClean="0"/>
              <a:t>Care and support should draw on these strengths </a:t>
            </a:r>
          </a:p>
          <a:p>
            <a:r>
              <a:rPr lang="en-GB" dirty="0" smtClean="0"/>
              <a:t>Value skills, knowledge and abilities of clients</a:t>
            </a:r>
          </a:p>
          <a:p>
            <a:r>
              <a:rPr lang="en-GB" dirty="0" smtClean="0"/>
              <a:t>Allow them to lead/be in control of care and support </a:t>
            </a:r>
          </a:p>
          <a:p>
            <a:r>
              <a:rPr lang="en-GB" dirty="0" smtClean="0"/>
              <a:t>Strengths are the elements that can help clients meet their needs, for example: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Their personal resources/skills/knowledge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Their social network and its abilities/potential.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384116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Self-care capacity 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Help clients identify and acknowledge their self-care capacity </a:t>
            </a:r>
          </a:p>
          <a:p>
            <a:r>
              <a:rPr lang="en-GB" dirty="0" smtClean="0"/>
              <a:t>Self-care capacity is related to their ability to: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Manage own health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Take care of themselves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Identify what they need/want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Take necessary steps to get what they need/want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Ask for what they need/want.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107906"/>
            <a:ext cx="1320738" cy="1760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225976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independence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2.2 </a:t>
            </a:r>
            <a:r>
              <a:rPr lang="en-AU" sz="2800" dirty="0"/>
              <a:t>Assist the person to identify opportunities to utilise their strengths, while communicating the importance of using available support when required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Utilising strengths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616" y="4797152"/>
            <a:ext cx="2551702" cy="1796354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Assist your clients to identify opportunities to utilise their strengths</a:t>
            </a:r>
          </a:p>
          <a:p>
            <a:r>
              <a:rPr lang="en-GB" dirty="0" smtClean="0"/>
              <a:t>What tasks give them chance to be independent?</a:t>
            </a:r>
          </a:p>
          <a:p>
            <a:r>
              <a:rPr lang="en-GB" dirty="0" smtClean="0"/>
              <a:t>How can your clients use their strengths to contribute to their care and support?</a:t>
            </a:r>
          </a:p>
          <a:p>
            <a:r>
              <a:rPr lang="en-GB" dirty="0" smtClean="0"/>
              <a:t>How can they use these strengths to improve their particular situation?</a:t>
            </a:r>
          </a:p>
          <a:p>
            <a:r>
              <a:rPr lang="en-GB" dirty="0" smtClean="0"/>
              <a:t>Match tasks to clients’ abilities and skills</a:t>
            </a:r>
          </a:p>
          <a:p>
            <a:r>
              <a:rPr lang="en-GB" dirty="0" smtClean="0"/>
              <a:t>What kind of tasks can they manage </a:t>
            </a:r>
            <a:br>
              <a:rPr lang="en-GB" dirty="0" smtClean="0"/>
            </a:br>
            <a:r>
              <a:rPr lang="en-GB" dirty="0" smtClean="0"/>
              <a:t>or excel at?</a:t>
            </a:r>
            <a:endParaRPr lang="en-GB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Using available support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 smtClean="0"/>
              <a:t>Although clients should use any opportunities to utilise their strengths that arise, they should also use any available support when required</a:t>
            </a:r>
          </a:p>
          <a:p>
            <a:r>
              <a:rPr lang="en-GB" dirty="0" smtClean="0"/>
              <a:t>Your job is to communicate the importance of using this support </a:t>
            </a:r>
          </a:p>
          <a:p>
            <a:r>
              <a:rPr lang="en-GB" dirty="0" smtClean="0"/>
              <a:t>Just because they have the capability of doing some tasks and can use their strengths in a </a:t>
            </a:r>
            <a:br>
              <a:rPr lang="en-GB" dirty="0" smtClean="0"/>
            </a:br>
            <a:r>
              <a:rPr lang="en-GB" dirty="0" smtClean="0"/>
              <a:t>variety of ways, it doesn’t mean that </a:t>
            </a:r>
            <a:br>
              <a:rPr lang="en-GB" dirty="0" smtClean="0"/>
            </a:br>
            <a:r>
              <a:rPr lang="en-GB" dirty="0" smtClean="0"/>
              <a:t>they should refuse or ignore any level </a:t>
            </a:r>
            <a:br>
              <a:rPr lang="en-GB" dirty="0" smtClean="0"/>
            </a:br>
            <a:r>
              <a:rPr lang="en-GB" dirty="0" smtClean="0"/>
              <a:t>of support altogether. 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4509120"/>
            <a:ext cx="1665610" cy="1963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55384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independence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2.3 </a:t>
            </a:r>
            <a:r>
              <a:rPr lang="en-AU" sz="2800" dirty="0"/>
              <a:t>Provide information and assistance to the person in order to facilitate access to support services and resources when needed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Support services and resources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need to provide clients with the relevant information and assistance in order to facilitate access to these support services and resources</a:t>
            </a:r>
          </a:p>
          <a:p>
            <a:r>
              <a:rPr lang="en-GB" dirty="0" smtClean="0"/>
              <a:t>Support services and resources may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Pensions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Veteran facilities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Acute care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Coffee mornings 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Support programs.</a:t>
            </a:r>
            <a:endParaRPr lang="en-GB" dirty="0"/>
          </a:p>
        </p:txBody>
      </p:sp>
      <p:pic>
        <p:nvPicPr>
          <p:cNvPr id="4" name="Picture 3" descr="C:\Users\Sophie\Desktop\My Work\ArtWork\coffee_break_800_wht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3861048"/>
            <a:ext cx="1666875" cy="222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independence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2.4 </a:t>
            </a:r>
            <a:r>
              <a:rPr lang="en-AU" sz="2800" dirty="0"/>
              <a:t>Provide support that allows the person to self manage their own service delivery as appropriate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Supporting clients to self-manage own service delivery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53136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Important that clients are independent </a:t>
            </a:r>
          </a:p>
          <a:p>
            <a:r>
              <a:rPr lang="en-GB" dirty="0" smtClean="0"/>
              <a:t>Should have a central role in managing condition</a:t>
            </a:r>
          </a:p>
          <a:p>
            <a:r>
              <a:rPr lang="en-GB" dirty="0" smtClean="0"/>
              <a:t>Should make their own decisions</a:t>
            </a:r>
          </a:p>
          <a:p>
            <a:r>
              <a:rPr lang="en-GB" dirty="0" smtClean="0"/>
              <a:t>Provide support that allows clients to do this</a:t>
            </a:r>
          </a:p>
          <a:p>
            <a:r>
              <a:rPr lang="en-GB" dirty="0" smtClean="0"/>
              <a:t>Clients are experts in how they want to live their life</a:t>
            </a:r>
          </a:p>
          <a:p>
            <a:r>
              <a:rPr lang="en-GB" dirty="0" smtClean="0"/>
              <a:t>Support them in learning about their condition and developing skills needed to manage health</a:t>
            </a:r>
          </a:p>
          <a:p>
            <a:r>
              <a:rPr lang="en-GB" dirty="0" smtClean="0"/>
              <a:t>Think about different ways you can provide </a:t>
            </a:r>
            <a:br>
              <a:rPr lang="en-GB" dirty="0" smtClean="0"/>
            </a:br>
            <a:r>
              <a:rPr lang="en-GB" dirty="0" smtClean="0"/>
              <a:t>support in a way that allows clients to </a:t>
            </a:r>
            <a:br>
              <a:rPr lang="en-GB" dirty="0" smtClean="0"/>
            </a:br>
            <a:r>
              <a:rPr lang="en-GB" dirty="0" smtClean="0"/>
              <a:t>self-manage their own service delivery.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80312" y="4546772"/>
            <a:ext cx="1329124" cy="2276872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Promote independence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2.5 </a:t>
            </a:r>
            <a:r>
              <a:rPr lang="en-AU" sz="2800" dirty="0"/>
              <a:t>Encourage the person to build, strengthen and maintain independence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725144"/>
            <a:ext cx="1988840" cy="198884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Independence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know how important client independence is</a:t>
            </a:r>
          </a:p>
          <a:p>
            <a:r>
              <a:rPr lang="en-GB" dirty="0" smtClean="0"/>
              <a:t>Past few chapters have explored how independence can be promoted </a:t>
            </a:r>
          </a:p>
          <a:p>
            <a:r>
              <a:rPr lang="en-GB" dirty="0" smtClean="0"/>
              <a:t>Encourage and allow clients to be independent </a:t>
            </a:r>
          </a:p>
          <a:p>
            <a:r>
              <a:rPr lang="en-GB" dirty="0" smtClean="0"/>
              <a:t>Clients should be fully involved in design, development and delivery of their care and support</a:t>
            </a:r>
          </a:p>
          <a:p>
            <a:r>
              <a:rPr lang="en-GB" dirty="0" smtClean="0"/>
              <a:t>You should give clients ‘just enough support’</a:t>
            </a:r>
          </a:p>
          <a:p>
            <a:r>
              <a:rPr lang="en-GB" dirty="0" smtClean="0"/>
              <a:t>Promote their ability to do as much for </a:t>
            </a:r>
            <a:br>
              <a:rPr lang="en-GB" dirty="0" smtClean="0"/>
            </a:br>
            <a:r>
              <a:rPr lang="en-GB" dirty="0" smtClean="0"/>
              <a:t>themselves as possible.</a:t>
            </a:r>
            <a:endParaRPr lang="en-GB" dirty="0"/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5138" y="4972050"/>
            <a:ext cx="1473200" cy="188595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Encouraging independence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How can you encourage clients to build, strengthen and maintain their independence?</a:t>
            </a:r>
          </a:p>
          <a:p>
            <a:r>
              <a:rPr lang="en-AU" dirty="0"/>
              <a:t>It may involve: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Acknowledging </a:t>
            </a:r>
            <a:r>
              <a:rPr lang="en-AU" dirty="0" smtClean="0"/>
              <a:t>they have individual pathways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Working with clients to create a </a:t>
            </a:r>
            <a:r>
              <a:rPr lang="en-AU" dirty="0" smtClean="0"/>
              <a:t>plan and identify needs</a:t>
            </a:r>
            <a:r>
              <a:rPr lang="en-AU" dirty="0"/>
              <a:t>, goals and aspirations 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Teaching </a:t>
            </a:r>
            <a:r>
              <a:rPr lang="en-AU" dirty="0"/>
              <a:t>clients/encouraging them to learn new skills </a:t>
            </a:r>
            <a:endParaRPr lang="en-GB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Encouraging </a:t>
            </a:r>
            <a:r>
              <a:rPr lang="en-AU" dirty="0"/>
              <a:t>clients to make </a:t>
            </a:r>
            <a:r>
              <a:rPr lang="en-AU" dirty="0" smtClean="0"/>
              <a:t>own </a:t>
            </a:r>
            <a:r>
              <a:rPr lang="en-AU" dirty="0"/>
              <a:t>decisions </a:t>
            </a:r>
            <a:endParaRPr lang="en-AU" dirty="0" smtClean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Respecting </a:t>
            </a:r>
            <a:r>
              <a:rPr lang="en-AU" dirty="0"/>
              <a:t>their </a:t>
            </a:r>
            <a:r>
              <a:rPr lang="en-AU" dirty="0" smtClean="0"/>
              <a:t>privacy.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8433179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2E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physical wellbeing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3.1 </a:t>
            </a:r>
            <a:r>
              <a:rPr lang="en-AU" sz="2800" dirty="0"/>
              <a:t>Promote and encourage daily living habits that contribute to healthy lifestyle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What is a healthy lifestyle?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marL="0" indent="0">
              <a:buNone/>
            </a:pPr>
            <a:r>
              <a:rPr lang="en-AU" b="1" dirty="0"/>
              <a:t>Good </a:t>
            </a:r>
            <a:r>
              <a:rPr lang="en-AU" b="1" dirty="0" smtClean="0"/>
              <a:t>health/healthy lifestyles </a:t>
            </a:r>
            <a:r>
              <a:rPr lang="en-AU" b="1" dirty="0"/>
              <a:t>are associated with:</a:t>
            </a:r>
            <a:endParaRPr lang="en-GB" b="1" dirty="0"/>
          </a:p>
          <a:p>
            <a:pPr lvl="0"/>
            <a:r>
              <a:rPr lang="en-AU" dirty="0"/>
              <a:t>Making wise choices</a:t>
            </a:r>
            <a:endParaRPr lang="en-GB" dirty="0"/>
          </a:p>
          <a:p>
            <a:pPr lvl="0"/>
            <a:r>
              <a:rPr lang="en-AU" dirty="0" smtClean="0"/>
              <a:t>An </a:t>
            </a:r>
            <a:r>
              <a:rPr lang="en-AU" dirty="0"/>
              <a:t>education about health</a:t>
            </a:r>
            <a:endParaRPr lang="en-GB" dirty="0"/>
          </a:p>
          <a:p>
            <a:pPr lvl="0"/>
            <a:r>
              <a:rPr lang="en-AU" dirty="0"/>
              <a:t>Regular physical fitness</a:t>
            </a:r>
            <a:endParaRPr lang="en-GB" dirty="0"/>
          </a:p>
          <a:p>
            <a:pPr lvl="0"/>
            <a:r>
              <a:rPr lang="en-AU" dirty="0"/>
              <a:t>Good personal hygiene and oral health </a:t>
            </a:r>
            <a:endParaRPr lang="en-GB" dirty="0"/>
          </a:p>
          <a:p>
            <a:pPr lvl="0"/>
            <a:r>
              <a:rPr lang="en-AU" dirty="0"/>
              <a:t>Adequate sleep and relaxation</a:t>
            </a:r>
            <a:endParaRPr lang="en-GB" dirty="0"/>
          </a:p>
          <a:p>
            <a:pPr lvl="0"/>
            <a:r>
              <a:rPr lang="en-AU" dirty="0"/>
              <a:t>Proper nutrition and hydration</a:t>
            </a:r>
            <a:endParaRPr lang="en-GB" dirty="0"/>
          </a:p>
          <a:p>
            <a:pPr lvl="0"/>
            <a:r>
              <a:rPr lang="en-AU" dirty="0"/>
              <a:t>Managing stress effectively </a:t>
            </a:r>
            <a:endParaRPr lang="en-GB" dirty="0"/>
          </a:p>
          <a:p>
            <a:pPr lvl="0"/>
            <a:r>
              <a:rPr lang="en-AU" dirty="0" smtClean="0"/>
              <a:t>Absence </a:t>
            </a:r>
            <a:r>
              <a:rPr lang="en-AU" dirty="0"/>
              <a:t>of bad </a:t>
            </a:r>
            <a:r>
              <a:rPr lang="en-AU" dirty="0" smtClean="0"/>
              <a:t>habits/addictions.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4149080"/>
            <a:ext cx="2134344" cy="2134344"/>
          </a:xfrm>
          <a:prstGeom prst="rect">
            <a:avLst/>
          </a:prstGeom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5200" y="4697607"/>
            <a:ext cx="1828800" cy="18288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Helping clients achieve a healthy lifestyle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Encouraging clients to eat a nutritious, balanced diet (e.g. teaching them new, healthy recipes)</a:t>
            </a:r>
          </a:p>
          <a:p>
            <a:r>
              <a:rPr lang="en-GB" dirty="0" smtClean="0"/>
              <a:t>Encouraging clients to have an active lifestyle </a:t>
            </a:r>
            <a:br>
              <a:rPr lang="en-GB" dirty="0" smtClean="0"/>
            </a:br>
            <a:r>
              <a:rPr lang="en-GB" dirty="0" smtClean="0"/>
              <a:t>(e.g. suggesting walking instead of driving the car)</a:t>
            </a:r>
          </a:p>
          <a:p>
            <a:r>
              <a:rPr lang="en-GB" dirty="0" smtClean="0"/>
              <a:t>Encouraging clients to get enough sleep </a:t>
            </a:r>
            <a:br>
              <a:rPr lang="en-GB" dirty="0" smtClean="0"/>
            </a:br>
            <a:r>
              <a:rPr lang="en-GB" dirty="0" smtClean="0"/>
              <a:t>(e.g. making sleeping environment more effective)</a:t>
            </a:r>
          </a:p>
          <a:p>
            <a:r>
              <a:rPr lang="en-GB" dirty="0" smtClean="0"/>
              <a:t>Encouraging clients to manage stress effectively </a:t>
            </a:r>
            <a:br>
              <a:rPr lang="en-GB" dirty="0" smtClean="0"/>
            </a:br>
            <a:r>
              <a:rPr lang="en-GB" dirty="0" smtClean="0"/>
              <a:t>(e.g. introducing them to yoga or meditation).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380626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physical wellbeing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3.2 </a:t>
            </a:r>
            <a:r>
              <a:rPr lang="en-AU" sz="2800" dirty="0"/>
              <a:t>Support and assist the person to maintain a safe and healthy environment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Maintaining a safe and healthy environment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6607" y="4293096"/>
            <a:ext cx="2132856" cy="2132856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09120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Clients will need to maintain a safe and healthy environment</a:t>
            </a:r>
          </a:p>
          <a:p>
            <a:r>
              <a:rPr lang="en-GB" dirty="0" smtClean="0"/>
              <a:t>This will enable them to be independent </a:t>
            </a:r>
          </a:p>
          <a:p>
            <a:r>
              <a:rPr lang="en-GB" dirty="0" smtClean="0"/>
              <a:t>Helps keep them busy</a:t>
            </a:r>
          </a:p>
          <a:p>
            <a:r>
              <a:rPr lang="en-GB" dirty="0" smtClean="0"/>
              <a:t>They can take pride in their surroundings</a:t>
            </a:r>
          </a:p>
          <a:p>
            <a:r>
              <a:rPr lang="en-GB" dirty="0" smtClean="0"/>
              <a:t>Will have psychological benefits </a:t>
            </a:r>
          </a:p>
          <a:p>
            <a:r>
              <a:rPr lang="en-GB" dirty="0" smtClean="0"/>
              <a:t>Important to encourage them to maintain </a:t>
            </a:r>
            <a:br>
              <a:rPr lang="en-GB" dirty="0" smtClean="0"/>
            </a:br>
            <a:r>
              <a:rPr lang="en-GB" dirty="0" smtClean="0"/>
              <a:t>their environment</a:t>
            </a:r>
          </a:p>
          <a:p>
            <a:r>
              <a:rPr lang="en-GB" dirty="0" smtClean="0"/>
              <a:t>When it isn’t possible, you may need to </a:t>
            </a:r>
            <a:br>
              <a:rPr lang="en-GB" dirty="0" smtClean="0"/>
            </a:br>
            <a:r>
              <a:rPr lang="en-GB" dirty="0" smtClean="0"/>
              <a:t>support and assist them in doing so.</a:t>
            </a:r>
            <a:endParaRPr lang="en-GB" dirty="0"/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Clean environment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4509120"/>
            <a:ext cx="2651787" cy="198884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Critical in care and support settings</a:t>
            </a:r>
          </a:p>
          <a:p>
            <a:r>
              <a:rPr lang="en-GB" dirty="0" smtClean="0"/>
              <a:t>Essential to health of workers and clients</a:t>
            </a:r>
          </a:p>
          <a:p>
            <a:r>
              <a:rPr lang="en-GB" dirty="0" smtClean="0"/>
              <a:t>It can reduce risk to health</a:t>
            </a:r>
          </a:p>
          <a:p>
            <a:r>
              <a:rPr lang="en-GB" dirty="0" smtClean="0"/>
              <a:t>Can improve client safety</a:t>
            </a:r>
          </a:p>
          <a:p>
            <a:r>
              <a:rPr lang="en-GB" dirty="0" smtClean="0"/>
              <a:t>Your clients have a right to a clean environment</a:t>
            </a:r>
          </a:p>
          <a:p>
            <a:r>
              <a:rPr lang="en-GB" dirty="0" smtClean="0"/>
              <a:t>You should encourage, support and assist them in maintaining their environment.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6196314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Comfortable environment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Ensuring clients have physical comfort, ease and relaxation</a:t>
            </a:r>
          </a:p>
          <a:p>
            <a:r>
              <a:rPr lang="en-GB" dirty="0" smtClean="0"/>
              <a:t>Environment should be stress and anxiety free</a:t>
            </a:r>
          </a:p>
          <a:p>
            <a:r>
              <a:rPr lang="en-GB" dirty="0" smtClean="0"/>
              <a:t>Clients should feel safe and secure</a:t>
            </a:r>
          </a:p>
          <a:p>
            <a:r>
              <a:rPr lang="en-GB" dirty="0" smtClean="0"/>
              <a:t>‘Comfort’ will be considered differently by clients</a:t>
            </a:r>
          </a:p>
          <a:p>
            <a:r>
              <a:rPr lang="en-GB" dirty="0" smtClean="0"/>
              <a:t>Listen to and understand their specific needs </a:t>
            </a:r>
            <a:br>
              <a:rPr lang="en-GB" dirty="0" smtClean="0"/>
            </a:br>
            <a:r>
              <a:rPr lang="en-GB" dirty="0" smtClean="0"/>
              <a:t>in relation to comfort</a:t>
            </a:r>
          </a:p>
          <a:p>
            <a:r>
              <a:rPr lang="en-GB" dirty="0" smtClean="0"/>
              <a:t>Provide them with relevant support </a:t>
            </a:r>
            <a:br>
              <a:rPr lang="en-GB" dirty="0" smtClean="0"/>
            </a:br>
            <a:r>
              <a:rPr lang="en-GB" dirty="0" smtClean="0"/>
              <a:t>and assistance. 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21623" y="4324936"/>
            <a:ext cx="1837928" cy="2172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9196397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physical wellbeing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3.3 </a:t>
            </a:r>
            <a:r>
              <a:rPr lang="en-AU" sz="2800" dirty="0"/>
              <a:t>Identify hazards and report according to organisation procedures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C:\Users\Sophie\Desktop\My Work\ArtWork\stick_figure_falling_down_the_stairs_800_wht_8544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660232" y="4725144"/>
            <a:ext cx="2316480" cy="1600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Hazards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hazard if something with the potential to cause injury or disease to people, damage to property or disruption to productivity</a:t>
            </a:r>
          </a:p>
          <a:p>
            <a:r>
              <a:rPr lang="en-GB" dirty="0" smtClean="0"/>
              <a:t>Hazards can arise from the workplace environment: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Use of equipment and appliances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Poor environment layout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Inappropriate systems and/or procedures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Human behaviour. </a:t>
            </a:r>
            <a:endParaRPr lang="en-GB" dirty="0"/>
          </a:p>
        </p:txBody>
      </p:sp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Reporting hazards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have a duty of care to protect colleagues and clients from hazards </a:t>
            </a:r>
          </a:p>
          <a:p>
            <a:r>
              <a:rPr lang="en-GB" dirty="0" smtClean="0"/>
              <a:t>Will be policies and procedures in place within your own organisation for identifying and reporting them</a:t>
            </a:r>
          </a:p>
          <a:p>
            <a:r>
              <a:rPr lang="en-GB" dirty="0" smtClean="0"/>
              <a:t>Make sure you are up to date with the relevant training and are aware of these procedures. </a:t>
            </a:r>
            <a:endParaRPr lang="en-GB" dirty="0"/>
          </a:p>
        </p:txBody>
      </p:sp>
      <p:pic>
        <p:nvPicPr>
          <p:cNvPr id="4" name="Picture 3" descr="C:\Users\Sophie\Desktop\My Work\ArtWork\electric shocked_6653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3014" y="4149080"/>
            <a:ext cx="2257425" cy="2257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12287239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physical wellbeing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181205" y="2088542"/>
            <a:ext cx="3744416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400" b="1" dirty="0" smtClean="0">
                <a:latin typeface="+mj-lt"/>
              </a:rPr>
              <a:t>3.4 </a:t>
            </a:r>
            <a:r>
              <a:rPr lang="en-AU" sz="2400" dirty="0"/>
              <a:t>Identify variations in a person’s physical condition and report according to organisation </a:t>
            </a:r>
            <a:r>
              <a:rPr lang="en-AU" sz="2400" dirty="0" smtClean="0"/>
              <a:t>procedures</a:t>
            </a:r>
          </a:p>
          <a:p>
            <a:endParaRPr lang="en-AU" sz="2400" dirty="0">
              <a:latin typeface="+mj-lt"/>
            </a:endParaRPr>
          </a:p>
          <a:p>
            <a:r>
              <a:rPr lang="en-AU" sz="2400" b="1" dirty="0"/>
              <a:t>3.5 </a:t>
            </a:r>
            <a:r>
              <a:rPr lang="en-AU" sz="2400" dirty="0"/>
              <a:t>Recognise indications that the person’s physical situation is affecting their wellbeing and report according to organisation procedures</a:t>
            </a:r>
            <a:endParaRPr lang="en-AU" sz="2400" dirty="0"/>
          </a:p>
          <a:p>
            <a:endParaRPr lang="en-AU" sz="24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Variations in </a:t>
            </a:r>
            <a:r>
              <a:rPr lang="en-GB" dirty="0"/>
              <a:t>c</a:t>
            </a:r>
            <a:r>
              <a:rPr lang="en-GB" dirty="0" smtClean="0"/>
              <a:t>lient’s physical condition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 smtClean="0"/>
              <a:t>Look for changes in client’s physical condition</a:t>
            </a:r>
          </a:p>
          <a:p>
            <a:r>
              <a:rPr lang="en-GB" dirty="0" smtClean="0"/>
              <a:t>These changes may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 smtClean="0"/>
              <a:t>Aches and pains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Client reporting feeling unwell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Nail status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Oral health </a:t>
            </a:r>
            <a:r>
              <a:rPr lang="en-AU" dirty="0" smtClean="0"/>
              <a:t>anomalies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Skin tone and colour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Weight gain</a:t>
            </a:r>
            <a:endParaRPr lang="en-GB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en-AU" dirty="0"/>
              <a:t>Weight loss. 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\AppData\Local\Microsoft\Windows\Temporary Internet Files\Content.Outlook\5A2SWLY8\back pain (2)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04248" y="3429000"/>
            <a:ext cx="1440160" cy="2520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Signs to look out for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AU" b="1" dirty="0"/>
              <a:t>Signs to look out for could include:</a:t>
            </a:r>
            <a:endParaRPr lang="en-GB" b="1" dirty="0"/>
          </a:p>
          <a:p>
            <a:pPr lvl="0"/>
            <a:r>
              <a:rPr lang="en-AU" dirty="0"/>
              <a:t>Not being able to look after themselves</a:t>
            </a:r>
            <a:endParaRPr lang="en-GB" dirty="0"/>
          </a:p>
          <a:p>
            <a:pPr lvl="0"/>
            <a:r>
              <a:rPr lang="en-AU" dirty="0"/>
              <a:t>Confused, upset, sad or depressed</a:t>
            </a:r>
            <a:endParaRPr lang="en-GB" dirty="0"/>
          </a:p>
          <a:p>
            <a:pPr lvl="0"/>
            <a:r>
              <a:rPr lang="en-AU" dirty="0"/>
              <a:t>Extreme fatigue</a:t>
            </a:r>
            <a:endParaRPr lang="en-GB" dirty="0"/>
          </a:p>
          <a:p>
            <a:pPr lvl="0"/>
            <a:r>
              <a:rPr lang="en-AU" dirty="0"/>
              <a:t>Character, humour etc. has changed</a:t>
            </a:r>
            <a:endParaRPr lang="en-GB" dirty="0"/>
          </a:p>
          <a:p>
            <a:pPr lvl="0"/>
            <a:r>
              <a:rPr lang="en-AU" dirty="0"/>
              <a:t>Not partaking in usual social activities</a:t>
            </a:r>
            <a:endParaRPr lang="en-GB" dirty="0"/>
          </a:p>
          <a:p>
            <a:pPr lvl="0"/>
            <a:r>
              <a:rPr lang="en-AU" dirty="0"/>
              <a:t>Loss of appetite</a:t>
            </a:r>
            <a:endParaRPr lang="en-GB" dirty="0"/>
          </a:p>
          <a:p>
            <a:pPr lvl="0"/>
            <a:r>
              <a:rPr lang="en-AU" dirty="0"/>
              <a:t>Agitated or irritated easily.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 descr="C:\Users\Sophie\Desktop\My Work\ArtWork\Animations\check_it_off_your_list_500_wht.gif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44208" y="4581128"/>
            <a:ext cx="2267744" cy="17179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260189645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AU" dirty="0"/>
              <a:t>Support physical wellbeing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3.6 </a:t>
            </a:r>
            <a:r>
              <a:rPr lang="en-AU" sz="2800" dirty="0"/>
              <a:t>Identify physical health situations beyond scope of own role and report to relevant person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Identifying situations beyond your role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Sometimes clients’ physical health situations will be beyond scope of your own role</a:t>
            </a:r>
          </a:p>
          <a:p>
            <a:r>
              <a:rPr lang="en-GB" dirty="0" smtClean="0"/>
              <a:t>Need to report it to someone relevant, someone better qualified and someone who can deal with it appropriately</a:t>
            </a:r>
          </a:p>
          <a:p>
            <a:r>
              <a:rPr lang="en-GB" dirty="0" smtClean="0"/>
              <a:t>For example: supervisor, manager, doctor, health professional or colleague.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4653136"/>
            <a:ext cx="1609725" cy="1609725"/>
          </a:xfrm>
          <a:prstGeom prst="rect">
            <a:avLst/>
          </a:prstGeom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3E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Support social, emotional and psychological wellbeing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4.1 </a:t>
            </a:r>
            <a:r>
              <a:rPr lang="en-AU" sz="2800" dirty="0"/>
              <a:t>Promote self-esteem and confidence through use of positive and supportive communication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Promoting self-esteem and confidence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232" y="4293096"/>
            <a:ext cx="2197100" cy="2197100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65104"/>
          </a:xfrm>
        </p:spPr>
        <p:txBody>
          <a:bodyPr>
            <a:normAutofit/>
          </a:bodyPr>
          <a:lstStyle/>
          <a:p>
            <a:r>
              <a:rPr lang="en-GB" dirty="0" smtClean="0"/>
              <a:t>Always treat clients with respect</a:t>
            </a:r>
          </a:p>
          <a:p>
            <a:r>
              <a:rPr lang="en-GB" dirty="0" smtClean="0"/>
              <a:t>Treat them as an important member of society</a:t>
            </a:r>
          </a:p>
          <a:p>
            <a:r>
              <a:rPr lang="en-GB" dirty="0" smtClean="0"/>
              <a:t>Make them feel empowered and confident </a:t>
            </a:r>
          </a:p>
          <a:p>
            <a:r>
              <a:rPr lang="en-GB" dirty="0" smtClean="0"/>
              <a:t>Show them that they have to ability to do things </a:t>
            </a:r>
          </a:p>
          <a:p>
            <a:r>
              <a:rPr lang="en-GB" dirty="0" smtClean="0"/>
              <a:t>Can promote self-esteem and confidence through positive and supportive communication</a:t>
            </a:r>
          </a:p>
          <a:p>
            <a:r>
              <a:rPr lang="en-GB" dirty="0" smtClean="0"/>
              <a:t>Show them that their opinions matter</a:t>
            </a:r>
          </a:p>
          <a:p>
            <a:r>
              <a:rPr lang="en-GB" dirty="0" smtClean="0"/>
              <a:t>Never judge</a:t>
            </a:r>
          </a:p>
          <a:p>
            <a:r>
              <a:rPr lang="en-GB" dirty="0" smtClean="0"/>
              <a:t>Let them solve their own problems. </a:t>
            </a:r>
          </a:p>
          <a:p>
            <a:endParaRPr lang="en-GB" dirty="0"/>
          </a:p>
        </p:txBody>
      </p:sp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Examples of positive and supportive communication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19719" y="4725144"/>
            <a:ext cx="1544697" cy="1964432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lvl="0"/>
            <a:r>
              <a:rPr lang="en-AU" dirty="0"/>
              <a:t>Giving clients time and space to talk</a:t>
            </a:r>
            <a:endParaRPr lang="en-GB" dirty="0"/>
          </a:p>
          <a:p>
            <a:pPr lvl="0"/>
            <a:r>
              <a:rPr lang="en-AU" dirty="0"/>
              <a:t>Listening to clients effectively</a:t>
            </a:r>
            <a:endParaRPr lang="en-GB" dirty="0"/>
          </a:p>
          <a:p>
            <a:pPr lvl="0"/>
            <a:r>
              <a:rPr lang="en-AU" dirty="0"/>
              <a:t>Showing interest in what your clients have to say</a:t>
            </a:r>
            <a:endParaRPr lang="en-GB" dirty="0"/>
          </a:p>
          <a:p>
            <a:pPr lvl="0"/>
            <a:r>
              <a:rPr lang="en-AU" dirty="0"/>
              <a:t>Valuing clients’ opinions and thoughts</a:t>
            </a:r>
            <a:endParaRPr lang="en-GB" dirty="0"/>
          </a:p>
          <a:p>
            <a:pPr lvl="0"/>
            <a:r>
              <a:rPr lang="en-AU" dirty="0" smtClean="0"/>
              <a:t>Never </a:t>
            </a:r>
            <a:r>
              <a:rPr lang="en-AU" dirty="0"/>
              <a:t>judging </a:t>
            </a:r>
            <a:endParaRPr lang="en-GB" dirty="0"/>
          </a:p>
          <a:p>
            <a:pPr lvl="0"/>
            <a:r>
              <a:rPr lang="en-AU" dirty="0"/>
              <a:t>Reassuring clients when they need it</a:t>
            </a:r>
            <a:endParaRPr lang="en-GB" dirty="0"/>
          </a:p>
          <a:p>
            <a:pPr lvl="0"/>
            <a:r>
              <a:rPr lang="en-AU" dirty="0"/>
              <a:t>Being </a:t>
            </a:r>
            <a:r>
              <a:rPr lang="en-AU" dirty="0" smtClean="0"/>
              <a:t>helpful, kind </a:t>
            </a:r>
            <a:r>
              <a:rPr lang="en-AU" dirty="0"/>
              <a:t>and compassionate</a:t>
            </a:r>
            <a:endParaRPr lang="en-GB" dirty="0"/>
          </a:p>
          <a:p>
            <a:pPr lvl="0"/>
            <a:r>
              <a:rPr lang="en-AU" dirty="0"/>
              <a:t>Being </a:t>
            </a:r>
            <a:r>
              <a:rPr lang="en-AU" dirty="0" smtClean="0"/>
              <a:t>optimistic and showing </a:t>
            </a:r>
            <a:r>
              <a:rPr lang="en-AU" dirty="0"/>
              <a:t>encouragement</a:t>
            </a:r>
            <a:endParaRPr lang="en-GB" dirty="0"/>
          </a:p>
          <a:p>
            <a:r>
              <a:rPr lang="en-AU" dirty="0"/>
              <a:t>Being constructive with your advice.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8739458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4A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Support social, emotional and psychological wellbeing</a:t>
            </a:r>
            <a:endParaRPr lang="en-GB" dirty="0"/>
          </a:p>
        </p:txBody>
      </p:sp>
      <p:sp>
        <p:nvSpPr>
          <p:cNvPr id="8" name="TextBox 7"/>
          <p:cNvSpPr txBox="1"/>
          <p:nvPr/>
        </p:nvSpPr>
        <p:spPr>
          <a:xfrm>
            <a:off x="5220072" y="2492896"/>
            <a:ext cx="374441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4.2 </a:t>
            </a:r>
            <a:r>
              <a:rPr lang="en-AU" sz="2800" dirty="0"/>
              <a:t>Contribute to the person’s sense of security through use of safe and predictable routines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Using safe and predictable routines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Essential in care and support settings</a:t>
            </a:r>
          </a:p>
          <a:p>
            <a:r>
              <a:rPr lang="en-GB" dirty="0" smtClean="0"/>
              <a:t>Provide clients with continuity and structure</a:t>
            </a:r>
          </a:p>
          <a:p>
            <a:r>
              <a:rPr lang="en-GB" dirty="0" smtClean="0"/>
              <a:t>Contributes to their sense of security </a:t>
            </a:r>
          </a:p>
          <a:p>
            <a:r>
              <a:rPr lang="en-GB" dirty="0" smtClean="0"/>
              <a:t>Provides them with comfort and control</a:t>
            </a:r>
          </a:p>
          <a:p>
            <a:r>
              <a:rPr lang="en-GB" dirty="0" smtClean="0"/>
              <a:t>Helps clients cope with change</a:t>
            </a:r>
          </a:p>
          <a:p>
            <a:r>
              <a:rPr lang="en-GB" dirty="0" smtClean="0"/>
              <a:t>Helps put clients at ease</a:t>
            </a:r>
          </a:p>
          <a:p>
            <a:r>
              <a:rPr lang="en-GB" dirty="0" smtClean="0"/>
              <a:t>Clients strive on familiarity and rely on their routines</a:t>
            </a:r>
          </a:p>
          <a:p>
            <a:r>
              <a:rPr lang="en-GB" dirty="0" smtClean="0"/>
              <a:t>Routines should be relevant to clients – not you.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6256" y="2708920"/>
            <a:ext cx="1988840" cy="1988840"/>
          </a:xfrm>
          <a:prstGeom prst="rect">
            <a:avLst/>
          </a:prstGeom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581128"/>
            <a:ext cx="1596132" cy="194119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 aspects of a routine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0"/>
            <a:r>
              <a:rPr lang="en-AU" dirty="0"/>
              <a:t>Having a cup of coffee every morning </a:t>
            </a:r>
            <a:endParaRPr lang="en-AU" dirty="0" smtClean="0"/>
          </a:p>
          <a:p>
            <a:pPr lvl="0"/>
            <a:r>
              <a:rPr lang="en-AU" dirty="0" smtClean="0"/>
              <a:t>Visiting </a:t>
            </a:r>
            <a:r>
              <a:rPr lang="en-AU" dirty="0"/>
              <a:t>the market every Friday morning </a:t>
            </a:r>
            <a:endParaRPr lang="en-AU" dirty="0" smtClean="0"/>
          </a:p>
          <a:p>
            <a:pPr lvl="0"/>
            <a:r>
              <a:rPr lang="en-AU" dirty="0" smtClean="0"/>
              <a:t>Getting </a:t>
            </a:r>
            <a:r>
              <a:rPr lang="en-AU" dirty="0"/>
              <a:t>into bed at 10pm every </a:t>
            </a:r>
            <a:r>
              <a:rPr lang="en-AU" dirty="0" smtClean="0"/>
              <a:t>night</a:t>
            </a:r>
          </a:p>
          <a:p>
            <a:pPr lvl="0"/>
            <a:r>
              <a:rPr lang="en-AU" dirty="0" smtClean="0"/>
              <a:t>Phoning </a:t>
            </a:r>
            <a:r>
              <a:rPr lang="en-AU" dirty="0"/>
              <a:t>their daughter every Wednesday </a:t>
            </a:r>
            <a:r>
              <a:rPr lang="en-AU" dirty="0" smtClean="0"/>
              <a:t>at </a:t>
            </a:r>
            <a:r>
              <a:rPr lang="en-AU" dirty="0"/>
              <a:t>6pm</a:t>
            </a:r>
            <a:endParaRPr lang="en-GB" dirty="0"/>
          </a:p>
          <a:p>
            <a:pPr lvl="0"/>
            <a:r>
              <a:rPr lang="en-AU" dirty="0"/>
              <a:t>Having </a:t>
            </a:r>
            <a:r>
              <a:rPr lang="en-AU" dirty="0" smtClean="0"/>
              <a:t>a shower </a:t>
            </a:r>
            <a:r>
              <a:rPr lang="en-AU" dirty="0"/>
              <a:t>in an evening rather than a morning</a:t>
            </a:r>
            <a:endParaRPr lang="en-GB" dirty="0"/>
          </a:p>
          <a:p>
            <a:pPr lvl="0"/>
            <a:r>
              <a:rPr lang="en-AU" dirty="0"/>
              <a:t>Doing their ironing on a Tuesday afternoon</a:t>
            </a:r>
            <a:endParaRPr lang="en-GB" dirty="0"/>
          </a:p>
          <a:p>
            <a:pPr lvl="0"/>
            <a:r>
              <a:rPr lang="en-AU" dirty="0" smtClean="0"/>
              <a:t>Reading </a:t>
            </a:r>
            <a:r>
              <a:rPr lang="en-AU" dirty="0"/>
              <a:t>the local newspaper every morning</a:t>
            </a:r>
            <a:endParaRPr lang="en-GB" dirty="0"/>
          </a:p>
          <a:p>
            <a:pPr lvl="0"/>
            <a:r>
              <a:rPr lang="en-AU" dirty="0"/>
              <a:t>Watching their favourite show on a Monday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evening.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03648263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4B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Support social, emotional and psychological wellbeing</a:t>
            </a:r>
            <a:endParaRPr lang="en-GB" dirty="0"/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4.3 </a:t>
            </a:r>
            <a:r>
              <a:rPr lang="en-AU" sz="2800" dirty="0"/>
              <a:t>Encourage and facilitate participation in social, cultural, spiritual activities, using existing and potential new networks and as per the person’s preferences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Social activities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Facilitate client’s participation in social activities </a:t>
            </a:r>
          </a:p>
          <a:p>
            <a:r>
              <a:rPr lang="en-GB" dirty="0" smtClean="0"/>
              <a:t>Social interaction can have many benefits (e.g. clients will be happier and motivated)</a:t>
            </a:r>
          </a:p>
          <a:p>
            <a:r>
              <a:rPr lang="en-GB" dirty="0" smtClean="0"/>
              <a:t>Clients should remain in touch with friends and families </a:t>
            </a:r>
          </a:p>
          <a:p>
            <a:r>
              <a:rPr lang="en-GB" dirty="0" smtClean="0"/>
              <a:t>Clients should make new friends</a:t>
            </a:r>
          </a:p>
          <a:p>
            <a:r>
              <a:rPr lang="en-GB" dirty="0" smtClean="0"/>
              <a:t>Encourage them to participate in social activities</a:t>
            </a:r>
          </a:p>
          <a:p>
            <a:r>
              <a:rPr lang="en-GB" dirty="0" smtClean="0"/>
              <a:t>E.g. choir, weekends away, arts and crafts </a:t>
            </a:r>
            <a:br>
              <a:rPr lang="en-GB" dirty="0" smtClean="0"/>
            </a:br>
            <a:r>
              <a:rPr lang="en-GB" dirty="0" smtClean="0"/>
              <a:t>groups, coffee mornings. </a:t>
            </a:r>
          </a:p>
          <a:p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869160"/>
            <a:ext cx="1636191" cy="1708199"/>
          </a:xfrm>
          <a:prstGeom prst="rect">
            <a:avLst/>
          </a:prstGeom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and spiritual activities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Important to facilitate client’s participation in cultural and spiritual practices and celebrations</a:t>
            </a:r>
          </a:p>
          <a:p>
            <a:r>
              <a:rPr lang="en-GB" dirty="0" smtClean="0"/>
              <a:t>For example: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Attending place of worship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Attending weddings, christenings and funerals</a:t>
            </a:r>
          </a:p>
          <a:p>
            <a:r>
              <a:rPr lang="en-GB" dirty="0" smtClean="0"/>
              <a:t>Identify the current practices and beliefs of someone in order to help meet their needs.</a:t>
            </a:r>
          </a:p>
          <a:p>
            <a:endParaRPr lang="en-GB" dirty="0"/>
          </a:p>
        </p:txBody>
      </p:sp>
      <p:pic>
        <p:nvPicPr>
          <p:cNvPr id="4" name="Picture 3" descr="C:\Users\Sophie\Desktop\My Work\ArtWork\angel_figure_800_wht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948264" y="4581128"/>
            <a:ext cx="1643747" cy="20718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13976492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4C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5" name="Picture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Support social, emotional and psychological wellbeing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Box 6"/>
          <p:cNvSpPr txBox="1"/>
          <p:nvPr/>
        </p:nvSpPr>
        <p:spPr>
          <a:xfrm>
            <a:off x="5220072" y="2492896"/>
            <a:ext cx="3744416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4.4 </a:t>
            </a:r>
            <a:r>
              <a:rPr lang="en-AU" sz="2800" dirty="0"/>
              <a:t>Identify aspects of supporting a person’s wellbeing outside scope of knowledge, skills and/or job role and seek appropriate support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dirty="0" smtClean="0"/>
              <a:t>Things outside own scope of knowledge, skills and/or job role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425355"/>
          </a:xfrm>
        </p:spPr>
        <p:txBody>
          <a:bodyPr/>
          <a:lstStyle/>
          <a:p>
            <a:r>
              <a:rPr lang="en-GB" dirty="0" smtClean="0"/>
              <a:t>There may be aspects of supporting a client’s wellbeing that are outside the scope of your knowledge, skills and/or job role</a:t>
            </a:r>
          </a:p>
          <a:p>
            <a:r>
              <a:rPr lang="en-GB" dirty="0" smtClean="0"/>
              <a:t>Shouldn’t attempt it but don’t ignore it </a:t>
            </a:r>
          </a:p>
          <a:p>
            <a:r>
              <a:rPr lang="en-GB" dirty="0" smtClean="0"/>
              <a:t>Instead, report it or seek the relevant support</a:t>
            </a:r>
          </a:p>
          <a:p>
            <a:r>
              <a:rPr lang="en-GB" dirty="0" smtClean="0"/>
              <a:t>Find someone who can provide the client with the support that they need.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0988" y="4725144"/>
            <a:ext cx="1952625" cy="1952625"/>
          </a:xfrm>
          <a:prstGeom prst="rect">
            <a:avLst/>
          </a:prstGeom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4D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Support social, emotional and psychological wellbeing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4.5 </a:t>
            </a:r>
            <a:r>
              <a:rPr lang="en-AU" sz="2800" dirty="0"/>
              <a:t>Identify variations to a person’s wellbeing and report according to organisation procedures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Variations to a client’s wellbeing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You will have the chance to get to know clients</a:t>
            </a:r>
          </a:p>
          <a:p>
            <a:r>
              <a:rPr lang="en-GB" dirty="0" smtClean="0"/>
              <a:t>You will understand their character</a:t>
            </a:r>
          </a:p>
          <a:p>
            <a:r>
              <a:rPr lang="en-GB" dirty="0" smtClean="0"/>
              <a:t>You will be able to notice any changes</a:t>
            </a:r>
            <a:r>
              <a:rPr lang="en-GB" dirty="0"/>
              <a:t> </a:t>
            </a:r>
            <a:r>
              <a:rPr lang="en-GB" dirty="0" smtClean="0"/>
              <a:t>that occur</a:t>
            </a:r>
          </a:p>
          <a:p>
            <a:r>
              <a:rPr lang="en-GB" dirty="0" smtClean="0"/>
              <a:t>You will be able to identify any variations in their wellbeing</a:t>
            </a:r>
          </a:p>
          <a:p>
            <a:r>
              <a:rPr lang="en-GB" dirty="0" smtClean="0"/>
              <a:t>E.g. clients may become depressed, sad or upset</a:t>
            </a:r>
          </a:p>
          <a:p>
            <a:r>
              <a:rPr lang="en-GB" dirty="0" smtClean="0"/>
              <a:t>When you notice a variation in a client’s </a:t>
            </a:r>
            <a:br>
              <a:rPr lang="en-GB" dirty="0" smtClean="0"/>
            </a:br>
            <a:r>
              <a:rPr lang="en-GB" dirty="0" smtClean="0"/>
              <a:t>wellbeing, you should report it according </a:t>
            </a:r>
            <a:br>
              <a:rPr lang="en-GB" dirty="0" smtClean="0"/>
            </a:br>
            <a:r>
              <a:rPr lang="en-GB" dirty="0" smtClean="0"/>
              <a:t>to your organisation’s procedures.</a:t>
            </a:r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1431" y="4627726"/>
            <a:ext cx="1423159" cy="1897757"/>
          </a:xfrm>
          <a:prstGeom prst="rect">
            <a:avLst/>
          </a:prstGeom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</a:t>
            </a:r>
            <a:r>
              <a:rPr lang="en-AU" sz="4900" dirty="0" smtClean="0"/>
              <a:t> 4E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Support social, emotional and psychological wellbeing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4.6 </a:t>
            </a:r>
            <a:r>
              <a:rPr lang="en-AU" sz="2800" dirty="0"/>
              <a:t>Identify any cultural or financial issues impacting on the person’s wellbeing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Cultural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None/>
            </a:pPr>
            <a:r>
              <a:rPr lang="en-AU" b="1" dirty="0" smtClean="0"/>
              <a:t>Examples of cultural issues that may impact a client’s wellbeing include:</a:t>
            </a:r>
          </a:p>
          <a:p>
            <a:pPr lvl="0"/>
            <a:r>
              <a:rPr lang="en-AU" dirty="0" smtClean="0"/>
              <a:t>The inability to visit </a:t>
            </a:r>
            <a:r>
              <a:rPr lang="en-AU" dirty="0"/>
              <a:t>their place of worship</a:t>
            </a:r>
            <a:endParaRPr lang="en-GB" dirty="0"/>
          </a:p>
          <a:p>
            <a:pPr lvl="0"/>
            <a:r>
              <a:rPr lang="en-AU" dirty="0" smtClean="0"/>
              <a:t>The inability to </a:t>
            </a:r>
            <a:r>
              <a:rPr lang="en-AU" dirty="0"/>
              <a:t>participate in </a:t>
            </a:r>
            <a:r>
              <a:rPr lang="en-AU" dirty="0" smtClean="0"/>
              <a:t>relevant </a:t>
            </a:r>
            <a:r>
              <a:rPr lang="en-AU" dirty="0"/>
              <a:t>ceremonies</a:t>
            </a:r>
            <a:endParaRPr lang="en-GB" dirty="0"/>
          </a:p>
          <a:p>
            <a:pPr lvl="0"/>
            <a:r>
              <a:rPr lang="en-AU" dirty="0" smtClean="0"/>
              <a:t>The inability </a:t>
            </a:r>
            <a:r>
              <a:rPr lang="en-AU" dirty="0"/>
              <a:t>to wear </a:t>
            </a:r>
            <a:r>
              <a:rPr lang="en-AU" dirty="0" smtClean="0"/>
              <a:t>clothes expressing </a:t>
            </a:r>
            <a:r>
              <a:rPr lang="en-AU" dirty="0"/>
              <a:t>their culture</a:t>
            </a:r>
            <a:endParaRPr lang="en-GB" dirty="0"/>
          </a:p>
          <a:p>
            <a:pPr lvl="0"/>
            <a:r>
              <a:rPr lang="en-AU" dirty="0"/>
              <a:t>They may not be being given the correct food</a:t>
            </a:r>
            <a:endParaRPr lang="en-GB" dirty="0"/>
          </a:p>
          <a:p>
            <a:pPr lvl="0"/>
            <a:r>
              <a:rPr lang="en-AU" dirty="0" smtClean="0"/>
              <a:t>Being judged/discriminated </a:t>
            </a:r>
            <a:r>
              <a:rPr lang="en-AU" dirty="0"/>
              <a:t>against based on </a:t>
            </a:r>
            <a:r>
              <a:rPr lang="en-AU" dirty="0" smtClean="0"/>
              <a:t>culture</a:t>
            </a:r>
            <a:endParaRPr lang="en-GB" dirty="0"/>
          </a:p>
          <a:p>
            <a:pPr lvl="0"/>
            <a:r>
              <a:rPr lang="en-AU" dirty="0"/>
              <a:t>They may feel unable to express their </a:t>
            </a:r>
            <a:r>
              <a:rPr lang="en-AU" dirty="0" smtClean="0"/>
              <a:t/>
            </a:r>
            <a:br>
              <a:rPr lang="en-AU" dirty="0" smtClean="0"/>
            </a:br>
            <a:r>
              <a:rPr lang="en-AU" dirty="0" smtClean="0"/>
              <a:t>cultural </a:t>
            </a:r>
            <a:r>
              <a:rPr lang="en-AU" dirty="0"/>
              <a:t>identity.</a:t>
            </a:r>
            <a:endParaRPr lang="en-GB" dirty="0"/>
          </a:p>
          <a:p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6216" y="5085184"/>
            <a:ext cx="2354958" cy="1878303"/>
          </a:xfrm>
          <a:prstGeom prst="rect">
            <a:avLst/>
          </a:prstGeom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Financial issues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8419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AU" b="1" dirty="0"/>
              <a:t>Financial issues </a:t>
            </a:r>
            <a:r>
              <a:rPr lang="en-AU" b="1" dirty="0" smtClean="0"/>
              <a:t>that impact wellbeing may </a:t>
            </a:r>
            <a:r>
              <a:rPr lang="en-AU" b="1" dirty="0"/>
              <a:t>include:</a:t>
            </a:r>
            <a:endParaRPr lang="en-GB" b="1" dirty="0"/>
          </a:p>
          <a:p>
            <a:pPr lvl="0"/>
            <a:r>
              <a:rPr lang="en-AU" dirty="0"/>
              <a:t>The inability to pay their rent or bills</a:t>
            </a:r>
            <a:endParaRPr lang="en-GB" dirty="0"/>
          </a:p>
          <a:p>
            <a:pPr lvl="0"/>
            <a:r>
              <a:rPr lang="en-AU" dirty="0"/>
              <a:t>The inability to pay for their care and support</a:t>
            </a:r>
            <a:endParaRPr lang="en-GB" dirty="0"/>
          </a:p>
          <a:p>
            <a:pPr lvl="0"/>
            <a:r>
              <a:rPr lang="en-AU" dirty="0"/>
              <a:t>The inability to pay for food</a:t>
            </a:r>
            <a:endParaRPr lang="en-GB" dirty="0"/>
          </a:p>
          <a:p>
            <a:pPr lvl="0"/>
            <a:r>
              <a:rPr lang="en-AU" dirty="0"/>
              <a:t>Complicated benefits </a:t>
            </a:r>
            <a:endParaRPr lang="en-GB" dirty="0"/>
          </a:p>
          <a:p>
            <a:pPr lvl="0"/>
            <a:r>
              <a:rPr lang="en-AU" dirty="0"/>
              <a:t>Victim of financial abuse or fraud </a:t>
            </a:r>
            <a:endParaRPr lang="en-GB" dirty="0"/>
          </a:p>
          <a:p>
            <a:pPr lvl="0"/>
            <a:r>
              <a:rPr lang="en-AU" dirty="0"/>
              <a:t>The inability to provide for their family</a:t>
            </a:r>
            <a:endParaRPr lang="en-GB" dirty="0"/>
          </a:p>
          <a:p>
            <a:pPr lvl="0"/>
            <a:r>
              <a:rPr lang="en-AU" dirty="0"/>
              <a:t>Job loss </a:t>
            </a:r>
            <a:endParaRPr lang="en-GB" dirty="0"/>
          </a:p>
          <a:p>
            <a:pPr lvl="0"/>
            <a:r>
              <a:rPr lang="en-AU" dirty="0"/>
              <a:t>Non-existent savings</a:t>
            </a:r>
            <a:r>
              <a:rPr lang="en-AU" dirty="0" smtClean="0"/>
              <a:t>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36296" y="4365104"/>
            <a:ext cx="1221482" cy="2019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4271219"/>
      </p:ext>
    </p:extLst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4F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Support social, emotional and psychological wellbeing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2492896"/>
            <a:ext cx="374441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4.7 </a:t>
            </a:r>
            <a:r>
              <a:rPr lang="en-AU" sz="2800" dirty="0"/>
              <a:t>Identify the person’s risk and protective factors in relation to mental health</a:t>
            </a:r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Mental health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Good mental health is essential for clients receiving care and support </a:t>
            </a:r>
          </a:p>
          <a:p>
            <a:r>
              <a:rPr lang="en-GB" dirty="0" smtClean="0"/>
              <a:t>Particularly those striving to be independent </a:t>
            </a:r>
          </a:p>
          <a:p>
            <a:r>
              <a:rPr lang="en-GB" dirty="0" smtClean="0"/>
              <a:t>Good mental health can help them cope with change and achieve their goals and potential</a:t>
            </a:r>
          </a:p>
          <a:p>
            <a:r>
              <a:rPr lang="en-GB" dirty="0" smtClean="0"/>
              <a:t>Poor mental health can have major impact</a:t>
            </a:r>
          </a:p>
          <a:p>
            <a:r>
              <a:rPr lang="en-GB" dirty="0" smtClean="0"/>
              <a:t>Important to identify clients’ risk and protective factors in relation to mental health.</a:t>
            </a:r>
            <a:endParaRPr lang="en-GB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5157192"/>
            <a:ext cx="1905000" cy="1428750"/>
          </a:xfrm>
          <a:prstGeom prst="rect">
            <a:avLst/>
          </a:prstGeom>
        </p:spPr>
      </p:pic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Risk factors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 smtClean="0"/>
              <a:t>Conditions that increase likelihood of developing a mental health problem</a:t>
            </a:r>
          </a:p>
          <a:p>
            <a:r>
              <a:rPr lang="en-GB" dirty="0" smtClean="0"/>
              <a:t>Risk factors can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Chronic illness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Low self-esteem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Poor social skills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Poor physical health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Abuse and/or neglect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Socio-economic disadvantage.</a:t>
            </a:r>
          </a:p>
          <a:p>
            <a:pPr lvl="1">
              <a:buFont typeface="Courier New" panose="02070309020205020404" pitchFamily="49" charset="0"/>
              <a:buChar char="o"/>
            </a:pPr>
            <a:endParaRPr lang="en-GB" dirty="0" smtClean="0"/>
          </a:p>
          <a:p>
            <a:pPr lvl="1">
              <a:buFont typeface="Courier New" panose="02070309020205020404" pitchFamily="49" charset="0"/>
              <a:buChar char="o"/>
            </a:pP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72200" y="4005064"/>
            <a:ext cx="1771650" cy="177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2851038"/>
      </p:ext>
    </p:extLst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Protective factors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37112"/>
          </a:xfrm>
        </p:spPr>
        <p:txBody>
          <a:bodyPr>
            <a:normAutofit/>
          </a:bodyPr>
          <a:lstStyle/>
          <a:p>
            <a:r>
              <a:rPr lang="en-GB" dirty="0"/>
              <a:t>Conditions that </a:t>
            </a:r>
            <a:r>
              <a:rPr lang="en-GB" dirty="0" smtClean="0"/>
              <a:t>decrease likelihood </a:t>
            </a:r>
            <a:r>
              <a:rPr lang="en-GB" dirty="0"/>
              <a:t>of developing a mental health problem</a:t>
            </a:r>
          </a:p>
          <a:p>
            <a:r>
              <a:rPr lang="en-GB" dirty="0" smtClean="0"/>
              <a:t>Protective </a:t>
            </a:r>
            <a:r>
              <a:rPr lang="en-GB" dirty="0"/>
              <a:t>factors can include: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Strong cultural identity and ethnic pride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Supportive, caring friends and family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Economic security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Good coping style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Social skills</a:t>
            </a:r>
          </a:p>
          <a:p>
            <a:pPr lvl="1">
              <a:buFont typeface="Courier New" panose="02070309020205020404" pitchFamily="49" charset="0"/>
              <a:buChar char="o"/>
            </a:pPr>
            <a:r>
              <a:rPr lang="en-GB" dirty="0" smtClean="0"/>
              <a:t>Optimism.</a:t>
            </a:r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80112" y="4653136"/>
            <a:ext cx="3179812" cy="15227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31244"/>
      </p:ext>
    </p:extLst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4G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5" descr="Fotolia_5090081_X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2043113"/>
            <a:ext cx="4814888" cy="4814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3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AU" dirty="0"/>
              <a:t>Support social, emotional and psychological wellbeing</a:t>
            </a:r>
            <a:endParaRPr lang="en-AU" dirty="0" smtClean="0">
              <a:solidFill>
                <a:srgbClr val="FF0000"/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220072" y="1819066"/>
            <a:ext cx="3744416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AU" sz="2800" b="1" dirty="0" smtClean="0">
                <a:latin typeface="+mj-lt"/>
              </a:rPr>
              <a:t>4.8 </a:t>
            </a:r>
            <a:r>
              <a:rPr lang="en-AU" sz="2800" dirty="0"/>
              <a:t>Recognise and report possible indicators of abuse or neglect and report according to organisation </a:t>
            </a:r>
            <a:r>
              <a:rPr lang="en-AU" sz="2800" dirty="0" smtClean="0"/>
              <a:t>procedures</a:t>
            </a:r>
          </a:p>
          <a:p>
            <a:endParaRPr lang="en-AU" sz="2800" dirty="0">
              <a:latin typeface="+mj-lt"/>
            </a:endParaRPr>
          </a:p>
          <a:p>
            <a:r>
              <a:rPr lang="en-AU" sz="2800" b="1" dirty="0"/>
              <a:t>4.9 </a:t>
            </a:r>
            <a:r>
              <a:rPr lang="en-AU" sz="2800" dirty="0"/>
              <a:t>Identify situations beyond scope of own role and report to relevant person</a:t>
            </a:r>
            <a:endParaRPr lang="en-AU" sz="2800" dirty="0"/>
          </a:p>
          <a:p>
            <a:endParaRPr lang="en-AU" sz="2800" dirty="0" smtClean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Abuse/neglect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Financial exploitation</a:t>
            </a:r>
          </a:p>
          <a:p>
            <a:r>
              <a:rPr lang="en-GB" dirty="0" smtClean="0"/>
              <a:t>Physical abuse</a:t>
            </a:r>
          </a:p>
          <a:p>
            <a:r>
              <a:rPr lang="en-GB" dirty="0" smtClean="0"/>
              <a:t>Emotional abuse</a:t>
            </a:r>
          </a:p>
          <a:p>
            <a:r>
              <a:rPr lang="en-GB" dirty="0" smtClean="0"/>
              <a:t>Sexual abuse</a:t>
            </a:r>
          </a:p>
          <a:p>
            <a:r>
              <a:rPr lang="en-GB" dirty="0" smtClean="0"/>
              <a:t>Neglect/abandonment </a:t>
            </a:r>
          </a:p>
          <a:p>
            <a:r>
              <a:rPr lang="en-GB" dirty="0" smtClean="0"/>
              <a:t>Health care fraud.</a:t>
            </a:r>
            <a:endParaRPr lang="en-GB" dirty="0"/>
          </a:p>
        </p:txBody>
      </p:sp>
      <p:pic>
        <p:nvPicPr>
          <p:cNvPr id="4" name="Picture 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84168" y="2564904"/>
            <a:ext cx="2348780" cy="1725027"/>
          </a:xfrm>
          <a:prstGeom prst="rect">
            <a:avLst/>
          </a:prstGeom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Indicators of abuse/neglect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Changes in client’s personality</a:t>
            </a:r>
          </a:p>
          <a:p>
            <a:r>
              <a:rPr lang="en-GB" dirty="0" smtClean="0"/>
              <a:t>Odd behaviour</a:t>
            </a:r>
          </a:p>
          <a:p>
            <a:r>
              <a:rPr lang="en-GB" dirty="0" smtClean="0"/>
              <a:t>Unexplained injuries </a:t>
            </a:r>
          </a:p>
          <a:p>
            <a:r>
              <a:rPr lang="en-GB" dirty="0" smtClean="0"/>
              <a:t>Caregiver refusing to let client be seen alone</a:t>
            </a:r>
          </a:p>
          <a:p>
            <a:r>
              <a:rPr lang="en-GB" dirty="0" smtClean="0"/>
              <a:t>Being left unclean</a:t>
            </a:r>
          </a:p>
          <a:p>
            <a:r>
              <a:rPr lang="en-GB" dirty="0" smtClean="0"/>
              <a:t>Unsafe living conditions</a:t>
            </a:r>
          </a:p>
          <a:p>
            <a:r>
              <a:rPr lang="en-GB" dirty="0" smtClean="0"/>
              <a:t>Sudden changes in financial situation</a:t>
            </a:r>
          </a:p>
          <a:p>
            <a:r>
              <a:rPr lang="en-GB" dirty="0" smtClean="0"/>
              <a:t>Evidence of over/under-medication.</a:t>
            </a:r>
            <a:endParaRPr lang="en-GB" dirty="0"/>
          </a:p>
        </p:txBody>
      </p:sp>
      <p:pic>
        <p:nvPicPr>
          <p:cNvPr id="5" name="Picture 4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344" y="3645024"/>
            <a:ext cx="807085" cy="2447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0848799"/>
      </p:ext>
    </p:extLst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Activity 4H</a:t>
            </a:r>
            <a:r>
              <a:rPr lang="en-AU" sz="4900" dirty="0" smtClean="0"/>
              <a:t> 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sz="4900" dirty="0" smtClean="0"/>
              <a:t>Skills and </a:t>
            </a:r>
            <a:r>
              <a:rPr lang="en-GB" sz="4900" smtClean="0"/>
              <a:t>Knowledge Activity</a:t>
            </a:r>
            <a:r>
              <a:rPr lang="en-AU" dirty="0" smtClean="0"/>
              <a:t/>
            </a:r>
            <a:br>
              <a:rPr lang="en-AU" dirty="0" smtClean="0"/>
            </a:br>
            <a:endParaRPr lang="en-CA" sz="3100" dirty="0" smtClean="0"/>
          </a:p>
        </p:txBody>
      </p:sp>
      <p:pic>
        <p:nvPicPr>
          <p:cNvPr id="7" name="Content Placeholder 6" descr="Fotolia_2204087_XS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57400" y="1939131"/>
            <a:ext cx="5029200" cy="3848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Major Activity</a:t>
            </a:r>
          </a:p>
        </p:txBody>
      </p:sp>
      <p:sp>
        <p:nvSpPr>
          <p:cNvPr id="7577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This activity should take anywhere between an 1-2 hours to complete and can be found at the end of your workbook.</a:t>
            </a:r>
          </a:p>
          <a:p>
            <a:pPr>
              <a:buFont typeface="Arial" charset="0"/>
              <a:buNone/>
            </a:pPr>
            <a:endParaRPr lang="en-US" dirty="0" smtClean="0"/>
          </a:p>
          <a:p>
            <a:r>
              <a:rPr lang="en-US" dirty="0" smtClean="0"/>
              <a:t>Your instructor will let you know whether they wish for you to complete it in session time or your own time.</a:t>
            </a:r>
          </a:p>
        </p:txBody>
      </p:sp>
      <p:pic>
        <p:nvPicPr>
          <p:cNvPr id="4" name="Content Placeholder 6" descr="Fotolia_2204087_X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43423" y="4518813"/>
            <a:ext cx="3057155" cy="2339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178" name="Title 3"/>
          <p:cNvSpPr>
            <a:spLocks noGrp="1"/>
          </p:cNvSpPr>
          <p:nvPr>
            <p:ph type="title"/>
          </p:nvPr>
        </p:nvSpPr>
        <p:spPr>
          <a:xfrm>
            <a:off x="1476375" y="260350"/>
            <a:ext cx="6400800" cy="1143000"/>
          </a:xfrm>
        </p:spPr>
        <p:txBody>
          <a:bodyPr/>
          <a:lstStyle/>
          <a:p>
            <a:pPr eaLnBrk="1" hangingPunct="1"/>
            <a:r>
              <a:rPr lang="en-AU" smtClean="0"/>
              <a:t>Summary and Feedback</a:t>
            </a:r>
            <a:endParaRPr lang="en-CA" smtClean="0"/>
          </a:p>
        </p:txBody>
      </p:sp>
      <p:sp>
        <p:nvSpPr>
          <p:cNvPr id="178179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Did we meet our objectives?</a:t>
            </a:r>
          </a:p>
          <a:p>
            <a:r>
              <a:rPr lang="en-US" sz="2800" dirty="0" smtClean="0"/>
              <a:t>How did you find this session?</a:t>
            </a:r>
          </a:p>
          <a:p>
            <a:r>
              <a:rPr lang="en-US" sz="2800" dirty="0" smtClean="0"/>
              <a:t>Any questions?</a:t>
            </a:r>
          </a:p>
        </p:txBody>
      </p:sp>
      <p:pic>
        <p:nvPicPr>
          <p:cNvPr id="178180" name="Picture 3" descr="Fotolia_24005805_S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54200" y="3141663"/>
            <a:ext cx="5435600" cy="249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3" descr="c:\Users\Sophie\Desktop\ArtWork\Fotolia_10056570_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47813" y="549275"/>
            <a:ext cx="6308725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782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>
                <a:solidFill>
                  <a:srgbClr val="FF0000"/>
                </a:solidFill>
              </a:rPr>
              <a:t>Congratulations!</a:t>
            </a:r>
          </a:p>
        </p:txBody>
      </p:sp>
      <p:sp>
        <p:nvSpPr>
          <p:cNvPr id="77828" name="Content Placeholder 4"/>
          <p:cNvSpPr>
            <a:spLocks noGrp="1"/>
          </p:cNvSpPr>
          <p:nvPr>
            <p:ph idx="1"/>
          </p:nvPr>
        </p:nvSpPr>
        <p:spPr>
          <a:xfrm>
            <a:off x="457200" y="1600200"/>
            <a:ext cx="8435975" cy="4525963"/>
          </a:xfrm>
        </p:spPr>
        <p:txBody>
          <a:bodyPr/>
          <a:lstStyle/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You have now finished the unit…</a:t>
            </a:r>
          </a:p>
          <a:p>
            <a:pPr algn="ctr">
              <a:buFont typeface="Arial" charset="0"/>
              <a:buNone/>
            </a:pPr>
            <a:endParaRPr lang="en-US" dirty="0" smtClean="0"/>
          </a:p>
          <a:p>
            <a:pPr algn="ctr">
              <a:buFont typeface="Arial" charset="0"/>
              <a:buNone/>
            </a:pPr>
            <a:r>
              <a:rPr lang="en-US" dirty="0" smtClean="0"/>
              <a:t>‘Support independence and wellbeing’</a:t>
            </a:r>
            <a:endParaRPr lang="en-AU" sz="2000" b="1" dirty="0" smtClean="0">
              <a:solidFill>
                <a:srgbClr val="FF0000"/>
              </a:solidFill>
            </a:endParaRPr>
          </a:p>
          <a:p>
            <a:pPr algn="r">
              <a:buFont typeface="Arial" charset="0"/>
              <a:buNone/>
            </a:pPr>
            <a:endParaRPr lang="en-US" dirty="0" smtClean="0"/>
          </a:p>
          <a:p>
            <a:pPr>
              <a:buFont typeface="Arial" charset="0"/>
              <a:buNone/>
            </a:pPr>
            <a:endParaRPr lang="en-US" dirty="0" smtClean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3544</TotalTime>
  <Words>3043</Words>
  <Application>Microsoft Office PowerPoint</Application>
  <PresentationFormat>On-screen Show (4:3)</PresentationFormat>
  <Paragraphs>507</Paragraphs>
  <Slides>99</Slides>
  <Notes>51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99</vt:i4>
      </vt:variant>
    </vt:vector>
  </HeadingPairs>
  <TitlesOfParts>
    <vt:vector size="100" baseType="lpstr">
      <vt:lpstr>Office Theme</vt:lpstr>
      <vt:lpstr>PowerPoint Presentation</vt:lpstr>
      <vt:lpstr>Housekeeping</vt:lpstr>
      <vt:lpstr>Objectives</vt:lpstr>
      <vt:lpstr>Recognise and support individual differences</vt:lpstr>
      <vt:lpstr>Individual differences</vt:lpstr>
      <vt:lpstr>Social, cultural and spiritual differences</vt:lpstr>
      <vt:lpstr>Respecting these differences</vt:lpstr>
      <vt:lpstr> Activity 1A  </vt:lpstr>
      <vt:lpstr>Recognise and support individual differences</vt:lpstr>
      <vt:lpstr>Your own values and attitudes</vt:lpstr>
      <vt:lpstr>Avoiding imposing values and attitudes on others</vt:lpstr>
      <vt:lpstr>Supporting clients to express their own identity and preferences</vt:lpstr>
      <vt:lpstr> Activity 1B  </vt:lpstr>
      <vt:lpstr>Recognise and support individual differences</vt:lpstr>
      <vt:lpstr>Individual needs</vt:lpstr>
      <vt:lpstr> </vt:lpstr>
      <vt:lpstr>Stages of life and development</vt:lpstr>
      <vt:lpstr> Activity 1C  </vt:lpstr>
      <vt:lpstr>Recognise and support individual differences</vt:lpstr>
      <vt:lpstr>Expressions of identity</vt:lpstr>
      <vt:lpstr>Expressions of sexuality</vt:lpstr>
      <vt:lpstr> Activity 1D  </vt:lpstr>
      <vt:lpstr>Recognise and support individual differences</vt:lpstr>
      <vt:lpstr>Activities that reflect clients’ individual needs</vt:lpstr>
      <vt:lpstr> Activity 1E  </vt:lpstr>
      <vt:lpstr>Promote independence</vt:lpstr>
      <vt:lpstr>Promoting independence</vt:lpstr>
      <vt:lpstr>Clients’ strengths</vt:lpstr>
      <vt:lpstr>Self-care capacity </vt:lpstr>
      <vt:lpstr> Activity 2A  </vt:lpstr>
      <vt:lpstr>Promote independence</vt:lpstr>
      <vt:lpstr>Utilising strengths </vt:lpstr>
      <vt:lpstr>Using available support</vt:lpstr>
      <vt:lpstr> Activity 2B  </vt:lpstr>
      <vt:lpstr>Promote independence</vt:lpstr>
      <vt:lpstr>Support services and resources</vt:lpstr>
      <vt:lpstr> Activity 2C  </vt:lpstr>
      <vt:lpstr>Promote independence</vt:lpstr>
      <vt:lpstr>Supporting clients to self-manage own service delivery</vt:lpstr>
      <vt:lpstr> Activity 2D  </vt:lpstr>
      <vt:lpstr>Promote independence</vt:lpstr>
      <vt:lpstr>Independence </vt:lpstr>
      <vt:lpstr>Encouraging independence </vt:lpstr>
      <vt:lpstr> Activity 2E  </vt:lpstr>
      <vt:lpstr>Support physical wellbeing</vt:lpstr>
      <vt:lpstr>What is a healthy lifestyle?</vt:lpstr>
      <vt:lpstr>Helping clients achieve a healthy lifestyle</vt:lpstr>
      <vt:lpstr> Activity 3A  </vt:lpstr>
      <vt:lpstr>Support physical wellbeing</vt:lpstr>
      <vt:lpstr>Maintaining a safe and healthy environment</vt:lpstr>
      <vt:lpstr>Clean environment</vt:lpstr>
      <vt:lpstr>Comfortable environment</vt:lpstr>
      <vt:lpstr> Activity 3B  </vt:lpstr>
      <vt:lpstr>Support physical wellbeing</vt:lpstr>
      <vt:lpstr>Hazards </vt:lpstr>
      <vt:lpstr>Reporting hazards </vt:lpstr>
      <vt:lpstr> Activity 3C  </vt:lpstr>
      <vt:lpstr>Support physical wellbeing</vt:lpstr>
      <vt:lpstr>Variations in client’s physical condition</vt:lpstr>
      <vt:lpstr>Signs to look out for</vt:lpstr>
      <vt:lpstr> Activity 3D  </vt:lpstr>
      <vt:lpstr>Support physical wellbeing</vt:lpstr>
      <vt:lpstr>Identifying situations beyond your role</vt:lpstr>
      <vt:lpstr> Activity 3E  </vt:lpstr>
      <vt:lpstr>Support social, emotional and psychological wellbeing</vt:lpstr>
      <vt:lpstr>Promoting self-esteem and confidence</vt:lpstr>
      <vt:lpstr>Examples of positive and supportive communication</vt:lpstr>
      <vt:lpstr> Activity 4A  </vt:lpstr>
      <vt:lpstr>Support social, emotional and psychological wellbeing</vt:lpstr>
      <vt:lpstr>Using safe and predictable routines</vt:lpstr>
      <vt:lpstr>Example aspects of a routine </vt:lpstr>
      <vt:lpstr> Activity 4B  </vt:lpstr>
      <vt:lpstr>Support social, emotional and psychological wellbeing</vt:lpstr>
      <vt:lpstr>Social activities </vt:lpstr>
      <vt:lpstr>Cultural and spiritual activities</vt:lpstr>
      <vt:lpstr> Activity 4C  </vt:lpstr>
      <vt:lpstr>Support social, emotional and psychological wellbeing</vt:lpstr>
      <vt:lpstr>Things outside own scope of knowledge, skills and/or job role</vt:lpstr>
      <vt:lpstr> Activity 4D  </vt:lpstr>
      <vt:lpstr>Support social, emotional and psychological wellbeing</vt:lpstr>
      <vt:lpstr>Variations to a client’s wellbeing</vt:lpstr>
      <vt:lpstr> Activity 4E </vt:lpstr>
      <vt:lpstr>Support social, emotional and psychological wellbeing</vt:lpstr>
      <vt:lpstr>Cultural issues</vt:lpstr>
      <vt:lpstr>Financial issues</vt:lpstr>
      <vt:lpstr> Activity 4F  </vt:lpstr>
      <vt:lpstr>Support social, emotional and psychological wellbeing</vt:lpstr>
      <vt:lpstr>Mental health</vt:lpstr>
      <vt:lpstr>Risk factors</vt:lpstr>
      <vt:lpstr>Protective factors</vt:lpstr>
      <vt:lpstr> Activity 4G  </vt:lpstr>
      <vt:lpstr>Support social, emotional and psychological wellbeing</vt:lpstr>
      <vt:lpstr>Abuse/neglect</vt:lpstr>
      <vt:lpstr>Indicators of abuse/neglect</vt:lpstr>
      <vt:lpstr> Activity 4H  </vt:lpstr>
      <vt:lpstr> Skills and Knowledge Activity </vt:lpstr>
      <vt:lpstr>Major Activity</vt:lpstr>
      <vt:lpstr>Summary and Feedback</vt:lpstr>
      <vt:lpstr>Congratulations!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Emily</dc:creator>
  <cp:lastModifiedBy>Tom</cp:lastModifiedBy>
  <cp:revision>282</cp:revision>
  <dcterms:created xsi:type="dcterms:W3CDTF">2011-08-26T06:48:04Z</dcterms:created>
  <dcterms:modified xsi:type="dcterms:W3CDTF">2015-10-02T13:34:46Z</dcterms:modified>
</cp:coreProperties>
</file>