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257" r:id="rId2"/>
    <p:sldId id="659" r:id="rId3"/>
    <p:sldId id="660" r:id="rId4"/>
    <p:sldId id="661" r:id="rId5"/>
    <p:sldId id="662" r:id="rId6"/>
    <p:sldId id="663" r:id="rId7"/>
    <p:sldId id="664" r:id="rId8"/>
    <p:sldId id="665" r:id="rId9"/>
    <p:sldId id="666" r:id="rId10"/>
    <p:sldId id="667" r:id="rId11"/>
    <p:sldId id="668" r:id="rId12"/>
    <p:sldId id="669" r:id="rId13"/>
    <p:sldId id="610" r:id="rId14"/>
    <p:sldId id="670" r:id="rId15"/>
    <p:sldId id="671" r:id="rId16"/>
    <p:sldId id="672" r:id="rId17"/>
    <p:sldId id="673" r:id="rId18"/>
    <p:sldId id="695" r:id="rId19"/>
    <p:sldId id="613" r:id="rId20"/>
    <p:sldId id="674" r:id="rId21"/>
    <p:sldId id="675" r:id="rId22"/>
    <p:sldId id="676" r:id="rId23"/>
    <p:sldId id="677" r:id="rId24"/>
    <p:sldId id="615" r:id="rId25"/>
    <p:sldId id="616" r:id="rId26"/>
    <p:sldId id="678" r:id="rId27"/>
    <p:sldId id="679" r:id="rId28"/>
    <p:sldId id="618" r:id="rId29"/>
    <p:sldId id="619" r:id="rId30"/>
    <p:sldId id="680" r:id="rId31"/>
    <p:sldId id="682" r:id="rId32"/>
    <p:sldId id="685" r:id="rId33"/>
    <p:sldId id="686" r:id="rId34"/>
    <p:sldId id="622" r:id="rId35"/>
    <p:sldId id="623" r:id="rId36"/>
    <p:sldId id="624" r:id="rId37"/>
    <p:sldId id="687" r:id="rId38"/>
    <p:sldId id="696" r:id="rId39"/>
    <p:sldId id="625" r:id="rId40"/>
    <p:sldId id="688" r:id="rId41"/>
    <p:sldId id="689" r:id="rId42"/>
    <p:sldId id="697" r:id="rId43"/>
    <p:sldId id="627" r:id="rId44"/>
    <p:sldId id="628" r:id="rId45"/>
    <p:sldId id="629" r:id="rId46"/>
    <p:sldId id="630" r:id="rId47"/>
    <p:sldId id="631" r:id="rId48"/>
    <p:sldId id="632" r:id="rId49"/>
    <p:sldId id="633" r:id="rId50"/>
    <p:sldId id="698" r:id="rId51"/>
    <p:sldId id="634" r:id="rId52"/>
    <p:sldId id="655" r:id="rId53"/>
    <p:sldId id="636" r:id="rId54"/>
    <p:sldId id="637" r:id="rId55"/>
    <p:sldId id="690" r:id="rId56"/>
    <p:sldId id="691" r:id="rId57"/>
    <p:sldId id="692" r:id="rId58"/>
    <p:sldId id="693" r:id="rId59"/>
    <p:sldId id="699" r:id="rId60"/>
    <p:sldId id="639" r:id="rId61"/>
    <p:sldId id="657" r:id="rId62"/>
    <p:sldId id="700" r:id="rId63"/>
    <p:sldId id="641" r:id="rId64"/>
    <p:sldId id="658" r:id="rId65"/>
    <p:sldId id="694" r:id="rId66"/>
    <p:sldId id="701" r:id="rId67"/>
    <p:sldId id="643" r:id="rId68"/>
    <p:sldId id="645" r:id="rId69"/>
    <p:sldId id="702" r:id="rId70"/>
    <p:sldId id="646" r:id="rId71"/>
    <p:sldId id="647" r:id="rId72"/>
    <p:sldId id="648" r:id="rId73"/>
    <p:sldId id="435" r:id="rId74"/>
    <p:sldId id="418" r:id="rId7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79" autoAdjust="0"/>
    <p:restoredTop sz="91525" autoAdjust="0"/>
  </p:normalViewPr>
  <p:slideViewPr>
    <p:cSldViewPr>
      <p:cViewPr>
        <p:scale>
          <a:sx n="60" d="100"/>
          <a:sy n="60" d="100"/>
        </p:scale>
        <p:origin x="-1806" y="-1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25/08/2017</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5E0C3BB-4582-45A2-9F88-598D1D09DB48}" type="slidenum">
              <a:rPr lang="en-CA" smtClean="0"/>
              <a:pPr/>
              <a:t>13</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B8528B7-1014-4269-936C-BB695AB4542F}" type="slidenum">
              <a:rPr lang="en-CA" smtClean="0"/>
              <a:pPr/>
              <a:t>18</a:t>
            </a:fld>
            <a:endParaRPr lang="en-CA"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22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F361F2F-8118-4794-BF1E-7E2B0EF76FF0}" type="slidenum">
              <a:rPr lang="en-CA" smtClean="0"/>
              <a:pPr/>
              <a:t>19</a:t>
            </a:fld>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B8528B7-1014-4269-936C-BB695AB4542F}" type="slidenum">
              <a:rPr lang="en-CA" smtClean="0"/>
              <a:pPr/>
              <a:t>24</a:t>
            </a:fld>
            <a:endParaRPr lang="en-CA"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53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7E1B3AC-150A-46C9-AD40-24B451E63F72}" type="slidenum">
              <a:rPr lang="en-CA" smtClean="0"/>
              <a:pPr/>
              <a:t>25</a:t>
            </a:fld>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73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F34DB40-E56E-44ED-B5A6-F248CC5353A0}" type="slidenum">
              <a:rPr lang="en-CA" smtClean="0"/>
              <a:pPr/>
              <a:t>28</a:t>
            </a:fld>
            <a:endParaRPr lang="en-CA"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83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8D3C50C-D719-46BE-9DD9-F3484BDBC3E7}" type="slidenum">
              <a:rPr lang="en-CA" smtClean="0"/>
              <a:pPr/>
              <a:t>29</a:t>
            </a:fld>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14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BF441F2-383C-433D-A321-26D326B81D53}" type="slidenum">
              <a:rPr lang="en-CA" smtClean="0"/>
              <a:pPr/>
              <a:t>34</a:t>
            </a:fld>
            <a:endParaRPr lang="en-CA"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24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E8E70B8-BD4D-4AEE-B568-1917E81ED4F2}" type="slidenum">
              <a:rPr lang="en-CA" smtClean="0"/>
              <a:pPr/>
              <a:t>35</a:t>
            </a:fld>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34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ABF2611-F8A1-4A4D-93FB-93DBF9A0E228}" type="slidenum">
              <a:rPr lang="en-CA" smtClean="0"/>
              <a:pPr/>
              <a:t>36</a:t>
            </a:fld>
            <a:endParaRPr lang="en-CA"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14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BF441F2-383C-433D-A321-26D326B81D53}" type="slidenum">
              <a:rPr lang="en-CA" smtClean="0"/>
              <a:pPr/>
              <a:t>38</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45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4E37627-65BD-40EB-9AD9-A6351E00AFA2}" type="slidenum">
              <a:rPr lang="en-CA" smtClean="0"/>
              <a:pPr/>
              <a:t>39</a:t>
            </a:fld>
            <a:endParaRPr lang="en-CA"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14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BF441F2-383C-433D-A321-26D326B81D53}" type="slidenum">
              <a:rPr lang="en-CA" smtClean="0"/>
              <a:pPr/>
              <a:t>42</a:t>
            </a:fld>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65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634E190-CCA1-478D-9377-984C57428821}" type="slidenum">
              <a:rPr lang="en-CA" smtClean="0"/>
              <a:pPr/>
              <a:t>43</a:t>
            </a:fld>
            <a:endParaRPr lang="en-CA"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75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01006E7-6DDB-4328-9F06-36BAA46C44F6}" type="slidenum">
              <a:rPr lang="en-CA" smtClean="0"/>
              <a:pPr/>
              <a:t>44</a:t>
            </a:fld>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861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028F304-76AC-40E1-B8F0-BDEB450CC3DC}" type="slidenum">
              <a:rPr lang="en-CA" smtClean="0"/>
              <a:pPr/>
              <a:t>45</a:t>
            </a:fld>
            <a:endParaRPr lang="en-CA"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96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5F27E8D-A42C-41DD-98F7-7B8A29512169}" type="slidenum">
              <a:rPr lang="en-CA" smtClean="0"/>
              <a:pPr/>
              <a:t>46</a:t>
            </a:fld>
            <a:endParaRPr lang="en-CA"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706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A14DFAA-0EF2-44CD-A971-D260F6638933}" type="slidenum">
              <a:rPr lang="en-CA" smtClean="0"/>
              <a:pPr/>
              <a:t>47</a:t>
            </a:fld>
            <a:endParaRPr lang="en-CA"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716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A4DBE11-A4E7-4DFD-AA4F-215BB3BE8FE3}" type="slidenum">
              <a:rPr lang="en-CA" smtClean="0"/>
              <a:pPr/>
              <a:t>48</a:t>
            </a:fld>
            <a:endParaRPr lang="en-CA"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727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6D9E886-4256-45A5-9092-A7676A2B90A3}" type="slidenum">
              <a:rPr lang="en-CA" smtClean="0"/>
              <a:pPr/>
              <a:t>49</a:t>
            </a:fld>
            <a:endParaRPr lang="en-CA"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14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BF441F2-383C-433D-A321-26D326B81D53}" type="slidenum">
              <a:rPr lang="en-CA" smtClean="0"/>
              <a:pPr/>
              <a:t>50</a:t>
            </a:fld>
            <a:endParaRPr lang="en-CA"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737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385F7B6-7BC5-4D3E-82CF-9F96AE86DCC4}" type="slidenum">
              <a:rPr lang="en-CA" smtClean="0"/>
              <a:pPr/>
              <a:t>51</a:t>
            </a:fld>
            <a:endParaRPr lang="en-CA"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757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181F78A-E23E-4DD2-984B-70477F84A50C}" type="slidenum">
              <a:rPr lang="en-CA" smtClean="0"/>
              <a:pPr/>
              <a:t>53</a:t>
            </a:fld>
            <a:endParaRPr lang="en-CA"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768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7BC0D10-B683-47B5-9FC5-32AB72A12E76}" type="slidenum">
              <a:rPr lang="en-CA" smtClean="0"/>
              <a:pPr/>
              <a:t>54</a:t>
            </a:fld>
            <a:endParaRPr lang="en-CA"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14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BF441F2-383C-433D-A321-26D326B81D53}" type="slidenum">
              <a:rPr lang="en-CA" smtClean="0"/>
              <a:pPr/>
              <a:t>59</a:t>
            </a:fld>
            <a:endParaRPr lang="en-CA"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788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01ECE54-B3C6-4240-A03F-D1A249A2AEF6}" type="slidenum">
              <a:rPr lang="en-CA" smtClean="0"/>
              <a:pPr/>
              <a:t>60</a:t>
            </a:fld>
            <a:endParaRPr lang="en-CA"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14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BF441F2-383C-433D-A321-26D326B81D53}" type="slidenum">
              <a:rPr lang="en-CA" smtClean="0"/>
              <a:pPr/>
              <a:t>62</a:t>
            </a:fld>
            <a:endParaRPr lang="en-CA"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p:spPr>
      </p:sp>
      <p:sp>
        <p:nvSpPr>
          <p:cNvPr id="808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809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1D76228-197D-40EE-84D7-33330C4AF858}" type="slidenum">
              <a:rPr lang="en-CA" smtClean="0"/>
              <a:pPr/>
              <a:t>63</a:t>
            </a:fld>
            <a:endParaRPr lang="en-CA"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14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BF441F2-383C-433D-A321-26D326B81D53}" type="slidenum">
              <a:rPr lang="en-CA" smtClean="0"/>
              <a:pPr/>
              <a:t>66</a:t>
            </a:fld>
            <a:endParaRPr lang="en-CA"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p:spPr>
      </p:sp>
      <p:sp>
        <p:nvSpPr>
          <p:cNvPr id="829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829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C3DAEC4-E07B-4E2B-905E-08C93D2AB464}" type="slidenum">
              <a:rPr lang="en-CA" smtClean="0"/>
              <a:pPr/>
              <a:t>67</a:t>
            </a:fld>
            <a:endParaRPr lang="en-CA"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849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1F14450-70B1-4B31-892B-79A486B7CCA0}" type="slidenum">
              <a:rPr lang="en-CA" smtClean="0"/>
              <a:pPr/>
              <a:t>68</a:t>
            </a:fld>
            <a:endParaRPr lang="en-CA"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14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BF441F2-383C-433D-A321-26D326B81D53}" type="slidenum">
              <a:rPr lang="en-CA" smtClean="0"/>
              <a:pPr/>
              <a:t>69</a:t>
            </a:fld>
            <a:endParaRPr lang="en-CA"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p:spPr>
      </p:sp>
      <p:sp>
        <p:nvSpPr>
          <p:cNvPr id="8601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860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BD6D3B5-B784-4938-AC54-401CE67582E8}" type="slidenum">
              <a:rPr lang="en-CA" smtClean="0"/>
              <a:pPr/>
              <a:t>70</a:t>
            </a:fld>
            <a:endParaRPr lang="en-CA"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870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870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605697-98BC-424F-B3CB-FDD39E54156E}" type="slidenum">
              <a:rPr lang="en-CA" smtClean="0"/>
              <a:pPr/>
              <a:t>71</a:t>
            </a:fld>
            <a:endParaRPr lang="en-CA"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p:spPr>
      </p:sp>
      <p:sp>
        <p:nvSpPr>
          <p:cNvPr id="880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880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3B0DB1F-C4BF-4888-B38B-005400829BF1}" type="slidenum">
              <a:rPr lang="en-CA" smtClean="0"/>
              <a:pPr/>
              <a:t>72</a:t>
            </a:fld>
            <a:endParaRPr lang="en-CA"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74</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25/08/2017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25/08/2017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25/08/2017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25/08/2017</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25/08/2017</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25/08/2017</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25/08/2017</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25/08/2017</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25/08/2017</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25/08/2017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25/08/2017</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25/08/2017</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hyperlink" Target="http://www.det.act.gov.au/__data/assets/pdf_file/0006/456351/Guide-1.pdf" TargetMode="Externa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hyperlink" Target="https://www.acer.org/vetqis/reporting" TargetMode="Externa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asqa.gov.au/sites/g/files/net2166/f/Guide_to_developing_assessment_tools.pdf" TargetMode="Externa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hyperlink" Target="https://www.asqa.gov.au/sites/g/files/net2166/f/Guide_to_developing_assessment_tools.pdf" TargetMode="Externa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hyperlink" Target="https://www.training.nsw.gov.au/forms_documents/industry_programs/skillsonline/rpl_rto_guide.pdf" TargetMode="Externa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000" b="1" dirty="0">
                <a:solidFill>
                  <a:srgbClr val="FF0000"/>
                </a:solidFill>
              </a:rPr>
              <a:t>TAEASS502</a:t>
            </a:r>
            <a:endParaRPr lang="en-GB" sz="4000" dirty="0">
              <a:solidFill>
                <a:srgbClr val="FF0000"/>
              </a:solidFill>
            </a:endParaRPr>
          </a:p>
          <a:p>
            <a:pPr algn="r"/>
            <a:r>
              <a:rPr lang="en-AU" sz="4000" b="1" dirty="0">
                <a:solidFill>
                  <a:srgbClr val="FF0000"/>
                </a:solidFill>
              </a:rPr>
              <a:t>Design and develop </a:t>
            </a:r>
            <a:r>
              <a:rPr lang="en-AU" sz="4000" b="1" dirty="0" smtClean="0">
                <a:solidFill>
                  <a:srgbClr val="FF0000"/>
                </a:solidFill>
              </a:rPr>
              <a:t/>
            </a:r>
            <a:br>
              <a:rPr lang="en-AU" sz="4000" b="1" dirty="0" smtClean="0">
                <a:solidFill>
                  <a:srgbClr val="FF0000"/>
                </a:solidFill>
              </a:rPr>
            </a:br>
            <a:r>
              <a:rPr lang="en-AU" sz="4000" b="1" dirty="0" smtClean="0">
                <a:solidFill>
                  <a:srgbClr val="FF0000"/>
                </a:solidFill>
              </a:rPr>
              <a:t>assessment </a:t>
            </a:r>
            <a:r>
              <a:rPr lang="en-AU" sz="4000" b="1" dirty="0">
                <a:solidFill>
                  <a:srgbClr val="FF0000"/>
                </a:solidFill>
              </a:rPr>
              <a:t>tools</a:t>
            </a:r>
            <a:endParaRPr lang="en-GB" sz="4000" dirty="0">
              <a:solidFill>
                <a:srgbClr val="FF0000"/>
              </a:solidFill>
            </a:endParaRPr>
          </a:p>
        </p:txBody>
      </p:sp>
      <p:pic>
        <p:nvPicPr>
          <p:cNvPr id="3" name="Picture 2" descr="Fotolia_5090077_XS"/>
          <p:cNvPicPr/>
          <p:nvPr/>
        </p:nvPicPr>
        <p:blipFill>
          <a:blip r:embed="rId3" cstate="print"/>
          <a:srcRect/>
          <a:stretch>
            <a:fillRect/>
          </a:stretch>
        </p:blipFill>
        <p:spPr bwMode="auto">
          <a:xfrm>
            <a:off x="755576" y="2348880"/>
            <a:ext cx="3257550" cy="43434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r>
              <a:rPr lang="en-GB" dirty="0">
                <a:solidFill>
                  <a:srgbClr val="FF0000"/>
                </a:solidFill>
              </a:rPr>
              <a:t>Vocational education and training as a competency-based system</a:t>
            </a:r>
          </a:p>
        </p:txBody>
      </p:sp>
      <p:sp>
        <p:nvSpPr>
          <p:cNvPr id="3" name="Content Placeholder 2"/>
          <p:cNvSpPr>
            <a:spLocks noGrp="1"/>
          </p:cNvSpPr>
          <p:nvPr>
            <p:ph idx="1"/>
          </p:nvPr>
        </p:nvSpPr>
        <p:spPr>
          <a:xfrm>
            <a:off x="467544" y="1772816"/>
            <a:ext cx="8291264" cy="4525963"/>
          </a:xfrm>
        </p:spPr>
        <p:txBody>
          <a:bodyPr/>
          <a:lstStyle/>
          <a:p>
            <a:r>
              <a:rPr lang="en-GB" sz="2800" dirty="0"/>
              <a:t>Competency-based assessment focuses on how the skills and knowledge a learner obtains during a program of training will affect their competency in the workplace.</a:t>
            </a:r>
          </a:p>
          <a:p>
            <a:r>
              <a:rPr lang="en-GB" sz="2800" dirty="0"/>
              <a:t>Competency-based assessment systems follow a framework of competency standards set by relevant industries. Learners must demonstrate that they can work to these standards to prove that they could work safely and effectively in the workplace and are assessed by Registered Training Organisations (RTOs).</a:t>
            </a:r>
          </a:p>
          <a:p>
            <a:endParaRPr lang="en-GB" dirty="0"/>
          </a:p>
        </p:txBody>
      </p:sp>
    </p:spTree>
    <p:extLst>
      <p:ext uri="{BB962C8B-B14F-4D97-AF65-F5344CB8AC3E}">
        <p14:creationId xmlns:p14="http://schemas.microsoft.com/office/powerpoint/2010/main" val="2527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r>
              <a:rPr lang="en-GB" dirty="0">
                <a:solidFill>
                  <a:srgbClr val="FF0000"/>
                </a:solidFill>
              </a:rPr>
              <a:t>Competency standards as the basis of qualifications</a:t>
            </a:r>
          </a:p>
        </p:txBody>
      </p:sp>
      <p:sp>
        <p:nvSpPr>
          <p:cNvPr id="3" name="Content Placeholder 2"/>
          <p:cNvSpPr>
            <a:spLocks noGrp="1"/>
          </p:cNvSpPr>
          <p:nvPr>
            <p:ph idx="1"/>
          </p:nvPr>
        </p:nvSpPr>
        <p:spPr>
          <a:xfrm>
            <a:off x="467544" y="1772816"/>
            <a:ext cx="8291264" cy="4968552"/>
          </a:xfrm>
        </p:spPr>
        <p:txBody>
          <a:bodyPr>
            <a:normAutofit lnSpcReduction="10000"/>
          </a:bodyPr>
          <a:lstStyle/>
          <a:p>
            <a:pPr marL="0" indent="0">
              <a:buNone/>
            </a:pPr>
            <a:r>
              <a:rPr lang="en-GB" sz="2800" i="1" dirty="0"/>
              <a:t>“A competency standard is an industry-determined specification of performance which sets out the skills, knowledge and attitudes required to operate effectively in employment. In vocational education and training, competency standards are made up of units of competency, which are themselves made up of elements of competency, together with performance criteria, a range of variables, and an evidence guide. Competency standards are an endorsed component of a training package.”</a:t>
            </a:r>
          </a:p>
          <a:p>
            <a:pPr marL="0" indent="0" algn="r">
              <a:buNone/>
            </a:pPr>
            <a:r>
              <a:rPr lang="en-GB" sz="2000" dirty="0"/>
              <a:t>Cited from the </a:t>
            </a:r>
            <a:r>
              <a:rPr lang="en-GB" sz="2000" dirty="0" err="1"/>
              <a:t>iVet</a:t>
            </a:r>
            <a:r>
              <a:rPr lang="en-GB" sz="2000" dirty="0"/>
              <a:t> Glossary: http://www.ivet.com.au/a/44.html#C (accessed 20/07/17).</a:t>
            </a:r>
          </a:p>
          <a:p>
            <a:endParaRPr lang="en-GB" dirty="0"/>
          </a:p>
        </p:txBody>
      </p:sp>
    </p:spTree>
    <p:extLst>
      <p:ext uri="{BB962C8B-B14F-4D97-AF65-F5344CB8AC3E}">
        <p14:creationId xmlns:p14="http://schemas.microsoft.com/office/powerpoint/2010/main" val="2085561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r>
              <a:rPr lang="en-GB" dirty="0">
                <a:solidFill>
                  <a:srgbClr val="FF0000"/>
                </a:solidFill>
              </a:rPr>
              <a:t>The principles of competency-based assessment</a:t>
            </a:r>
          </a:p>
        </p:txBody>
      </p:sp>
      <p:sp>
        <p:nvSpPr>
          <p:cNvPr id="3" name="Content Placeholder 2"/>
          <p:cNvSpPr>
            <a:spLocks noGrp="1"/>
          </p:cNvSpPr>
          <p:nvPr>
            <p:ph idx="1"/>
          </p:nvPr>
        </p:nvSpPr>
        <p:spPr>
          <a:xfrm>
            <a:off x="467544" y="1772816"/>
            <a:ext cx="8291264" cy="4968552"/>
          </a:xfrm>
        </p:spPr>
        <p:txBody>
          <a:bodyPr>
            <a:normAutofit/>
          </a:bodyPr>
          <a:lstStyle/>
          <a:p>
            <a:pPr marL="0" indent="0">
              <a:buNone/>
            </a:pPr>
            <a:r>
              <a:rPr lang="en-GB" sz="2800" b="1" dirty="0"/>
              <a:t>Competency-based assessment should:</a:t>
            </a:r>
          </a:p>
          <a:p>
            <a:pPr lvl="0"/>
            <a:r>
              <a:rPr lang="en-AU" sz="2800" dirty="0"/>
              <a:t>Provide pathways for the candidate </a:t>
            </a:r>
            <a:endParaRPr lang="en-GB" sz="2800" dirty="0"/>
          </a:p>
          <a:p>
            <a:pPr lvl="0"/>
            <a:r>
              <a:rPr lang="en-AU" sz="2800" dirty="0"/>
              <a:t>Actively involve the workplace in the assessment process </a:t>
            </a:r>
            <a:endParaRPr lang="en-GB" sz="2800" dirty="0"/>
          </a:p>
          <a:p>
            <a:pPr lvl="0"/>
            <a:r>
              <a:rPr lang="en-AU" sz="2800" dirty="0"/>
              <a:t>Make competency meaningful to participants by relating the units of competency to workplace activities, procedures and requirements </a:t>
            </a:r>
            <a:endParaRPr lang="en-GB" sz="2800" dirty="0"/>
          </a:p>
          <a:p>
            <a:pPr lvl="0"/>
            <a:r>
              <a:rPr lang="en-AU" sz="2800" dirty="0"/>
              <a:t>Involve the candidate, the assessor and the </a:t>
            </a:r>
            <a:r>
              <a:rPr lang="en-AU" sz="2800" dirty="0" smtClean="0"/>
              <a:t>workplace. </a:t>
            </a:r>
            <a:endParaRPr lang="en-GB" sz="2800" dirty="0"/>
          </a:p>
        </p:txBody>
      </p:sp>
    </p:spTree>
    <p:extLst>
      <p:ext uri="{BB962C8B-B14F-4D97-AF65-F5344CB8AC3E}">
        <p14:creationId xmlns:p14="http://schemas.microsoft.com/office/powerpoint/2010/main" val="8943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r>
              <a:rPr lang="en-GB" dirty="0">
                <a:solidFill>
                  <a:srgbClr val="FF0000"/>
                </a:solidFill>
              </a:rPr>
              <a:t>The principles of competency-based assessment</a:t>
            </a:r>
          </a:p>
        </p:txBody>
      </p:sp>
      <p:sp>
        <p:nvSpPr>
          <p:cNvPr id="3" name="Content Placeholder 2"/>
          <p:cNvSpPr>
            <a:spLocks noGrp="1"/>
          </p:cNvSpPr>
          <p:nvPr>
            <p:ph idx="1"/>
          </p:nvPr>
        </p:nvSpPr>
        <p:spPr>
          <a:xfrm>
            <a:off x="467544" y="1772816"/>
            <a:ext cx="8291264" cy="4968552"/>
          </a:xfrm>
        </p:spPr>
        <p:txBody>
          <a:bodyPr>
            <a:normAutofit/>
          </a:bodyPr>
          <a:lstStyle/>
          <a:p>
            <a:pPr marL="0" indent="0">
              <a:buNone/>
            </a:pPr>
            <a:r>
              <a:rPr lang="en-GB" sz="2800" b="1" dirty="0"/>
              <a:t>Competency-based assessment should:</a:t>
            </a:r>
          </a:p>
          <a:p>
            <a:pPr lvl="0"/>
            <a:r>
              <a:rPr lang="en-AU" sz="2800" dirty="0"/>
              <a:t>Clearly target the evidence that the candidate needs to present </a:t>
            </a:r>
            <a:endParaRPr lang="en-GB" sz="2800" dirty="0"/>
          </a:p>
          <a:p>
            <a:pPr lvl="0"/>
            <a:r>
              <a:rPr lang="en-AU" sz="2800" dirty="0"/>
              <a:t>Incorporate clear and efficient methods of evidence collection</a:t>
            </a:r>
            <a:endParaRPr lang="en-GB" sz="2800" dirty="0"/>
          </a:p>
          <a:p>
            <a:pPr lvl="0"/>
            <a:r>
              <a:rPr lang="en-AU" sz="2800" dirty="0"/>
              <a:t>Have clear procedures for making the assessment </a:t>
            </a:r>
            <a:r>
              <a:rPr lang="en-AU" sz="2800" dirty="0" smtClean="0"/>
              <a:t>decision. </a:t>
            </a:r>
            <a:endParaRPr lang="en-GB" sz="2800" dirty="0"/>
          </a:p>
        </p:txBody>
      </p:sp>
    </p:spTree>
    <p:extLst>
      <p:ext uri="{BB962C8B-B14F-4D97-AF65-F5344CB8AC3E}">
        <p14:creationId xmlns:p14="http://schemas.microsoft.com/office/powerpoint/2010/main" val="1246397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r>
              <a:rPr lang="en-GB" dirty="0">
                <a:solidFill>
                  <a:srgbClr val="FF0000"/>
                </a:solidFill>
              </a:rPr>
              <a:t>The principles of competency-based assessment</a:t>
            </a:r>
          </a:p>
        </p:txBody>
      </p:sp>
      <p:sp>
        <p:nvSpPr>
          <p:cNvPr id="3" name="Content Placeholder 2"/>
          <p:cNvSpPr>
            <a:spLocks noGrp="1"/>
          </p:cNvSpPr>
          <p:nvPr>
            <p:ph idx="1"/>
          </p:nvPr>
        </p:nvSpPr>
        <p:spPr>
          <a:xfrm>
            <a:off x="467544" y="1772816"/>
            <a:ext cx="8291264" cy="4968552"/>
          </a:xfrm>
        </p:spPr>
        <p:txBody>
          <a:bodyPr>
            <a:normAutofit/>
          </a:bodyPr>
          <a:lstStyle/>
          <a:p>
            <a:pPr marL="0" indent="0">
              <a:buNone/>
            </a:pPr>
            <a:r>
              <a:rPr lang="en-GB" sz="2800" b="1" dirty="0"/>
              <a:t>Competency-based assessment should:</a:t>
            </a:r>
          </a:p>
          <a:p>
            <a:pPr lvl="0"/>
            <a:r>
              <a:rPr lang="en-AU" sz="3000" dirty="0"/>
              <a:t>Include efficient record keeping systems 	</a:t>
            </a:r>
            <a:endParaRPr lang="en-GB" sz="3000" dirty="0"/>
          </a:p>
          <a:p>
            <a:pPr lvl="0"/>
            <a:r>
              <a:rPr lang="en-AU" sz="3000" dirty="0"/>
              <a:t>Ensure that the candidate is given clear and constructive advice and feedback</a:t>
            </a:r>
            <a:r>
              <a:rPr lang="en-AU" sz="3000" dirty="0" smtClean="0"/>
              <a:t>.</a:t>
            </a:r>
          </a:p>
          <a:p>
            <a:pPr lvl="0"/>
            <a:endParaRPr lang="en-GB" sz="3000" dirty="0"/>
          </a:p>
          <a:p>
            <a:pPr marL="0" indent="0" algn="r">
              <a:buNone/>
            </a:pPr>
            <a:r>
              <a:rPr lang="en-AU" dirty="0"/>
              <a:t>Source: ‘Training Package assessment materials kit’, Department of Education, Training and Youth Affairs, 2001, </a:t>
            </a:r>
            <a:r>
              <a:rPr lang="en-AU" u="sng" dirty="0">
                <a:hlinkClick r:id="rId2"/>
              </a:rPr>
              <a:t>http://www.det.act.gov.au/__data/assets/pdf_file/0006/456351/Guide-1.pdf</a:t>
            </a:r>
            <a:r>
              <a:rPr lang="en-AU" dirty="0"/>
              <a:t> (accessed 20/07/17).</a:t>
            </a:r>
            <a:endParaRPr lang="en-GB" dirty="0"/>
          </a:p>
        </p:txBody>
      </p:sp>
    </p:spTree>
    <p:extLst>
      <p:ext uri="{BB962C8B-B14F-4D97-AF65-F5344CB8AC3E}">
        <p14:creationId xmlns:p14="http://schemas.microsoft.com/office/powerpoint/2010/main" val="6135367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8291264" cy="508918"/>
          </a:xfrm>
        </p:spPr>
        <p:txBody>
          <a:bodyPr>
            <a:normAutofit fontScale="90000"/>
          </a:bodyPr>
          <a:lstStyle/>
          <a:p>
            <a:r>
              <a:rPr lang="en-GB" dirty="0">
                <a:solidFill>
                  <a:srgbClr val="FF0000"/>
                </a:solidFill>
              </a:rPr>
              <a:t>Assessment which is criterion referenced as distinct from norm-referenced assessment</a:t>
            </a:r>
          </a:p>
        </p:txBody>
      </p:sp>
      <p:sp>
        <p:nvSpPr>
          <p:cNvPr id="3" name="Content Placeholder 2"/>
          <p:cNvSpPr>
            <a:spLocks noGrp="1"/>
          </p:cNvSpPr>
          <p:nvPr>
            <p:ph idx="1"/>
          </p:nvPr>
        </p:nvSpPr>
        <p:spPr>
          <a:xfrm>
            <a:off x="467544" y="2348880"/>
            <a:ext cx="8291264" cy="4392488"/>
          </a:xfrm>
        </p:spPr>
        <p:txBody>
          <a:bodyPr>
            <a:normAutofit/>
          </a:bodyPr>
          <a:lstStyle/>
          <a:p>
            <a:pPr marL="0" indent="0">
              <a:buNone/>
            </a:pPr>
            <a:r>
              <a:rPr lang="en-GB" sz="2800" b="1" dirty="0"/>
              <a:t>Criterion referenced: </a:t>
            </a:r>
            <a:r>
              <a:rPr lang="en-GB" sz="2800" dirty="0"/>
              <a:t>Criterion referenced assessment assesses learners against specified standards, but not against one another</a:t>
            </a:r>
            <a:r>
              <a:rPr lang="en-GB" sz="2800" dirty="0" smtClean="0"/>
              <a:t>.</a:t>
            </a:r>
          </a:p>
          <a:p>
            <a:pPr marL="0" indent="0">
              <a:buNone/>
            </a:pPr>
            <a:r>
              <a:rPr lang="en-GB" sz="2800" b="1" dirty="0"/>
              <a:t>Norm-referenced: </a:t>
            </a:r>
            <a:r>
              <a:rPr lang="en-GB" sz="2800" dirty="0"/>
              <a:t>Norm-referenced assessment compares students to one another to establish which learners are working at an average, above-average, or below-average level. </a:t>
            </a:r>
            <a:endParaRPr lang="en-GB" dirty="0"/>
          </a:p>
        </p:txBody>
      </p:sp>
    </p:spTree>
    <p:extLst>
      <p:ext uri="{BB962C8B-B14F-4D97-AF65-F5344CB8AC3E}">
        <p14:creationId xmlns:p14="http://schemas.microsoft.com/office/powerpoint/2010/main" val="2650100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91264" cy="1012974"/>
          </a:xfrm>
        </p:spPr>
        <p:txBody>
          <a:bodyPr>
            <a:normAutofit fontScale="90000"/>
          </a:bodyPr>
          <a:lstStyle/>
          <a:p>
            <a:r>
              <a:rPr lang="en-GB" dirty="0">
                <a:solidFill>
                  <a:srgbClr val="FF0000"/>
                </a:solidFill>
              </a:rPr>
              <a:t>Reporting of competency-based assessment</a:t>
            </a:r>
          </a:p>
        </p:txBody>
      </p:sp>
      <p:sp>
        <p:nvSpPr>
          <p:cNvPr id="3" name="Content Placeholder 2"/>
          <p:cNvSpPr>
            <a:spLocks noGrp="1"/>
          </p:cNvSpPr>
          <p:nvPr>
            <p:ph idx="1"/>
          </p:nvPr>
        </p:nvSpPr>
        <p:spPr>
          <a:xfrm>
            <a:off x="467544" y="1916832"/>
            <a:ext cx="8291264" cy="4824536"/>
          </a:xfrm>
        </p:spPr>
        <p:txBody>
          <a:bodyPr>
            <a:normAutofit/>
          </a:bodyPr>
          <a:lstStyle/>
          <a:p>
            <a:pPr marL="0" indent="0">
              <a:buNone/>
            </a:pPr>
            <a:r>
              <a:rPr lang="en-AU" sz="2800" dirty="0"/>
              <a:t>RTOs are required to meet reporting requirements under the AQTF Learner Engagement and Employer Satisfaction Quality Indicators.</a:t>
            </a:r>
            <a:endParaRPr lang="en-GB" sz="2800" dirty="0"/>
          </a:p>
          <a:p>
            <a:pPr marL="0" indent="0">
              <a:buNone/>
            </a:pPr>
            <a:r>
              <a:rPr lang="en-AU" sz="2800" b="1" dirty="0"/>
              <a:t>These include:</a:t>
            </a:r>
            <a:endParaRPr lang="en-GB" sz="2800" b="1" dirty="0"/>
          </a:p>
          <a:p>
            <a:pPr lvl="0"/>
            <a:r>
              <a:rPr lang="en-AU" sz="2800" dirty="0"/>
              <a:t>Standard AQTF report</a:t>
            </a:r>
            <a:endParaRPr lang="en-GB" sz="2800" dirty="0"/>
          </a:p>
          <a:p>
            <a:pPr lvl="0"/>
            <a:r>
              <a:rPr lang="en-AU" sz="2800" dirty="0"/>
              <a:t>Benchmark report</a:t>
            </a:r>
            <a:r>
              <a:rPr lang="en-AU" sz="2800" dirty="0" smtClean="0"/>
              <a:t>.</a:t>
            </a:r>
          </a:p>
          <a:p>
            <a:pPr marL="0" lvl="0" indent="0">
              <a:buNone/>
            </a:pPr>
            <a:endParaRPr lang="en-GB" sz="2800" dirty="0"/>
          </a:p>
          <a:p>
            <a:pPr marL="0" indent="0" algn="r">
              <a:buNone/>
            </a:pPr>
            <a:r>
              <a:rPr lang="en-AU" dirty="0"/>
              <a:t>Source: </a:t>
            </a:r>
            <a:r>
              <a:rPr lang="en-GB" dirty="0"/>
              <a:t>VET Quality Indicator Service, </a:t>
            </a:r>
            <a:r>
              <a:rPr lang="en-GB" u="sng" dirty="0">
                <a:hlinkClick r:id="rId2"/>
              </a:rPr>
              <a:t>https://www.acer.org/vetqis/reporting</a:t>
            </a:r>
            <a:r>
              <a:rPr lang="en-GB" dirty="0"/>
              <a:t> (accessed 20/07/17).</a:t>
            </a:r>
          </a:p>
        </p:txBody>
      </p:sp>
    </p:spTree>
    <p:extLst>
      <p:ext uri="{BB962C8B-B14F-4D97-AF65-F5344CB8AC3E}">
        <p14:creationId xmlns:p14="http://schemas.microsoft.com/office/powerpoint/2010/main" val="33722215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075240" cy="1417638"/>
          </a:xfrm>
        </p:spPr>
        <p:txBody>
          <a:bodyPr>
            <a:normAutofit/>
          </a:bodyPr>
          <a:lstStyle/>
          <a:p>
            <a:r>
              <a:rPr lang="en-GB" dirty="0">
                <a:solidFill>
                  <a:srgbClr val="FF0000"/>
                </a:solidFill>
              </a:rPr>
              <a:t>The dimensions of competency</a:t>
            </a:r>
          </a:p>
        </p:txBody>
      </p:sp>
      <p:sp>
        <p:nvSpPr>
          <p:cNvPr id="3" name="Content Placeholder 2"/>
          <p:cNvSpPr>
            <a:spLocks noGrp="1"/>
          </p:cNvSpPr>
          <p:nvPr>
            <p:ph idx="1"/>
          </p:nvPr>
        </p:nvSpPr>
        <p:spPr>
          <a:xfrm>
            <a:off x="467544" y="1196752"/>
            <a:ext cx="8291264" cy="5832648"/>
          </a:xfrm>
        </p:spPr>
        <p:txBody>
          <a:bodyPr>
            <a:normAutofit lnSpcReduction="10000"/>
          </a:bodyPr>
          <a:lstStyle/>
          <a:p>
            <a:pPr lvl="0"/>
            <a:r>
              <a:rPr lang="en-AU" sz="2800" b="1" dirty="0"/>
              <a:t>Task skills </a:t>
            </a:r>
            <a:r>
              <a:rPr lang="en-AU" sz="2800" dirty="0"/>
              <a:t>– the learner can perform tasks to the required standard</a:t>
            </a:r>
            <a:endParaRPr lang="en-GB" sz="2800" dirty="0"/>
          </a:p>
          <a:p>
            <a:pPr lvl="0"/>
            <a:r>
              <a:rPr lang="en-AU" sz="2800" b="1" dirty="0"/>
              <a:t>Transfer skills </a:t>
            </a:r>
            <a:r>
              <a:rPr lang="en-AU" sz="2800" dirty="0"/>
              <a:t>– the learner can apply skills and/or knowledge from one environment or task and apply these to another</a:t>
            </a:r>
            <a:endParaRPr lang="en-GB" sz="2800" dirty="0"/>
          </a:p>
          <a:p>
            <a:pPr lvl="0"/>
            <a:r>
              <a:rPr lang="en-AU" sz="2800" b="1" dirty="0"/>
              <a:t>Task management skills </a:t>
            </a:r>
            <a:r>
              <a:rPr lang="en-AU" sz="2800" dirty="0"/>
              <a:t>– the learner can organise tasks effectively and multi-task when required</a:t>
            </a:r>
            <a:endParaRPr lang="en-GB" sz="2800" dirty="0"/>
          </a:p>
          <a:p>
            <a:pPr lvl="0"/>
            <a:r>
              <a:rPr lang="en-AU" sz="2800" b="1" dirty="0"/>
              <a:t>Contingency management skills </a:t>
            </a:r>
            <a:r>
              <a:rPr lang="en-AU" sz="2800" dirty="0"/>
              <a:t>– the learner can handle non-routine situations, anomalies and workplace irregularities</a:t>
            </a:r>
            <a:endParaRPr lang="en-GB" sz="2800" dirty="0"/>
          </a:p>
          <a:p>
            <a:pPr lvl="0"/>
            <a:r>
              <a:rPr lang="en-AU" sz="2800" b="1" dirty="0"/>
              <a:t>Job/role environment skills </a:t>
            </a:r>
            <a:r>
              <a:rPr lang="en-AU" sz="2800" dirty="0"/>
              <a:t>– the learner can fulfil workplace expectations and the expectations of their role.</a:t>
            </a:r>
            <a:endParaRPr lang="en-GB" sz="2800" dirty="0"/>
          </a:p>
        </p:txBody>
      </p:sp>
    </p:spTree>
    <p:extLst>
      <p:ext uri="{BB962C8B-B14F-4D97-AF65-F5344CB8AC3E}">
        <p14:creationId xmlns:p14="http://schemas.microsoft.com/office/powerpoint/2010/main" val="1027743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075240" cy="1417638"/>
          </a:xfrm>
        </p:spPr>
        <p:txBody>
          <a:bodyPr>
            <a:normAutofit fontScale="90000"/>
          </a:bodyPr>
          <a:lstStyle/>
          <a:p>
            <a:r>
              <a:rPr lang="en-GB" dirty="0">
                <a:solidFill>
                  <a:srgbClr val="FF0000"/>
                </a:solidFill>
              </a:rPr>
              <a:t>Components of a national training package</a:t>
            </a:r>
          </a:p>
        </p:txBody>
      </p:sp>
      <p:sp>
        <p:nvSpPr>
          <p:cNvPr id="3" name="Content Placeholder 2"/>
          <p:cNvSpPr>
            <a:spLocks noGrp="1"/>
          </p:cNvSpPr>
          <p:nvPr>
            <p:ph idx="1"/>
          </p:nvPr>
        </p:nvSpPr>
        <p:spPr>
          <a:xfrm>
            <a:off x="467544" y="1628800"/>
            <a:ext cx="8291264" cy="5400600"/>
          </a:xfrm>
        </p:spPr>
        <p:txBody>
          <a:bodyPr>
            <a:normAutofit/>
          </a:bodyPr>
          <a:lstStyle/>
          <a:p>
            <a:pPr lvl="0"/>
            <a:r>
              <a:rPr lang="en-AU" sz="2800" b="1" dirty="0"/>
              <a:t>Units of competency </a:t>
            </a:r>
            <a:r>
              <a:rPr lang="en-AU" sz="2800" dirty="0"/>
              <a:t>– a breakdown of the skills and knowledge the learner must show to demonstrate competency and how these apply in a workplace context</a:t>
            </a:r>
            <a:endParaRPr lang="en-GB" sz="2800" dirty="0"/>
          </a:p>
          <a:p>
            <a:pPr lvl="0"/>
            <a:r>
              <a:rPr lang="en-AU" sz="2800" b="1" dirty="0"/>
              <a:t>Qualifications framework </a:t>
            </a:r>
            <a:r>
              <a:rPr lang="en-AU" sz="2800" dirty="0"/>
              <a:t>– how units of competency are grouped to form different levels of qualification</a:t>
            </a:r>
            <a:endParaRPr lang="en-GB" sz="2800" dirty="0"/>
          </a:p>
          <a:p>
            <a:pPr lvl="0"/>
            <a:r>
              <a:rPr lang="en-AU" sz="2800" b="1" dirty="0"/>
              <a:t>Assessment guidelines </a:t>
            </a:r>
            <a:r>
              <a:rPr lang="en-AU" sz="2800" dirty="0"/>
              <a:t>– industry-specified requirements for assessment to be followed by RTOs, e.g. assessor requirements, assessment conditions, etc.</a:t>
            </a:r>
            <a:endParaRPr lang="en-GB" sz="2800" dirty="0"/>
          </a:p>
        </p:txBody>
      </p:sp>
    </p:spTree>
    <p:extLst>
      <p:ext uri="{BB962C8B-B14F-4D97-AF65-F5344CB8AC3E}">
        <p14:creationId xmlns:p14="http://schemas.microsoft.com/office/powerpoint/2010/main" val="358309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075240" cy="1417638"/>
          </a:xfrm>
        </p:spPr>
        <p:txBody>
          <a:bodyPr>
            <a:normAutofit/>
          </a:bodyPr>
          <a:lstStyle/>
          <a:p>
            <a:r>
              <a:rPr lang="en-GB" dirty="0" smtClean="0">
                <a:solidFill>
                  <a:srgbClr val="FF0000"/>
                </a:solidFill>
              </a:rPr>
              <a:t>Assessment strategies</a:t>
            </a:r>
            <a:endParaRPr lang="en-GB" dirty="0">
              <a:solidFill>
                <a:srgbClr val="FF0000"/>
              </a:solidFill>
            </a:endParaRPr>
          </a:p>
        </p:txBody>
      </p:sp>
      <p:sp>
        <p:nvSpPr>
          <p:cNvPr id="3" name="Content Placeholder 2"/>
          <p:cNvSpPr>
            <a:spLocks noGrp="1"/>
          </p:cNvSpPr>
          <p:nvPr>
            <p:ph idx="1"/>
          </p:nvPr>
        </p:nvSpPr>
        <p:spPr>
          <a:xfrm>
            <a:off x="467544" y="1412776"/>
            <a:ext cx="8424936" cy="4608512"/>
          </a:xfrm>
        </p:spPr>
        <p:txBody>
          <a:bodyPr numCol="3">
            <a:normAutofit/>
          </a:bodyPr>
          <a:lstStyle/>
          <a:p>
            <a:pPr lvl="0"/>
            <a:r>
              <a:rPr lang="en-AU" sz="2800" dirty="0"/>
              <a:t>Assessment plan</a:t>
            </a:r>
            <a:endParaRPr lang="en-GB" sz="2800" dirty="0"/>
          </a:p>
          <a:p>
            <a:pPr lvl="0"/>
            <a:r>
              <a:rPr lang="en-AU" sz="2800" dirty="0"/>
              <a:t>Assessment policy</a:t>
            </a:r>
            <a:endParaRPr lang="en-GB" sz="2800" dirty="0"/>
          </a:p>
          <a:p>
            <a:pPr lvl="0"/>
            <a:r>
              <a:rPr lang="en-AU" sz="2800" dirty="0"/>
              <a:t>Assessment system procedures</a:t>
            </a:r>
            <a:endParaRPr lang="en-GB" sz="2800" dirty="0"/>
          </a:p>
          <a:p>
            <a:pPr lvl="0"/>
            <a:r>
              <a:rPr lang="en-AU" sz="2800" dirty="0"/>
              <a:t>Assessment tools</a:t>
            </a:r>
            <a:endParaRPr lang="en-GB" sz="2800" dirty="0"/>
          </a:p>
          <a:p>
            <a:pPr lvl="0"/>
            <a:r>
              <a:rPr lang="en-AU" sz="2800" dirty="0"/>
              <a:t>Benchmarking</a:t>
            </a:r>
            <a:endParaRPr lang="en-GB" sz="2800" dirty="0"/>
          </a:p>
          <a:p>
            <a:pPr lvl="0"/>
            <a:r>
              <a:rPr lang="en-AU" sz="2800" dirty="0"/>
              <a:t>Evidence collection guidelines</a:t>
            </a:r>
            <a:endParaRPr lang="en-GB" sz="2800" dirty="0"/>
          </a:p>
          <a:p>
            <a:pPr lvl="0"/>
            <a:r>
              <a:rPr lang="en-AU" sz="2800" dirty="0"/>
              <a:t>Exemplar and benchmark examples</a:t>
            </a:r>
            <a:endParaRPr lang="en-GB" sz="2800" dirty="0"/>
          </a:p>
          <a:p>
            <a:pPr lvl="0"/>
            <a:endParaRPr lang="en-AU" sz="2800" dirty="0" smtClean="0"/>
          </a:p>
          <a:p>
            <a:pPr lvl="0"/>
            <a:endParaRPr lang="en-AU" sz="2800" dirty="0"/>
          </a:p>
          <a:p>
            <a:pPr lvl="0"/>
            <a:r>
              <a:rPr lang="en-AU" sz="2800" dirty="0" smtClean="0"/>
              <a:t>Guidelines </a:t>
            </a:r>
            <a:r>
              <a:rPr lang="en-AU" sz="2800" dirty="0"/>
              <a:t>for gathering third party evidence</a:t>
            </a:r>
            <a:endParaRPr lang="en-GB" sz="2800" dirty="0"/>
          </a:p>
          <a:p>
            <a:pPr lvl="0"/>
            <a:r>
              <a:rPr lang="en-AU" sz="2800" dirty="0"/>
              <a:t>Information for assessors and candidates</a:t>
            </a:r>
            <a:endParaRPr lang="en-GB" sz="2800" dirty="0"/>
          </a:p>
          <a:p>
            <a:pPr lvl="0"/>
            <a:r>
              <a:rPr lang="en-AU" sz="2800" dirty="0"/>
              <a:t>Internal </a:t>
            </a:r>
            <a:r>
              <a:rPr lang="en-AU" sz="2800" dirty="0" smtClean="0"/>
              <a:t>audits</a:t>
            </a:r>
            <a:endParaRPr lang="en-GB" sz="2800" dirty="0"/>
          </a:p>
        </p:txBody>
      </p:sp>
    </p:spTree>
    <p:extLst>
      <p:ext uri="{BB962C8B-B14F-4D97-AF65-F5344CB8AC3E}">
        <p14:creationId xmlns:p14="http://schemas.microsoft.com/office/powerpoint/2010/main" val="4184838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075240" cy="1417638"/>
          </a:xfrm>
        </p:spPr>
        <p:txBody>
          <a:bodyPr>
            <a:normAutofit/>
          </a:bodyPr>
          <a:lstStyle/>
          <a:p>
            <a:r>
              <a:rPr lang="en-GB" dirty="0" smtClean="0">
                <a:solidFill>
                  <a:srgbClr val="FF0000"/>
                </a:solidFill>
              </a:rPr>
              <a:t>Assessment strategies</a:t>
            </a:r>
            <a:endParaRPr lang="en-GB" dirty="0">
              <a:solidFill>
                <a:srgbClr val="FF0000"/>
              </a:solidFill>
            </a:endParaRPr>
          </a:p>
        </p:txBody>
      </p:sp>
      <p:sp>
        <p:nvSpPr>
          <p:cNvPr id="3" name="Content Placeholder 2"/>
          <p:cNvSpPr>
            <a:spLocks noGrp="1"/>
          </p:cNvSpPr>
          <p:nvPr>
            <p:ph idx="1"/>
          </p:nvPr>
        </p:nvSpPr>
        <p:spPr>
          <a:xfrm>
            <a:off x="467544" y="1412776"/>
            <a:ext cx="8424936" cy="4608512"/>
          </a:xfrm>
        </p:spPr>
        <p:txBody>
          <a:bodyPr numCol="3">
            <a:normAutofit/>
          </a:bodyPr>
          <a:lstStyle/>
          <a:p>
            <a:pPr lvl="0"/>
            <a:r>
              <a:rPr lang="en-AU" sz="2800" dirty="0"/>
              <a:t>Mechanisms to support professional judgement</a:t>
            </a:r>
            <a:endParaRPr lang="en-GB" sz="2800" dirty="0"/>
          </a:p>
          <a:p>
            <a:pPr lvl="0"/>
            <a:r>
              <a:rPr lang="en-AU" sz="2800" dirty="0"/>
              <a:t>Partnership assessment arrangements</a:t>
            </a:r>
            <a:endParaRPr lang="en-GB" sz="2800" dirty="0"/>
          </a:p>
          <a:p>
            <a:pPr lvl="0"/>
            <a:r>
              <a:rPr lang="en-AU" sz="2800" dirty="0"/>
              <a:t>Professional development for assessors</a:t>
            </a:r>
            <a:endParaRPr lang="en-GB" sz="2800" dirty="0"/>
          </a:p>
          <a:p>
            <a:pPr lvl="0"/>
            <a:r>
              <a:rPr lang="en-AU" sz="2800" dirty="0"/>
              <a:t>Record keeping</a:t>
            </a:r>
            <a:endParaRPr lang="en-GB" sz="2800" dirty="0"/>
          </a:p>
          <a:p>
            <a:pPr lvl="0"/>
            <a:r>
              <a:rPr lang="en-AU" sz="2800" dirty="0"/>
              <a:t>RTO self-assessment</a:t>
            </a:r>
            <a:endParaRPr lang="en-GB" sz="2800" dirty="0"/>
          </a:p>
          <a:p>
            <a:pPr lvl="0"/>
            <a:r>
              <a:rPr lang="en-AU" sz="2800" dirty="0"/>
              <a:t>Selection and training of assessors</a:t>
            </a:r>
            <a:endParaRPr lang="en-GB" sz="2800" dirty="0"/>
          </a:p>
          <a:p>
            <a:pPr lvl="0"/>
            <a:r>
              <a:rPr lang="en-AU" sz="2800" dirty="0"/>
              <a:t>Simulated assessment guidelines</a:t>
            </a:r>
            <a:endParaRPr lang="en-GB" sz="2800" dirty="0"/>
          </a:p>
          <a:p>
            <a:pPr lvl="0"/>
            <a:r>
              <a:rPr lang="en-AU" sz="2800" dirty="0"/>
              <a:t>Team assessment</a:t>
            </a:r>
            <a:endParaRPr lang="en-GB" sz="2800" dirty="0"/>
          </a:p>
          <a:p>
            <a:pPr lvl="0"/>
            <a:r>
              <a:rPr lang="en-AU" sz="2800" dirty="0"/>
              <a:t>Validation </a:t>
            </a:r>
            <a:r>
              <a:rPr lang="en-AU" sz="2800" dirty="0" smtClean="0"/>
              <a:t>strategies</a:t>
            </a:r>
          </a:p>
        </p:txBody>
      </p:sp>
      <p:sp>
        <p:nvSpPr>
          <p:cNvPr id="4" name="TextBox 3"/>
          <p:cNvSpPr txBox="1"/>
          <p:nvPr/>
        </p:nvSpPr>
        <p:spPr>
          <a:xfrm>
            <a:off x="323528" y="5949280"/>
            <a:ext cx="8424936" cy="646331"/>
          </a:xfrm>
          <a:prstGeom prst="rect">
            <a:avLst/>
          </a:prstGeom>
          <a:noFill/>
        </p:spPr>
        <p:txBody>
          <a:bodyPr wrap="square" rtlCol="0">
            <a:spAutoFit/>
          </a:bodyPr>
          <a:lstStyle/>
          <a:p>
            <a:r>
              <a:rPr lang="en-GB" i="1" dirty="0"/>
              <a:t>List retrieved from ‘Quality assurance guide for assessment’ (page 10), Department of Education, Training and Youth Affairs, </a:t>
            </a:r>
            <a:r>
              <a:rPr lang="en-GB" i="1" dirty="0" smtClean="0"/>
              <a:t>2001.</a:t>
            </a:r>
            <a:endParaRPr lang="en-GB" i="1" dirty="0"/>
          </a:p>
        </p:txBody>
      </p:sp>
    </p:spTree>
    <p:extLst>
      <p:ext uri="{BB962C8B-B14F-4D97-AF65-F5344CB8AC3E}">
        <p14:creationId xmlns:p14="http://schemas.microsoft.com/office/powerpoint/2010/main" val="20963919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normAutofit fontScale="90000"/>
          </a:bodyPr>
          <a:lstStyle/>
          <a:p>
            <a:pPr eaLnBrk="1" hangingPunct="1"/>
            <a:r>
              <a:rPr lang="en-GB" dirty="0" smtClean="0">
                <a:solidFill>
                  <a:srgbClr val="FF0000"/>
                </a:solidFill>
              </a:rPr>
              <a:t>Determine the focus of assessment tool</a:t>
            </a:r>
            <a:endParaRPr lang="en-CA" dirty="0" smtClean="0">
              <a:solidFill>
                <a:srgbClr val="FF0000"/>
              </a:solidFill>
            </a:endParaRPr>
          </a:p>
        </p:txBody>
      </p:sp>
      <p:sp>
        <p:nvSpPr>
          <p:cNvPr id="6148" name="Content Placeholder 4"/>
          <p:cNvSpPr>
            <a:spLocks noGrp="1"/>
          </p:cNvSpPr>
          <p:nvPr>
            <p:ph idx="1"/>
          </p:nvPr>
        </p:nvSpPr>
        <p:spPr>
          <a:xfrm>
            <a:off x="5076056" y="2492896"/>
            <a:ext cx="3772421" cy="3517131"/>
          </a:xfrm>
        </p:spPr>
        <p:txBody>
          <a:bodyPr/>
          <a:lstStyle/>
          <a:p>
            <a:pPr>
              <a:buFont typeface="Arial" charset="0"/>
              <a:buNone/>
            </a:pPr>
            <a:r>
              <a:rPr lang="en-AU" sz="2800" dirty="0" smtClean="0"/>
              <a:t>	</a:t>
            </a:r>
            <a:r>
              <a:rPr lang="en-AU" sz="2800" b="1" dirty="0" smtClean="0"/>
              <a:t>1.1 </a:t>
            </a:r>
            <a:r>
              <a:rPr lang="en-AU" sz="2800" dirty="0" smtClean="0"/>
              <a:t>Identify a target group of candidates, purpose of the assessment tool, and the contexts in which the tool will be used</a:t>
            </a:r>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642645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lstStyle/>
          <a:p>
            <a:r>
              <a:rPr lang="en-GB" dirty="0" smtClean="0">
                <a:solidFill>
                  <a:srgbClr val="FF0000"/>
                </a:solidFill>
              </a:rPr>
              <a:t>The assessment tool</a:t>
            </a:r>
            <a:endParaRPr lang="en-GB" dirty="0">
              <a:solidFill>
                <a:srgbClr val="FF0000"/>
              </a:solidFill>
            </a:endParaRPr>
          </a:p>
        </p:txBody>
      </p:sp>
      <p:sp>
        <p:nvSpPr>
          <p:cNvPr id="3" name="Content Placeholder 2"/>
          <p:cNvSpPr>
            <a:spLocks noGrp="1"/>
          </p:cNvSpPr>
          <p:nvPr>
            <p:ph idx="1"/>
          </p:nvPr>
        </p:nvSpPr>
        <p:spPr>
          <a:xfrm>
            <a:off x="457200" y="1484784"/>
            <a:ext cx="8291264" cy="5184576"/>
          </a:xfrm>
        </p:spPr>
        <p:txBody>
          <a:bodyPr>
            <a:normAutofit lnSpcReduction="10000"/>
          </a:bodyPr>
          <a:lstStyle/>
          <a:p>
            <a:pPr marL="0" indent="0">
              <a:buNone/>
            </a:pPr>
            <a:r>
              <a:rPr lang="en-AU" sz="2800" b="1" dirty="0"/>
              <a:t>An assessment tool includes the following components:</a:t>
            </a:r>
            <a:endParaRPr lang="en-GB" sz="2800" b="1" dirty="0"/>
          </a:p>
          <a:p>
            <a:pPr lvl="0"/>
            <a:r>
              <a:rPr lang="en-AU" sz="2800" dirty="0"/>
              <a:t>Context and conditions of assessment</a:t>
            </a:r>
            <a:endParaRPr lang="en-GB" sz="2800" dirty="0"/>
          </a:p>
          <a:p>
            <a:pPr lvl="0"/>
            <a:r>
              <a:rPr lang="en-AU" sz="2800" dirty="0"/>
              <a:t>Tasks to be administered to the student</a:t>
            </a:r>
            <a:endParaRPr lang="en-GB" sz="2800" dirty="0"/>
          </a:p>
          <a:p>
            <a:pPr lvl="0"/>
            <a:r>
              <a:rPr lang="en-AU" sz="2800" dirty="0"/>
              <a:t>An outline of the evidence to be gathered from the candidate and the evidence criteria used to judge the quality of performance (the assessment decision-making rules)</a:t>
            </a:r>
            <a:endParaRPr lang="en-GB" sz="2800" dirty="0"/>
          </a:p>
          <a:p>
            <a:pPr lvl="0"/>
            <a:r>
              <a:rPr lang="en-AU" sz="2800" dirty="0"/>
              <a:t>Administration, recording and reporting requirements.</a:t>
            </a:r>
            <a:endParaRPr lang="en-GB" sz="2800" dirty="0"/>
          </a:p>
          <a:p>
            <a:pPr marL="0" indent="0" algn="r">
              <a:buNone/>
            </a:pPr>
            <a:r>
              <a:rPr lang="en-AU" sz="1600" dirty="0"/>
              <a:t>Source: ‘Guide to developing assessment tools’, ASQA, </a:t>
            </a:r>
            <a:r>
              <a:rPr lang="en-AU" sz="1600" u="sng" dirty="0">
                <a:hlinkClick r:id="rId2"/>
              </a:rPr>
              <a:t>https://www.asqa.gov.au/sites/g/files/net2166/f/Guide_to_developing_assessment_tools.pdf</a:t>
            </a:r>
            <a:r>
              <a:rPr lang="en-AU" sz="1600" dirty="0"/>
              <a:t> (accessed 22/08/17).</a:t>
            </a:r>
            <a:endParaRPr lang="en-GB" sz="1600" dirty="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362663">
            <a:off x="7092280" y="1052736"/>
            <a:ext cx="1224136" cy="2365480"/>
          </a:xfrm>
          <a:prstGeom prst="rect">
            <a:avLst/>
          </a:prstGeom>
        </p:spPr>
      </p:pic>
    </p:spTree>
    <p:extLst>
      <p:ext uri="{BB962C8B-B14F-4D97-AF65-F5344CB8AC3E}">
        <p14:creationId xmlns:p14="http://schemas.microsoft.com/office/powerpoint/2010/main" val="975532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r>
              <a:rPr lang="en-GB" dirty="0" smtClean="0">
                <a:solidFill>
                  <a:srgbClr val="FF0000"/>
                </a:solidFill>
              </a:rPr>
              <a:t>Context and conditions of assessment</a:t>
            </a:r>
            <a:endParaRPr lang="en-GB" dirty="0">
              <a:solidFill>
                <a:srgbClr val="FF0000"/>
              </a:solidFill>
            </a:endParaRPr>
          </a:p>
        </p:txBody>
      </p:sp>
      <p:sp>
        <p:nvSpPr>
          <p:cNvPr id="3" name="Content Placeholder 2"/>
          <p:cNvSpPr>
            <a:spLocks noGrp="1"/>
          </p:cNvSpPr>
          <p:nvPr>
            <p:ph idx="1"/>
          </p:nvPr>
        </p:nvSpPr>
        <p:spPr>
          <a:xfrm>
            <a:off x="457200" y="1412776"/>
            <a:ext cx="8291264" cy="5256584"/>
          </a:xfrm>
        </p:spPr>
        <p:txBody>
          <a:bodyPr>
            <a:normAutofit/>
          </a:bodyPr>
          <a:lstStyle/>
          <a:p>
            <a:r>
              <a:rPr lang="en-AU" sz="2800" dirty="0"/>
              <a:t>The context and conditions of assessment identifies the target group for assessment and the context of the assessment tool.</a:t>
            </a:r>
            <a:endParaRPr lang="en-GB" sz="2800" dirty="0"/>
          </a:p>
          <a:p>
            <a:r>
              <a:rPr lang="en-AU" sz="2800" dirty="0"/>
              <a:t>In a unit of competency, the context and conditions of assessment are usually found under the headings ‘Application’ and ‘Assessment conditions’.</a:t>
            </a:r>
            <a:endParaRPr lang="en-GB" sz="2800" dirty="0"/>
          </a:p>
          <a:p>
            <a:r>
              <a:rPr lang="en-AU" sz="2800" dirty="0"/>
              <a:t>Units of competency may be retrieved from the National Register of VET (training.gov.au), or details of the assessment conditions may be covered in the assessment planning documentation for a training program. </a:t>
            </a:r>
            <a:endParaRPr lang="en-GB" sz="2800" dirty="0"/>
          </a:p>
        </p:txBody>
      </p:sp>
    </p:spTree>
    <p:extLst>
      <p:ext uri="{BB962C8B-B14F-4D97-AF65-F5344CB8AC3E}">
        <p14:creationId xmlns:p14="http://schemas.microsoft.com/office/powerpoint/2010/main" val="3172616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lstStyle/>
          <a:p>
            <a:r>
              <a:rPr lang="en-GB" dirty="0" smtClean="0">
                <a:solidFill>
                  <a:srgbClr val="FF0000"/>
                </a:solidFill>
              </a:rPr>
              <a:t>Learner characteristics</a:t>
            </a:r>
            <a:endParaRPr lang="en-GB" dirty="0">
              <a:solidFill>
                <a:srgbClr val="FF0000"/>
              </a:solidFill>
            </a:endParaRPr>
          </a:p>
        </p:txBody>
      </p:sp>
      <p:sp>
        <p:nvSpPr>
          <p:cNvPr id="3" name="Content Placeholder 2"/>
          <p:cNvSpPr>
            <a:spLocks noGrp="1"/>
          </p:cNvSpPr>
          <p:nvPr>
            <p:ph idx="1"/>
          </p:nvPr>
        </p:nvSpPr>
        <p:spPr>
          <a:xfrm>
            <a:off x="457200" y="1340768"/>
            <a:ext cx="8291264" cy="5517232"/>
          </a:xfrm>
        </p:spPr>
        <p:txBody>
          <a:bodyPr>
            <a:normAutofit lnSpcReduction="10000"/>
          </a:bodyPr>
          <a:lstStyle/>
          <a:p>
            <a:pPr marL="0" indent="0">
              <a:buNone/>
            </a:pPr>
            <a:r>
              <a:rPr lang="en-AU" sz="2800" b="1" dirty="0"/>
              <a:t>Consider:</a:t>
            </a:r>
            <a:endParaRPr lang="en-GB" sz="2800" b="1" dirty="0"/>
          </a:p>
          <a:p>
            <a:pPr lvl="0"/>
            <a:r>
              <a:rPr lang="en-AU" sz="2800" dirty="0"/>
              <a:t>The language and literacy needs of the target group – is English the first language of the majority of learners? Do most learners have strong literacy capabilities?</a:t>
            </a:r>
            <a:endParaRPr lang="en-GB" sz="2800" dirty="0"/>
          </a:p>
          <a:p>
            <a:pPr lvl="0"/>
            <a:r>
              <a:rPr lang="en-AU" sz="2800" dirty="0"/>
              <a:t>What is the current level and experience of the target group? Is the purpose of this assessment to train a group in a completely new area, or to upgrade/refresh existing skills and knowledge?</a:t>
            </a:r>
            <a:endParaRPr lang="en-GB" sz="2800" dirty="0"/>
          </a:p>
          <a:p>
            <a:pPr lvl="0"/>
            <a:r>
              <a:rPr lang="en-AU" sz="2800" dirty="0"/>
              <a:t>Do any members of the target group have specific support needs, such as a disability or other requirements that may call for reasonable adjustments to be made?</a:t>
            </a:r>
            <a:endParaRPr lang="en-GB" sz="2800" dirty="0"/>
          </a:p>
          <a:p>
            <a:endParaRPr lang="en-GB" dirty="0"/>
          </a:p>
        </p:txBody>
      </p:sp>
    </p:spTree>
    <p:extLst>
      <p:ext uri="{BB962C8B-B14F-4D97-AF65-F5344CB8AC3E}">
        <p14:creationId xmlns:p14="http://schemas.microsoft.com/office/powerpoint/2010/main" val="2299006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lstStyle/>
          <a:p>
            <a:r>
              <a:rPr lang="en-GB" dirty="0" smtClean="0">
                <a:solidFill>
                  <a:srgbClr val="FF0000"/>
                </a:solidFill>
              </a:rPr>
              <a:t>Purpose of the assessment tool</a:t>
            </a:r>
            <a:endParaRPr lang="en-GB" dirty="0">
              <a:solidFill>
                <a:srgbClr val="FF0000"/>
              </a:solidFill>
            </a:endParaRPr>
          </a:p>
        </p:txBody>
      </p:sp>
      <p:sp>
        <p:nvSpPr>
          <p:cNvPr id="3" name="Content Placeholder 2"/>
          <p:cNvSpPr>
            <a:spLocks noGrp="1"/>
          </p:cNvSpPr>
          <p:nvPr>
            <p:ph idx="1"/>
          </p:nvPr>
        </p:nvSpPr>
        <p:spPr>
          <a:xfrm>
            <a:off x="457200" y="1600200"/>
            <a:ext cx="8291264" cy="4525963"/>
          </a:xfrm>
        </p:spPr>
        <p:txBody>
          <a:bodyPr>
            <a:normAutofit/>
          </a:bodyPr>
          <a:lstStyle/>
          <a:p>
            <a:pPr marL="0" indent="0">
              <a:buNone/>
            </a:pPr>
            <a:r>
              <a:rPr lang="en-AU" sz="2800" b="1" dirty="0" smtClean="0"/>
              <a:t>Purposes </a:t>
            </a:r>
            <a:r>
              <a:rPr lang="en-AU" sz="2800" b="1" dirty="0"/>
              <a:t>might include:</a:t>
            </a:r>
            <a:endParaRPr lang="en-GB" sz="2800" b="1" dirty="0"/>
          </a:p>
          <a:p>
            <a:pPr lvl="0"/>
            <a:r>
              <a:rPr lang="en-AU" sz="2800" dirty="0"/>
              <a:t>To obtain a required licence</a:t>
            </a:r>
            <a:endParaRPr lang="en-GB" sz="2800" dirty="0"/>
          </a:p>
          <a:p>
            <a:pPr lvl="0"/>
            <a:r>
              <a:rPr lang="en-AU" sz="2800" dirty="0"/>
              <a:t>To work towards achievement of a qualification</a:t>
            </a:r>
            <a:endParaRPr lang="en-GB" sz="2800" dirty="0"/>
          </a:p>
          <a:p>
            <a:pPr lvl="0"/>
            <a:r>
              <a:rPr lang="en-AU" sz="2800" dirty="0"/>
              <a:t>To measure work performance</a:t>
            </a:r>
            <a:endParaRPr lang="en-GB" sz="2800" dirty="0"/>
          </a:p>
          <a:p>
            <a:pPr lvl="0"/>
            <a:r>
              <a:rPr lang="en-AU" sz="2800" dirty="0"/>
              <a:t>To determine training gaps.</a:t>
            </a:r>
            <a:endParaRPr lang="en-GB" sz="2800" dirty="0"/>
          </a:p>
          <a:p>
            <a:endParaRPr lang="en-GB" sz="2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4149080"/>
            <a:ext cx="3803231" cy="2137416"/>
          </a:xfrm>
          <a:prstGeom prst="rect">
            <a:avLst/>
          </a:prstGeom>
        </p:spPr>
      </p:pic>
    </p:spTree>
    <p:extLst>
      <p:ext uri="{BB962C8B-B14F-4D97-AF65-F5344CB8AC3E}">
        <p14:creationId xmlns:p14="http://schemas.microsoft.com/office/powerpoint/2010/main" val="23230686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t>Activity 1A</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2421344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9219" name="Title 3"/>
          <p:cNvSpPr>
            <a:spLocks noGrp="1"/>
          </p:cNvSpPr>
          <p:nvPr>
            <p:ph type="title"/>
          </p:nvPr>
        </p:nvSpPr>
        <p:spPr>
          <a:xfrm>
            <a:off x="642938" y="274638"/>
            <a:ext cx="7858125" cy="1143000"/>
          </a:xfrm>
        </p:spPr>
        <p:txBody>
          <a:bodyPr>
            <a:normAutofit fontScale="90000"/>
          </a:bodyPr>
          <a:lstStyle/>
          <a:p>
            <a:pPr eaLnBrk="1" hangingPunct="1"/>
            <a:r>
              <a:rPr lang="en-GB" dirty="0" smtClean="0">
                <a:solidFill>
                  <a:srgbClr val="FF0000"/>
                </a:solidFill>
              </a:rPr>
              <a:t>Determine the focus of assessment tool</a:t>
            </a:r>
            <a:endParaRPr lang="en-CA" dirty="0" smtClean="0">
              <a:solidFill>
                <a:srgbClr val="FF0000"/>
              </a:solidFill>
            </a:endParaRPr>
          </a:p>
        </p:txBody>
      </p:sp>
      <p:sp>
        <p:nvSpPr>
          <p:cNvPr id="9220" name="Content Placeholder 4"/>
          <p:cNvSpPr>
            <a:spLocks noGrp="1"/>
          </p:cNvSpPr>
          <p:nvPr>
            <p:ph idx="1"/>
          </p:nvPr>
        </p:nvSpPr>
        <p:spPr>
          <a:xfrm>
            <a:off x="4572000" y="2204864"/>
            <a:ext cx="4204469" cy="4237211"/>
          </a:xfrm>
        </p:spPr>
        <p:txBody>
          <a:bodyPr/>
          <a:lstStyle/>
          <a:p>
            <a:pPr>
              <a:buFont typeface="Arial" charset="0"/>
              <a:buNone/>
            </a:pPr>
            <a:r>
              <a:rPr lang="en-AU" sz="2800" b="1" dirty="0" smtClean="0"/>
              <a:t>	1.2</a:t>
            </a:r>
            <a:r>
              <a:rPr lang="en-AU" sz="2800" dirty="0" smtClean="0"/>
              <a:t>	Access relevant benchmarks for assessment and interpret them to establish evidence required to demonstrate competence</a:t>
            </a:r>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3172323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lstStyle/>
          <a:p>
            <a:r>
              <a:rPr lang="en-GB" dirty="0" smtClean="0">
                <a:solidFill>
                  <a:srgbClr val="FF0000"/>
                </a:solidFill>
              </a:rPr>
              <a:t>Benchmarking</a:t>
            </a:r>
            <a:endParaRPr lang="en-GB" dirty="0">
              <a:solidFill>
                <a:srgbClr val="FF0000"/>
              </a:solidFill>
            </a:endParaRPr>
          </a:p>
        </p:txBody>
      </p:sp>
      <p:sp>
        <p:nvSpPr>
          <p:cNvPr id="3" name="Content Placeholder 2"/>
          <p:cNvSpPr>
            <a:spLocks noGrp="1"/>
          </p:cNvSpPr>
          <p:nvPr>
            <p:ph idx="1"/>
          </p:nvPr>
        </p:nvSpPr>
        <p:spPr>
          <a:xfrm>
            <a:off x="457200" y="1600200"/>
            <a:ext cx="8291264" cy="4525963"/>
          </a:xfrm>
        </p:spPr>
        <p:txBody>
          <a:bodyPr>
            <a:normAutofit/>
          </a:bodyPr>
          <a:lstStyle/>
          <a:p>
            <a:r>
              <a:rPr lang="en-AU" sz="2800" dirty="0"/>
              <a:t>Vocational education and training in Australia is generally criterion-referenced. This means that learners are assessed against a set of standards or competencies instead of against other learners. Instead of being deemed below average, average or above average, learners are deemed competent or not </a:t>
            </a:r>
            <a:r>
              <a:rPr lang="en-AU" sz="2800" dirty="0" smtClean="0"/>
              <a:t>competent</a:t>
            </a:r>
            <a:endParaRPr lang="en-GB" sz="2800" dirty="0"/>
          </a:p>
          <a:p>
            <a:r>
              <a:rPr lang="en-AU" sz="2800" dirty="0"/>
              <a:t>In VET education, benchmarks are usually outlined in the associated unit of competency, and broken down into skills, performance and knowledge </a:t>
            </a:r>
            <a:r>
              <a:rPr lang="en-AU" sz="2800" dirty="0" smtClean="0"/>
              <a:t>criteria.</a:t>
            </a:r>
            <a:endParaRPr lang="en-GB" sz="2800" dirty="0"/>
          </a:p>
        </p:txBody>
      </p:sp>
    </p:spTree>
    <p:extLst>
      <p:ext uri="{BB962C8B-B14F-4D97-AF65-F5344CB8AC3E}">
        <p14:creationId xmlns:p14="http://schemas.microsoft.com/office/powerpoint/2010/main" val="9721287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lstStyle/>
          <a:p>
            <a:r>
              <a:rPr lang="en-GB" dirty="0" smtClean="0">
                <a:solidFill>
                  <a:srgbClr val="FF0000"/>
                </a:solidFill>
              </a:rPr>
              <a:t>Performance criteria sample</a:t>
            </a:r>
            <a:endParaRPr lang="en-GB" dirty="0">
              <a:solidFill>
                <a:srgbClr val="FF0000"/>
              </a:solidFill>
            </a:endParaRPr>
          </a:p>
        </p:txBody>
      </p:sp>
      <p:pic>
        <p:nvPicPr>
          <p:cNvPr id="4" name="Content Placeholder 3"/>
          <p:cNvPicPr>
            <a:picLocks noGrp="1"/>
          </p:cNvPicPr>
          <p:nvPr>
            <p:ph idx="1"/>
          </p:nvPr>
        </p:nvPicPr>
        <p:blipFill>
          <a:blip r:embed="rId2">
            <a:extLst>
              <a:ext uri="{BEBA8EAE-BF5A-486C-A8C5-ECC9F3942E4B}">
                <a14:imgProps xmlns:a14="http://schemas.microsoft.com/office/drawing/2010/main">
                  <a14:imgLayer r:embed="rId3">
                    <a14:imgEffect>
                      <a14:saturation sat="400000"/>
                    </a14:imgEffect>
                    <a14:imgEffect>
                      <a14:brightnessContrast bright="-20000" contrast="40000"/>
                    </a14:imgEffect>
                  </a14:imgLayer>
                </a14:imgProps>
              </a:ext>
            </a:extLst>
          </a:blip>
          <a:stretch>
            <a:fillRect/>
          </a:stretch>
        </p:blipFill>
        <p:spPr>
          <a:xfrm>
            <a:off x="323528" y="1628800"/>
            <a:ext cx="8568952" cy="3528392"/>
          </a:xfrm>
          <a:prstGeom prst="rect">
            <a:avLst/>
          </a:prstGeom>
        </p:spPr>
      </p:pic>
    </p:spTree>
    <p:extLst>
      <p:ext uri="{BB962C8B-B14F-4D97-AF65-F5344CB8AC3E}">
        <p14:creationId xmlns:p14="http://schemas.microsoft.com/office/powerpoint/2010/main" val="1283646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lstStyle/>
          <a:p>
            <a:r>
              <a:rPr lang="en-GB" dirty="0" smtClean="0">
                <a:solidFill>
                  <a:srgbClr val="FF0000"/>
                </a:solidFill>
              </a:rPr>
              <a:t>Contextualising</a:t>
            </a:r>
            <a:endParaRPr lang="en-GB" dirty="0">
              <a:solidFill>
                <a:srgbClr val="FF0000"/>
              </a:solidFill>
            </a:endParaRPr>
          </a:p>
        </p:txBody>
      </p:sp>
      <p:sp>
        <p:nvSpPr>
          <p:cNvPr id="3" name="Content Placeholder 2"/>
          <p:cNvSpPr>
            <a:spLocks noGrp="1"/>
          </p:cNvSpPr>
          <p:nvPr>
            <p:ph idx="1"/>
          </p:nvPr>
        </p:nvSpPr>
        <p:spPr>
          <a:xfrm>
            <a:off x="457200" y="1600200"/>
            <a:ext cx="8291264" cy="4853136"/>
          </a:xfrm>
        </p:spPr>
        <p:txBody>
          <a:bodyPr>
            <a:normAutofit/>
          </a:bodyPr>
          <a:lstStyle/>
          <a:p>
            <a:r>
              <a:rPr lang="en-GB" sz="2800" dirty="0"/>
              <a:t>Contextualisation is the process of tailoring a unit of competency to be specific to a target group or particular work </a:t>
            </a:r>
            <a:r>
              <a:rPr lang="en-GB" sz="2800" dirty="0" smtClean="0"/>
              <a:t>context</a:t>
            </a:r>
            <a:endParaRPr lang="en-GB" sz="2800" dirty="0"/>
          </a:p>
          <a:p>
            <a:r>
              <a:rPr lang="en-GB" sz="2800" dirty="0"/>
              <a:t>Note, that there are strict rules governing the extent to which units of competency can be changed. Some aspects of the unit of competency must never be </a:t>
            </a:r>
            <a:r>
              <a:rPr lang="en-GB" sz="2800" dirty="0" smtClean="0"/>
              <a:t>altered</a:t>
            </a:r>
          </a:p>
          <a:p>
            <a:r>
              <a:rPr lang="en-GB" sz="2800" dirty="0" smtClean="0"/>
              <a:t>Rules </a:t>
            </a:r>
            <a:r>
              <a:rPr lang="en-GB" sz="2800" dirty="0"/>
              <a:t>for contextualisation can be found in the relevant contextualisation guide for a unit of competency.</a:t>
            </a:r>
          </a:p>
        </p:txBody>
      </p:sp>
    </p:spTree>
    <p:extLst>
      <p:ext uri="{BB962C8B-B14F-4D97-AF65-F5344CB8AC3E}">
        <p14:creationId xmlns:p14="http://schemas.microsoft.com/office/powerpoint/2010/main" val="33403843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r>
              <a:rPr lang="en-GB" dirty="0">
                <a:solidFill>
                  <a:srgbClr val="FF0000"/>
                </a:solidFill>
              </a:rPr>
              <a:t>Evidence criteria/’assessment decision-making rules’</a:t>
            </a:r>
          </a:p>
        </p:txBody>
      </p:sp>
      <p:sp>
        <p:nvSpPr>
          <p:cNvPr id="3" name="Content Placeholder 2"/>
          <p:cNvSpPr>
            <a:spLocks noGrp="1"/>
          </p:cNvSpPr>
          <p:nvPr>
            <p:ph idx="1"/>
          </p:nvPr>
        </p:nvSpPr>
        <p:spPr>
          <a:xfrm>
            <a:off x="457200" y="1772816"/>
            <a:ext cx="8291264" cy="4752528"/>
          </a:xfrm>
        </p:spPr>
        <p:txBody>
          <a:bodyPr>
            <a:normAutofit lnSpcReduction="10000"/>
          </a:bodyPr>
          <a:lstStyle/>
          <a:p>
            <a:pPr marL="0" indent="0">
              <a:buNone/>
            </a:pPr>
            <a:r>
              <a:rPr lang="en-AU" sz="2800" b="1" dirty="0"/>
              <a:t>Examples of evidence criteria include:</a:t>
            </a:r>
            <a:endParaRPr lang="en-GB" sz="2800" b="1" dirty="0"/>
          </a:p>
          <a:p>
            <a:pPr lvl="0"/>
            <a:r>
              <a:rPr lang="en-AU" sz="2800" dirty="0"/>
              <a:t>Checking evidence quality (i.e. The rules of evidence) </a:t>
            </a:r>
            <a:endParaRPr lang="en-GB" sz="2800" dirty="0"/>
          </a:p>
          <a:p>
            <a:pPr lvl="0"/>
            <a:r>
              <a:rPr lang="en-AU" sz="2800" dirty="0"/>
              <a:t>Making use of model answers or other assessment guides</a:t>
            </a:r>
            <a:endParaRPr lang="en-GB" sz="2800" dirty="0"/>
          </a:p>
          <a:p>
            <a:pPr lvl="0"/>
            <a:r>
              <a:rPr lang="en-AU" sz="2800" dirty="0"/>
              <a:t>Judging how well the learner performed according to the standard expected</a:t>
            </a:r>
            <a:endParaRPr lang="en-GB" sz="2800" dirty="0"/>
          </a:p>
          <a:p>
            <a:pPr lvl="0"/>
            <a:r>
              <a:rPr lang="en-AU" sz="2800" dirty="0"/>
              <a:t>Collating evidence from multiple sources to make an overall judgement. </a:t>
            </a:r>
            <a:endParaRPr lang="en-GB" sz="2800" dirty="0"/>
          </a:p>
          <a:p>
            <a:pPr marL="0" indent="0" algn="r">
              <a:buNone/>
            </a:pPr>
            <a:endParaRPr lang="en-AU" sz="1600" dirty="0" smtClean="0"/>
          </a:p>
          <a:p>
            <a:pPr marL="0" indent="0" algn="r">
              <a:buNone/>
            </a:pPr>
            <a:r>
              <a:rPr lang="en-AU" sz="1600" dirty="0" smtClean="0"/>
              <a:t>Source</a:t>
            </a:r>
            <a:r>
              <a:rPr lang="en-AU" sz="1600" dirty="0"/>
              <a:t>: ‘Guide to developing assessment tools’, ASQA, </a:t>
            </a:r>
            <a:r>
              <a:rPr lang="en-AU" sz="1600" u="sng" dirty="0">
                <a:hlinkClick r:id="rId2"/>
              </a:rPr>
              <a:t>https://www.asqa.gov.au/sites/g/files/net2166/f/Guide_to_developing_assessment_tools.pdf</a:t>
            </a:r>
            <a:r>
              <a:rPr lang="en-AU" sz="1600" dirty="0"/>
              <a:t> (accessed 22/08/17).</a:t>
            </a:r>
            <a:endParaRPr lang="en-GB" sz="1600" dirty="0"/>
          </a:p>
          <a:p>
            <a:endParaRPr lang="en-GB" sz="2800" dirty="0"/>
          </a:p>
        </p:txBody>
      </p:sp>
    </p:spTree>
    <p:extLst>
      <p:ext uri="{BB962C8B-B14F-4D97-AF65-F5344CB8AC3E}">
        <p14:creationId xmlns:p14="http://schemas.microsoft.com/office/powerpoint/2010/main" val="12938353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t>Activity </a:t>
            </a:r>
            <a:r>
              <a:rPr lang="en-GB" dirty="0" smtClean="0"/>
              <a:t>1B</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42905062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12291" name="Title 3"/>
          <p:cNvSpPr>
            <a:spLocks noGrp="1"/>
          </p:cNvSpPr>
          <p:nvPr>
            <p:ph type="title"/>
          </p:nvPr>
        </p:nvSpPr>
        <p:spPr>
          <a:xfrm>
            <a:off x="642938" y="274638"/>
            <a:ext cx="7858125" cy="1143000"/>
          </a:xfrm>
        </p:spPr>
        <p:txBody>
          <a:bodyPr>
            <a:normAutofit fontScale="90000"/>
          </a:bodyPr>
          <a:lstStyle/>
          <a:p>
            <a:pPr eaLnBrk="1" hangingPunct="1"/>
            <a:r>
              <a:rPr lang="en-GB" dirty="0" smtClean="0">
                <a:solidFill>
                  <a:srgbClr val="FF0000"/>
                </a:solidFill>
              </a:rPr>
              <a:t>Determine the focus of assessment tool</a:t>
            </a:r>
            <a:endParaRPr lang="en-CA" dirty="0" smtClean="0">
              <a:solidFill>
                <a:srgbClr val="FF0000"/>
              </a:solidFill>
            </a:endParaRPr>
          </a:p>
        </p:txBody>
      </p:sp>
      <p:sp>
        <p:nvSpPr>
          <p:cNvPr id="12292" name="Content Placeholder 4"/>
          <p:cNvSpPr>
            <a:spLocks noGrp="1"/>
          </p:cNvSpPr>
          <p:nvPr>
            <p:ph idx="1"/>
          </p:nvPr>
        </p:nvSpPr>
        <p:spPr>
          <a:xfrm>
            <a:off x="5004048" y="2348880"/>
            <a:ext cx="3700413" cy="3733155"/>
          </a:xfrm>
        </p:spPr>
        <p:txBody>
          <a:bodyPr/>
          <a:lstStyle/>
          <a:p>
            <a:pPr>
              <a:buFont typeface="Arial" charset="0"/>
              <a:buNone/>
            </a:pPr>
            <a:r>
              <a:rPr lang="en-AU" sz="3200" b="1" dirty="0" smtClean="0"/>
              <a:t>	</a:t>
            </a:r>
            <a:r>
              <a:rPr lang="en-AU" sz="2800" b="1" dirty="0" smtClean="0"/>
              <a:t>1.3</a:t>
            </a:r>
            <a:r>
              <a:rPr lang="en-AU" sz="2800" dirty="0" smtClean="0"/>
              <a:t>	Identify, access and interpret industry requirements and relevant contextualisation guidelines</a:t>
            </a:r>
            <a:endParaRPr lang="en-AU" sz="3200" dirty="0" smtClean="0"/>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27068701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lstStyle/>
          <a:p>
            <a:r>
              <a:rPr lang="en-GB" dirty="0" smtClean="0">
                <a:solidFill>
                  <a:srgbClr val="FF0000"/>
                </a:solidFill>
              </a:rPr>
              <a:t>Contextualisation</a:t>
            </a:r>
            <a:endParaRPr lang="en-GB" dirty="0">
              <a:solidFill>
                <a:srgbClr val="FF0000"/>
              </a:solidFill>
            </a:endParaRPr>
          </a:p>
        </p:txBody>
      </p:sp>
      <p:sp>
        <p:nvSpPr>
          <p:cNvPr id="3" name="Content Placeholder 2"/>
          <p:cNvSpPr>
            <a:spLocks noGrp="1"/>
          </p:cNvSpPr>
          <p:nvPr>
            <p:ph idx="1"/>
          </p:nvPr>
        </p:nvSpPr>
        <p:spPr>
          <a:xfrm>
            <a:off x="457200" y="1600200"/>
            <a:ext cx="8291264" cy="5257800"/>
          </a:xfrm>
        </p:spPr>
        <p:txBody>
          <a:bodyPr>
            <a:normAutofit lnSpcReduction="10000"/>
          </a:bodyPr>
          <a:lstStyle/>
          <a:p>
            <a:pPr marL="0" indent="0">
              <a:buNone/>
            </a:pPr>
            <a:r>
              <a:rPr lang="en-AU" sz="2800" b="1" dirty="0"/>
              <a:t>The rules for contextualising are:</a:t>
            </a:r>
            <a:endParaRPr lang="en-GB" sz="2800" b="1" dirty="0"/>
          </a:p>
          <a:p>
            <a:pPr lvl="0"/>
            <a:r>
              <a:rPr lang="en-AU" sz="2800" dirty="0"/>
              <a:t>The elements and performance criteria cannot be changed</a:t>
            </a:r>
            <a:endParaRPr lang="en-GB" sz="2800" dirty="0"/>
          </a:p>
          <a:p>
            <a:pPr lvl="0"/>
            <a:r>
              <a:rPr lang="en-AU" sz="2800" dirty="0"/>
              <a:t>Specific industry terminology can be substituted for generic terms in the performance criteria as long as it does not change the competency outcomes</a:t>
            </a:r>
            <a:endParaRPr lang="en-GB" sz="2800" dirty="0"/>
          </a:p>
          <a:p>
            <a:pPr lvl="0"/>
            <a:r>
              <a:rPr lang="en-AU" sz="2800" dirty="0"/>
              <a:t>Amendments to the range statement can be made to reflect local or organisational needs as long as they do not diminish the breadth or portability of the competency.</a:t>
            </a:r>
            <a:endParaRPr lang="en-GB" sz="2800" dirty="0"/>
          </a:p>
          <a:p>
            <a:pPr marL="0" indent="0" algn="r">
              <a:buNone/>
            </a:pPr>
            <a:endParaRPr lang="en-AU" sz="1400" dirty="0" smtClean="0"/>
          </a:p>
          <a:p>
            <a:pPr marL="0" indent="0" algn="r">
              <a:buNone/>
            </a:pPr>
            <a:r>
              <a:rPr lang="en-AU" sz="1900" dirty="0" smtClean="0"/>
              <a:t>Source</a:t>
            </a:r>
            <a:r>
              <a:rPr lang="en-AU" sz="1900" dirty="0"/>
              <a:t>: </a:t>
            </a:r>
            <a:r>
              <a:rPr lang="en-AU" sz="1900" i="1" dirty="0"/>
              <a:t>Contextualising teaching and learning: A guide for VET teachers</a:t>
            </a:r>
            <a:r>
              <a:rPr lang="en-AU" sz="1900" dirty="0"/>
              <a:t>, Australian Government Department of Education, Science and Training, 2005.</a:t>
            </a:r>
            <a:endParaRPr lang="en-GB" sz="1900" dirty="0"/>
          </a:p>
          <a:p>
            <a:endParaRPr lang="en-GB" sz="2800" dirty="0"/>
          </a:p>
        </p:txBody>
      </p:sp>
    </p:spTree>
    <p:extLst>
      <p:ext uri="{BB962C8B-B14F-4D97-AF65-F5344CB8AC3E}">
        <p14:creationId xmlns:p14="http://schemas.microsoft.com/office/powerpoint/2010/main" val="16181927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lstStyle/>
          <a:p>
            <a:r>
              <a:rPr lang="en-GB" dirty="0" smtClean="0">
                <a:solidFill>
                  <a:srgbClr val="FF0000"/>
                </a:solidFill>
              </a:rPr>
              <a:t>Modifications</a:t>
            </a:r>
            <a:endParaRPr lang="en-GB" dirty="0">
              <a:solidFill>
                <a:srgbClr val="FF0000"/>
              </a:solidFill>
            </a:endParaRPr>
          </a:p>
        </p:txBody>
      </p:sp>
      <p:sp>
        <p:nvSpPr>
          <p:cNvPr id="3" name="Content Placeholder 2"/>
          <p:cNvSpPr>
            <a:spLocks noGrp="1"/>
          </p:cNvSpPr>
          <p:nvPr>
            <p:ph idx="1"/>
          </p:nvPr>
        </p:nvSpPr>
        <p:spPr>
          <a:xfrm>
            <a:off x="457200" y="1600200"/>
            <a:ext cx="5915000" cy="4525963"/>
          </a:xfrm>
        </p:spPr>
        <p:txBody>
          <a:bodyPr>
            <a:normAutofit/>
          </a:bodyPr>
          <a:lstStyle/>
          <a:p>
            <a:pPr marL="0" indent="0">
              <a:buNone/>
            </a:pPr>
            <a:r>
              <a:rPr lang="en-AU" sz="2800" b="1" dirty="0"/>
              <a:t>Contextualisation can be modified for:</a:t>
            </a:r>
            <a:endParaRPr lang="en-GB" sz="2800" b="1" dirty="0"/>
          </a:p>
          <a:p>
            <a:pPr lvl="0"/>
            <a:r>
              <a:rPr lang="en-AU" sz="2800" dirty="0"/>
              <a:t>Individual adult learning styles</a:t>
            </a:r>
            <a:endParaRPr lang="en-GB" sz="2800" dirty="0"/>
          </a:p>
          <a:p>
            <a:pPr lvl="0"/>
            <a:r>
              <a:rPr lang="en-AU" sz="2800" dirty="0"/>
              <a:t>Groups of learners that may have LLN requirements</a:t>
            </a:r>
            <a:endParaRPr lang="en-GB" sz="2800" dirty="0"/>
          </a:p>
          <a:p>
            <a:pPr lvl="0"/>
            <a:r>
              <a:rPr lang="en-AU" sz="2800" dirty="0"/>
              <a:t>Learners with disabilities</a:t>
            </a:r>
            <a:endParaRPr lang="en-GB" sz="2800" dirty="0"/>
          </a:p>
          <a:p>
            <a:pPr lvl="0"/>
            <a:r>
              <a:rPr lang="en-AU" sz="2800" dirty="0"/>
              <a:t>Learners with previous experience</a:t>
            </a:r>
            <a:endParaRPr lang="en-GB" sz="2800" dirty="0"/>
          </a:p>
          <a:p>
            <a:pPr lvl="0"/>
            <a:r>
              <a:rPr lang="en-AU" sz="2800" dirty="0"/>
              <a:t>Learners with limited experience</a:t>
            </a:r>
            <a:endParaRPr lang="en-GB" sz="2800" dirty="0"/>
          </a:p>
          <a:p>
            <a:pPr lvl="0"/>
            <a:r>
              <a:rPr lang="en-AU" sz="2800" dirty="0"/>
              <a:t>Learners and their individual learning styles.</a:t>
            </a:r>
            <a:endParaRPr lang="en-GB" sz="2800" dirty="0"/>
          </a:p>
          <a:p>
            <a:endParaRPr lang="en-GB"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39166" y="2492896"/>
            <a:ext cx="3190508" cy="2592288"/>
          </a:xfrm>
          <a:prstGeom prst="rect">
            <a:avLst/>
          </a:prstGeom>
        </p:spPr>
      </p:pic>
    </p:spTree>
    <p:extLst>
      <p:ext uri="{BB962C8B-B14F-4D97-AF65-F5344CB8AC3E}">
        <p14:creationId xmlns:p14="http://schemas.microsoft.com/office/powerpoint/2010/main" val="1618192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r>
              <a:rPr lang="en-GB" dirty="0" smtClean="0"/>
              <a:t>Activity </a:t>
            </a:r>
            <a:r>
              <a:rPr lang="en-GB" dirty="0" smtClean="0"/>
              <a:t>1C</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7099525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15363" name="Title 3"/>
          <p:cNvSpPr>
            <a:spLocks noGrp="1"/>
          </p:cNvSpPr>
          <p:nvPr>
            <p:ph type="title"/>
          </p:nvPr>
        </p:nvSpPr>
        <p:spPr>
          <a:xfrm>
            <a:off x="642938" y="274638"/>
            <a:ext cx="7858125" cy="1143000"/>
          </a:xfrm>
        </p:spPr>
        <p:txBody>
          <a:bodyPr>
            <a:normAutofit fontScale="90000"/>
          </a:bodyPr>
          <a:lstStyle/>
          <a:p>
            <a:pPr eaLnBrk="1" hangingPunct="1"/>
            <a:r>
              <a:rPr lang="en-GB" dirty="0" smtClean="0">
                <a:solidFill>
                  <a:srgbClr val="FF0000"/>
                </a:solidFill>
              </a:rPr>
              <a:t>Determine the focus of assessment tool</a:t>
            </a:r>
            <a:endParaRPr lang="en-CA" dirty="0" smtClean="0">
              <a:solidFill>
                <a:srgbClr val="FF0000"/>
              </a:solidFill>
            </a:endParaRPr>
          </a:p>
        </p:txBody>
      </p:sp>
      <p:sp>
        <p:nvSpPr>
          <p:cNvPr id="15364" name="Content Placeholder 4"/>
          <p:cNvSpPr>
            <a:spLocks noGrp="1"/>
          </p:cNvSpPr>
          <p:nvPr>
            <p:ph idx="1"/>
          </p:nvPr>
        </p:nvSpPr>
        <p:spPr>
          <a:xfrm>
            <a:off x="5292080" y="2564904"/>
            <a:ext cx="3556397" cy="3517131"/>
          </a:xfrm>
        </p:spPr>
        <p:txBody>
          <a:bodyPr/>
          <a:lstStyle/>
          <a:p>
            <a:pPr>
              <a:buFont typeface="Arial" charset="0"/>
              <a:buNone/>
            </a:pPr>
            <a:r>
              <a:rPr lang="en-AU" sz="3200" b="1" dirty="0" smtClean="0"/>
              <a:t>	</a:t>
            </a:r>
            <a:r>
              <a:rPr lang="en-AU" sz="2800" b="1" dirty="0" smtClean="0"/>
              <a:t>1.4</a:t>
            </a:r>
            <a:r>
              <a:rPr lang="en-AU" sz="2800" dirty="0" smtClean="0"/>
              <a:t>	Identify other related documentation to inform assessment tool development</a:t>
            </a:r>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21970067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r>
              <a:rPr lang="en-GB" dirty="0" smtClean="0">
                <a:solidFill>
                  <a:srgbClr val="FF0000"/>
                </a:solidFill>
              </a:rPr>
              <a:t>Examples of related documentation</a:t>
            </a:r>
            <a:endParaRPr lang="en-GB" dirty="0">
              <a:solidFill>
                <a:srgbClr val="FF0000"/>
              </a:solidFill>
            </a:endParaRPr>
          </a:p>
        </p:txBody>
      </p:sp>
      <p:sp>
        <p:nvSpPr>
          <p:cNvPr id="3" name="Content Placeholder 2"/>
          <p:cNvSpPr>
            <a:spLocks noGrp="1"/>
          </p:cNvSpPr>
          <p:nvPr>
            <p:ph idx="1"/>
          </p:nvPr>
        </p:nvSpPr>
        <p:spPr>
          <a:xfrm>
            <a:off x="457200" y="1600200"/>
            <a:ext cx="8291264" cy="4525963"/>
          </a:xfrm>
        </p:spPr>
        <p:txBody>
          <a:bodyPr>
            <a:normAutofit/>
          </a:bodyPr>
          <a:lstStyle/>
          <a:p>
            <a:pPr lvl="0"/>
            <a:r>
              <a:rPr lang="en-AU" sz="2800" dirty="0"/>
              <a:t>Legal and regulatory documentation</a:t>
            </a:r>
            <a:endParaRPr lang="en-GB" sz="2800" dirty="0"/>
          </a:p>
          <a:p>
            <a:pPr lvl="1">
              <a:buFont typeface="Courier New" panose="02070309020205020404" pitchFamily="49" charset="0"/>
              <a:buChar char="o"/>
            </a:pPr>
            <a:r>
              <a:rPr lang="en-AU" sz="3200" dirty="0"/>
              <a:t>AQTF Essential Standards for Registration</a:t>
            </a:r>
            <a:endParaRPr lang="en-GB" sz="3200" dirty="0"/>
          </a:p>
          <a:p>
            <a:pPr lvl="1">
              <a:buFont typeface="Courier New" panose="02070309020205020404" pitchFamily="49" charset="0"/>
              <a:buChar char="o"/>
            </a:pPr>
            <a:r>
              <a:rPr lang="en-AU" sz="3200" dirty="0"/>
              <a:t>VET Quality </a:t>
            </a:r>
            <a:r>
              <a:rPr lang="en-AU" sz="3200" dirty="0" smtClean="0"/>
              <a:t>Framework</a:t>
            </a:r>
          </a:p>
          <a:p>
            <a:pPr lvl="0"/>
            <a:r>
              <a:rPr lang="en-AU" sz="2800" dirty="0"/>
              <a:t>Guides from relevant bodies/industry skills councils, etc. e.g. ‘</a:t>
            </a:r>
            <a:r>
              <a:rPr lang="en-AU" sz="2800" i="1" dirty="0"/>
              <a:t>Guide to developing assessment tools’</a:t>
            </a:r>
            <a:r>
              <a:rPr lang="en-AU" sz="2800" dirty="0"/>
              <a:t>, ASQA</a:t>
            </a:r>
            <a:endParaRPr lang="en-GB" sz="2800" dirty="0"/>
          </a:p>
          <a:p>
            <a:r>
              <a:rPr lang="en-AU" sz="2800" dirty="0"/>
              <a:t>All aspects of the unit of </a:t>
            </a:r>
            <a:r>
              <a:rPr lang="en-AU" sz="2800" dirty="0" smtClean="0"/>
              <a:t>competency.</a:t>
            </a:r>
            <a:endParaRPr lang="en-GB" sz="2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4288" y="4447045"/>
            <a:ext cx="1815666" cy="2420888"/>
          </a:xfrm>
          <a:prstGeom prst="rect">
            <a:avLst/>
          </a:prstGeom>
        </p:spPr>
      </p:pic>
    </p:spTree>
    <p:extLst>
      <p:ext uri="{BB962C8B-B14F-4D97-AF65-F5344CB8AC3E}">
        <p14:creationId xmlns:p14="http://schemas.microsoft.com/office/powerpoint/2010/main" val="28930380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fontScale="90000"/>
          </a:bodyPr>
          <a:lstStyle/>
          <a:p>
            <a:r>
              <a:rPr lang="en-GB" dirty="0" smtClean="0">
                <a:solidFill>
                  <a:srgbClr val="FF0000"/>
                </a:solidFill>
              </a:rPr>
              <a:t>Examples of related documentation</a:t>
            </a:r>
            <a:endParaRPr lang="en-GB" dirty="0">
              <a:solidFill>
                <a:srgbClr val="FF0000"/>
              </a:solidFill>
            </a:endParaRPr>
          </a:p>
        </p:txBody>
      </p:sp>
      <p:sp>
        <p:nvSpPr>
          <p:cNvPr id="3" name="Content Placeholder 2"/>
          <p:cNvSpPr>
            <a:spLocks noGrp="1"/>
          </p:cNvSpPr>
          <p:nvPr>
            <p:ph idx="1"/>
          </p:nvPr>
        </p:nvSpPr>
        <p:spPr>
          <a:xfrm>
            <a:off x="457200" y="1600200"/>
            <a:ext cx="8291264" cy="4525963"/>
          </a:xfrm>
        </p:spPr>
        <p:txBody>
          <a:bodyPr>
            <a:normAutofit/>
          </a:bodyPr>
          <a:lstStyle/>
          <a:p>
            <a:pPr lvl="0"/>
            <a:r>
              <a:rPr lang="en-AU" sz="2800" dirty="0"/>
              <a:t>Enrolment forms/information</a:t>
            </a:r>
            <a:endParaRPr lang="en-GB" sz="2800" dirty="0"/>
          </a:p>
          <a:p>
            <a:pPr lvl="0"/>
            <a:r>
              <a:rPr lang="en-AU" sz="2800" dirty="0"/>
              <a:t>Results of pre-enrolment tests or other information to determine learners’ current level</a:t>
            </a:r>
            <a:endParaRPr lang="en-GB" sz="2800" dirty="0"/>
          </a:p>
          <a:p>
            <a:pPr lvl="0"/>
            <a:r>
              <a:rPr lang="en-AU" sz="2800" dirty="0"/>
              <a:t>Organisational templates, checklists, etc.</a:t>
            </a:r>
            <a:endParaRPr lang="en-GB" sz="2800" dirty="0"/>
          </a:p>
          <a:p>
            <a:pPr lvl="0"/>
            <a:r>
              <a:rPr lang="en-AU" sz="2800" dirty="0"/>
              <a:t>Regulations for administration, recording and reporting </a:t>
            </a:r>
            <a:r>
              <a:rPr lang="en-AU" sz="2800" dirty="0" smtClean="0"/>
              <a:t>requirements</a:t>
            </a:r>
          </a:p>
          <a:p>
            <a:pPr lvl="0"/>
            <a:r>
              <a:rPr lang="en-GB" sz="2800" dirty="0"/>
              <a:t>RPL documentation</a:t>
            </a:r>
          </a:p>
          <a:p>
            <a:pPr lvl="0"/>
            <a:r>
              <a:rPr lang="en-GB" sz="2800" dirty="0"/>
              <a:t>Organisational policy and procedure.</a:t>
            </a:r>
          </a:p>
          <a:p>
            <a:pPr lvl="0"/>
            <a:endParaRPr lang="en-GB" sz="2800" dirty="0"/>
          </a:p>
        </p:txBody>
      </p:sp>
    </p:spTree>
    <p:extLst>
      <p:ext uri="{BB962C8B-B14F-4D97-AF65-F5344CB8AC3E}">
        <p14:creationId xmlns:p14="http://schemas.microsoft.com/office/powerpoint/2010/main" val="1657594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Autofit/>
          </a:bodyPr>
          <a:lstStyle/>
          <a:p>
            <a:r>
              <a:rPr lang="en-GB" sz="3600" dirty="0">
                <a:solidFill>
                  <a:srgbClr val="FF0000"/>
                </a:solidFill>
              </a:rPr>
              <a:t>Assessment tools, validation and further information about documentation</a:t>
            </a:r>
          </a:p>
        </p:txBody>
      </p:sp>
      <p:sp>
        <p:nvSpPr>
          <p:cNvPr id="3" name="Content Placeholder 2"/>
          <p:cNvSpPr>
            <a:spLocks noGrp="1"/>
          </p:cNvSpPr>
          <p:nvPr>
            <p:ph idx="1"/>
          </p:nvPr>
        </p:nvSpPr>
        <p:spPr>
          <a:xfrm>
            <a:off x="457200" y="1600200"/>
            <a:ext cx="8291264" cy="5069160"/>
          </a:xfrm>
        </p:spPr>
        <p:txBody>
          <a:bodyPr>
            <a:normAutofit/>
          </a:bodyPr>
          <a:lstStyle/>
          <a:p>
            <a:pPr marL="0" indent="0">
              <a:buNone/>
            </a:pPr>
            <a:r>
              <a:rPr lang="en-AU" sz="2800" b="1" dirty="0"/>
              <a:t>Assessment tools/instruments are developed by the trainer/assessor based on the following:</a:t>
            </a:r>
            <a:endParaRPr lang="en-GB" sz="2800" b="1" dirty="0"/>
          </a:p>
          <a:p>
            <a:pPr lvl="0"/>
            <a:r>
              <a:rPr lang="en-AU" sz="2800" dirty="0"/>
              <a:t>The learning objectives</a:t>
            </a:r>
            <a:endParaRPr lang="en-GB" sz="2800" dirty="0"/>
          </a:p>
          <a:p>
            <a:pPr lvl="0"/>
            <a:r>
              <a:rPr lang="en-AU" sz="2800" dirty="0"/>
              <a:t>The requirements of the learners</a:t>
            </a:r>
            <a:endParaRPr lang="en-GB" sz="2800" dirty="0"/>
          </a:p>
          <a:p>
            <a:pPr lvl="0"/>
            <a:r>
              <a:rPr lang="en-AU" sz="2800" dirty="0"/>
              <a:t>The time available to conduct the assessment</a:t>
            </a:r>
            <a:endParaRPr lang="en-GB" sz="2800" dirty="0"/>
          </a:p>
          <a:p>
            <a:pPr lvl="0"/>
            <a:r>
              <a:rPr lang="en-AU" sz="2800" dirty="0"/>
              <a:t>The location of the assessment</a:t>
            </a:r>
            <a:endParaRPr lang="en-GB" sz="2800" dirty="0"/>
          </a:p>
          <a:p>
            <a:pPr lvl="0"/>
            <a:r>
              <a:rPr lang="en-AU" sz="2800" dirty="0"/>
              <a:t>Who will be present at the </a:t>
            </a:r>
            <a:r>
              <a:rPr lang="en-AU" sz="2800" dirty="0" smtClean="0"/>
              <a:t>assessment.</a:t>
            </a:r>
            <a:endParaRPr lang="en-GB" sz="2800" dirty="0"/>
          </a:p>
          <a:p>
            <a:pPr lvl="0"/>
            <a:endParaRPr lang="en-GB" sz="2800" dirty="0"/>
          </a:p>
        </p:txBody>
      </p:sp>
    </p:spTree>
    <p:extLst>
      <p:ext uri="{BB962C8B-B14F-4D97-AF65-F5344CB8AC3E}">
        <p14:creationId xmlns:p14="http://schemas.microsoft.com/office/powerpoint/2010/main" val="13843654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Autofit/>
          </a:bodyPr>
          <a:lstStyle/>
          <a:p>
            <a:r>
              <a:rPr lang="en-GB" sz="3600" dirty="0">
                <a:solidFill>
                  <a:srgbClr val="FF0000"/>
                </a:solidFill>
              </a:rPr>
              <a:t>Assessment tools, validation and further information about documentation</a:t>
            </a:r>
          </a:p>
        </p:txBody>
      </p:sp>
      <p:sp>
        <p:nvSpPr>
          <p:cNvPr id="3" name="Content Placeholder 2"/>
          <p:cNvSpPr>
            <a:spLocks noGrp="1"/>
          </p:cNvSpPr>
          <p:nvPr>
            <p:ph idx="1"/>
          </p:nvPr>
        </p:nvSpPr>
        <p:spPr>
          <a:xfrm>
            <a:off x="457200" y="1600200"/>
            <a:ext cx="8291264" cy="5069160"/>
          </a:xfrm>
        </p:spPr>
        <p:txBody>
          <a:bodyPr>
            <a:normAutofit/>
          </a:bodyPr>
          <a:lstStyle/>
          <a:p>
            <a:pPr marL="0" indent="0">
              <a:buNone/>
            </a:pPr>
            <a:r>
              <a:rPr lang="en-AU" sz="2800" b="1" dirty="0"/>
              <a:t>Assessment tools/instruments are developed by the trainer/assessor based on the following:</a:t>
            </a:r>
            <a:endParaRPr lang="en-GB" sz="2800" b="1" dirty="0"/>
          </a:p>
          <a:p>
            <a:pPr lvl="0"/>
            <a:r>
              <a:rPr lang="en-AU" sz="2800" dirty="0"/>
              <a:t>Who is conducting the assessment</a:t>
            </a:r>
            <a:endParaRPr lang="en-GB" sz="2800" dirty="0"/>
          </a:p>
          <a:p>
            <a:pPr lvl="0"/>
            <a:r>
              <a:rPr lang="en-AU" sz="2800" dirty="0"/>
              <a:t>What the assessment is trying to achieve</a:t>
            </a:r>
            <a:endParaRPr lang="en-GB" sz="2800" dirty="0"/>
          </a:p>
          <a:p>
            <a:pPr lvl="0"/>
            <a:r>
              <a:rPr lang="en-AU" sz="2800" dirty="0"/>
              <a:t>Which tools, instruments and methods will be used</a:t>
            </a:r>
            <a:endParaRPr lang="en-GB" sz="2800" dirty="0"/>
          </a:p>
          <a:p>
            <a:pPr lvl="0"/>
            <a:r>
              <a:rPr lang="en-AU" sz="2800" dirty="0"/>
              <a:t>What resources are available to be used during the assessment.</a:t>
            </a:r>
            <a:endParaRPr lang="en-GB" sz="2800" dirty="0"/>
          </a:p>
          <a:p>
            <a:pPr lvl="0"/>
            <a:endParaRPr lang="en-GB" sz="2800" dirty="0"/>
          </a:p>
        </p:txBody>
      </p:sp>
      <p:pic>
        <p:nvPicPr>
          <p:cNvPr id="4" name="Picture 3" descr="Fotolia_4812281_XS"/>
          <p:cNvPicPr/>
          <p:nvPr/>
        </p:nvPicPr>
        <p:blipFill>
          <a:blip r:embed="rId2" cstate="print"/>
          <a:srcRect/>
          <a:stretch>
            <a:fillRect/>
          </a:stretch>
        </p:blipFill>
        <p:spPr bwMode="auto">
          <a:xfrm>
            <a:off x="5292080" y="4725144"/>
            <a:ext cx="2898770" cy="1800200"/>
          </a:xfrm>
          <a:prstGeom prst="rect">
            <a:avLst/>
          </a:prstGeom>
          <a:noFill/>
          <a:ln w="9525">
            <a:noFill/>
            <a:miter lim="800000"/>
            <a:headEnd/>
            <a:tailEnd/>
          </a:ln>
        </p:spPr>
      </p:pic>
    </p:spTree>
    <p:extLst>
      <p:ext uri="{BB962C8B-B14F-4D97-AF65-F5344CB8AC3E}">
        <p14:creationId xmlns:p14="http://schemas.microsoft.com/office/powerpoint/2010/main" val="32442609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GB" dirty="0" smtClean="0"/>
              <a:t>Activity </a:t>
            </a:r>
            <a:r>
              <a:rPr lang="en-GB" dirty="0" smtClean="0"/>
              <a:t>1D</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6867768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19459"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Design the assessment tool</a:t>
            </a:r>
            <a:endParaRPr lang="en-CA" dirty="0" smtClean="0">
              <a:solidFill>
                <a:srgbClr val="FF0000"/>
              </a:solidFill>
            </a:endParaRPr>
          </a:p>
        </p:txBody>
      </p:sp>
      <p:sp>
        <p:nvSpPr>
          <p:cNvPr id="19460" name="Content Placeholder 4"/>
          <p:cNvSpPr>
            <a:spLocks noGrp="1"/>
          </p:cNvSpPr>
          <p:nvPr>
            <p:ph idx="1"/>
          </p:nvPr>
        </p:nvSpPr>
        <p:spPr>
          <a:xfrm>
            <a:off x="4788024" y="1988840"/>
            <a:ext cx="3988445" cy="4165203"/>
          </a:xfrm>
        </p:spPr>
        <p:txBody>
          <a:bodyPr>
            <a:normAutofit lnSpcReduction="10000"/>
          </a:bodyPr>
          <a:lstStyle/>
          <a:p>
            <a:pPr>
              <a:buFont typeface="Arial" charset="0"/>
              <a:buNone/>
            </a:pPr>
            <a:r>
              <a:rPr lang="en-AU" sz="3200" b="1" dirty="0" smtClean="0"/>
              <a:t>	</a:t>
            </a:r>
            <a:r>
              <a:rPr lang="en-AU" sz="2800" b="1" dirty="0" smtClean="0"/>
              <a:t>2.1</a:t>
            </a:r>
            <a:r>
              <a:rPr lang="en-AU" sz="2800" dirty="0" smtClean="0"/>
              <a:t> Select assessment methods that support the collection of defined evidence, taking into account the context in which the assessment will take place, and meeting the principles of assessment</a:t>
            </a: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114240564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3"/>
          <p:cNvSpPr>
            <a:spLocks noGrp="1"/>
          </p:cNvSpPr>
          <p:nvPr>
            <p:ph type="title"/>
          </p:nvPr>
        </p:nvSpPr>
        <p:spPr/>
        <p:txBody>
          <a:bodyPr/>
          <a:lstStyle/>
          <a:p>
            <a:pPr eaLnBrk="1" hangingPunct="1"/>
            <a:r>
              <a:rPr lang="en-AU" dirty="0" smtClean="0"/>
              <a:t>Collection of evidence</a:t>
            </a:r>
            <a:endParaRPr lang="en-CA" dirty="0" smtClean="0"/>
          </a:p>
        </p:txBody>
      </p:sp>
      <p:sp>
        <p:nvSpPr>
          <p:cNvPr id="5" name="Content Placeholder 4"/>
          <p:cNvSpPr>
            <a:spLocks noGrp="1"/>
          </p:cNvSpPr>
          <p:nvPr>
            <p:ph idx="1"/>
          </p:nvPr>
        </p:nvSpPr>
        <p:spPr>
          <a:xfrm>
            <a:off x="457200" y="1844824"/>
            <a:ext cx="8229600" cy="4281339"/>
          </a:xfrm>
        </p:spPr>
        <p:txBody>
          <a:bodyPr/>
          <a:lstStyle/>
          <a:p>
            <a:pPr>
              <a:defRPr/>
            </a:pPr>
            <a:r>
              <a:rPr lang="en-AU" sz="2800" dirty="0" smtClean="0"/>
              <a:t>Portfolio</a:t>
            </a:r>
          </a:p>
          <a:p>
            <a:pPr>
              <a:defRPr/>
            </a:pPr>
            <a:r>
              <a:rPr lang="en-AU" sz="2800" dirty="0" smtClean="0"/>
              <a:t>Questions</a:t>
            </a:r>
          </a:p>
          <a:p>
            <a:pPr>
              <a:defRPr/>
            </a:pPr>
            <a:r>
              <a:rPr lang="en-AU" sz="2800" dirty="0" smtClean="0"/>
              <a:t>Historical evidence</a:t>
            </a:r>
          </a:p>
          <a:p>
            <a:pPr>
              <a:defRPr/>
            </a:pPr>
            <a:r>
              <a:rPr lang="en-AU" sz="2800" dirty="0" smtClean="0"/>
              <a:t>Structured activities</a:t>
            </a:r>
          </a:p>
          <a:p>
            <a:pPr>
              <a:defRPr/>
            </a:pPr>
            <a:r>
              <a:rPr lang="en-AU" sz="2800" dirty="0" smtClean="0"/>
              <a:t>Projects</a:t>
            </a:r>
          </a:p>
          <a:p>
            <a:pPr>
              <a:defRPr/>
            </a:pPr>
            <a:r>
              <a:rPr lang="en-AU" sz="2800" dirty="0" smtClean="0"/>
              <a:t>Third party reports</a:t>
            </a:r>
          </a:p>
          <a:p>
            <a:pPr>
              <a:defRPr/>
            </a:pPr>
            <a:r>
              <a:rPr lang="en-AU" sz="2800" dirty="0" smtClean="0"/>
              <a:t>Direct observation.</a:t>
            </a:r>
            <a:endParaRPr lang="en-GB" sz="2800" dirty="0"/>
          </a:p>
        </p:txBody>
      </p:sp>
      <p:pic>
        <p:nvPicPr>
          <p:cNvPr id="20483" name="Picture 2" descr="Fotolia_4599028_S"/>
          <p:cNvPicPr>
            <a:picLocks noChangeAspect="1" noChangeArrowheads="1"/>
          </p:cNvPicPr>
          <p:nvPr/>
        </p:nvPicPr>
        <p:blipFill>
          <a:blip r:embed="rId3" cstate="print"/>
          <a:srcRect/>
          <a:stretch>
            <a:fillRect/>
          </a:stretch>
        </p:blipFill>
        <p:spPr bwMode="auto">
          <a:xfrm>
            <a:off x="4671574" y="1916832"/>
            <a:ext cx="3733973" cy="3733974"/>
          </a:xfrm>
          <a:prstGeom prst="rect">
            <a:avLst/>
          </a:prstGeom>
          <a:ln>
            <a:noFill/>
          </a:ln>
          <a:effectLst>
            <a:softEdge rad="112500"/>
          </a:effectLst>
        </p:spPr>
      </p:pic>
    </p:spTree>
    <p:extLst>
      <p:ext uri="{BB962C8B-B14F-4D97-AF65-F5344CB8AC3E}">
        <p14:creationId xmlns:p14="http://schemas.microsoft.com/office/powerpoint/2010/main" val="34871775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91264" cy="1143000"/>
          </a:xfrm>
        </p:spPr>
        <p:txBody>
          <a:bodyPr>
            <a:normAutofit/>
          </a:bodyPr>
          <a:lstStyle/>
          <a:p>
            <a:r>
              <a:rPr lang="en-GB" dirty="0">
                <a:solidFill>
                  <a:srgbClr val="FF0000"/>
                </a:solidFill>
              </a:rPr>
              <a:t>Four principles of </a:t>
            </a:r>
            <a:r>
              <a:rPr lang="en-GB" dirty="0" smtClean="0">
                <a:solidFill>
                  <a:srgbClr val="FF0000"/>
                </a:solidFill>
              </a:rPr>
              <a:t>assessment</a:t>
            </a:r>
            <a:endParaRPr lang="en-GB" dirty="0">
              <a:solidFill>
                <a:srgbClr val="FF0000"/>
              </a:solidFill>
            </a:endParaRPr>
          </a:p>
        </p:txBody>
      </p:sp>
      <p:sp>
        <p:nvSpPr>
          <p:cNvPr id="3" name="Content Placeholder 2"/>
          <p:cNvSpPr>
            <a:spLocks noGrp="1"/>
          </p:cNvSpPr>
          <p:nvPr>
            <p:ph idx="1"/>
          </p:nvPr>
        </p:nvSpPr>
        <p:spPr>
          <a:xfrm>
            <a:off x="457200" y="1600200"/>
            <a:ext cx="8291264" cy="4525963"/>
          </a:xfrm>
        </p:spPr>
        <p:txBody>
          <a:bodyPr>
            <a:normAutofit/>
          </a:bodyPr>
          <a:lstStyle/>
          <a:p>
            <a:pPr marL="0" indent="0">
              <a:buNone/>
            </a:pPr>
            <a:r>
              <a:rPr lang="en-AU" sz="2800" b="1" dirty="0"/>
              <a:t>Assessments must be:</a:t>
            </a:r>
            <a:endParaRPr lang="en-GB" sz="2800" b="1" dirty="0"/>
          </a:p>
          <a:p>
            <a:pPr lvl="0"/>
            <a:r>
              <a:rPr lang="en-AU" sz="2800" dirty="0"/>
              <a:t>Valid</a:t>
            </a:r>
            <a:endParaRPr lang="en-GB" sz="2800" dirty="0"/>
          </a:p>
          <a:p>
            <a:pPr lvl="0"/>
            <a:r>
              <a:rPr lang="en-AU" sz="2800" dirty="0"/>
              <a:t>Fair</a:t>
            </a:r>
            <a:endParaRPr lang="en-GB" sz="2800" dirty="0"/>
          </a:p>
          <a:p>
            <a:pPr lvl="0"/>
            <a:r>
              <a:rPr lang="en-AU" sz="2800" dirty="0"/>
              <a:t>Reliable</a:t>
            </a:r>
            <a:endParaRPr lang="en-GB" sz="2800" dirty="0"/>
          </a:p>
          <a:p>
            <a:pPr lvl="0"/>
            <a:r>
              <a:rPr lang="en-AU" sz="2800" dirty="0"/>
              <a:t>Flexible.</a:t>
            </a:r>
            <a:endParaRPr lang="en-GB" sz="2800" dirty="0"/>
          </a:p>
          <a:p>
            <a:endParaRPr lang="en-GB"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1920" y="2565527"/>
            <a:ext cx="4762500" cy="3571875"/>
          </a:xfrm>
          <a:prstGeom prst="rect">
            <a:avLst/>
          </a:prstGeom>
        </p:spPr>
      </p:pic>
    </p:spTree>
    <p:extLst>
      <p:ext uri="{BB962C8B-B14F-4D97-AF65-F5344CB8AC3E}">
        <p14:creationId xmlns:p14="http://schemas.microsoft.com/office/powerpoint/2010/main" val="20836197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GB" dirty="0" smtClean="0"/>
              <a:t>Activity </a:t>
            </a:r>
            <a:r>
              <a:rPr lang="en-GB" dirty="0" smtClean="0"/>
              <a:t>2A</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719024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21507"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Design the assessment tool</a:t>
            </a:r>
            <a:endParaRPr lang="en-CA" dirty="0" smtClean="0">
              <a:solidFill>
                <a:srgbClr val="FF0000"/>
              </a:solidFill>
            </a:endParaRPr>
          </a:p>
        </p:txBody>
      </p:sp>
      <p:sp>
        <p:nvSpPr>
          <p:cNvPr id="21508" name="Content Placeholder 4"/>
          <p:cNvSpPr>
            <a:spLocks noGrp="1"/>
          </p:cNvSpPr>
          <p:nvPr>
            <p:ph idx="1"/>
          </p:nvPr>
        </p:nvSpPr>
        <p:spPr>
          <a:xfrm>
            <a:off x="4860032" y="2420888"/>
            <a:ext cx="3916437" cy="3517131"/>
          </a:xfrm>
        </p:spPr>
        <p:txBody>
          <a:bodyPr/>
          <a:lstStyle/>
          <a:p>
            <a:pPr>
              <a:buFont typeface="Arial" charset="0"/>
              <a:buNone/>
            </a:pPr>
            <a:r>
              <a:rPr lang="en-AU" sz="3200" b="1" dirty="0" smtClean="0"/>
              <a:t>	</a:t>
            </a:r>
            <a:r>
              <a:rPr lang="en-AU" sz="2800" b="1" dirty="0" smtClean="0"/>
              <a:t>2.2</a:t>
            </a:r>
            <a:r>
              <a:rPr lang="en-AU" sz="2800" dirty="0" smtClean="0"/>
              <a:t> Enable candidates to show or support their claim for recognition of current competency through selected assessment methods</a:t>
            </a: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148785994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r>
              <a:rPr lang="en-GB" dirty="0">
                <a:solidFill>
                  <a:srgbClr val="FF0000"/>
                </a:solidFill>
              </a:rPr>
              <a:t>Recognising current </a:t>
            </a:r>
            <a:r>
              <a:rPr lang="en-GB" dirty="0" smtClean="0">
                <a:solidFill>
                  <a:srgbClr val="FF0000"/>
                </a:solidFill>
              </a:rPr>
              <a:t>competency</a:t>
            </a:r>
            <a:endParaRPr lang="en-GB" dirty="0">
              <a:solidFill>
                <a:srgbClr val="FF0000"/>
              </a:solidFill>
            </a:endParaRPr>
          </a:p>
        </p:txBody>
      </p:sp>
      <p:sp>
        <p:nvSpPr>
          <p:cNvPr id="3" name="Content Placeholder 2"/>
          <p:cNvSpPr>
            <a:spLocks noGrp="1"/>
          </p:cNvSpPr>
          <p:nvPr>
            <p:ph idx="1"/>
          </p:nvPr>
        </p:nvSpPr>
        <p:spPr>
          <a:xfrm>
            <a:off x="457200" y="1600200"/>
            <a:ext cx="8219256" cy="4925144"/>
          </a:xfrm>
        </p:spPr>
        <p:txBody>
          <a:bodyPr>
            <a:normAutofit/>
          </a:bodyPr>
          <a:lstStyle/>
          <a:p>
            <a:pPr marL="0" indent="0">
              <a:buNone/>
            </a:pPr>
            <a:r>
              <a:rPr lang="en-AU" sz="2800" b="1" dirty="0"/>
              <a:t>Different forms of evidence may be used for this purpose, including:</a:t>
            </a:r>
            <a:endParaRPr lang="en-GB" sz="2800" b="1" dirty="0"/>
          </a:p>
          <a:p>
            <a:pPr lvl="0"/>
            <a:r>
              <a:rPr lang="en-AU" sz="2800" dirty="0"/>
              <a:t>Certification</a:t>
            </a:r>
            <a:endParaRPr lang="en-GB" sz="2800" dirty="0"/>
          </a:p>
          <a:p>
            <a:pPr lvl="0"/>
            <a:r>
              <a:rPr lang="en-AU" sz="2800" dirty="0"/>
              <a:t>References from past employers</a:t>
            </a:r>
            <a:endParaRPr lang="en-GB" sz="2800" dirty="0"/>
          </a:p>
          <a:p>
            <a:pPr lvl="0"/>
            <a:r>
              <a:rPr lang="en-AU" sz="2800" dirty="0"/>
              <a:t>Testimonials from clients</a:t>
            </a:r>
            <a:endParaRPr lang="en-GB" sz="2800" dirty="0"/>
          </a:p>
          <a:p>
            <a:pPr lvl="0"/>
            <a:r>
              <a:rPr lang="en-AU" sz="2800" dirty="0"/>
              <a:t>Work samples.</a:t>
            </a:r>
            <a:endParaRPr lang="en-GB" sz="2800" dirty="0"/>
          </a:p>
          <a:p>
            <a:pPr marL="0" indent="0">
              <a:buNone/>
            </a:pPr>
            <a:endParaRPr lang="en-GB" sz="2800" dirty="0" smtClean="0"/>
          </a:p>
          <a:p>
            <a:pPr marL="0" indent="0" algn="r">
              <a:buNone/>
            </a:pPr>
            <a:r>
              <a:rPr lang="en-GB" sz="2000" dirty="0"/>
              <a:t>Modified from source: ‘Skills Recognition: A Guide for Registered Training Organisations’, NSW Department of Education and Communities 2012, </a:t>
            </a:r>
            <a:r>
              <a:rPr lang="en-GB" sz="2000" dirty="0">
                <a:hlinkClick r:id="rId2"/>
              </a:rPr>
              <a:t>https://</a:t>
            </a:r>
            <a:r>
              <a:rPr lang="en-GB" sz="2000" dirty="0" smtClean="0">
                <a:hlinkClick r:id="rId2"/>
              </a:rPr>
              <a:t>www.training.nsw.gov.au/forms_documents/industry_programs/skillsonline/rpl_rto_guide.pdf</a:t>
            </a:r>
            <a:r>
              <a:rPr lang="en-GB" sz="2000" dirty="0" smtClean="0"/>
              <a:t> (</a:t>
            </a:r>
            <a:r>
              <a:rPr lang="en-GB" sz="2000" dirty="0"/>
              <a:t>accessed 23/08/17).</a:t>
            </a:r>
          </a:p>
        </p:txBody>
      </p:sp>
    </p:spTree>
    <p:extLst>
      <p:ext uri="{BB962C8B-B14F-4D97-AF65-F5344CB8AC3E}">
        <p14:creationId xmlns:p14="http://schemas.microsoft.com/office/powerpoint/2010/main" val="38631942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47248" cy="1143000"/>
          </a:xfrm>
        </p:spPr>
        <p:txBody>
          <a:bodyPr/>
          <a:lstStyle/>
          <a:p>
            <a:r>
              <a:rPr lang="en-GB" dirty="0" smtClean="0">
                <a:solidFill>
                  <a:srgbClr val="FF0000"/>
                </a:solidFill>
              </a:rPr>
              <a:t>Recognition assessment methods</a:t>
            </a:r>
            <a:endParaRPr lang="en-GB" dirty="0">
              <a:solidFill>
                <a:srgbClr val="FF0000"/>
              </a:solidFill>
            </a:endParaRPr>
          </a:p>
        </p:txBody>
      </p:sp>
      <p:sp>
        <p:nvSpPr>
          <p:cNvPr id="3" name="Content Placeholder 2"/>
          <p:cNvSpPr>
            <a:spLocks noGrp="1"/>
          </p:cNvSpPr>
          <p:nvPr>
            <p:ph idx="1"/>
          </p:nvPr>
        </p:nvSpPr>
        <p:spPr>
          <a:xfrm>
            <a:off x="457200" y="1600200"/>
            <a:ext cx="8147248" cy="4525963"/>
          </a:xfrm>
        </p:spPr>
        <p:txBody>
          <a:bodyPr>
            <a:normAutofit lnSpcReduction="10000"/>
          </a:bodyPr>
          <a:lstStyle/>
          <a:p>
            <a:pPr marL="0" indent="0">
              <a:buNone/>
            </a:pPr>
            <a:r>
              <a:rPr lang="en-AU" sz="2800" b="1" dirty="0"/>
              <a:t>Assessment methods/forms of evidence may include:</a:t>
            </a:r>
            <a:endParaRPr lang="en-GB" sz="2800" b="1" dirty="0"/>
          </a:p>
          <a:p>
            <a:pPr lvl="0"/>
            <a:r>
              <a:rPr lang="en-AU" sz="2800" dirty="0"/>
              <a:t>Portfolio of evidence</a:t>
            </a:r>
            <a:endParaRPr lang="en-GB" sz="2800" dirty="0"/>
          </a:p>
          <a:p>
            <a:pPr lvl="0"/>
            <a:r>
              <a:rPr lang="en-AU" sz="2800" dirty="0"/>
              <a:t>Reports including third party reports</a:t>
            </a:r>
            <a:endParaRPr lang="en-GB" sz="2800" dirty="0"/>
          </a:p>
          <a:p>
            <a:pPr lvl="0"/>
            <a:r>
              <a:rPr lang="en-AU" sz="2800" dirty="0"/>
              <a:t>Previous qualifications</a:t>
            </a:r>
            <a:endParaRPr lang="en-GB" sz="2800" dirty="0"/>
          </a:p>
          <a:p>
            <a:pPr lvl="0"/>
            <a:r>
              <a:rPr lang="en-AU" sz="2800" dirty="0"/>
              <a:t>A resume</a:t>
            </a:r>
            <a:endParaRPr lang="en-GB" sz="2800" dirty="0"/>
          </a:p>
          <a:p>
            <a:pPr lvl="0"/>
            <a:r>
              <a:rPr lang="en-AU" sz="2800" dirty="0"/>
              <a:t>References</a:t>
            </a:r>
            <a:endParaRPr lang="en-GB" sz="2800" dirty="0"/>
          </a:p>
          <a:p>
            <a:pPr lvl="0"/>
            <a:r>
              <a:rPr lang="en-AU" sz="2800" dirty="0"/>
              <a:t>Indication of volunteer work including references</a:t>
            </a:r>
            <a:endParaRPr lang="en-GB" sz="2800" dirty="0"/>
          </a:p>
          <a:p>
            <a:pPr lvl="0"/>
            <a:r>
              <a:rPr lang="en-AU" sz="2800" dirty="0"/>
              <a:t>Samples of their work</a:t>
            </a:r>
            <a:endParaRPr lang="en-GB" sz="2800" dirty="0"/>
          </a:p>
          <a:p>
            <a:pPr lvl="0"/>
            <a:r>
              <a:rPr lang="en-AU" sz="2800" dirty="0"/>
              <a:t>Anything else to support their claim.</a:t>
            </a:r>
            <a:endParaRPr lang="en-GB" sz="2800" dirty="0"/>
          </a:p>
          <a:p>
            <a:endParaRPr lang="en-GB"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8264" y="2132856"/>
            <a:ext cx="1575476" cy="2481064"/>
          </a:xfrm>
          <a:prstGeom prst="rect">
            <a:avLst/>
          </a:prstGeom>
        </p:spPr>
      </p:pic>
    </p:spTree>
    <p:extLst>
      <p:ext uri="{BB962C8B-B14F-4D97-AF65-F5344CB8AC3E}">
        <p14:creationId xmlns:p14="http://schemas.microsoft.com/office/powerpoint/2010/main" val="9667505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GB" dirty="0" smtClean="0"/>
              <a:t>Activity </a:t>
            </a:r>
            <a:r>
              <a:rPr lang="en-GB" dirty="0" smtClean="0"/>
              <a:t>2B</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7190245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23555"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Design the assessment tool</a:t>
            </a:r>
            <a:endParaRPr lang="en-CA" dirty="0" smtClean="0">
              <a:solidFill>
                <a:srgbClr val="FF0000"/>
              </a:solidFill>
            </a:endParaRPr>
          </a:p>
        </p:txBody>
      </p:sp>
      <p:sp>
        <p:nvSpPr>
          <p:cNvPr id="23556" name="Content Placeholder 4"/>
          <p:cNvSpPr>
            <a:spLocks noGrp="1"/>
          </p:cNvSpPr>
          <p:nvPr>
            <p:ph idx="1"/>
          </p:nvPr>
        </p:nvSpPr>
        <p:spPr>
          <a:xfrm>
            <a:off x="4860032" y="2276872"/>
            <a:ext cx="3916437" cy="3877171"/>
          </a:xfrm>
        </p:spPr>
        <p:txBody>
          <a:bodyPr/>
          <a:lstStyle/>
          <a:p>
            <a:pPr>
              <a:buFont typeface="Arial" charset="0"/>
              <a:buNone/>
            </a:pPr>
            <a:r>
              <a:rPr lang="en-AU" sz="3200" b="1" dirty="0" smtClean="0"/>
              <a:t>	</a:t>
            </a:r>
            <a:r>
              <a:rPr lang="en-AU" sz="2800" b="1" dirty="0" smtClean="0"/>
              <a:t>2.3</a:t>
            </a:r>
            <a:r>
              <a:rPr lang="en-AU" sz="2800" dirty="0" smtClean="0"/>
              <a:t>	Consider different assessment instruments for the selected assessment methods to generate options for collection of evidence</a:t>
            </a:r>
            <a:endParaRPr lang="en-AU" sz="3200" dirty="0" smtClean="0"/>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393325518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3"/>
          <p:cNvSpPr>
            <a:spLocks noGrp="1"/>
          </p:cNvSpPr>
          <p:nvPr>
            <p:ph type="title"/>
          </p:nvPr>
        </p:nvSpPr>
        <p:spPr/>
        <p:txBody>
          <a:bodyPr>
            <a:noAutofit/>
          </a:bodyPr>
          <a:lstStyle/>
          <a:p>
            <a:pPr eaLnBrk="1" hangingPunct="1"/>
            <a:r>
              <a:rPr lang="en-AU" dirty="0" smtClean="0"/>
              <a:t>Assessment </a:t>
            </a:r>
            <a:r>
              <a:rPr lang="en-AU" dirty="0"/>
              <a:t>i</a:t>
            </a:r>
            <a:r>
              <a:rPr lang="en-AU" dirty="0" smtClean="0"/>
              <a:t>nstruments </a:t>
            </a:r>
            <a:br>
              <a:rPr lang="en-AU" dirty="0" smtClean="0"/>
            </a:br>
            <a:r>
              <a:rPr lang="en-AU" dirty="0" smtClean="0"/>
              <a:t>and tools</a:t>
            </a:r>
            <a:endParaRPr lang="en-CA" dirty="0" smtClean="0"/>
          </a:p>
        </p:txBody>
      </p:sp>
      <p:sp>
        <p:nvSpPr>
          <p:cNvPr id="4" name="Content Placeholder 3"/>
          <p:cNvSpPr>
            <a:spLocks noGrp="1"/>
          </p:cNvSpPr>
          <p:nvPr>
            <p:ph idx="1"/>
          </p:nvPr>
        </p:nvSpPr>
        <p:spPr/>
        <p:txBody>
          <a:bodyPr/>
          <a:lstStyle/>
          <a:p>
            <a:pPr>
              <a:defRPr/>
            </a:pPr>
            <a:r>
              <a:rPr lang="en-AU" sz="2800" dirty="0" smtClean="0"/>
              <a:t>Observation checklists</a:t>
            </a:r>
          </a:p>
          <a:p>
            <a:pPr>
              <a:defRPr/>
            </a:pPr>
            <a:r>
              <a:rPr lang="en-AU" sz="2800" dirty="0" smtClean="0"/>
              <a:t>Questioning techniques</a:t>
            </a:r>
          </a:p>
          <a:p>
            <a:pPr>
              <a:defRPr/>
            </a:pPr>
            <a:r>
              <a:rPr lang="en-AU" sz="2800" dirty="0" smtClean="0"/>
              <a:t>Demonstrations</a:t>
            </a:r>
          </a:p>
          <a:p>
            <a:pPr>
              <a:defRPr/>
            </a:pPr>
            <a:r>
              <a:rPr lang="en-AU" sz="2800" dirty="0" smtClean="0"/>
              <a:t>Anything designed by the trainer or assessor to support the learner being able to perform a task or skill.</a:t>
            </a:r>
            <a:endParaRPr lang="en-GB" sz="2800" dirty="0"/>
          </a:p>
        </p:txBody>
      </p:sp>
    </p:spTree>
    <p:extLst>
      <p:ext uri="{BB962C8B-B14F-4D97-AF65-F5344CB8AC3E}">
        <p14:creationId xmlns:p14="http://schemas.microsoft.com/office/powerpoint/2010/main" val="282504571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25603"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Design the assessment tool</a:t>
            </a:r>
            <a:endParaRPr lang="en-CA" dirty="0" smtClean="0">
              <a:solidFill>
                <a:srgbClr val="FF0000"/>
              </a:solidFill>
            </a:endParaRPr>
          </a:p>
        </p:txBody>
      </p:sp>
      <p:sp>
        <p:nvSpPr>
          <p:cNvPr id="25604" name="Content Placeholder 4"/>
          <p:cNvSpPr>
            <a:spLocks noGrp="1"/>
          </p:cNvSpPr>
          <p:nvPr>
            <p:ph idx="1"/>
          </p:nvPr>
        </p:nvSpPr>
        <p:spPr>
          <a:xfrm>
            <a:off x="5148064" y="2276872"/>
            <a:ext cx="3556397" cy="3589139"/>
          </a:xfrm>
        </p:spPr>
        <p:txBody>
          <a:bodyPr/>
          <a:lstStyle/>
          <a:p>
            <a:pPr>
              <a:buFont typeface="Arial" charset="0"/>
              <a:buNone/>
            </a:pPr>
            <a:r>
              <a:rPr lang="en-AU" sz="3200" b="1" dirty="0" smtClean="0"/>
              <a:t>	</a:t>
            </a:r>
            <a:r>
              <a:rPr lang="en-AU" sz="2800" b="1" dirty="0" smtClean="0"/>
              <a:t>2.4</a:t>
            </a:r>
            <a:r>
              <a:rPr lang="en-AU" sz="2800" dirty="0" smtClean="0"/>
              <a:t> Consider how the assessment instruments will be administered</a:t>
            </a:r>
            <a:endParaRPr lang="en-AU" sz="3200" dirty="0" smtClean="0"/>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4777643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Sample assessment checklist</a:t>
            </a:r>
            <a:endParaRPr lang="en-CA" dirty="0" smtClean="0">
              <a:solidFill>
                <a:srgbClr val="FF0000"/>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3775342301"/>
              </p:ext>
            </p:extLst>
          </p:nvPr>
        </p:nvGraphicFramePr>
        <p:xfrm>
          <a:off x="323528" y="1434783"/>
          <a:ext cx="8568952" cy="4416552"/>
        </p:xfrm>
        <a:graphic>
          <a:graphicData uri="http://schemas.openxmlformats.org/drawingml/2006/table">
            <a:tbl>
              <a:tblPr/>
              <a:tblGrid>
                <a:gridCol w="6147574"/>
                <a:gridCol w="2421378"/>
              </a:tblGrid>
              <a:tr h="241790">
                <a:tc>
                  <a:txBody>
                    <a:bodyPr/>
                    <a:lstStyle/>
                    <a:p>
                      <a:pPr>
                        <a:lnSpc>
                          <a:spcPct val="115000"/>
                        </a:lnSpc>
                        <a:spcAft>
                          <a:spcPts val="1000"/>
                        </a:spcAft>
                      </a:pPr>
                      <a:r>
                        <a:rPr lang="en-AU" sz="1800" b="1" dirty="0">
                          <a:latin typeface="Calibri"/>
                          <a:ea typeface="Times New Roman"/>
                          <a:cs typeface="Times New Roman"/>
                        </a:rPr>
                        <a:t>Does the assessment instrument meet the learning objectives?</a:t>
                      </a:r>
                      <a:endParaRPr lang="en-AU" sz="1800" dirty="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28575" cap="flat" cmpd="sng" algn="ctr">
                      <a:solidFill>
                        <a:srgbClr val="C0504D"/>
                      </a:solidFill>
                      <a:prstDash val="solid"/>
                      <a:round/>
                      <a:headEnd type="none" w="med" len="med"/>
                      <a:tailEnd type="none" w="med" len="med"/>
                    </a:lnB>
                  </a:tcPr>
                </a:tc>
                <a:tc>
                  <a:txBody>
                    <a:bodyPr/>
                    <a:lstStyle/>
                    <a:p>
                      <a:pPr>
                        <a:lnSpc>
                          <a:spcPct val="115000"/>
                        </a:lnSpc>
                        <a:spcAft>
                          <a:spcPts val="1000"/>
                        </a:spcAft>
                      </a:pPr>
                      <a:r>
                        <a:rPr lang="en-AU" sz="1800" b="1">
                          <a:latin typeface="Calibri"/>
                          <a:ea typeface="Times New Roman"/>
                          <a:cs typeface="Times New Roman"/>
                        </a:rPr>
                        <a:t>Yes / No</a:t>
                      </a:r>
                      <a:endParaRPr lang="en-AU" sz="180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28575" cap="flat" cmpd="sng" algn="ctr">
                      <a:solidFill>
                        <a:srgbClr val="C0504D"/>
                      </a:solidFill>
                      <a:prstDash val="solid"/>
                      <a:round/>
                      <a:headEnd type="none" w="med" len="med"/>
                      <a:tailEnd type="none" w="med" len="med"/>
                    </a:lnB>
                  </a:tcPr>
                </a:tc>
              </a:tr>
              <a:tr h="241790">
                <a:tc>
                  <a:txBody>
                    <a:bodyPr/>
                    <a:lstStyle/>
                    <a:p>
                      <a:pPr>
                        <a:lnSpc>
                          <a:spcPct val="115000"/>
                        </a:lnSpc>
                        <a:spcAft>
                          <a:spcPts val="1000"/>
                        </a:spcAft>
                      </a:pPr>
                      <a:r>
                        <a:rPr lang="en-AU" sz="1800" b="1">
                          <a:latin typeface="Calibri"/>
                          <a:ea typeface="Times New Roman"/>
                          <a:cs typeface="Times New Roman"/>
                        </a:rPr>
                        <a:t>Does the instrument comply with organisational requirements?</a:t>
                      </a:r>
                      <a:endParaRPr lang="en-AU" sz="180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28575"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a:lnSpc>
                          <a:spcPct val="115000"/>
                        </a:lnSpc>
                        <a:spcAft>
                          <a:spcPts val="1000"/>
                        </a:spcAft>
                      </a:pPr>
                      <a:r>
                        <a:rPr lang="en-AU" sz="1800">
                          <a:latin typeface="Calibri"/>
                          <a:ea typeface="Calibri"/>
                          <a:cs typeface="Times New Roman"/>
                        </a:rPr>
                        <a:t>Yes / No</a:t>
                      </a: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28575"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r h="241790">
                <a:tc>
                  <a:txBody>
                    <a:bodyPr/>
                    <a:lstStyle/>
                    <a:p>
                      <a:pPr>
                        <a:lnSpc>
                          <a:spcPct val="115000"/>
                        </a:lnSpc>
                        <a:spcAft>
                          <a:spcPts val="1000"/>
                        </a:spcAft>
                      </a:pPr>
                      <a:r>
                        <a:rPr lang="en-AU" sz="1800" b="1">
                          <a:latin typeface="Calibri"/>
                          <a:ea typeface="Times New Roman"/>
                          <a:cs typeface="Times New Roman"/>
                        </a:rPr>
                        <a:t>Does it meet relevant legislative requirements?</a:t>
                      </a:r>
                      <a:endParaRPr lang="en-AU" sz="180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nSpc>
                          <a:spcPct val="115000"/>
                        </a:lnSpc>
                        <a:spcAft>
                          <a:spcPts val="1000"/>
                        </a:spcAft>
                      </a:pPr>
                      <a:r>
                        <a:rPr lang="en-AU" sz="1800">
                          <a:latin typeface="Calibri"/>
                          <a:ea typeface="Calibri"/>
                          <a:cs typeface="Times New Roman"/>
                        </a:rPr>
                        <a:t>Yes / No</a:t>
                      </a: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r h="241790">
                <a:tc>
                  <a:txBody>
                    <a:bodyPr/>
                    <a:lstStyle/>
                    <a:p>
                      <a:pPr>
                        <a:lnSpc>
                          <a:spcPct val="115000"/>
                        </a:lnSpc>
                        <a:spcAft>
                          <a:spcPts val="1000"/>
                        </a:spcAft>
                      </a:pPr>
                      <a:r>
                        <a:rPr lang="en-AU" sz="1800" b="1">
                          <a:latin typeface="Calibri"/>
                          <a:ea typeface="Times New Roman"/>
                          <a:cs typeface="Times New Roman"/>
                        </a:rPr>
                        <a:t>Does it meet relevant OHS requirements?</a:t>
                      </a:r>
                      <a:endParaRPr lang="en-AU" sz="180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a:lnSpc>
                          <a:spcPct val="115000"/>
                        </a:lnSpc>
                        <a:spcAft>
                          <a:spcPts val="1000"/>
                        </a:spcAft>
                      </a:pPr>
                      <a:r>
                        <a:rPr lang="en-AU" sz="1800">
                          <a:latin typeface="Calibri"/>
                          <a:ea typeface="Calibri"/>
                          <a:cs typeface="Times New Roman"/>
                        </a:rPr>
                        <a:t>Yes / No</a:t>
                      </a: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r h="483581">
                <a:tc>
                  <a:txBody>
                    <a:bodyPr/>
                    <a:lstStyle/>
                    <a:p>
                      <a:pPr>
                        <a:lnSpc>
                          <a:spcPct val="115000"/>
                        </a:lnSpc>
                        <a:spcAft>
                          <a:spcPts val="1000"/>
                        </a:spcAft>
                      </a:pPr>
                      <a:r>
                        <a:rPr lang="en-AU" sz="1800" b="1">
                          <a:latin typeface="Calibri"/>
                          <a:ea typeface="Times New Roman"/>
                          <a:cs typeface="Times New Roman"/>
                        </a:rPr>
                        <a:t>Has the trainer or assessor been given instructions on how to administer the assessment instrument?</a:t>
                      </a:r>
                      <a:endParaRPr lang="en-AU" sz="180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nSpc>
                          <a:spcPct val="115000"/>
                        </a:lnSpc>
                        <a:spcAft>
                          <a:spcPts val="1000"/>
                        </a:spcAft>
                      </a:pPr>
                      <a:r>
                        <a:rPr lang="en-AU" sz="1800">
                          <a:latin typeface="Calibri"/>
                          <a:ea typeface="Calibri"/>
                          <a:cs typeface="Times New Roman"/>
                        </a:rPr>
                        <a:t>Yes / No</a:t>
                      </a: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r h="241790">
                <a:tc>
                  <a:txBody>
                    <a:bodyPr/>
                    <a:lstStyle/>
                    <a:p>
                      <a:pPr>
                        <a:lnSpc>
                          <a:spcPct val="115000"/>
                        </a:lnSpc>
                        <a:spcAft>
                          <a:spcPts val="1000"/>
                        </a:spcAft>
                      </a:pPr>
                      <a:r>
                        <a:rPr lang="en-AU" sz="1800" b="1">
                          <a:latin typeface="Calibri"/>
                          <a:ea typeface="Times New Roman"/>
                          <a:cs typeface="Times New Roman"/>
                        </a:rPr>
                        <a:t>Is the assessment instrument easy to use and understand?</a:t>
                      </a:r>
                      <a:endParaRPr lang="en-AU" sz="180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a:lnSpc>
                          <a:spcPct val="115000"/>
                        </a:lnSpc>
                        <a:spcAft>
                          <a:spcPts val="1000"/>
                        </a:spcAft>
                      </a:pPr>
                      <a:r>
                        <a:rPr lang="en-AU" sz="1800">
                          <a:latin typeface="Calibri"/>
                          <a:ea typeface="Calibri"/>
                          <a:cs typeface="Times New Roman"/>
                        </a:rPr>
                        <a:t>Yes / No</a:t>
                      </a: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r h="241790">
                <a:tc>
                  <a:txBody>
                    <a:bodyPr/>
                    <a:lstStyle/>
                    <a:p>
                      <a:pPr>
                        <a:lnSpc>
                          <a:spcPct val="115000"/>
                        </a:lnSpc>
                        <a:spcAft>
                          <a:spcPts val="1000"/>
                        </a:spcAft>
                      </a:pPr>
                      <a:r>
                        <a:rPr lang="en-AU" sz="1800" b="1">
                          <a:latin typeface="Calibri"/>
                          <a:ea typeface="Times New Roman"/>
                          <a:cs typeface="Times New Roman"/>
                        </a:rPr>
                        <a:t>Has enough time been allocated to the assessment process?</a:t>
                      </a:r>
                      <a:endParaRPr lang="en-AU" sz="180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nSpc>
                          <a:spcPct val="115000"/>
                        </a:lnSpc>
                        <a:spcAft>
                          <a:spcPts val="1000"/>
                        </a:spcAft>
                      </a:pPr>
                      <a:r>
                        <a:rPr lang="en-AU" sz="1800">
                          <a:latin typeface="Calibri"/>
                          <a:ea typeface="Calibri"/>
                          <a:cs typeface="Times New Roman"/>
                        </a:rPr>
                        <a:t>Yes / No</a:t>
                      </a: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r h="241790">
                <a:tc>
                  <a:txBody>
                    <a:bodyPr/>
                    <a:lstStyle/>
                    <a:p>
                      <a:pPr>
                        <a:lnSpc>
                          <a:spcPct val="115000"/>
                        </a:lnSpc>
                        <a:spcAft>
                          <a:spcPts val="1000"/>
                        </a:spcAft>
                      </a:pPr>
                      <a:r>
                        <a:rPr lang="en-AU" sz="1800" b="1" dirty="0">
                          <a:latin typeface="Calibri"/>
                          <a:ea typeface="Times New Roman"/>
                          <a:cs typeface="Times New Roman"/>
                        </a:rPr>
                        <a:t>Is the layout clear and easy to follow?</a:t>
                      </a:r>
                      <a:endParaRPr lang="en-AU" sz="1800" dirty="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a:lnSpc>
                          <a:spcPct val="115000"/>
                        </a:lnSpc>
                        <a:spcAft>
                          <a:spcPts val="1000"/>
                        </a:spcAft>
                      </a:pPr>
                      <a:r>
                        <a:rPr lang="en-AU" sz="1800">
                          <a:latin typeface="Calibri"/>
                          <a:ea typeface="Calibri"/>
                          <a:cs typeface="Times New Roman"/>
                        </a:rPr>
                        <a:t>Yes / No</a:t>
                      </a: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r h="241790">
                <a:tc>
                  <a:txBody>
                    <a:bodyPr/>
                    <a:lstStyle/>
                    <a:p>
                      <a:pPr>
                        <a:lnSpc>
                          <a:spcPct val="115000"/>
                        </a:lnSpc>
                        <a:spcAft>
                          <a:spcPts val="1000"/>
                        </a:spcAft>
                      </a:pPr>
                      <a:r>
                        <a:rPr lang="en-AU" sz="1800" b="1">
                          <a:latin typeface="Calibri"/>
                          <a:ea typeface="Times New Roman"/>
                          <a:cs typeface="Times New Roman"/>
                        </a:rPr>
                        <a:t>Does the assessment instrument reflect the tasks required?</a:t>
                      </a:r>
                      <a:endParaRPr lang="en-AU" sz="180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nSpc>
                          <a:spcPct val="115000"/>
                        </a:lnSpc>
                        <a:spcAft>
                          <a:spcPts val="1000"/>
                        </a:spcAft>
                      </a:pPr>
                      <a:r>
                        <a:rPr lang="en-AU" sz="1800">
                          <a:latin typeface="Calibri"/>
                          <a:ea typeface="Calibri"/>
                          <a:cs typeface="Times New Roman"/>
                        </a:rPr>
                        <a:t>Yes / No</a:t>
                      </a: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r h="241790">
                <a:tc>
                  <a:txBody>
                    <a:bodyPr/>
                    <a:lstStyle/>
                    <a:p>
                      <a:pPr>
                        <a:lnSpc>
                          <a:spcPct val="115000"/>
                        </a:lnSpc>
                        <a:spcAft>
                          <a:spcPts val="1000"/>
                        </a:spcAft>
                      </a:pPr>
                      <a:r>
                        <a:rPr lang="en-AU" sz="1800" b="1">
                          <a:latin typeface="Calibri"/>
                          <a:ea typeface="Times New Roman"/>
                          <a:cs typeface="Times New Roman"/>
                        </a:rPr>
                        <a:t>Are there any obvious weaknesses in the instrument?</a:t>
                      </a:r>
                      <a:endParaRPr lang="en-AU" sz="180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a:lnSpc>
                          <a:spcPct val="115000"/>
                        </a:lnSpc>
                        <a:spcAft>
                          <a:spcPts val="1000"/>
                        </a:spcAft>
                      </a:pPr>
                      <a:r>
                        <a:rPr lang="en-AU" sz="1800">
                          <a:latin typeface="Calibri"/>
                          <a:ea typeface="Calibri"/>
                          <a:cs typeface="Times New Roman"/>
                        </a:rPr>
                        <a:t>Yes / No</a:t>
                      </a: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r h="241790">
                <a:tc>
                  <a:txBody>
                    <a:bodyPr/>
                    <a:lstStyle/>
                    <a:p>
                      <a:pPr>
                        <a:lnSpc>
                          <a:spcPct val="115000"/>
                        </a:lnSpc>
                        <a:spcAft>
                          <a:spcPts val="1000"/>
                        </a:spcAft>
                      </a:pPr>
                      <a:r>
                        <a:rPr lang="en-AU" sz="1800" b="1">
                          <a:latin typeface="Calibri"/>
                          <a:ea typeface="Times New Roman"/>
                          <a:cs typeface="Times New Roman"/>
                        </a:rPr>
                        <a:t>Are the assessment instruments able to be contextualised?</a:t>
                      </a:r>
                      <a:endParaRPr lang="en-AU" sz="180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c>
                  <a:txBody>
                    <a:bodyPr/>
                    <a:lstStyle/>
                    <a:p>
                      <a:pPr>
                        <a:lnSpc>
                          <a:spcPct val="115000"/>
                        </a:lnSpc>
                        <a:spcAft>
                          <a:spcPts val="1000"/>
                        </a:spcAft>
                      </a:pPr>
                      <a:r>
                        <a:rPr lang="en-AU" sz="1800">
                          <a:latin typeface="Calibri"/>
                          <a:ea typeface="Calibri"/>
                          <a:cs typeface="Times New Roman"/>
                        </a:rPr>
                        <a:t>Yes / No</a:t>
                      </a: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tcPr>
                </a:tc>
              </a:tr>
              <a:tr h="241790">
                <a:tc>
                  <a:txBody>
                    <a:bodyPr/>
                    <a:lstStyle/>
                    <a:p>
                      <a:pPr>
                        <a:lnSpc>
                          <a:spcPct val="115000"/>
                        </a:lnSpc>
                        <a:spcAft>
                          <a:spcPts val="1000"/>
                        </a:spcAft>
                      </a:pPr>
                      <a:r>
                        <a:rPr lang="en-AU" sz="1800" b="1">
                          <a:latin typeface="Calibri"/>
                          <a:ea typeface="Times New Roman"/>
                          <a:cs typeface="Times New Roman"/>
                        </a:rPr>
                        <a:t>Are the instruments able to be reasonably adjusted for special needs?</a:t>
                      </a:r>
                      <a:endParaRPr lang="en-AU" sz="1800">
                        <a:latin typeface="Calibri"/>
                        <a:ea typeface="Calibri"/>
                        <a:cs typeface="Times New Roman"/>
                      </a:endParaRP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c>
                  <a:txBody>
                    <a:bodyPr/>
                    <a:lstStyle/>
                    <a:p>
                      <a:pPr>
                        <a:lnSpc>
                          <a:spcPct val="115000"/>
                        </a:lnSpc>
                        <a:spcAft>
                          <a:spcPts val="1000"/>
                        </a:spcAft>
                      </a:pPr>
                      <a:r>
                        <a:rPr lang="en-AU" sz="1800" dirty="0">
                          <a:latin typeface="Calibri"/>
                          <a:ea typeface="Calibri"/>
                          <a:cs typeface="Times New Roman"/>
                        </a:rPr>
                        <a:t>Yes / No</a:t>
                      </a:r>
                    </a:p>
                  </a:txBody>
                  <a:tcPr marL="68580" marR="68580" marT="0" marB="0">
                    <a:lnL w="12700" cap="flat" cmpd="sng" algn="ctr">
                      <a:solidFill>
                        <a:srgbClr val="C0504D"/>
                      </a:solidFill>
                      <a:prstDash val="solid"/>
                      <a:round/>
                      <a:headEnd type="none" w="med" len="med"/>
                      <a:tailEnd type="none" w="med" len="med"/>
                    </a:lnL>
                    <a:lnR w="12700" cap="flat" cmpd="sng" algn="ctr">
                      <a:solidFill>
                        <a:srgbClr val="C0504D"/>
                      </a:solidFill>
                      <a:prstDash val="solid"/>
                      <a:round/>
                      <a:headEnd type="none" w="med" len="med"/>
                      <a:tailEnd type="none" w="med" len="med"/>
                    </a:lnR>
                    <a:lnT w="12700" cap="flat" cmpd="sng" algn="ctr">
                      <a:solidFill>
                        <a:srgbClr val="C0504D"/>
                      </a:solidFill>
                      <a:prstDash val="solid"/>
                      <a:round/>
                      <a:headEnd type="none" w="med" len="med"/>
                      <a:tailEnd type="none" w="med" len="med"/>
                    </a:lnT>
                    <a:lnB w="12700" cap="flat" cmpd="sng" algn="ctr">
                      <a:solidFill>
                        <a:srgbClr val="C0504D"/>
                      </a:solidFill>
                      <a:prstDash val="solid"/>
                      <a:round/>
                      <a:headEnd type="none" w="med" len="med"/>
                      <a:tailEnd type="none" w="med" len="med"/>
                    </a:lnB>
                    <a:solidFill>
                      <a:srgbClr val="EFD3D2"/>
                    </a:solidFill>
                  </a:tcPr>
                </a:tc>
              </a:tr>
            </a:tbl>
          </a:graphicData>
        </a:graphic>
      </p:graphicFrame>
    </p:spTree>
    <p:extLst>
      <p:ext uri="{BB962C8B-B14F-4D97-AF65-F5344CB8AC3E}">
        <p14:creationId xmlns:p14="http://schemas.microsoft.com/office/powerpoint/2010/main" val="211685681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r>
              <a:rPr lang="en-GB" dirty="0" smtClean="0"/>
              <a:t>Activity </a:t>
            </a:r>
            <a:r>
              <a:rPr lang="en-GB" dirty="0" smtClean="0"/>
              <a:t>2C</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839898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28675"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Develop the assessment tool</a:t>
            </a:r>
            <a:endParaRPr lang="en-CA" dirty="0" smtClean="0">
              <a:solidFill>
                <a:srgbClr val="FF0000"/>
              </a:solidFill>
            </a:endParaRPr>
          </a:p>
        </p:txBody>
      </p:sp>
      <p:sp>
        <p:nvSpPr>
          <p:cNvPr id="28676" name="Content Placeholder 4"/>
          <p:cNvSpPr>
            <a:spLocks noGrp="1"/>
          </p:cNvSpPr>
          <p:nvPr>
            <p:ph idx="1"/>
          </p:nvPr>
        </p:nvSpPr>
        <p:spPr>
          <a:xfrm>
            <a:off x="5004048" y="2348880"/>
            <a:ext cx="3707904" cy="3806304"/>
          </a:xfrm>
        </p:spPr>
        <p:txBody>
          <a:bodyPr/>
          <a:lstStyle/>
          <a:p>
            <a:pPr>
              <a:buFont typeface="Arial" charset="0"/>
              <a:buNone/>
            </a:pPr>
            <a:r>
              <a:rPr lang="en-AU" sz="3200" b="1" dirty="0" smtClean="0"/>
              <a:t>	</a:t>
            </a:r>
            <a:r>
              <a:rPr lang="en-AU" sz="2800" b="1" dirty="0" smtClean="0"/>
              <a:t>3.1</a:t>
            </a:r>
            <a:r>
              <a:rPr lang="en-AU" sz="2800" dirty="0" smtClean="0"/>
              <a:t> Develop specific assessment instruments that support the collection of evidence that meets the rules of evidence</a:t>
            </a: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160526220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3"/>
          <p:cNvSpPr>
            <a:spLocks noGrp="1"/>
          </p:cNvSpPr>
          <p:nvPr>
            <p:ph type="title"/>
          </p:nvPr>
        </p:nvSpPr>
        <p:spPr/>
        <p:txBody>
          <a:bodyPr/>
          <a:lstStyle/>
          <a:p>
            <a:pPr eaLnBrk="1" hangingPunct="1"/>
            <a:r>
              <a:rPr lang="en-AU" dirty="0" smtClean="0"/>
              <a:t>Developing instruments</a:t>
            </a:r>
            <a:endParaRPr lang="en-CA" dirty="0" smtClean="0"/>
          </a:p>
        </p:txBody>
      </p:sp>
      <p:sp>
        <p:nvSpPr>
          <p:cNvPr id="6" name="Content Placeholder 5"/>
          <p:cNvSpPr>
            <a:spLocks noGrp="1"/>
          </p:cNvSpPr>
          <p:nvPr>
            <p:ph idx="1"/>
          </p:nvPr>
        </p:nvSpPr>
        <p:spPr/>
        <p:txBody>
          <a:bodyPr>
            <a:normAutofit lnSpcReduction="10000"/>
          </a:bodyPr>
          <a:lstStyle/>
          <a:p>
            <a:pPr>
              <a:defRPr/>
            </a:pPr>
            <a:r>
              <a:rPr lang="en-AU" sz="2800" dirty="0" smtClean="0">
                <a:ea typeface="Calibri" pitchFamily="34" charset="0"/>
                <a:cs typeface="Arial" pitchFamily="34" charset="0"/>
              </a:rPr>
              <a:t>Documents such as policies, procedures, systems</a:t>
            </a:r>
            <a:endParaRPr lang="en-AU" sz="2800" dirty="0" smtClean="0">
              <a:cs typeface="Arial" pitchFamily="34" charset="0"/>
            </a:endParaRPr>
          </a:p>
          <a:p>
            <a:pPr>
              <a:defRPr/>
            </a:pPr>
            <a:r>
              <a:rPr lang="en-AU" sz="2800" dirty="0" smtClean="0">
                <a:ea typeface="Calibri" pitchFamily="34" charset="0"/>
                <a:cs typeface="Arial" pitchFamily="34" charset="0"/>
              </a:rPr>
              <a:t>Additional staff required</a:t>
            </a:r>
            <a:endParaRPr lang="en-AU" sz="2800" dirty="0" smtClean="0">
              <a:cs typeface="Arial" pitchFamily="34" charset="0"/>
            </a:endParaRPr>
          </a:p>
          <a:p>
            <a:pPr>
              <a:defRPr/>
            </a:pPr>
            <a:r>
              <a:rPr lang="en-AU" sz="2800" dirty="0" smtClean="0">
                <a:ea typeface="Calibri" pitchFamily="34" charset="0"/>
                <a:cs typeface="Arial" pitchFamily="34" charset="0"/>
              </a:rPr>
              <a:t>Legal requirements</a:t>
            </a:r>
            <a:endParaRPr lang="en-AU" sz="2800" dirty="0" smtClean="0">
              <a:cs typeface="Arial" pitchFamily="34" charset="0"/>
            </a:endParaRPr>
          </a:p>
          <a:p>
            <a:pPr>
              <a:defRPr/>
            </a:pPr>
            <a:r>
              <a:rPr lang="en-AU" dirty="0">
                <a:ea typeface="Calibri" pitchFamily="34" charset="0"/>
                <a:cs typeface="Arial" pitchFamily="34" charset="0"/>
              </a:rPr>
              <a:t>W</a:t>
            </a:r>
            <a:r>
              <a:rPr lang="en-AU" sz="2800" dirty="0" smtClean="0">
                <a:ea typeface="Calibri" pitchFamily="34" charset="0"/>
                <a:cs typeface="Arial" pitchFamily="34" charset="0"/>
              </a:rPr>
              <a:t>HS considerations</a:t>
            </a:r>
            <a:endParaRPr lang="en-AU" sz="2800" dirty="0" smtClean="0">
              <a:cs typeface="Arial" pitchFamily="34" charset="0"/>
            </a:endParaRPr>
          </a:p>
          <a:p>
            <a:pPr>
              <a:defRPr/>
            </a:pPr>
            <a:r>
              <a:rPr lang="en-AU" sz="2800" dirty="0" smtClean="0">
                <a:ea typeface="Calibri" pitchFamily="34" charset="0"/>
                <a:cs typeface="Arial" pitchFamily="34" charset="0"/>
              </a:rPr>
              <a:t>The actual assessment process</a:t>
            </a:r>
          </a:p>
          <a:p>
            <a:pPr>
              <a:defRPr/>
            </a:pPr>
            <a:r>
              <a:rPr lang="en-AU" sz="2800" dirty="0" smtClean="0">
                <a:ea typeface="Calibri" pitchFamily="34" charset="0"/>
                <a:cs typeface="Arial" pitchFamily="34" charset="0"/>
              </a:rPr>
              <a:t>Timeframe for delivery of assessment</a:t>
            </a:r>
            <a:endParaRPr lang="en-AU" sz="2800" dirty="0" smtClean="0">
              <a:cs typeface="Arial" pitchFamily="34" charset="0"/>
            </a:endParaRPr>
          </a:p>
          <a:p>
            <a:pPr>
              <a:defRPr/>
            </a:pPr>
            <a:r>
              <a:rPr lang="en-AU" sz="2800" dirty="0" smtClean="0">
                <a:ea typeface="Calibri" pitchFamily="34" charset="0"/>
                <a:cs typeface="Arial" pitchFamily="34" charset="0"/>
              </a:rPr>
              <a:t>Venue</a:t>
            </a:r>
            <a:endParaRPr lang="en-AU" sz="2800" dirty="0" smtClean="0">
              <a:cs typeface="Arial" pitchFamily="34" charset="0"/>
            </a:endParaRPr>
          </a:p>
          <a:p>
            <a:pPr>
              <a:defRPr/>
            </a:pPr>
            <a:r>
              <a:rPr lang="en-AU" sz="2800" dirty="0" smtClean="0">
                <a:ea typeface="Calibri" pitchFamily="34" charset="0"/>
                <a:cs typeface="Arial" pitchFamily="34" charset="0"/>
              </a:rPr>
              <a:t>Equipment needed and available</a:t>
            </a:r>
            <a:endParaRPr lang="en-AU" sz="2800" dirty="0" smtClean="0">
              <a:cs typeface="Arial" pitchFamily="34" charset="0"/>
            </a:endParaRPr>
          </a:p>
          <a:p>
            <a:pPr>
              <a:defRPr/>
            </a:pPr>
            <a:r>
              <a:rPr lang="en-AU" sz="2800" dirty="0" smtClean="0">
                <a:ea typeface="Calibri" pitchFamily="34" charset="0"/>
                <a:cs typeface="Arial" pitchFamily="34" charset="0"/>
              </a:rPr>
              <a:t>Technology.</a:t>
            </a:r>
            <a:endParaRPr lang="en-AU" sz="2800" dirty="0" smtClean="0">
              <a:cs typeface="Arial" pitchFamily="34" charset="0"/>
            </a:endParaRPr>
          </a:p>
          <a:p>
            <a:pPr>
              <a:buFontTx/>
              <a:buChar char="•"/>
              <a:defRPr/>
            </a:pPr>
            <a:endParaRPr lang="en-AU" dirty="0" smtClean="0">
              <a:cs typeface="Arial" pitchFamily="34" charset="0"/>
            </a:endParaRPr>
          </a:p>
          <a:p>
            <a:endParaRPr lang="en-GB" dirty="0"/>
          </a:p>
        </p:txBody>
      </p:sp>
      <p:pic>
        <p:nvPicPr>
          <p:cNvPr id="29700" name="Picture 55" descr="Fotolia_6135224_XS"/>
          <p:cNvPicPr>
            <a:picLocks noChangeAspect="1" noChangeArrowheads="1"/>
          </p:cNvPicPr>
          <p:nvPr/>
        </p:nvPicPr>
        <p:blipFill>
          <a:blip r:embed="rId3" cstate="print"/>
          <a:srcRect/>
          <a:stretch>
            <a:fillRect/>
          </a:stretch>
        </p:blipFill>
        <p:spPr bwMode="auto">
          <a:xfrm>
            <a:off x="6012160" y="4740229"/>
            <a:ext cx="2417068" cy="2117771"/>
          </a:xfrm>
          <a:prstGeom prst="rect">
            <a:avLst/>
          </a:prstGeom>
          <a:ln>
            <a:noFill/>
          </a:ln>
          <a:effectLst>
            <a:softEdge rad="112500"/>
          </a:effectLst>
        </p:spPr>
      </p:pic>
    </p:spTree>
    <p:extLst>
      <p:ext uri="{BB962C8B-B14F-4D97-AF65-F5344CB8AC3E}">
        <p14:creationId xmlns:p14="http://schemas.microsoft.com/office/powerpoint/2010/main" val="12225610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GB" dirty="0" smtClean="0"/>
              <a:t>Activity </a:t>
            </a:r>
            <a:r>
              <a:rPr lang="en-GB" dirty="0" smtClean="0"/>
              <a:t>3A</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71902455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30723"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Develop the assessment tool</a:t>
            </a:r>
            <a:endParaRPr lang="en-CA" dirty="0" smtClean="0">
              <a:solidFill>
                <a:srgbClr val="FF0000"/>
              </a:solidFill>
            </a:endParaRPr>
          </a:p>
        </p:txBody>
      </p:sp>
      <p:sp>
        <p:nvSpPr>
          <p:cNvPr id="30724" name="Content Placeholder 4"/>
          <p:cNvSpPr>
            <a:spLocks noGrp="1"/>
          </p:cNvSpPr>
          <p:nvPr>
            <p:ph idx="1"/>
          </p:nvPr>
        </p:nvSpPr>
        <p:spPr>
          <a:xfrm>
            <a:off x="4716016" y="2204864"/>
            <a:ext cx="3995936" cy="3734296"/>
          </a:xfrm>
        </p:spPr>
        <p:txBody>
          <a:bodyPr/>
          <a:lstStyle/>
          <a:p>
            <a:pPr>
              <a:buFont typeface="Arial" charset="0"/>
              <a:buNone/>
            </a:pPr>
            <a:r>
              <a:rPr lang="en-AU" sz="3200" b="1" dirty="0" smtClean="0"/>
              <a:t>	</a:t>
            </a:r>
            <a:r>
              <a:rPr lang="en-AU" sz="2800" b="1" dirty="0" smtClean="0"/>
              <a:t>3.2</a:t>
            </a:r>
            <a:r>
              <a:rPr lang="en-AU" sz="2800" dirty="0" smtClean="0"/>
              <a:t> Define and document clear and specific procedures instructing assessor and candidate on the administration and use of assessment instruments</a:t>
            </a:r>
            <a:endParaRPr lang="en-AU" sz="3200" dirty="0" smtClean="0"/>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174221321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Communication procedures</a:t>
            </a:r>
            <a:endParaRPr lang="en-GB" dirty="0"/>
          </a:p>
        </p:txBody>
      </p:sp>
      <p:sp>
        <p:nvSpPr>
          <p:cNvPr id="3" name="Content Placeholder 2"/>
          <p:cNvSpPr>
            <a:spLocks noGrp="1"/>
          </p:cNvSpPr>
          <p:nvPr>
            <p:ph idx="1"/>
          </p:nvPr>
        </p:nvSpPr>
        <p:spPr/>
        <p:txBody>
          <a:bodyPr/>
          <a:lstStyle/>
          <a:p>
            <a:pPr lvl="0"/>
            <a:r>
              <a:rPr lang="en-AU" dirty="0"/>
              <a:t>Some RTOs or training providers give information on assessment during the enrolment phase</a:t>
            </a:r>
            <a:endParaRPr lang="en-GB" dirty="0"/>
          </a:p>
          <a:p>
            <a:pPr lvl="0"/>
            <a:r>
              <a:rPr lang="en-AU" dirty="0"/>
              <a:t>Trainers can provide details a few days or weeks prior to the assessment</a:t>
            </a:r>
            <a:endParaRPr lang="en-GB" dirty="0"/>
          </a:p>
          <a:p>
            <a:pPr lvl="0"/>
            <a:r>
              <a:rPr lang="en-AU" dirty="0"/>
              <a:t>Trainers can organise for the assessor to give details of the assessment prior to the assessment taking place</a:t>
            </a:r>
            <a:endParaRPr lang="en-GB" dirty="0"/>
          </a:p>
          <a:p>
            <a:pPr lvl="0"/>
            <a:r>
              <a:rPr lang="en-AU" dirty="0"/>
              <a:t>Information can be given to the learners on the </a:t>
            </a:r>
            <a:r>
              <a:rPr lang="en-AU" dirty="0" smtClean="0"/>
              <a:t>day.</a:t>
            </a:r>
            <a:endParaRPr lang="en-GB" dirty="0"/>
          </a:p>
          <a:p>
            <a:endParaRPr lang="en-GB" dirty="0"/>
          </a:p>
        </p:txBody>
      </p:sp>
    </p:spTree>
    <p:extLst>
      <p:ext uri="{BB962C8B-B14F-4D97-AF65-F5344CB8AC3E}">
        <p14:creationId xmlns:p14="http://schemas.microsoft.com/office/powerpoint/2010/main" val="11555342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GB" dirty="0" smtClean="0"/>
              <a:t>Activity </a:t>
            </a:r>
            <a:r>
              <a:rPr lang="en-GB" dirty="0" smtClean="0"/>
              <a:t>3B</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18815839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33795"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Develop the assessment tool</a:t>
            </a:r>
            <a:endParaRPr lang="en-CA" dirty="0" smtClean="0">
              <a:solidFill>
                <a:srgbClr val="FF0000"/>
              </a:solidFill>
            </a:endParaRPr>
          </a:p>
        </p:txBody>
      </p:sp>
      <p:sp>
        <p:nvSpPr>
          <p:cNvPr id="33796" name="Content Placeholder 4"/>
          <p:cNvSpPr>
            <a:spLocks noGrp="1"/>
          </p:cNvSpPr>
          <p:nvPr>
            <p:ph idx="1"/>
          </p:nvPr>
        </p:nvSpPr>
        <p:spPr>
          <a:xfrm>
            <a:off x="4716016" y="1916832"/>
            <a:ext cx="4211960" cy="4310360"/>
          </a:xfrm>
        </p:spPr>
        <p:txBody>
          <a:bodyPr>
            <a:normAutofit lnSpcReduction="10000"/>
          </a:bodyPr>
          <a:lstStyle/>
          <a:p>
            <a:pPr>
              <a:buFont typeface="Arial" charset="0"/>
              <a:buNone/>
            </a:pPr>
            <a:r>
              <a:rPr lang="en-AU" sz="3200" b="1" dirty="0" smtClean="0"/>
              <a:t>	</a:t>
            </a:r>
            <a:r>
              <a:rPr lang="en-AU" sz="2800" b="1" dirty="0" smtClean="0"/>
              <a:t>3.3</a:t>
            </a:r>
            <a:r>
              <a:rPr lang="en-AU" sz="2800" dirty="0" smtClean="0"/>
              <a:t> Consider the requirements of assessment system policies and procedures, and address storage and retrieval needs, and review, evaluation and version control procedures as part of this process</a:t>
            </a:r>
            <a:endParaRPr lang="en-AU" sz="3200" dirty="0" smtClean="0"/>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306617553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fontScale="90000"/>
          </a:bodyPr>
          <a:lstStyle/>
          <a:p>
            <a:r>
              <a:rPr lang="en-GB" dirty="0">
                <a:solidFill>
                  <a:srgbClr val="FF0000"/>
                </a:solidFill>
              </a:rPr>
              <a:t>Assessment system policies and procedures</a:t>
            </a:r>
          </a:p>
        </p:txBody>
      </p:sp>
      <p:sp>
        <p:nvSpPr>
          <p:cNvPr id="3" name="Content Placeholder 2"/>
          <p:cNvSpPr>
            <a:spLocks noGrp="1"/>
          </p:cNvSpPr>
          <p:nvPr>
            <p:ph idx="1"/>
          </p:nvPr>
        </p:nvSpPr>
        <p:spPr>
          <a:xfrm>
            <a:off x="457200" y="1916832"/>
            <a:ext cx="8219256" cy="4941168"/>
          </a:xfrm>
        </p:spPr>
        <p:txBody>
          <a:bodyPr>
            <a:normAutofit/>
          </a:bodyPr>
          <a:lstStyle/>
          <a:p>
            <a:pPr marL="0" indent="0">
              <a:buNone/>
            </a:pPr>
            <a:r>
              <a:rPr lang="en-GB" sz="2800" b="1" dirty="0"/>
              <a:t>An assessment system is:</a:t>
            </a:r>
          </a:p>
          <a:p>
            <a:pPr marL="0" indent="0">
              <a:buNone/>
            </a:pPr>
            <a:r>
              <a:rPr lang="en-GB" sz="2800" dirty="0"/>
              <a:t>‘…a coordinated set of documented policies and procedures (including assessment materials and tools) that ensures assessments are consistent and are based on the Principles of Assessment contained in Table 1.8-1 and the Rules of Evidence contained in Table 1.8-2 [of the Standards for Registered Training Organisations 2015).’</a:t>
            </a:r>
          </a:p>
          <a:p>
            <a:pPr marL="0" indent="0" algn="r">
              <a:buNone/>
            </a:pPr>
            <a:r>
              <a:rPr lang="en-GB" sz="2000" dirty="0" smtClean="0"/>
              <a:t>Source: ‘Glossary - Users’ Guide Standards for Registered Training Organisations (RTOs) 2015’, ASQA.</a:t>
            </a:r>
            <a:endParaRPr lang="en-GB" sz="2000" dirty="0"/>
          </a:p>
        </p:txBody>
      </p:sp>
    </p:spTree>
    <p:extLst>
      <p:ext uri="{BB962C8B-B14F-4D97-AF65-F5344CB8AC3E}">
        <p14:creationId xmlns:p14="http://schemas.microsoft.com/office/powerpoint/2010/main" val="117869403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normAutofit/>
          </a:bodyPr>
          <a:lstStyle/>
          <a:p>
            <a:r>
              <a:rPr lang="en-GB" dirty="0">
                <a:solidFill>
                  <a:srgbClr val="FF0000"/>
                </a:solidFill>
              </a:rPr>
              <a:t>Storage and retrieval needs</a:t>
            </a:r>
          </a:p>
        </p:txBody>
      </p:sp>
      <p:sp>
        <p:nvSpPr>
          <p:cNvPr id="3" name="Content Placeholder 2"/>
          <p:cNvSpPr>
            <a:spLocks noGrp="1"/>
          </p:cNvSpPr>
          <p:nvPr>
            <p:ph idx="1"/>
          </p:nvPr>
        </p:nvSpPr>
        <p:spPr>
          <a:xfrm>
            <a:off x="457200" y="1556792"/>
            <a:ext cx="6779096" cy="5301208"/>
          </a:xfrm>
        </p:spPr>
        <p:txBody>
          <a:bodyPr>
            <a:normAutofit/>
          </a:bodyPr>
          <a:lstStyle/>
          <a:p>
            <a:pPr marL="0" indent="0">
              <a:buNone/>
            </a:pPr>
            <a:r>
              <a:rPr lang="en-AU" sz="2800" b="1" dirty="0"/>
              <a:t>The General Direction stipulates that:</a:t>
            </a:r>
            <a:endParaRPr lang="en-GB" sz="2800" b="1" dirty="0"/>
          </a:p>
          <a:p>
            <a:pPr marL="0" indent="0">
              <a:buNone/>
            </a:pPr>
            <a:r>
              <a:rPr lang="en-GB" sz="2800" i="1" dirty="0"/>
              <a:t>“An RTO is required to </a:t>
            </a:r>
            <a:r>
              <a:rPr lang="en-GB" sz="2800" b="1" i="1" dirty="0"/>
              <a:t>securely retain</a:t>
            </a:r>
            <a:r>
              <a:rPr lang="en-GB" sz="2800" i="1" dirty="0"/>
              <a:t>, and be able to produce in full at audit if requested to do so, all completed student assessment items for each student, as per the definition above, for a period of six months from the date on which the judgement of competence for the student was </a:t>
            </a:r>
            <a:r>
              <a:rPr lang="en-GB" sz="2800" i="1" dirty="0" smtClean="0"/>
              <a:t>made.”</a:t>
            </a:r>
          </a:p>
          <a:p>
            <a:pPr marL="0" indent="0" algn="r">
              <a:buNone/>
            </a:pPr>
            <a:endParaRPr lang="en-GB" sz="1100" dirty="0" smtClean="0"/>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6948695" y="1916832"/>
            <a:ext cx="2181225" cy="3810000"/>
          </a:xfrm>
          <a:prstGeom prst="rect">
            <a:avLst/>
          </a:prstGeom>
        </p:spPr>
      </p:pic>
      <p:sp>
        <p:nvSpPr>
          <p:cNvPr id="5" name="TextBox 4"/>
          <p:cNvSpPr txBox="1"/>
          <p:nvPr/>
        </p:nvSpPr>
        <p:spPr>
          <a:xfrm>
            <a:off x="323528" y="5877272"/>
            <a:ext cx="8280920" cy="646331"/>
          </a:xfrm>
          <a:prstGeom prst="rect">
            <a:avLst/>
          </a:prstGeom>
          <a:noFill/>
        </p:spPr>
        <p:txBody>
          <a:bodyPr wrap="square" rtlCol="0">
            <a:spAutoFit/>
          </a:bodyPr>
          <a:lstStyle/>
          <a:p>
            <a:pPr algn="r"/>
            <a:r>
              <a:rPr lang="en-GB" dirty="0"/>
              <a:t>Source: https://www.asqa.gov.au/news-publications/publications/general-direction-retention-requirements-completed-student-assessment (accessed 23/08/17).</a:t>
            </a:r>
          </a:p>
        </p:txBody>
      </p:sp>
    </p:spTree>
    <p:extLst>
      <p:ext uri="{BB962C8B-B14F-4D97-AF65-F5344CB8AC3E}">
        <p14:creationId xmlns:p14="http://schemas.microsoft.com/office/powerpoint/2010/main" val="18874171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lstStyle/>
          <a:p>
            <a:r>
              <a:rPr lang="en-GB" dirty="0" smtClean="0">
                <a:solidFill>
                  <a:srgbClr val="FF0000"/>
                </a:solidFill>
              </a:rPr>
              <a:t>Review and evaluation procedures</a:t>
            </a:r>
            <a:endParaRPr lang="en-GB" dirty="0">
              <a:solidFill>
                <a:srgbClr val="FF0000"/>
              </a:solidFill>
            </a:endParaRPr>
          </a:p>
        </p:txBody>
      </p:sp>
      <p:sp>
        <p:nvSpPr>
          <p:cNvPr id="3" name="Content Placeholder 2"/>
          <p:cNvSpPr>
            <a:spLocks noGrp="1"/>
          </p:cNvSpPr>
          <p:nvPr>
            <p:ph idx="1"/>
          </p:nvPr>
        </p:nvSpPr>
        <p:spPr>
          <a:xfrm>
            <a:off x="457200" y="1600200"/>
            <a:ext cx="8219256" cy="4525963"/>
          </a:xfrm>
        </p:spPr>
        <p:txBody>
          <a:bodyPr>
            <a:normAutofit/>
          </a:bodyPr>
          <a:lstStyle/>
          <a:p>
            <a:pPr marL="0" indent="0">
              <a:buNone/>
            </a:pPr>
            <a:r>
              <a:rPr lang="en-GB" sz="2800" b="1" dirty="0"/>
              <a:t>They should review their training and assessment regularly, using a range of information, such as:</a:t>
            </a:r>
          </a:p>
          <a:p>
            <a:pPr lvl="0"/>
            <a:r>
              <a:rPr lang="en-GB" sz="2800" dirty="0"/>
              <a:t>Quality indicator data</a:t>
            </a:r>
          </a:p>
          <a:p>
            <a:pPr lvl="0"/>
            <a:r>
              <a:rPr lang="en-GB" sz="2800" dirty="0"/>
              <a:t>Validation outcomes</a:t>
            </a:r>
          </a:p>
          <a:p>
            <a:pPr lvl="0"/>
            <a:r>
              <a:rPr lang="en-GB" sz="2800" dirty="0"/>
              <a:t>Client feedback</a:t>
            </a:r>
          </a:p>
          <a:p>
            <a:pPr lvl="0"/>
            <a:r>
              <a:rPr lang="en-GB" sz="2800" dirty="0"/>
              <a:t>Trainer and assessor feedback, and</a:t>
            </a:r>
          </a:p>
          <a:p>
            <a:pPr lvl="0"/>
            <a:r>
              <a:rPr lang="en-GB" sz="2800" dirty="0"/>
              <a:t>Complaints and appeals.</a:t>
            </a:r>
          </a:p>
          <a:p>
            <a:endParaRPr lang="en-GB" sz="2800" dirty="0"/>
          </a:p>
        </p:txBody>
      </p:sp>
    </p:spTree>
    <p:extLst>
      <p:ext uri="{BB962C8B-B14F-4D97-AF65-F5344CB8AC3E}">
        <p14:creationId xmlns:p14="http://schemas.microsoft.com/office/powerpoint/2010/main" val="172387351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19256" cy="1143000"/>
          </a:xfrm>
        </p:spPr>
        <p:txBody>
          <a:bodyPr/>
          <a:lstStyle/>
          <a:p>
            <a:r>
              <a:rPr lang="en-GB" dirty="0" smtClean="0">
                <a:solidFill>
                  <a:srgbClr val="FF0000"/>
                </a:solidFill>
              </a:rPr>
              <a:t>Version control</a:t>
            </a:r>
            <a:endParaRPr lang="en-GB" dirty="0">
              <a:solidFill>
                <a:srgbClr val="FF0000"/>
              </a:solidFill>
            </a:endParaRPr>
          </a:p>
        </p:txBody>
      </p:sp>
      <p:pic>
        <p:nvPicPr>
          <p:cNvPr id="4" name="Picture 3"/>
          <p:cNvPicPr/>
          <p:nvPr/>
        </p:nvPicPr>
        <p:blipFill>
          <a:blip r:embed="rId2">
            <a:extLst>
              <a:ext uri="{28A0092B-C50C-407E-A947-70E740481C1C}">
                <a14:useLocalDpi xmlns:a14="http://schemas.microsoft.com/office/drawing/2010/main" val="0"/>
              </a:ext>
            </a:extLst>
          </a:blip>
          <a:stretch>
            <a:fillRect/>
          </a:stretch>
        </p:blipFill>
        <p:spPr>
          <a:xfrm>
            <a:off x="5796136" y="3789040"/>
            <a:ext cx="2955538" cy="2376264"/>
          </a:xfrm>
          <a:prstGeom prst="rect">
            <a:avLst/>
          </a:prstGeom>
        </p:spPr>
      </p:pic>
      <p:sp>
        <p:nvSpPr>
          <p:cNvPr id="3" name="Content Placeholder 2"/>
          <p:cNvSpPr>
            <a:spLocks noGrp="1"/>
          </p:cNvSpPr>
          <p:nvPr>
            <p:ph idx="1"/>
          </p:nvPr>
        </p:nvSpPr>
        <p:spPr>
          <a:xfrm>
            <a:off x="457200" y="1600200"/>
            <a:ext cx="5554960" cy="4997152"/>
          </a:xfrm>
        </p:spPr>
        <p:txBody>
          <a:bodyPr>
            <a:normAutofit lnSpcReduction="10000"/>
          </a:bodyPr>
          <a:lstStyle/>
          <a:p>
            <a:pPr marL="0" indent="0">
              <a:buNone/>
            </a:pPr>
            <a:r>
              <a:rPr lang="en-AU" sz="2800" b="1" dirty="0"/>
              <a:t>Version control is best managed by:</a:t>
            </a:r>
            <a:endParaRPr lang="en-GB" sz="2800" b="1" dirty="0"/>
          </a:p>
          <a:p>
            <a:pPr lvl="0"/>
            <a:r>
              <a:rPr lang="en-AU" sz="2800" dirty="0"/>
              <a:t>Ensuring old versions are clearly labelled</a:t>
            </a:r>
            <a:endParaRPr lang="en-GB" sz="2800" dirty="0"/>
          </a:p>
          <a:p>
            <a:pPr lvl="0"/>
            <a:r>
              <a:rPr lang="en-AU" sz="2800" dirty="0"/>
              <a:t>Making sure that the latest version is clearly labelled as being the latest</a:t>
            </a:r>
            <a:endParaRPr lang="en-GB" sz="2800" dirty="0"/>
          </a:p>
          <a:p>
            <a:pPr lvl="0"/>
            <a:r>
              <a:rPr lang="en-AU" sz="2800" dirty="0"/>
              <a:t>Storing older versions separately</a:t>
            </a:r>
            <a:endParaRPr lang="en-GB" sz="2800" dirty="0"/>
          </a:p>
          <a:p>
            <a:pPr lvl="0"/>
            <a:r>
              <a:rPr lang="en-AU" sz="2800" dirty="0"/>
              <a:t>Ensuring there is a policy in place for all staff to be aware of the version control system that applies.</a:t>
            </a:r>
            <a:endParaRPr lang="en-GB" sz="2800" dirty="0"/>
          </a:p>
          <a:p>
            <a:endParaRPr lang="en-GB" sz="2800" dirty="0"/>
          </a:p>
        </p:txBody>
      </p:sp>
    </p:spTree>
    <p:extLst>
      <p:ext uri="{BB962C8B-B14F-4D97-AF65-F5344CB8AC3E}">
        <p14:creationId xmlns:p14="http://schemas.microsoft.com/office/powerpoint/2010/main" val="55305625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GB" dirty="0" smtClean="0"/>
              <a:t>Activity </a:t>
            </a:r>
            <a:r>
              <a:rPr lang="en-GB" dirty="0" smtClean="0"/>
              <a:t>3C</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71902455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35843" name="Title 3"/>
          <p:cNvSpPr>
            <a:spLocks noGrp="1"/>
          </p:cNvSpPr>
          <p:nvPr>
            <p:ph type="title"/>
          </p:nvPr>
        </p:nvSpPr>
        <p:spPr/>
        <p:txBody>
          <a:bodyPr>
            <a:normAutofit fontScale="90000"/>
          </a:bodyPr>
          <a:lstStyle/>
          <a:p>
            <a:pPr eaLnBrk="1" hangingPunct="1"/>
            <a:r>
              <a:rPr lang="en-GB" dirty="0" smtClean="0"/>
              <a:t>Review and trial the assessment tool</a:t>
            </a:r>
            <a:endParaRPr lang="en-CA" dirty="0" smtClean="0"/>
          </a:p>
        </p:txBody>
      </p:sp>
      <p:sp>
        <p:nvSpPr>
          <p:cNvPr id="35844" name="Content Placeholder 4"/>
          <p:cNvSpPr>
            <a:spLocks noGrp="1"/>
          </p:cNvSpPr>
          <p:nvPr>
            <p:ph idx="1"/>
          </p:nvPr>
        </p:nvSpPr>
        <p:spPr>
          <a:xfrm>
            <a:off x="4860032" y="2492896"/>
            <a:ext cx="3826768" cy="3633267"/>
          </a:xfrm>
        </p:spPr>
        <p:txBody>
          <a:bodyPr/>
          <a:lstStyle/>
          <a:p>
            <a:pPr>
              <a:buFont typeface="Arial" charset="0"/>
              <a:buNone/>
            </a:pPr>
            <a:r>
              <a:rPr lang="en-AU" sz="3200" b="1" dirty="0" smtClean="0"/>
              <a:t>	</a:t>
            </a:r>
            <a:r>
              <a:rPr lang="en-AU" sz="2800" b="1" dirty="0" smtClean="0"/>
              <a:t>4.1</a:t>
            </a:r>
            <a:r>
              <a:rPr lang="en-AU" sz="2800" dirty="0" smtClean="0"/>
              <a:t> Check draft assessment tools against evaluation criteria and amend as required</a:t>
            </a:r>
            <a:endParaRPr lang="en-AU" sz="3200" dirty="0" smtClean="0"/>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104745333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Evidence</a:t>
            </a:r>
            <a:endParaRPr lang="en-GB" dirty="0"/>
          </a:p>
        </p:txBody>
      </p:sp>
      <p:sp>
        <p:nvSpPr>
          <p:cNvPr id="3" name="Content Placeholder 2"/>
          <p:cNvSpPr>
            <a:spLocks noGrp="1"/>
          </p:cNvSpPr>
          <p:nvPr>
            <p:ph idx="1"/>
          </p:nvPr>
        </p:nvSpPr>
        <p:spPr/>
        <p:txBody>
          <a:bodyPr/>
          <a:lstStyle/>
          <a:p>
            <a:pPr marL="0" indent="0">
              <a:buNone/>
            </a:pPr>
            <a:r>
              <a:rPr lang="en-AU" b="1" dirty="0"/>
              <a:t>E</a:t>
            </a:r>
            <a:r>
              <a:rPr lang="en-AU" b="1" dirty="0" smtClean="0"/>
              <a:t>vidence </a:t>
            </a:r>
            <a:r>
              <a:rPr lang="en-AU" b="1" dirty="0"/>
              <a:t>should include:</a:t>
            </a:r>
            <a:endParaRPr lang="en-GB" b="1" dirty="0"/>
          </a:p>
          <a:p>
            <a:pPr lvl="0"/>
            <a:r>
              <a:rPr lang="en-AU" dirty="0"/>
              <a:t>A system for checking the results of the review</a:t>
            </a:r>
            <a:endParaRPr lang="en-GB" dirty="0"/>
          </a:p>
          <a:p>
            <a:pPr lvl="0"/>
            <a:r>
              <a:rPr lang="en-AU" dirty="0"/>
              <a:t>Proof that the instruments were reviewed, by whom, when and how they were reviewed</a:t>
            </a:r>
            <a:endParaRPr lang="en-GB" dirty="0"/>
          </a:p>
          <a:p>
            <a:pPr lvl="0"/>
            <a:r>
              <a:rPr lang="en-AU" dirty="0"/>
              <a:t>A guide to indicate the review process for future </a:t>
            </a:r>
            <a:r>
              <a:rPr lang="en-AU" dirty="0" smtClean="0"/>
              <a:t>reviews.</a:t>
            </a:r>
            <a:endParaRPr lang="en-GB" dirty="0"/>
          </a:p>
          <a:p>
            <a:endParaRPr lang="en-GB" dirty="0"/>
          </a:p>
        </p:txBody>
      </p:sp>
    </p:spTree>
    <p:extLst>
      <p:ext uri="{BB962C8B-B14F-4D97-AF65-F5344CB8AC3E}">
        <p14:creationId xmlns:p14="http://schemas.microsoft.com/office/powerpoint/2010/main" val="8933250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GB" dirty="0" smtClean="0"/>
              <a:t>Activity </a:t>
            </a:r>
            <a:r>
              <a:rPr lang="en-GB" dirty="0" smtClean="0"/>
              <a:t>4A</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71902455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37891" name="Title 3"/>
          <p:cNvSpPr>
            <a:spLocks noGrp="1"/>
          </p:cNvSpPr>
          <p:nvPr>
            <p:ph type="title"/>
          </p:nvPr>
        </p:nvSpPr>
        <p:spPr>
          <a:xfrm>
            <a:off x="642938" y="274638"/>
            <a:ext cx="7858125" cy="1143000"/>
          </a:xfrm>
        </p:spPr>
        <p:txBody>
          <a:bodyPr>
            <a:normAutofit fontScale="90000"/>
          </a:bodyPr>
          <a:lstStyle/>
          <a:p>
            <a:pPr eaLnBrk="1" hangingPunct="1"/>
            <a:r>
              <a:rPr lang="en-GB" dirty="0" smtClean="0">
                <a:solidFill>
                  <a:srgbClr val="FF0000"/>
                </a:solidFill>
              </a:rPr>
              <a:t>Review and trial the assessment tool</a:t>
            </a:r>
            <a:endParaRPr lang="en-CA" dirty="0" smtClean="0">
              <a:solidFill>
                <a:srgbClr val="FF0000"/>
              </a:solidFill>
            </a:endParaRPr>
          </a:p>
        </p:txBody>
      </p:sp>
      <p:sp>
        <p:nvSpPr>
          <p:cNvPr id="37892" name="Content Placeholder 4"/>
          <p:cNvSpPr>
            <a:spLocks noGrp="1"/>
          </p:cNvSpPr>
          <p:nvPr>
            <p:ph idx="1"/>
          </p:nvPr>
        </p:nvSpPr>
        <p:spPr>
          <a:xfrm>
            <a:off x="5148064" y="2492896"/>
            <a:ext cx="3563888" cy="3302248"/>
          </a:xfrm>
        </p:spPr>
        <p:txBody>
          <a:bodyPr/>
          <a:lstStyle/>
          <a:p>
            <a:pPr>
              <a:buFont typeface="Arial" charset="0"/>
              <a:buNone/>
            </a:pPr>
            <a:r>
              <a:rPr lang="en-AU" sz="2800" dirty="0" smtClean="0"/>
              <a:t>	</a:t>
            </a:r>
            <a:r>
              <a:rPr lang="en-AU" sz="2800" b="1" dirty="0" smtClean="0"/>
              <a:t>4.2</a:t>
            </a:r>
            <a:r>
              <a:rPr lang="en-AU" sz="2800" dirty="0" smtClean="0"/>
              <a:t> Trial assessment tools to validate content and applicability</a:t>
            </a:r>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250591235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Assessment instruments</a:t>
            </a:r>
            <a:endParaRPr lang="en-GB" dirty="0"/>
          </a:p>
        </p:txBody>
      </p:sp>
      <p:sp>
        <p:nvSpPr>
          <p:cNvPr id="3" name="Content Placeholder 2"/>
          <p:cNvSpPr>
            <a:spLocks noGrp="1"/>
          </p:cNvSpPr>
          <p:nvPr>
            <p:ph idx="1"/>
          </p:nvPr>
        </p:nvSpPr>
        <p:spPr>
          <a:xfrm>
            <a:off x="457200" y="1600200"/>
            <a:ext cx="8229600" cy="5069160"/>
          </a:xfrm>
        </p:spPr>
        <p:txBody>
          <a:bodyPr>
            <a:normAutofit lnSpcReduction="10000"/>
          </a:bodyPr>
          <a:lstStyle/>
          <a:p>
            <a:pPr marL="0" lvl="0" indent="0">
              <a:buNone/>
            </a:pPr>
            <a:r>
              <a:rPr lang="en-AU" b="1" dirty="0"/>
              <a:t>Assessment </a:t>
            </a:r>
            <a:r>
              <a:rPr lang="en-AU" b="1" dirty="0" smtClean="0"/>
              <a:t>instruments should be trialled:</a:t>
            </a:r>
          </a:p>
          <a:p>
            <a:pPr lvl="0"/>
            <a:r>
              <a:rPr lang="en-AU" dirty="0" smtClean="0"/>
              <a:t>To </a:t>
            </a:r>
            <a:r>
              <a:rPr lang="en-AU" dirty="0"/>
              <a:t>check for timing</a:t>
            </a:r>
            <a:endParaRPr lang="en-GB" dirty="0"/>
          </a:p>
          <a:p>
            <a:pPr lvl="0"/>
            <a:r>
              <a:rPr lang="en-AU" dirty="0"/>
              <a:t>To check for understanding </a:t>
            </a:r>
            <a:endParaRPr lang="en-GB" dirty="0"/>
          </a:p>
          <a:p>
            <a:pPr lvl="0"/>
            <a:r>
              <a:rPr lang="en-AU" dirty="0"/>
              <a:t>To check that the trainer can explain the assessment</a:t>
            </a:r>
            <a:endParaRPr lang="en-GB" dirty="0"/>
          </a:p>
          <a:p>
            <a:pPr lvl="0"/>
            <a:r>
              <a:rPr lang="en-AU" dirty="0"/>
              <a:t>To determine how they can best be administered</a:t>
            </a:r>
            <a:endParaRPr lang="en-GB" dirty="0"/>
          </a:p>
          <a:p>
            <a:pPr lvl="0"/>
            <a:r>
              <a:rPr lang="en-AU" dirty="0"/>
              <a:t>To check for appropriateness to the learners</a:t>
            </a:r>
            <a:endParaRPr lang="en-GB" dirty="0"/>
          </a:p>
          <a:p>
            <a:pPr lvl="0"/>
            <a:r>
              <a:rPr lang="en-AU" dirty="0"/>
              <a:t>To determine whether they can be reasonably adjusted</a:t>
            </a:r>
            <a:endParaRPr lang="en-GB" dirty="0"/>
          </a:p>
          <a:p>
            <a:pPr lvl="0"/>
            <a:r>
              <a:rPr lang="en-AU" dirty="0"/>
              <a:t>To determine if they can be contextualised or customised</a:t>
            </a:r>
            <a:endParaRPr lang="en-GB" dirty="0"/>
          </a:p>
          <a:p>
            <a:pPr lvl="0"/>
            <a:r>
              <a:rPr lang="en-AU" dirty="0"/>
              <a:t>To determine if there are alternatives </a:t>
            </a:r>
            <a:r>
              <a:rPr lang="en-AU" dirty="0" smtClean="0"/>
              <a:t>available.</a:t>
            </a:r>
            <a:endParaRPr lang="en-GB" dirty="0"/>
          </a:p>
          <a:p>
            <a:endParaRPr lang="en-GB" dirty="0"/>
          </a:p>
        </p:txBody>
      </p:sp>
    </p:spTree>
    <p:extLst>
      <p:ext uri="{BB962C8B-B14F-4D97-AF65-F5344CB8AC3E}">
        <p14:creationId xmlns:p14="http://schemas.microsoft.com/office/powerpoint/2010/main" val="8716769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trial</a:t>
            </a:r>
            <a:endParaRPr lang="en-GB" dirty="0"/>
          </a:p>
        </p:txBody>
      </p:sp>
      <p:sp>
        <p:nvSpPr>
          <p:cNvPr id="3" name="Content Placeholder 2"/>
          <p:cNvSpPr>
            <a:spLocks noGrp="1"/>
          </p:cNvSpPr>
          <p:nvPr>
            <p:ph idx="1"/>
          </p:nvPr>
        </p:nvSpPr>
        <p:spPr/>
        <p:txBody>
          <a:bodyPr/>
          <a:lstStyle/>
          <a:p>
            <a:pPr marL="0" indent="0">
              <a:buNone/>
            </a:pPr>
            <a:r>
              <a:rPr lang="en-AU" b="1" dirty="0"/>
              <a:t>There are a number of ways to do this which include:</a:t>
            </a:r>
            <a:endParaRPr lang="en-GB" b="1" dirty="0"/>
          </a:p>
          <a:p>
            <a:pPr lvl="0"/>
            <a:r>
              <a:rPr lang="en-AU" dirty="0"/>
              <a:t>Pilot testing of the instrument</a:t>
            </a:r>
            <a:endParaRPr lang="en-GB" dirty="0"/>
          </a:p>
          <a:p>
            <a:pPr lvl="0"/>
            <a:r>
              <a:rPr lang="en-AU" dirty="0"/>
              <a:t>Focus groups</a:t>
            </a:r>
            <a:endParaRPr lang="en-GB" dirty="0"/>
          </a:p>
          <a:p>
            <a:pPr lvl="0"/>
            <a:r>
              <a:rPr lang="en-AU" dirty="0"/>
              <a:t>Generalised groups</a:t>
            </a:r>
            <a:endParaRPr lang="en-GB" dirty="0"/>
          </a:p>
          <a:p>
            <a:pPr lvl="0"/>
            <a:r>
              <a:rPr lang="en-AU" dirty="0"/>
              <a:t>Meetings with other trainers</a:t>
            </a:r>
            <a:endParaRPr lang="en-GB" dirty="0"/>
          </a:p>
          <a:p>
            <a:pPr lvl="0"/>
            <a:r>
              <a:rPr lang="en-AU" dirty="0"/>
              <a:t>Other trainers to complete the assessment</a:t>
            </a:r>
            <a:endParaRPr lang="en-GB" dirty="0"/>
          </a:p>
          <a:p>
            <a:pPr lvl="0"/>
            <a:r>
              <a:rPr lang="en-AU" dirty="0"/>
              <a:t>Test group of learners.</a:t>
            </a:r>
            <a:endParaRPr lang="en-GB" dirty="0"/>
          </a:p>
          <a:p>
            <a:endParaRPr lang="en-GB" dirty="0"/>
          </a:p>
        </p:txBody>
      </p:sp>
      <p:pic>
        <p:nvPicPr>
          <p:cNvPr id="4" name="Picture 3" descr="Fotolia_15998607_XS"/>
          <p:cNvPicPr/>
          <p:nvPr/>
        </p:nvPicPr>
        <p:blipFill>
          <a:blip r:embed="rId2" cstate="print"/>
          <a:srcRect/>
          <a:stretch>
            <a:fillRect/>
          </a:stretch>
        </p:blipFill>
        <p:spPr bwMode="auto">
          <a:xfrm>
            <a:off x="6372200" y="2060848"/>
            <a:ext cx="2238375" cy="2238375"/>
          </a:xfrm>
          <a:prstGeom prst="rect">
            <a:avLst/>
          </a:prstGeom>
          <a:ln>
            <a:noFill/>
          </a:ln>
          <a:effectLst>
            <a:softEdge rad="112500"/>
          </a:effectLst>
        </p:spPr>
      </p:pic>
    </p:spTree>
    <p:extLst>
      <p:ext uri="{BB962C8B-B14F-4D97-AF65-F5344CB8AC3E}">
        <p14:creationId xmlns:p14="http://schemas.microsoft.com/office/powerpoint/2010/main" val="38798422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GB" dirty="0" smtClean="0"/>
              <a:t>Activity </a:t>
            </a:r>
            <a:r>
              <a:rPr lang="en-GB" dirty="0" smtClean="0"/>
              <a:t>4B</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71902455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39939" name="Title 3"/>
          <p:cNvSpPr>
            <a:spLocks noGrp="1"/>
          </p:cNvSpPr>
          <p:nvPr>
            <p:ph type="title"/>
          </p:nvPr>
        </p:nvSpPr>
        <p:spPr>
          <a:xfrm>
            <a:off x="642938" y="274638"/>
            <a:ext cx="7858125" cy="1143000"/>
          </a:xfrm>
        </p:spPr>
        <p:txBody>
          <a:bodyPr>
            <a:normAutofit fontScale="90000"/>
          </a:bodyPr>
          <a:lstStyle/>
          <a:p>
            <a:pPr eaLnBrk="1" hangingPunct="1"/>
            <a:r>
              <a:rPr lang="en-GB" dirty="0" smtClean="0">
                <a:solidFill>
                  <a:srgbClr val="FF0000"/>
                </a:solidFill>
              </a:rPr>
              <a:t>Review and trial the assessment tool</a:t>
            </a:r>
            <a:endParaRPr lang="en-CA" dirty="0" smtClean="0">
              <a:solidFill>
                <a:srgbClr val="FF0000"/>
              </a:solidFill>
            </a:endParaRPr>
          </a:p>
        </p:txBody>
      </p:sp>
      <p:sp>
        <p:nvSpPr>
          <p:cNvPr id="39940" name="Content Placeholder 4"/>
          <p:cNvSpPr>
            <a:spLocks noGrp="1"/>
          </p:cNvSpPr>
          <p:nvPr>
            <p:ph idx="1"/>
          </p:nvPr>
        </p:nvSpPr>
        <p:spPr>
          <a:xfrm>
            <a:off x="4644008" y="2043113"/>
            <a:ext cx="4067944" cy="3968055"/>
          </a:xfrm>
        </p:spPr>
        <p:txBody>
          <a:bodyPr>
            <a:normAutofit lnSpcReduction="10000"/>
          </a:bodyPr>
          <a:lstStyle/>
          <a:p>
            <a:pPr>
              <a:buFont typeface="Arial" charset="0"/>
              <a:buNone/>
            </a:pPr>
            <a:r>
              <a:rPr lang="en-AU" sz="3200" b="1" dirty="0" smtClean="0"/>
              <a:t>	</a:t>
            </a:r>
            <a:r>
              <a:rPr lang="en-AU" sz="2800" b="1" dirty="0" smtClean="0"/>
              <a:t>4.3 </a:t>
            </a:r>
            <a:r>
              <a:rPr lang="en-AU" sz="2800" dirty="0" smtClean="0"/>
              <a:t>Collect and document feedback from relevant people involved in trialling</a:t>
            </a:r>
          </a:p>
          <a:p>
            <a:pPr>
              <a:buFont typeface="Arial" charset="0"/>
              <a:buNone/>
            </a:pPr>
            <a:endParaRPr lang="en-AU" sz="2800" dirty="0"/>
          </a:p>
          <a:p>
            <a:pPr>
              <a:buFont typeface="Arial" charset="0"/>
              <a:buNone/>
            </a:pPr>
            <a:r>
              <a:rPr lang="en-AU" sz="2800" b="1" dirty="0" smtClean="0"/>
              <a:t>	4.4</a:t>
            </a:r>
            <a:r>
              <a:rPr lang="en-AU" sz="2800" dirty="0" smtClean="0"/>
              <a:t> </a:t>
            </a:r>
            <a:r>
              <a:rPr lang="en-AU" sz="2800" dirty="0"/>
              <a:t>Make amendments </a:t>
            </a:r>
            <a:r>
              <a:rPr lang="en-AU" sz="2800" dirty="0" smtClean="0"/>
              <a:t>to the </a:t>
            </a:r>
            <a:r>
              <a:rPr lang="en-AU" sz="2800" dirty="0"/>
              <a:t>final tool based on </a:t>
            </a:r>
            <a:r>
              <a:rPr lang="en-AU" sz="2800" dirty="0" smtClean="0"/>
              <a:t>the analysis </a:t>
            </a:r>
            <a:r>
              <a:rPr lang="en-AU" sz="2800" dirty="0"/>
              <a:t>of feedback</a:t>
            </a:r>
            <a:endParaRPr lang="en-AU" sz="2800" dirty="0" smtClean="0"/>
          </a:p>
          <a:p>
            <a:pPr>
              <a:buFont typeface="Arial" charset="0"/>
              <a:buNone/>
            </a:pPr>
            <a:endParaRPr lang="en-AU" sz="3200" dirty="0" smtClean="0"/>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323059074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3"/>
          <p:cNvSpPr>
            <a:spLocks noGrp="1"/>
          </p:cNvSpPr>
          <p:nvPr>
            <p:ph type="title"/>
          </p:nvPr>
        </p:nvSpPr>
        <p:spPr>
          <a:xfrm>
            <a:off x="642938" y="274638"/>
            <a:ext cx="7858125" cy="1143000"/>
          </a:xfrm>
        </p:spPr>
        <p:txBody>
          <a:bodyPr/>
          <a:lstStyle/>
          <a:p>
            <a:pPr eaLnBrk="1" hangingPunct="1"/>
            <a:r>
              <a:rPr lang="en-AU" dirty="0" smtClean="0">
                <a:solidFill>
                  <a:srgbClr val="FF0000"/>
                </a:solidFill>
              </a:rPr>
              <a:t>Feedback</a:t>
            </a:r>
            <a:endParaRPr lang="en-CA" dirty="0" smtClean="0">
              <a:solidFill>
                <a:srgbClr val="FF0000"/>
              </a:solidFill>
            </a:endParaRPr>
          </a:p>
        </p:txBody>
      </p:sp>
      <p:sp>
        <p:nvSpPr>
          <p:cNvPr id="2" name="TextBox 1"/>
          <p:cNvSpPr txBox="1"/>
          <p:nvPr/>
        </p:nvSpPr>
        <p:spPr>
          <a:xfrm>
            <a:off x="683568" y="1700808"/>
            <a:ext cx="7848872" cy="4832092"/>
          </a:xfrm>
          <a:prstGeom prst="rect">
            <a:avLst/>
          </a:prstGeom>
          <a:noFill/>
        </p:spPr>
        <p:txBody>
          <a:bodyPr wrap="square" rtlCol="0">
            <a:spAutoFit/>
          </a:bodyPr>
          <a:lstStyle/>
          <a:p>
            <a:pPr marL="285750" indent="-285750">
              <a:buFont typeface="Wingdings" panose="05000000000000000000" pitchFamily="2" charset="2"/>
              <a:buChar char="Ø"/>
            </a:pPr>
            <a:r>
              <a:rPr lang="en-AU" sz="2800" dirty="0"/>
              <a:t>Getting formal or informal feedback from the learners on the assessment process is important, as the trainer can then make modifications, alterations, improvements or changes based on the collected information for future programs. </a:t>
            </a:r>
            <a:endParaRPr lang="en-GB" sz="2800" dirty="0"/>
          </a:p>
          <a:p>
            <a:pPr marL="285750" indent="-285750">
              <a:buFont typeface="Wingdings" panose="05000000000000000000" pitchFamily="2" charset="2"/>
              <a:buChar char="Ø"/>
            </a:pPr>
            <a:r>
              <a:rPr lang="en-AU" sz="2800" dirty="0"/>
              <a:t>Formal feedback includes written surveys, questionnaires, comments, letters, and other written feedback.</a:t>
            </a:r>
            <a:endParaRPr lang="en-GB" sz="2800" dirty="0"/>
          </a:p>
          <a:p>
            <a:pPr marL="285750" indent="-285750">
              <a:buFont typeface="Wingdings" panose="05000000000000000000" pitchFamily="2" charset="2"/>
              <a:buChar char="Ø"/>
            </a:pPr>
            <a:r>
              <a:rPr lang="en-AU" sz="2800" dirty="0"/>
              <a:t>Informal feedback involves comments made to the trainer, general conversations, comments between learners, and other related feedback.</a:t>
            </a:r>
            <a:endParaRPr lang="en-GB" sz="2800" dirty="0"/>
          </a:p>
        </p:txBody>
      </p:sp>
    </p:spTree>
    <p:extLst>
      <p:ext uri="{BB962C8B-B14F-4D97-AF65-F5344CB8AC3E}">
        <p14:creationId xmlns:p14="http://schemas.microsoft.com/office/powerpoint/2010/main" val="397686752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GB" dirty="0" smtClean="0"/>
              <a:t>Activity </a:t>
            </a:r>
            <a:r>
              <a:rPr lang="en-GB" dirty="0"/>
              <a:t>4</a:t>
            </a:r>
            <a:r>
              <a:rPr lang="en-GB" dirty="0" smtClean="0"/>
              <a:t>D</a:t>
            </a:r>
            <a:endParaRPr lang="en-CA"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71902455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43011" name="Title 3"/>
          <p:cNvSpPr>
            <a:spLocks noGrp="1"/>
          </p:cNvSpPr>
          <p:nvPr>
            <p:ph type="title"/>
          </p:nvPr>
        </p:nvSpPr>
        <p:spPr>
          <a:xfrm>
            <a:off x="642938" y="274638"/>
            <a:ext cx="7858125" cy="1143000"/>
          </a:xfrm>
        </p:spPr>
        <p:txBody>
          <a:bodyPr>
            <a:normAutofit fontScale="90000"/>
          </a:bodyPr>
          <a:lstStyle/>
          <a:p>
            <a:pPr eaLnBrk="1" hangingPunct="1"/>
            <a:r>
              <a:rPr lang="en-GB" dirty="0" smtClean="0">
                <a:solidFill>
                  <a:srgbClr val="FF0000"/>
                </a:solidFill>
              </a:rPr>
              <a:t>Review and trial the assessment tool</a:t>
            </a:r>
            <a:endParaRPr lang="en-CA" dirty="0" smtClean="0">
              <a:solidFill>
                <a:srgbClr val="FF0000"/>
              </a:solidFill>
            </a:endParaRPr>
          </a:p>
        </p:txBody>
      </p:sp>
      <p:sp>
        <p:nvSpPr>
          <p:cNvPr id="43012" name="Content Placeholder 4"/>
          <p:cNvSpPr>
            <a:spLocks noGrp="1"/>
          </p:cNvSpPr>
          <p:nvPr>
            <p:ph idx="1"/>
          </p:nvPr>
        </p:nvSpPr>
        <p:spPr>
          <a:xfrm>
            <a:off x="4788024" y="2204864"/>
            <a:ext cx="3995936" cy="3806304"/>
          </a:xfrm>
        </p:spPr>
        <p:txBody>
          <a:bodyPr>
            <a:normAutofit/>
          </a:bodyPr>
          <a:lstStyle/>
          <a:p>
            <a:pPr>
              <a:buFont typeface="Arial" charset="0"/>
              <a:buNone/>
            </a:pPr>
            <a:r>
              <a:rPr lang="en-AU" sz="3200" b="1" dirty="0" smtClean="0"/>
              <a:t>	</a:t>
            </a:r>
            <a:r>
              <a:rPr lang="en-AU" sz="2800" b="1" dirty="0" smtClean="0"/>
              <a:t>4.5</a:t>
            </a:r>
            <a:r>
              <a:rPr lang="en-AU" sz="2800" dirty="0" smtClean="0"/>
              <a:t> Appropriately format, and file, finalised assessment tool according to assessment system policies and procedures</a:t>
            </a:r>
            <a:endParaRPr lang="en-AU" sz="3200" dirty="0" smtClean="0"/>
          </a:p>
          <a:p>
            <a:pPr>
              <a:buFont typeface="Arial" charset="0"/>
              <a:buNone/>
            </a:pPr>
            <a:endParaRPr lang="en-AU" sz="3200" dirty="0" smtClean="0"/>
          </a:p>
          <a:p>
            <a:pPr>
              <a:buFont typeface="Arial" charset="0"/>
              <a:buNone/>
            </a:pPr>
            <a:endParaRPr lang="en-AU" sz="3200" dirty="0" smtClean="0"/>
          </a:p>
        </p:txBody>
      </p:sp>
    </p:spTree>
    <p:extLst>
      <p:ext uri="{BB962C8B-B14F-4D97-AF65-F5344CB8AC3E}">
        <p14:creationId xmlns:p14="http://schemas.microsoft.com/office/powerpoint/2010/main" val="226430132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3"/>
          <p:cNvSpPr>
            <a:spLocks noGrp="1"/>
          </p:cNvSpPr>
          <p:nvPr>
            <p:ph type="title"/>
          </p:nvPr>
        </p:nvSpPr>
        <p:spPr/>
        <p:txBody>
          <a:bodyPr/>
          <a:lstStyle/>
          <a:p>
            <a:pPr eaLnBrk="1" hangingPunct="1"/>
            <a:r>
              <a:rPr lang="en-AU" smtClean="0"/>
              <a:t>Individual files on instruments</a:t>
            </a:r>
            <a:endParaRPr lang="en-CA" smtClean="0"/>
          </a:p>
        </p:txBody>
      </p:sp>
      <p:sp>
        <p:nvSpPr>
          <p:cNvPr id="4" name="Content Placeholder 3"/>
          <p:cNvSpPr>
            <a:spLocks noGrp="1"/>
          </p:cNvSpPr>
          <p:nvPr>
            <p:ph idx="1"/>
          </p:nvPr>
        </p:nvSpPr>
        <p:spPr>
          <a:xfrm>
            <a:off x="457200" y="1600200"/>
            <a:ext cx="8229600" cy="4925144"/>
          </a:xfrm>
        </p:spPr>
        <p:txBody>
          <a:bodyPr>
            <a:normAutofit lnSpcReduction="10000"/>
          </a:bodyPr>
          <a:lstStyle/>
          <a:p>
            <a:pPr marL="0" indent="0">
              <a:buNone/>
              <a:defRPr/>
            </a:pPr>
            <a:r>
              <a:rPr lang="en-AU" b="1" dirty="0"/>
              <a:t>The individual file on the instrument can contain information such as</a:t>
            </a:r>
            <a:r>
              <a:rPr lang="en-AU" b="1" dirty="0" smtClean="0"/>
              <a:t>:</a:t>
            </a:r>
            <a:endParaRPr lang="en-AU" sz="2800" dirty="0" smtClean="0"/>
          </a:p>
          <a:p>
            <a:pPr>
              <a:defRPr/>
            </a:pPr>
            <a:r>
              <a:rPr lang="en-AU" sz="2800" dirty="0" smtClean="0"/>
              <a:t>Who provided the information on the instrument</a:t>
            </a:r>
          </a:p>
          <a:p>
            <a:pPr>
              <a:defRPr/>
            </a:pPr>
            <a:r>
              <a:rPr lang="en-AU" sz="2800" dirty="0" smtClean="0"/>
              <a:t>When the instrument was developed</a:t>
            </a:r>
          </a:p>
          <a:p>
            <a:pPr>
              <a:defRPr/>
            </a:pPr>
            <a:r>
              <a:rPr lang="en-AU" sz="2800" dirty="0" smtClean="0"/>
              <a:t>Who was consulted for the development of the instrument</a:t>
            </a:r>
          </a:p>
          <a:p>
            <a:pPr>
              <a:defRPr/>
            </a:pPr>
            <a:r>
              <a:rPr lang="en-AU" sz="2800" dirty="0" smtClean="0"/>
              <a:t>What changes were made</a:t>
            </a:r>
          </a:p>
          <a:p>
            <a:pPr>
              <a:defRPr/>
            </a:pPr>
            <a:r>
              <a:rPr lang="en-AU" sz="2800" dirty="0" smtClean="0"/>
              <a:t>Who was responsible for the changes</a:t>
            </a:r>
          </a:p>
          <a:p>
            <a:pPr>
              <a:defRPr/>
            </a:pPr>
            <a:r>
              <a:rPr lang="en-AU" sz="2800" dirty="0" smtClean="0"/>
              <a:t>How the feedback was managed</a:t>
            </a:r>
          </a:p>
          <a:p>
            <a:pPr>
              <a:defRPr/>
            </a:pPr>
            <a:r>
              <a:rPr lang="en-AU" sz="2800" dirty="0" smtClean="0"/>
              <a:t>Who provided the feedback to the trainer or assessor.</a:t>
            </a:r>
            <a:endParaRPr lang="en-GB" sz="2800" dirty="0"/>
          </a:p>
        </p:txBody>
      </p:sp>
    </p:spTree>
    <p:extLst>
      <p:ext uri="{BB962C8B-B14F-4D97-AF65-F5344CB8AC3E}">
        <p14:creationId xmlns:p14="http://schemas.microsoft.com/office/powerpoint/2010/main" val="326902133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eaLnBrk="1" hangingPunct="1"/>
            <a:r>
              <a:rPr lang="en-GB" dirty="0" smtClean="0"/>
              <a:t>Activity </a:t>
            </a:r>
            <a:r>
              <a:rPr lang="en-GB" dirty="0" smtClean="0"/>
              <a:t>4E</a:t>
            </a:r>
            <a:endParaRPr lang="en-CA" dirty="0" smtClean="0"/>
          </a:p>
        </p:txBody>
      </p:sp>
      <p:pic>
        <p:nvPicPr>
          <p:cNvPr id="45059"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extLst>
      <p:ext uri="{BB962C8B-B14F-4D97-AF65-F5344CB8AC3E}">
        <p14:creationId xmlns:p14="http://schemas.microsoft.com/office/powerpoint/2010/main" val="171226312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smtClean="0"/>
              <a:t>Summative assessments consist of:</a:t>
            </a:r>
          </a:p>
          <a:p>
            <a:r>
              <a:rPr lang="en-US" dirty="0" smtClean="0"/>
              <a:t>Skills assessment</a:t>
            </a:r>
          </a:p>
          <a:p>
            <a:r>
              <a:rPr lang="en-US" dirty="0" smtClean="0"/>
              <a:t>Knowledge assessment</a:t>
            </a:r>
          </a:p>
          <a:p>
            <a:r>
              <a:rPr lang="en-US" dirty="0" smtClean="0"/>
              <a:t>Performance assessment.</a:t>
            </a:r>
          </a:p>
          <a:p>
            <a:pPr marL="0" indent="0">
              <a:buNone/>
            </a:pPr>
            <a:endParaRPr lang="en-US" dirty="0" smtClean="0"/>
          </a:p>
          <a:p>
            <a:pPr marL="0" indent="0">
              <a:buNone/>
            </a:pPr>
            <a:r>
              <a:rPr lang="en-US" dirty="0" smtClean="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smtClean="0">
                <a:solidFill>
                  <a:srgbClr val="FF0000"/>
                </a:solidFill>
              </a:rPr>
              <a:t>Summary and Feedback</a:t>
            </a:r>
            <a:endParaRPr lang="en-CA" dirty="0" smtClean="0">
              <a:solidFill>
                <a:srgbClr val="FF0000"/>
              </a:solidFill>
            </a:endParaRPr>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928</TotalTime>
  <Words>2512</Words>
  <Application>Microsoft Office PowerPoint</Application>
  <PresentationFormat>On-screen Show (4:3)</PresentationFormat>
  <Paragraphs>377</Paragraphs>
  <Slides>74</Slides>
  <Notes>37</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Office Theme</vt:lpstr>
      <vt:lpstr>PowerPoint Presentation</vt:lpstr>
      <vt:lpstr>Vocational education and training as a competency-based system</vt:lpstr>
      <vt:lpstr>Competency standards as the basis of qualifications</vt:lpstr>
      <vt:lpstr>The principles of competency-based assessment</vt:lpstr>
      <vt:lpstr>The principles of competency-based assessment</vt:lpstr>
      <vt:lpstr>The principles of competency-based assessment</vt:lpstr>
      <vt:lpstr>Assessment which is criterion referenced as distinct from norm-referenced assessment</vt:lpstr>
      <vt:lpstr>Reporting of competency-based assessment</vt:lpstr>
      <vt:lpstr>The dimensions of competency</vt:lpstr>
      <vt:lpstr>Components of a national training package</vt:lpstr>
      <vt:lpstr>Assessment strategies</vt:lpstr>
      <vt:lpstr>Assessment strategies</vt:lpstr>
      <vt:lpstr>Determine the focus of assessment tool</vt:lpstr>
      <vt:lpstr>The assessment tool</vt:lpstr>
      <vt:lpstr>Context and conditions of assessment</vt:lpstr>
      <vt:lpstr>Learner characteristics</vt:lpstr>
      <vt:lpstr>Purpose of the assessment tool</vt:lpstr>
      <vt:lpstr>Activity 1A</vt:lpstr>
      <vt:lpstr>Determine the focus of assessment tool</vt:lpstr>
      <vt:lpstr>Benchmarking</vt:lpstr>
      <vt:lpstr>Performance criteria sample</vt:lpstr>
      <vt:lpstr>Contextualising</vt:lpstr>
      <vt:lpstr>Evidence criteria/’assessment decision-making rules’</vt:lpstr>
      <vt:lpstr>Activity 1B</vt:lpstr>
      <vt:lpstr>Determine the focus of assessment tool</vt:lpstr>
      <vt:lpstr>Contextualisation</vt:lpstr>
      <vt:lpstr>Modifications</vt:lpstr>
      <vt:lpstr>Activity 1C</vt:lpstr>
      <vt:lpstr>Determine the focus of assessment tool</vt:lpstr>
      <vt:lpstr>Examples of related documentation</vt:lpstr>
      <vt:lpstr>Examples of related documentation</vt:lpstr>
      <vt:lpstr>Assessment tools, validation and further information about documentation</vt:lpstr>
      <vt:lpstr>Assessment tools, validation and further information about documentation</vt:lpstr>
      <vt:lpstr>Activity 1D</vt:lpstr>
      <vt:lpstr>Design the assessment tool</vt:lpstr>
      <vt:lpstr>Collection of evidence</vt:lpstr>
      <vt:lpstr>Four principles of assessment</vt:lpstr>
      <vt:lpstr>Activity 2A</vt:lpstr>
      <vt:lpstr>Design the assessment tool</vt:lpstr>
      <vt:lpstr>Recognising current competency</vt:lpstr>
      <vt:lpstr>Recognition assessment methods</vt:lpstr>
      <vt:lpstr>Activity 2B</vt:lpstr>
      <vt:lpstr>Design the assessment tool</vt:lpstr>
      <vt:lpstr>Assessment instruments  and tools</vt:lpstr>
      <vt:lpstr>Design the assessment tool</vt:lpstr>
      <vt:lpstr>Sample assessment checklist</vt:lpstr>
      <vt:lpstr>Activity 2C</vt:lpstr>
      <vt:lpstr>Develop the assessment tool</vt:lpstr>
      <vt:lpstr>Developing instruments</vt:lpstr>
      <vt:lpstr>Activity 3A</vt:lpstr>
      <vt:lpstr>Develop the assessment tool</vt:lpstr>
      <vt:lpstr>Communication procedures</vt:lpstr>
      <vt:lpstr>Activity 3B</vt:lpstr>
      <vt:lpstr>Develop the assessment tool</vt:lpstr>
      <vt:lpstr>Assessment system policies and procedures</vt:lpstr>
      <vt:lpstr>Storage and retrieval needs</vt:lpstr>
      <vt:lpstr>Review and evaluation procedures</vt:lpstr>
      <vt:lpstr>Version control</vt:lpstr>
      <vt:lpstr>Activity 3C</vt:lpstr>
      <vt:lpstr>Review and trial the assessment tool</vt:lpstr>
      <vt:lpstr>Evidence</vt:lpstr>
      <vt:lpstr>Activity 4A</vt:lpstr>
      <vt:lpstr>Review and trial the assessment tool</vt:lpstr>
      <vt:lpstr>Assessment instruments</vt:lpstr>
      <vt:lpstr>How to trial</vt:lpstr>
      <vt:lpstr>Activity 4B</vt:lpstr>
      <vt:lpstr>Review and trial the assessment tool</vt:lpstr>
      <vt:lpstr>Feedback</vt:lpstr>
      <vt:lpstr>Activity 4D</vt:lpstr>
      <vt:lpstr>Review and trial the assessment tool</vt:lpstr>
      <vt:lpstr>Individual files on instruments</vt:lpstr>
      <vt:lpstr>Activity 4E</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259</cp:revision>
  <dcterms:created xsi:type="dcterms:W3CDTF">2011-08-26T06:48:04Z</dcterms:created>
  <dcterms:modified xsi:type="dcterms:W3CDTF">2017-08-25T10:17:08Z</dcterms:modified>
</cp:coreProperties>
</file>