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7" r:id="rId2"/>
    <p:sldId id="309" r:id="rId3"/>
    <p:sldId id="437" r:id="rId4"/>
    <p:sldId id="611" r:id="rId5"/>
    <p:sldId id="612" r:id="rId6"/>
    <p:sldId id="613" r:id="rId7"/>
    <p:sldId id="392" r:id="rId8"/>
    <p:sldId id="504" r:id="rId9"/>
    <p:sldId id="503" r:id="rId10"/>
    <p:sldId id="439" r:id="rId11"/>
    <p:sldId id="396" r:id="rId12"/>
    <p:sldId id="440" r:id="rId13"/>
    <p:sldId id="614" r:id="rId14"/>
    <p:sldId id="615" r:id="rId15"/>
    <p:sldId id="616" r:id="rId16"/>
    <p:sldId id="399" r:id="rId17"/>
    <p:sldId id="401" r:id="rId18"/>
    <p:sldId id="441" r:id="rId19"/>
    <p:sldId id="387" r:id="rId20"/>
    <p:sldId id="586" r:id="rId21"/>
    <p:sldId id="587" r:id="rId22"/>
    <p:sldId id="588" r:id="rId23"/>
    <p:sldId id="589" r:id="rId24"/>
    <p:sldId id="590" r:id="rId25"/>
    <p:sldId id="617" r:id="rId26"/>
    <p:sldId id="618" r:id="rId27"/>
    <p:sldId id="619" r:id="rId28"/>
    <p:sldId id="591" r:id="rId29"/>
    <p:sldId id="595" r:id="rId30"/>
    <p:sldId id="596" r:id="rId31"/>
    <p:sldId id="597" r:id="rId32"/>
    <p:sldId id="598" r:id="rId33"/>
    <p:sldId id="599" r:id="rId34"/>
    <p:sldId id="600" r:id="rId35"/>
    <p:sldId id="601" r:id="rId36"/>
    <p:sldId id="602" r:id="rId37"/>
    <p:sldId id="620" r:id="rId38"/>
    <p:sldId id="603" r:id="rId39"/>
    <p:sldId id="604" r:id="rId40"/>
    <p:sldId id="605" r:id="rId41"/>
    <p:sldId id="606" r:id="rId42"/>
    <p:sldId id="607" r:id="rId43"/>
    <p:sldId id="608" r:id="rId44"/>
    <p:sldId id="621" r:id="rId45"/>
    <p:sldId id="609" r:id="rId46"/>
    <p:sldId id="562" r:id="rId47"/>
    <p:sldId id="563" r:id="rId48"/>
    <p:sldId id="622" r:id="rId49"/>
    <p:sldId id="564" r:id="rId50"/>
    <p:sldId id="623" r:id="rId51"/>
    <p:sldId id="624"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varScale="1">
        <p:scale>
          <a:sx n="63" d="100"/>
          <a:sy n="63" d="100"/>
        </p:scale>
        <p:origin x="-173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25/10/2017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1148271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17</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41</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51</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25/10/2017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25/10/2017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a:solidFill>
                  <a:srgbClr val="FF0000"/>
                </a:solidFill>
              </a:rPr>
              <a:t>CHCLEG001</a:t>
            </a:r>
            <a:endParaRPr lang="en-GB" sz="4400" dirty="0">
              <a:solidFill>
                <a:srgbClr val="FF0000"/>
              </a:solidFill>
            </a:endParaRPr>
          </a:p>
          <a:p>
            <a:pPr algn="r"/>
            <a:r>
              <a:rPr lang="en-AU" sz="4400" b="1" dirty="0">
                <a:solidFill>
                  <a:srgbClr val="FF0000"/>
                </a:solidFill>
              </a:rPr>
              <a:t>Work legally and ethically</a:t>
            </a:r>
            <a:endParaRPr lang="en-GB" sz="4400" dirty="0">
              <a:solidFill>
                <a:srgbClr val="FF0000"/>
              </a:solidFill>
            </a:endParaRPr>
          </a:p>
        </p:txBody>
      </p:sp>
      <p:pic>
        <p:nvPicPr>
          <p:cNvPr id="3" name="Picture 2" descr="C:\Users\Tom\Desktop\ArtWork\MGab.jpg"/>
          <p:cNvPicPr/>
          <p:nvPr/>
        </p:nvPicPr>
        <p:blipFill>
          <a:blip r:embed="rId3" cstate="print"/>
          <a:srcRect/>
          <a:stretch>
            <a:fillRect/>
          </a:stretch>
        </p:blipFill>
        <p:spPr bwMode="auto">
          <a:xfrm>
            <a:off x="683568" y="2636912"/>
            <a:ext cx="3629025" cy="36290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respond to legal requirements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a:latin typeface="+mj-lt"/>
              </a:rPr>
              <a:t>1.1  </a:t>
            </a:r>
            <a:r>
              <a:rPr lang="en-AU" sz="2800" dirty="0"/>
              <a:t>Identify, access and interpret sources of information about the legal requirements that apply to the work role</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Sources of legal information</a:t>
            </a:r>
          </a:p>
        </p:txBody>
      </p:sp>
      <p:sp>
        <p:nvSpPr>
          <p:cNvPr id="3" name="Content Placeholder 2"/>
          <p:cNvSpPr>
            <a:spLocks noGrp="1"/>
          </p:cNvSpPr>
          <p:nvPr>
            <p:ph idx="1"/>
          </p:nvPr>
        </p:nvSpPr>
        <p:spPr/>
        <p:txBody>
          <a:bodyPr/>
          <a:lstStyle/>
          <a:p>
            <a:pPr lvl="0"/>
            <a:r>
              <a:rPr lang="en-AU" dirty="0"/>
              <a:t>www.health.gov.au</a:t>
            </a:r>
            <a:endParaRPr lang="en-GB" dirty="0"/>
          </a:p>
          <a:p>
            <a:pPr lvl="0"/>
            <a:r>
              <a:rPr lang="en-AU" dirty="0"/>
              <a:t>www.oaic.gov.au</a:t>
            </a:r>
            <a:endParaRPr lang="en-GB" dirty="0"/>
          </a:p>
          <a:p>
            <a:pPr lvl="0"/>
            <a:r>
              <a:rPr lang="en-AU" dirty="0"/>
              <a:t>www.safeworkaustralia.gov.au</a:t>
            </a:r>
            <a:endParaRPr lang="en-GB" dirty="0"/>
          </a:p>
          <a:p>
            <a:pPr lvl="0"/>
            <a:r>
              <a:rPr lang="en-AU" dirty="0"/>
              <a:t>www.commerce.wa.gov.au</a:t>
            </a:r>
            <a:endParaRPr lang="en-GB" dirty="0"/>
          </a:p>
          <a:p>
            <a:pPr lvl="0"/>
            <a:r>
              <a:rPr lang="en-AU" dirty="0"/>
              <a:t>www.alrc.gov.au</a:t>
            </a:r>
            <a:endParaRPr lang="en-GB" dirty="0"/>
          </a:p>
          <a:p>
            <a:endParaRPr lang="en-GB" dirty="0"/>
          </a:p>
        </p:txBody>
      </p:sp>
      <p:pic>
        <p:nvPicPr>
          <p:cNvPr id="4" name="Picture 3" descr="C:\Users\Tom\Desktop\ArtWork\Shuttershock\dog_law_legal_gavel.jpg"/>
          <p:cNvPicPr/>
          <p:nvPr/>
        </p:nvPicPr>
        <p:blipFill>
          <a:blip r:embed="rId2" cstate="print"/>
          <a:srcRect/>
          <a:stretch>
            <a:fillRect/>
          </a:stretch>
        </p:blipFill>
        <p:spPr bwMode="auto">
          <a:xfrm>
            <a:off x="5508104" y="3284984"/>
            <a:ext cx="3024336" cy="2808312"/>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Common legal issues relevant to the workplace </a:t>
            </a:r>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pPr lvl="0"/>
            <a:r>
              <a:rPr lang="en-GB" dirty="0"/>
              <a:t>Harassment (sexual, racial etc.)</a:t>
            </a:r>
          </a:p>
          <a:p>
            <a:pPr lvl="0"/>
            <a:r>
              <a:rPr lang="en-GB" dirty="0"/>
              <a:t>Discrimination</a:t>
            </a:r>
          </a:p>
          <a:p>
            <a:pPr lvl="0"/>
            <a:r>
              <a:rPr lang="en-GB" dirty="0"/>
              <a:t>Unfair dismissal</a:t>
            </a:r>
          </a:p>
          <a:p>
            <a:pPr lvl="0"/>
            <a:r>
              <a:rPr lang="en-AU" dirty="0"/>
              <a:t>Copyright/patent issues</a:t>
            </a:r>
            <a:endParaRPr lang="en-GB" dirty="0"/>
          </a:p>
          <a:p>
            <a:pPr lvl="0"/>
            <a:r>
              <a:rPr lang="en-AU" dirty="0"/>
              <a:t>Customer disputes</a:t>
            </a:r>
            <a:endParaRPr lang="en-GB" dirty="0"/>
          </a:p>
          <a:p>
            <a:pPr lvl="0"/>
            <a:r>
              <a:rPr lang="en-AU" dirty="0"/>
              <a:t>Employee background checks</a:t>
            </a:r>
            <a:endParaRPr lang="en-GB" dirty="0"/>
          </a:p>
          <a:p>
            <a:pPr lvl="0"/>
            <a:r>
              <a:rPr lang="en-AU" dirty="0"/>
              <a:t>Privacy/confidentiality issues</a:t>
            </a:r>
            <a:endParaRPr lang="en-GB" dirty="0"/>
          </a:p>
          <a:p>
            <a:pPr lvl="0"/>
            <a:r>
              <a:rPr lang="en-AU" dirty="0"/>
              <a:t>Duty of care/neglect</a:t>
            </a:r>
            <a:endParaRPr lang="en-GB" dirty="0"/>
          </a:p>
          <a:p>
            <a:pPr lvl="0"/>
            <a:r>
              <a:rPr lang="en-AU" dirty="0"/>
              <a:t>Employee rights</a:t>
            </a:r>
            <a:endParaRPr lang="en-GB" dirty="0"/>
          </a:p>
          <a:p>
            <a:pPr lvl="0"/>
            <a:r>
              <a:rPr lang="en-AU" dirty="0"/>
              <a:t>Client rights</a:t>
            </a:r>
            <a:endParaRPr lang="en-GB" dirty="0"/>
          </a:p>
          <a:p>
            <a:pPr lvl="0"/>
            <a:r>
              <a:rPr lang="en-AU" dirty="0"/>
              <a:t>WHS.</a:t>
            </a:r>
            <a:endParaRPr lang="en-GB" dirty="0"/>
          </a:p>
          <a:p>
            <a:endParaRPr lang="en-GB" dirty="0"/>
          </a:p>
        </p:txBody>
      </p:sp>
      <p:pic>
        <p:nvPicPr>
          <p:cNvPr id="4" name="Picture 3" descr="C:\Users\Tom\Desktop\ArtWork\Shuttershock\auction_judge_hammer_law_legal_sell.jpg"/>
          <p:cNvPicPr/>
          <p:nvPr/>
        </p:nvPicPr>
        <p:blipFill>
          <a:blip r:embed="rId2" cstate="print"/>
          <a:srcRect/>
          <a:stretch>
            <a:fillRect/>
          </a:stretch>
        </p:blipFill>
        <p:spPr bwMode="auto">
          <a:xfrm>
            <a:off x="5940152" y="2420887"/>
            <a:ext cx="2727945" cy="2439913"/>
          </a:xfrm>
          <a:prstGeom prst="rect">
            <a:avLst/>
          </a:prstGeom>
          <a:ln>
            <a:noFill/>
          </a:ln>
          <a:effectLst>
            <a:softEdge rad="112500"/>
          </a:effectLst>
        </p:spPr>
      </p:pic>
    </p:spTree>
    <p:extLst>
      <p:ext uri="{BB962C8B-B14F-4D97-AF65-F5344CB8AC3E}">
        <p14:creationId xmlns:p14="http://schemas.microsoft.com/office/powerpoint/2010/main" val="1243598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Overview of the legal system</a:t>
            </a:r>
          </a:p>
        </p:txBody>
      </p:sp>
      <p:sp>
        <p:nvSpPr>
          <p:cNvPr id="3" name="Content Placeholder 2"/>
          <p:cNvSpPr>
            <a:spLocks noGrp="1"/>
          </p:cNvSpPr>
          <p:nvPr>
            <p:ph idx="1"/>
          </p:nvPr>
        </p:nvSpPr>
        <p:spPr>
          <a:xfrm>
            <a:off x="457200" y="1600200"/>
            <a:ext cx="8229600" cy="5069160"/>
          </a:xfrm>
        </p:spPr>
        <p:txBody>
          <a:bodyPr>
            <a:normAutofit/>
          </a:bodyPr>
          <a:lstStyle/>
          <a:p>
            <a:r>
              <a:rPr lang="en-GB" dirty="0"/>
              <a:t>Exclusive powers </a:t>
            </a:r>
          </a:p>
          <a:p>
            <a:r>
              <a:rPr lang="en-GB" dirty="0"/>
              <a:t>Concurrent powers </a:t>
            </a:r>
          </a:p>
          <a:p>
            <a:r>
              <a:rPr lang="en-GB" dirty="0"/>
              <a:t>Sources of law</a:t>
            </a:r>
          </a:p>
          <a:p>
            <a:r>
              <a:rPr lang="en-GB" dirty="0"/>
              <a:t>The High Court of Australia</a:t>
            </a:r>
          </a:p>
          <a:p>
            <a:r>
              <a:rPr lang="en-AU" dirty="0"/>
              <a:t>Federal Court of Australia</a:t>
            </a:r>
            <a:endParaRPr lang="en-GB" dirty="0"/>
          </a:p>
          <a:p>
            <a:r>
              <a:rPr lang="en-AU" dirty="0"/>
              <a:t>Family Court of Australia</a:t>
            </a:r>
            <a:endParaRPr lang="en-GB" dirty="0"/>
          </a:p>
          <a:p>
            <a:r>
              <a:rPr lang="en-AU" dirty="0"/>
              <a:t>Federal Magistrates Court of Australia</a:t>
            </a:r>
            <a:endParaRPr lang="en-GB" dirty="0"/>
          </a:p>
          <a:p>
            <a:r>
              <a:rPr lang="en-AU" dirty="0"/>
              <a:t>Australian state and territory courts</a:t>
            </a:r>
            <a:endParaRPr lang="en-GB" dirty="0"/>
          </a:p>
          <a:p>
            <a:r>
              <a:rPr lang="en-GB" dirty="0"/>
              <a:t>Legal aid</a:t>
            </a:r>
          </a:p>
          <a:p>
            <a:endParaRPr lang="en-GB" dirty="0"/>
          </a:p>
        </p:txBody>
      </p:sp>
      <p:pic>
        <p:nvPicPr>
          <p:cNvPr id="4" name="Picture 3" descr="C:\Users\Tom\Desktop\ArtWork\Fotolia_26681287_S.jpg"/>
          <p:cNvPicPr/>
          <p:nvPr/>
        </p:nvPicPr>
        <p:blipFill>
          <a:blip r:embed="rId2" cstate="print"/>
          <a:srcRect/>
          <a:stretch>
            <a:fillRect/>
          </a:stretch>
        </p:blipFill>
        <p:spPr bwMode="auto">
          <a:xfrm>
            <a:off x="6372200" y="1772816"/>
            <a:ext cx="2095619" cy="2722984"/>
          </a:xfrm>
          <a:prstGeom prst="rect">
            <a:avLst/>
          </a:prstGeom>
          <a:noFill/>
          <a:ln w="9525">
            <a:noFill/>
            <a:miter lim="800000"/>
            <a:headEnd/>
            <a:tailEnd/>
          </a:ln>
        </p:spPr>
      </p:pic>
    </p:spTree>
    <p:extLst>
      <p:ext uri="{BB962C8B-B14F-4D97-AF65-F5344CB8AC3E}">
        <p14:creationId xmlns:p14="http://schemas.microsoft.com/office/powerpoint/2010/main" val="2845524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Types of law </a:t>
            </a:r>
          </a:p>
        </p:txBody>
      </p:sp>
      <p:sp>
        <p:nvSpPr>
          <p:cNvPr id="3" name="Content Placeholder 2"/>
          <p:cNvSpPr>
            <a:spLocks noGrp="1"/>
          </p:cNvSpPr>
          <p:nvPr>
            <p:ph idx="1"/>
          </p:nvPr>
        </p:nvSpPr>
        <p:spPr/>
        <p:txBody>
          <a:bodyPr/>
          <a:lstStyle/>
          <a:p>
            <a:pPr marL="0" indent="0">
              <a:buNone/>
            </a:pPr>
            <a:r>
              <a:rPr lang="en-GB" b="1" u="sng" dirty="0"/>
              <a:t>Criminal laws</a:t>
            </a:r>
          </a:p>
          <a:p>
            <a:r>
              <a:rPr lang="en-GB" dirty="0"/>
              <a:t>These laws are designed to protect society and, if you break them, police can take immediate action.</a:t>
            </a:r>
            <a:endParaRPr lang="en-GB" b="1" dirty="0"/>
          </a:p>
          <a:p>
            <a:pPr marL="0" indent="0">
              <a:buNone/>
            </a:pPr>
            <a:endParaRPr lang="en-GB" b="1" u="sng" dirty="0"/>
          </a:p>
          <a:p>
            <a:pPr marL="0" indent="0">
              <a:buNone/>
            </a:pPr>
            <a:r>
              <a:rPr lang="en-GB" b="1" u="sng" dirty="0"/>
              <a:t>Civil laws</a:t>
            </a:r>
            <a:endParaRPr lang="en-GB" b="1" dirty="0"/>
          </a:p>
          <a:p>
            <a:r>
              <a:rPr lang="en-GB" dirty="0"/>
              <a:t>These laws solve problems and disputes </a:t>
            </a:r>
            <a:br>
              <a:rPr lang="en-GB" dirty="0"/>
            </a:br>
            <a:r>
              <a:rPr lang="en-GB" dirty="0"/>
              <a:t>between two or more parties – the </a:t>
            </a:r>
            <a:br>
              <a:rPr lang="en-GB" dirty="0"/>
            </a:br>
            <a:r>
              <a:rPr lang="en-GB" dirty="0"/>
              <a:t>courts and legal personnel resolves </a:t>
            </a:r>
            <a:br>
              <a:rPr lang="en-GB" dirty="0"/>
            </a:br>
            <a:r>
              <a:rPr lang="en-GB" dirty="0"/>
              <a:t>these issues.</a:t>
            </a:r>
          </a:p>
          <a:p>
            <a:endParaRPr lang="en-GB" dirty="0"/>
          </a:p>
        </p:txBody>
      </p:sp>
      <p:pic>
        <p:nvPicPr>
          <p:cNvPr id="4" name="Picture 3" descr="C:\Users\Tom\Desktop\ArtWork\sack notice fire pink_slip_800_wht_6959.png"/>
          <p:cNvPicPr/>
          <p:nvPr/>
        </p:nvPicPr>
        <p:blipFill>
          <a:blip r:embed="rId2" cstate="print"/>
          <a:srcRect/>
          <a:stretch>
            <a:fillRect/>
          </a:stretch>
        </p:blipFill>
        <p:spPr bwMode="auto">
          <a:xfrm>
            <a:off x="6804247" y="4509120"/>
            <a:ext cx="2339753" cy="2372528"/>
          </a:xfrm>
          <a:prstGeom prst="rect">
            <a:avLst/>
          </a:prstGeom>
          <a:noFill/>
          <a:ln w="9525">
            <a:noFill/>
            <a:miter lim="800000"/>
            <a:headEnd/>
            <a:tailEnd/>
          </a:ln>
        </p:spPr>
      </p:pic>
    </p:spTree>
    <p:extLst>
      <p:ext uri="{BB962C8B-B14F-4D97-AF65-F5344CB8AC3E}">
        <p14:creationId xmlns:p14="http://schemas.microsoft.com/office/powerpoint/2010/main" val="1175318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respond to legal requirements</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a:latin typeface="+mj-lt"/>
              </a:rPr>
              <a:t>1.2 </a:t>
            </a:r>
            <a:r>
              <a:rPr lang="en-AU" sz="2800" dirty="0"/>
              <a:t>Identify the scope and nature of own legal rights and responsibilities</a:t>
            </a:r>
            <a:r>
              <a:rPr lang="en-AU" sz="2800" b="1" dirty="0">
                <a:latin typeface="+mj-lt"/>
              </a:rPr>
              <a:t> </a:t>
            </a:r>
            <a:endParaRPr lang="en-AU" sz="28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Legal rights and responsibilities</a:t>
            </a:r>
          </a:p>
        </p:txBody>
      </p:sp>
      <p:sp>
        <p:nvSpPr>
          <p:cNvPr id="3" name="Content Placeholder 2"/>
          <p:cNvSpPr>
            <a:spLocks noGrp="1"/>
          </p:cNvSpPr>
          <p:nvPr>
            <p:ph idx="1"/>
          </p:nvPr>
        </p:nvSpPr>
        <p:spPr>
          <a:xfrm>
            <a:off x="457200" y="1600200"/>
            <a:ext cx="8229600" cy="4997152"/>
          </a:xfrm>
        </p:spPr>
        <p:txBody>
          <a:bodyPr>
            <a:normAutofit lnSpcReduction="10000"/>
          </a:bodyPr>
          <a:lstStyle/>
          <a:p>
            <a:pPr lvl="0"/>
            <a:r>
              <a:rPr lang="en-GB" dirty="0"/>
              <a:t>Aged care standards</a:t>
            </a:r>
          </a:p>
          <a:p>
            <a:pPr lvl="0"/>
            <a:r>
              <a:rPr lang="en-GB" dirty="0"/>
              <a:t>Building standards</a:t>
            </a:r>
          </a:p>
          <a:p>
            <a:pPr lvl="0"/>
            <a:r>
              <a:rPr lang="en-GB" dirty="0"/>
              <a:t>Care and education of young children</a:t>
            </a:r>
          </a:p>
          <a:p>
            <a:pPr lvl="0"/>
            <a:r>
              <a:rPr lang="en-GB" dirty="0"/>
              <a:t>Child protection and guardianship legislation</a:t>
            </a:r>
          </a:p>
          <a:p>
            <a:pPr lvl="0"/>
            <a:r>
              <a:rPr lang="en-GB" dirty="0"/>
              <a:t>Criminal acts</a:t>
            </a:r>
          </a:p>
          <a:p>
            <a:pPr lvl="0"/>
            <a:r>
              <a:rPr lang="en-GB" dirty="0"/>
              <a:t>Disability standards</a:t>
            </a:r>
          </a:p>
          <a:p>
            <a:pPr lvl="0"/>
            <a:r>
              <a:rPr lang="en-GB" dirty="0"/>
              <a:t>Discrimination and harassment</a:t>
            </a:r>
          </a:p>
          <a:p>
            <a:pPr lvl="0"/>
            <a:r>
              <a:rPr lang="en-GB" dirty="0"/>
              <a:t>Equal employment opportunities</a:t>
            </a:r>
          </a:p>
          <a:p>
            <a:pPr lvl="0"/>
            <a:r>
              <a:rPr lang="en-GB" dirty="0"/>
              <a:t>Freedom of information</a:t>
            </a:r>
          </a:p>
          <a:p>
            <a:r>
              <a:rPr lang="en-GB" dirty="0"/>
              <a:t>Etc. </a:t>
            </a:r>
          </a:p>
        </p:txBody>
      </p:sp>
      <p:pic>
        <p:nvPicPr>
          <p:cNvPr id="4" name="Picture 3" descr="C:\Users\Tom\Desktop\ArtWork\Fotolia_239774_S.jpg"/>
          <p:cNvPicPr/>
          <p:nvPr/>
        </p:nvPicPr>
        <p:blipFill>
          <a:blip r:embed="rId2" cstate="print"/>
          <a:srcRect/>
          <a:stretch>
            <a:fillRect/>
          </a:stretch>
        </p:blipFill>
        <p:spPr bwMode="auto">
          <a:xfrm>
            <a:off x="6732240" y="3789040"/>
            <a:ext cx="2009775" cy="20097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1B</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and respond to legal requirements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1.3 </a:t>
            </a:r>
            <a:r>
              <a:rPr lang="en-AU" sz="2800" dirty="0"/>
              <a:t>Adhere to legal requirements in work practice according to workplace policies and procedures and scope of role</a:t>
            </a:r>
            <a:endParaRPr lang="en-AU" sz="2800" dirty="0">
              <a:latin typeface="+mj-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Meet duty of care</a:t>
            </a:r>
          </a:p>
        </p:txBody>
      </p:sp>
      <p:sp>
        <p:nvSpPr>
          <p:cNvPr id="3" name="Content Placeholder 2"/>
          <p:cNvSpPr>
            <a:spLocks noGrp="1"/>
          </p:cNvSpPr>
          <p:nvPr>
            <p:ph idx="1"/>
          </p:nvPr>
        </p:nvSpPr>
        <p:spPr>
          <a:xfrm>
            <a:off x="457200" y="1600200"/>
            <a:ext cx="8229600" cy="4925144"/>
          </a:xfrm>
        </p:spPr>
        <p:txBody>
          <a:bodyPr>
            <a:normAutofit/>
          </a:bodyPr>
          <a:lstStyle/>
          <a:p>
            <a:r>
              <a:rPr lang="en-AU" dirty="0"/>
              <a:t>Your level of support must meet the duty of care requirements. </a:t>
            </a:r>
          </a:p>
          <a:p>
            <a:r>
              <a:rPr lang="en-AU" dirty="0"/>
              <a:t>This means that you must ensure that clients are receiving adequate care in all departments. This includes tasks that you complete yourself, tasks completed by colleagues and tasks completed by the clients. </a:t>
            </a:r>
            <a:endParaRPr lang="en-GB" dirty="0"/>
          </a:p>
          <a:p>
            <a:endParaRPr lang="en-GB" dirty="0"/>
          </a:p>
        </p:txBody>
      </p:sp>
      <p:pic>
        <p:nvPicPr>
          <p:cNvPr id="4" name="Picture 3" descr="blank_pill_bottle_with_red_pills_400_clr_1926.png"/>
          <p:cNvPicPr/>
          <p:nvPr/>
        </p:nvPicPr>
        <p:blipFill>
          <a:blip r:embed="rId2" cstate="print"/>
          <a:stretch>
            <a:fillRect/>
          </a:stretch>
        </p:blipFill>
        <p:spPr>
          <a:xfrm>
            <a:off x="6372200" y="4365104"/>
            <a:ext cx="2038350" cy="233362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Duty of care in law</a:t>
            </a:r>
          </a:p>
        </p:txBody>
      </p:sp>
      <p:sp>
        <p:nvSpPr>
          <p:cNvPr id="3" name="Content Placeholder 2"/>
          <p:cNvSpPr>
            <a:spLocks noGrp="1"/>
          </p:cNvSpPr>
          <p:nvPr>
            <p:ph idx="1"/>
          </p:nvPr>
        </p:nvSpPr>
        <p:spPr/>
        <p:txBody>
          <a:bodyPr/>
          <a:lstStyle/>
          <a:p>
            <a:r>
              <a:rPr lang="en-AU" dirty="0"/>
              <a:t>Duty of care comes under the ruling of tort law – i.e. a civil wrong, as opposed to a breach of contract. </a:t>
            </a:r>
          </a:p>
          <a:p>
            <a:r>
              <a:rPr lang="en-AU" dirty="0"/>
              <a:t>It requires an individual to provide a standard of reasonable care while carrying out any activity that could potentially harm others. </a:t>
            </a:r>
          </a:p>
          <a:p>
            <a:r>
              <a:rPr lang="en-AU" dirty="0"/>
              <a:t>Breaching duty of care means that you, as an individual, are liable to legal action from the claimant.</a:t>
            </a:r>
            <a:endParaRPr lang="en-GB" dirty="0"/>
          </a:p>
          <a:p>
            <a:endParaRPr lang="en-GB" dirty="0"/>
          </a:p>
        </p:txBody>
      </p:sp>
    </p:spTree>
    <p:extLst>
      <p:ext uri="{BB962C8B-B14F-4D97-AF65-F5344CB8AC3E}">
        <p14:creationId xmlns:p14="http://schemas.microsoft.com/office/powerpoint/2010/main" val="1184960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Privacy</a:t>
            </a:r>
          </a:p>
        </p:txBody>
      </p:sp>
      <p:sp>
        <p:nvSpPr>
          <p:cNvPr id="3" name="Content Placeholder 2"/>
          <p:cNvSpPr>
            <a:spLocks noGrp="1"/>
          </p:cNvSpPr>
          <p:nvPr>
            <p:ph idx="1"/>
          </p:nvPr>
        </p:nvSpPr>
        <p:spPr>
          <a:xfrm>
            <a:off x="457200" y="1600200"/>
            <a:ext cx="8229600" cy="4781128"/>
          </a:xfrm>
        </p:spPr>
        <p:txBody>
          <a:bodyPr>
            <a:normAutofit fontScale="92500" lnSpcReduction="10000"/>
          </a:bodyPr>
          <a:lstStyle/>
          <a:p>
            <a:pPr marL="0" indent="0">
              <a:buNone/>
            </a:pPr>
            <a:r>
              <a:rPr lang="en-AU" b="1" dirty="0"/>
              <a:t>Privacy is applicable to many aspects of a client’s life and care. Examples of how privacy should be maintained and promoted include:</a:t>
            </a:r>
            <a:endParaRPr lang="en-GB" b="1" dirty="0"/>
          </a:p>
          <a:p>
            <a:pPr lvl="0"/>
            <a:r>
              <a:rPr lang="en-AU" dirty="0"/>
              <a:t>Training all staff properly about privacy</a:t>
            </a:r>
            <a:endParaRPr lang="en-GB" dirty="0"/>
          </a:p>
          <a:p>
            <a:pPr lvl="0"/>
            <a:r>
              <a:rPr lang="en-AU" dirty="0"/>
              <a:t>Restricting access to records and information about the client to appropriate personnel </a:t>
            </a:r>
            <a:endParaRPr lang="en-GB" dirty="0"/>
          </a:p>
          <a:p>
            <a:pPr lvl="0"/>
            <a:r>
              <a:rPr lang="en-AU" dirty="0"/>
              <a:t>Respect clients’ personal relationships with others</a:t>
            </a:r>
            <a:endParaRPr lang="en-GB" dirty="0"/>
          </a:p>
          <a:p>
            <a:pPr lvl="0"/>
            <a:r>
              <a:rPr lang="en-AU" dirty="0"/>
              <a:t>Respect clients’ sexual relationships and give them relevant privacy</a:t>
            </a:r>
            <a:endParaRPr lang="en-GB" dirty="0"/>
          </a:p>
          <a:p>
            <a:pPr lvl="0"/>
            <a:r>
              <a:rPr lang="en-AU" dirty="0"/>
              <a:t>Give the client a choice in interpreters, where required</a:t>
            </a:r>
            <a:endParaRPr lang="en-GB" dirty="0"/>
          </a:p>
          <a:p>
            <a:pPr lvl="0"/>
            <a:r>
              <a:rPr lang="en-AU" dirty="0"/>
              <a:t>Ask their permission before entering their personal space</a:t>
            </a:r>
            <a:endParaRPr lang="en-GB" dirty="0"/>
          </a:p>
          <a:p>
            <a:endParaRPr lang="en-GB" dirty="0"/>
          </a:p>
        </p:txBody>
      </p:sp>
    </p:spTree>
    <p:extLst>
      <p:ext uri="{BB962C8B-B14F-4D97-AF65-F5344CB8AC3E}">
        <p14:creationId xmlns:p14="http://schemas.microsoft.com/office/powerpoint/2010/main" val="2511215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Confidentiality</a:t>
            </a:r>
          </a:p>
        </p:txBody>
      </p:sp>
      <p:sp>
        <p:nvSpPr>
          <p:cNvPr id="3" name="Content Placeholder 2"/>
          <p:cNvSpPr>
            <a:spLocks noGrp="1"/>
          </p:cNvSpPr>
          <p:nvPr>
            <p:ph idx="1"/>
          </p:nvPr>
        </p:nvSpPr>
        <p:spPr/>
        <p:txBody>
          <a:bodyPr/>
          <a:lstStyle/>
          <a:p>
            <a:r>
              <a:rPr lang="en-AU" dirty="0"/>
              <a:t>Confidentiality is required by law in certain respects; the privacy of patient and client records is the most important aspect of confidentiality. </a:t>
            </a:r>
          </a:p>
          <a:p>
            <a:r>
              <a:rPr lang="en-AU" dirty="0"/>
              <a:t>Failure to maintain privacy of customer records is punishable by law and organisations can be sued by the patient. </a:t>
            </a:r>
            <a:endParaRPr lang="en-GB" dirty="0"/>
          </a:p>
          <a:p>
            <a:endParaRPr lang="en-GB" dirty="0"/>
          </a:p>
        </p:txBody>
      </p:sp>
      <p:pic>
        <p:nvPicPr>
          <p:cNvPr id="4" name="Picture 3" descr="yellow_folder_chained_up_3156.png"/>
          <p:cNvPicPr/>
          <p:nvPr/>
        </p:nvPicPr>
        <p:blipFill>
          <a:blip r:embed="rId2" cstate="print"/>
          <a:stretch>
            <a:fillRect/>
          </a:stretch>
        </p:blipFill>
        <p:spPr>
          <a:xfrm>
            <a:off x="5364088" y="4293096"/>
            <a:ext cx="2952482" cy="2059295"/>
          </a:xfrm>
          <a:prstGeom prst="rect">
            <a:avLst/>
          </a:prstGeom>
        </p:spPr>
      </p:pic>
    </p:spTree>
    <p:extLst>
      <p:ext uri="{BB962C8B-B14F-4D97-AF65-F5344CB8AC3E}">
        <p14:creationId xmlns:p14="http://schemas.microsoft.com/office/powerpoint/2010/main" val="3255136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1C</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and respond to legal requirements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1.4 </a:t>
            </a:r>
            <a:r>
              <a:rPr lang="en-AU" sz="2800" dirty="0"/>
              <a:t>Recognise potential or actual breaches and report according to organisation procedures</a:t>
            </a:r>
            <a:r>
              <a:rPr lang="en-AU" sz="2800" b="1" dirty="0">
                <a:latin typeface="+mj-lt"/>
              </a:rPr>
              <a:t> </a:t>
            </a:r>
            <a:endParaRPr lang="en-AU" sz="2800" dirty="0">
              <a:latin typeface="+mj-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Recognising a breach</a:t>
            </a:r>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pPr marL="0" indent="0">
              <a:buNone/>
            </a:pPr>
            <a:r>
              <a:rPr lang="en-GB" b="1" dirty="0"/>
              <a:t>Potential/actual breaches may include:</a:t>
            </a:r>
          </a:p>
          <a:p>
            <a:pPr lvl="0"/>
            <a:r>
              <a:rPr lang="en-GB" dirty="0"/>
              <a:t>Discussing clients outside of a work context</a:t>
            </a:r>
          </a:p>
          <a:p>
            <a:pPr lvl="0"/>
            <a:r>
              <a:rPr lang="en-GB" dirty="0"/>
              <a:t>Leaking sensitive documents to third parties</a:t>
            </a:r>
          </a:p>
          <a:p>
            <a:pPr lvl="0"/>
            <a:r>
              <a:rPr lang="en-GB" dirty="0"/>
              <a:t>Ignoring duty of care responsibilities</a:t>
            </a:r>
          </a:p>
          <a:p>
            <a:pPr lvl="0"/>
            <a:r>
              <a:rPr lang="en-GB" dirty="0"/>
              <a:t>Not including clients in decision-making processes (concerning them)</a:t>
            </a:r>
          </a:p>
          <a:p>
            <a:pPr lvl="0"/>
            <a:r>
              <a:rPr lang="en-GB" dirty="0"/>
              <a:t>Not protecting confidential documents</a:t>
            </a:r>
          </a:p>
          <a:p>
            <a:pPr lvl="0"/>
            <a:r>
              <a:rPr lang="en-GB" dirty="0"/>
              <a:t>Opening mail not addressed to you</a:t>
            </a:r>
          </a:p>
          <a:p>
            <a:pPr lvl="0"/>
            <a:r>
              <a:rPr lang="en-GB" dirty="0"/>
              <a:t>Not providing equal opportunities</a:t>
            </a:r>
          </a:p>
          <a:p>
            <a:pPr lvl="0"/>
            <a:r>
              <a:rPr lang="en-GB" dirty="0"/>
              <a:t>Not providing single-sex bathrooms</a:t>
            </a:r>
          </a:p>
          <a:p>
            <a:pPr lvl="0"/>
            <a:r>
              <a:rPr lang="en-GB" dirty="0"/>
              <a:t>Negligence towards a client.</a:t>
            </a:r>
          </a:p>
          <a:p>
            <a:endParaRPr lang="en-GB" dirty="0"/>
          </a:p>
        </p:txBody>
      </p:sp>
      <p:pic>
        <p:nvPicPr>
          <p:cNvPr id="1026" name="Picture 2" descr="C:\Users\Tom\Desktop\Pictures\ArtWork\confidential_rubber_stamp.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640607"/>
            <a:ext cx="3131840" cy="12723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1D</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a:latin typeface="+mj-lt"/>
              </a:rPr>
              <a:t>2.1 </a:t>
            </a:r>
            <a:r>
              <a:rPr lang="en-AU" sz="2800" dirty="0"/>
              <a:t>Identify, access and interpret sources of information about the ethical responsibilities that apply to the work role</a:t>
            </a:r>
            <a:r>
              <a:rPr lang="en-AU" sz="2800" b="1" dirty="0">
                <a:latin typeface="+mj-lt"/>
              </a:rPr>
              <a:t> </a:t>
            </a:r>
            <a:endParaRPr lang="en-AU" sz="2800" dirty="0">
              <a:latin typeface="+mj-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Code of ethics</a:t>
            </a:r>
          </a:p>
        </p:txBody>
      </p:sp>
      <p:sp>
        <p:nvSpPr>
          <p:cNvPr id="3" name="Content Placeholder 2"/>
          <p:cNvSpPr>
            <a:spLocks noGrp="1"/>
          </p:cNvSpPr>
          <p:nvPr>
            <p:ph idx="1"/>
          </p:nvPr>
        </p:nvSpPr>
        <p:spPr/>
        <p:txBody>
          <a:bodyPr>
            <a:normAutofit/>
          </a:bodyPr>
          <a:lstStyle/>
          <a:p>
            <a:r>
              <a:rPr lang="en-AU" dirty="0"/>
              <a:t>A professional code of ethics details the expected behaviour of workers (in the workplace). It provides consistency and credibility in professional practice; it also ensures that the clients' rights are protected.</a:t>
            </a:r>
            <a:endParaRPr lang="en-GB" dirty="0"/>
          </a:p>
          <a:p>
            <a:r>
              <a:rPr lang="en-AU" dirty="0"/>
              <a:t>It gives workers a framework to base their behaviour and decisions on, and what is best for clients. It outlines their responsibilities to clients, their families, colleagues and the community, and to the profession.</a:t>
            </a:r>
            <a:endParaRPr lang="en-GB" dirty="0"/>
          </a:p>
          <a:p>
            <a:endParaRPr lang="en-GB" dirty="0"/>
          </a:p>
        </p:txBody>
      </p:sp>
      <p:pic>
        <p:nvPicPr>
          <p:cNvPr id="4" name="Picture 3" descr="C:\Users\Tom\Desktop\ArtWork\yellowfolder.jpg"/>
          <p:cNvPicPr/>
          <p:nvPr/>
        </p:nvPicPr>
        <p:blipFill>
          <a:blip r:embed="rId2" cstate="print"/>
          <a:srcRect/>
          <a:stretch>
            <a:fillRect/>
          </a:stretch>
        </p:blipFill>
        <p:spPr bwMode="auto">
          <a:xfrm>
            <a:off x="6228184" y="5157192"/>
            <a:ext cx="1972816" cy="158762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GB" dirty="0"/>
          </a:p>
        </p:txBody>
      </p:sp>
      <p:sp>
        <p:nvSpPr>
          <p:cNvPr id="8" name="TextBox 7"/>
          <p:cNvSpPr txBox="1"/>
          <p:nvPr/>
        </p:nvSpPr>
        <p:spPr>
          <a:xfrm>
            <a:off x="5220072" y="2492896"/>
            <a:ext cx="3744416" cy="3970318"/>
          </a:xfrm>
          <a:prstGeom prst="rect">
            <a:avLst/>
          </a:prstGeom>
          <a:noFill/>
        </p:spPr>
        <p:txBody>
          <a:bodyPr wrap="square" rtlCol="0">
            <a:spAutoFit/>
          </a:bodyPr>
          <a:lstStyle/>
          <a:p>
            <a:r>
              <a:rPr lang="en-AU" sz="2800" b="1" dirty="0">
                <a:latin typeface="+mj-lt"/>
              </a:rPr>
              <a:t>2.2 </a:t>
            </a:r>
            <a:r>
              <a:rPr lang="en-AU" sz="2800" dirty="0"/>
              <a:t>Identify the scope and nature of own ethical responsibilities</a:t>
            </a:r>
            <a:endParaRPr lang="en-AU" sz="2800" b="1" dirty="0">
              <a:latin typeface="+mj-lt"/>
            </a:endParaRPr>
          </a:p>
          <a:p>
            <a:endParaRPr lang="en-AU" sz="2800" b="1" dirty="0">
              <a:latin typeface="+mj-lt"/>
            </a:endParaRPr>
          </a:p>
          <a:p>
            <a:r>
              <a:rPr lang="en-AU" sz="2800" b="1" dirty="0"/>
              <a:t>2.3</a:t>
            </a:r>
            <a:r>
              <a:rPr lang="en-AU" sz="2800" b="1" dirty="0">
                <a:latin typeface="+mj-lt"/>
              </a:rPr>
              <a:t> </a:t>
            </a:r>
            <a:r>
              <a:rPr lang="en-AU" sz="2800" dirty="0"/>
              <a:t>Meet ethical responsibilities according to workplace policies and protocols, and scope of role</a:t>
            </a:r>
            <a:endParaRPr lang="en-AU" sz="2800" dirty="0">
              <a:latin typeface="+mj-l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Protecting</a:t>
            </a:r>
            <a:r>
              <a:rPr lang="en-GB" i="1" dirty="0"/>
              <a:t> </a:t>
            </a:r>
            <a:r>
              <a:rPr lang="en-GB" dirty="0"/>
              <a:t>client</a:t>
            </a:r>
            <a:r>
              <a:rPr lang="en-GB" i="1" dirty="0"/>
              <a:t> </a:t>
            </a:r>
            <a:r>
              <a:rPr lang="en-GB" dirty="0"/>
              <a:t>rights</a:t>
            </a:r>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a:t>Part of your ethical responsibility is to ensure the protection of client rights – many of these are legally required.</a:t>
            </a:r>
          </a:p>
          <a:p>
            <a:r>
              <a:rPr lang="en-AU" b="1" dirty="0"/>
              <a:t>These rights are detailed in:</a:t>
            </a:r>
            <a:endParaRPr lang="en-GB" b="1" dirty="0"/>
          </a:p>
          <a:p>
            <a:pPr lvl="1">
              <a:buFont typeface="Courier New" panose="02070309020205020404" pitchFamily="49" charset="0"/>
              <a:buChar char="o"/>
            </a:pPr>
            <a:r>
              <a:rPr lang="en-GB" dirty="0"/>
              <a:t>Accreditation standards</a:t>
            </a:r>
          </a:p>
          <a:p>
            <a:pPr lvl="1">
              <a:buFont typeface="Courier New" panose="02070309020205020404" pitchFamily="49" charset="0"/>
              <a:buChar char="o"/>
            </a:pPr>
            <a:r>
              <a:rPr lang="en-GB" dirty="0"/>
              <a:t>Industry and organisation codes of conduct, practice and ethics</a:t>
            </a:r>
          </a:p>
          <a:p>
            <a:pPr lvl="1">
              <a:buFont typeface="Courier New" panose="02070309020205020404" pitchFamily="49" charset="0"/>
              <a:buChar char="o"/>
            </a:pPr>
            <a:r>
              <a:rPr lang="en-GB" dirty="0"/>
              <a:t>Industry and organisation service </a:t>
            </a:r>
            <a:br>
              <a:rPr lang="en-GB" dirty="0"/>
            </a:br>
            <a:r>
              <a:rPr lang="en-GB" dirty="0"/>
              <a:t>standards</a:t>
            </a:r>
          </a:p>
          <a:p>
            <a:pPr lvl="1">
              <a:buFont typeface="Courier New" panose="02070309020205020404" pitchFamily="49" charset="0"/>
              <a:buChar char="o"/>
            </a:pPr>
            <a:r>
              <a:rPr lang="en-GB" dirty="0"/>
              <a:t>International and national charters</a:t>
            </a:r>
          </a:p>
          <a:p>
            <a:pPr lvl="1">
              <a:buFont typeface="Courier New" panose="02070309020205020404" pitchFamily="49" charset="0"/>
              <a:buChar char="o"/>
            </a:pPr>
            <a:r>
              <a:rPr lang="en-GB" dirty="0"/>
              <a:t>Legislation</a:t>
            </a:r>
          </a:p>
          <a:p>
            <a:endParaRPr lang="en-GB" dirty="0"/>
          </a:p>
        </p:txBody>
      </p:sp>
      <p:pic>
        <p:nvPicPr>
          <p:cNvPr id="4" name="Picture 3" descr="C:\Users\Tom\Desktop\ArtWork\Animations\virus_shield_protection.png"/>
          <p:cNvPicPr/>
          <p:nvPr/>
        </p:nvPicPr>
        <p:blipFill>
          <a:blip r:embed="rId2" cstate="print"/>
          <a:srcRect/>
          <a:stretch>
            <a:fillRect/>
          </a:stretch>
        </p:blipFill>
        <p:spPr bwMode="auto">
          <a:xfrm>
            <a:off x="7305675" y="4203712"/>
            <a:ext cx="1838325" cy="265366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Definitions </a:t>
            </a:r>
          </a:p>
        </p:txBody>
      </p:sp>
      <p:sp>
        <p:nvSpPr>
          <p:cNvPr id="3" name="Content Placeholder 2"/>
          <p:cNvSpPr>
            <a:spLocks noGrp="1"/>
          </p:cNvSpPr>
          <p:nvPr>
            <p:ph idx="1"/>
          </p:nvPr>
        </p:nvSpPr>
        <p:spPr/>
        <p:txBody>
          <a:bodyPr/>
          <a:lstStyle/>
          <a:p>
            <a:endParaRPr lang="en-AU" dirty="0"/>
          </a:p>
          <a:p>
            <a:r>
              <a:rPr lang="en-AU" dirty="0"/>
              <a:t>Values</a:t>
            </a:r>
            <a:endParaRPr lang="en-GB" dirty="0"/>
          </a:p>
          <a:p>
            <a:r>
              <a:rPr lang="en-AU" dirty="0"/>
              <a:t>Attitudes </a:t>
            </a:r>
            <a:endParaRPr lang="en-GB" dirty="0"/>
          </a:p>
          <a:p>
            <a:r>
              <a:rPr lang="en-AU" dirty="0"/>
              <a:t>Stereotypes</a:t>
            </a:r>
            <a:endParaRPr lang="en-GB" dirty="0"/>
          </a:p>
          <a:p>
            <a:r>
              <a:rPr lang="en-AU" dirty="0"/>
              <a:t>Diverse values</a:t>
            </a:r>
            <a:endParaRPr lang="en-GB" dirty="0"/>
          </a:p>
          <a:p>
            <a:endParaRPr lang="en-GB" dirty="0"/>
          </a:p>
        </p:txBody>
      </p:sp>
      <p:pic>
        <p:nvPicPr>
          <p:cNvPr id="4" name="Picture 3" descr="C:\Users\Tom\Desktop\ArtWork\Shuttershock\olde man_walking stick.jpg"/>
          <p:cNvPicPr/>
          <p:nvPr/>
        </p:nvPicPr>
        <p:blipFill>
          <a:blip r:embed="rId2" cstate="print"/>
          <a:srcRect/>
          <a:stretch>
            <a:fillRect/>
          </a:stretch>
        </p:blipFill>
        <p:spPr bwMode="auto">
          <a:xfrm>
            <a:off x="4860032" y="1628800"/>
            <a:ext cx="3000151" cy="3526879"/>
          </a:xfrm>
          <a:prstGeom prst="rect">
            <a:avLst/>
          </a:prstGeom>
          <a:noFill/>
          <a:ln w="9525">
            <a:noFill/>
            <a:miter lim="800000"/>
            <a:headEnd/>
            <a:tailEnd/>
          </a:ln>
        </p:spPr>
      </p:pic>
    </p:spTree>
    <p:extLst>
      <p:ext uri="{BB962C8B-B14F-4D97-AF65-F5344CB8AC3E}">
        <p14:creationId xmlns:p14="http://schemas.microsoft.com/office/powerpoint/2010/main" val="1892838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Discrimination </a:t>
            </a:r>
          </a:p>
        </p:txBody>
      </p:sp>
      <p:sp>
        <p:nvSpPr>
          <p:cNvPr id="3" name="Content Placeholder 2"/>
          <p:cNvSpPr>
            <a:spLocks noGrp="1"/>
          </p:cNvSpPr>
          <p:nvPr>
            <p:ph idx="1"/>
          </p:nvPr>
        </p:nvSpPr>
        <p:spPr/>
        <p:txBody>
          <a:bodyPr/>
          <a:lstStyle/>
          <a:p>
            <a:r>
              <a:rPr lang="en-GB" dirty="0"/>
              <a:t>Discrimination based on age, gender, physical attributes, race, </a:t>
            </a:r>
            <a:r>
              <a:rPr lang="en-AU" dirty="0"/>
              <a:t>personal values, beliefs, attitudes and culture is illegal in Australia. If it is found you have done so, you are liable to being sued. You should familiarise yourself with all anti-discrimination legislation, including the Age Discrimination Act 2004.</a:t>
            </a:r>
            <a:endParaRPr lang="en-GB" dirty="0"/>
          </a:p>
          <a:p>
            <a:r>
              <a:rPr lang="en-AU" dirty="0"/>
              <a:t>Try and develop cultural sensitivity – this means understanding the beliefs of other cultures, but does not mean accepting them as your own.</a:t>
            </a:r>
            <a:endParaRPr lang="en-GB" dirty="0"/>
          </a:p>
          <a:p>
            <a:endParaRPr lang="en-GB" dirty="0"/>
          </a:p>
        </p:txBody>
      </p:sp>
    </p:spTree>
    <p:extLst>
      <p:ext uri="{BB962C8B-B14F-4D97-AF65-F5344CB8AC3E}">
        <p14:creationId xmlns:p14="http://schemas.microsoft.com/office/powerpoint/2010/main" val="1877963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Confidentiality and duty of care</a:t>
            </a:r>
          </a:p>
        </p:txBody>
      </p:sp>
      <p:sp>
        <p:nvSpPr>
          <p:cNvPr id="3" name="Content Placeholder 2"/>
          <p:cNvSpPr>
            <a:spLocks noGrp="1"/>
          </p:cNvSpPr>
          <p:nvPr>
            <p:ph idx="1"/>
          </p:nvPr>
        </p:nvSpPr>
        <p:spPr>
          <a:xfrm>
            <a:off x="457200" y="1600200"/>
            <a:ext cx="8229600" cy="5141168"/>
          </a:xfrm>
        </p:spPr>
        <p:txBody>
          <a:bodyPr>
            <a:normAutofit lnSpcReduction="10000"/>
          </a:bodyPr>
          <a:lstStyle/>
          <a:p>
            <a:r>
              <a:rPr lang="en-GB" dirty="0"/>
              <a:t>Personal information should be protected and only disclosed professionally. Medical records are an example of confidential information. It is part of duty of care and applies to all clients, regardless of their status. Therefore, it includes clients with mental illnesses, physical or mental disabilities, drug/alcohol problems and those who are difficult to deal with. </a:t>
            </a:r>
          </a:p>
          <a:p>
            <a:r>
              <a:rPr lang="en-GB" dirty="0"/>
              <a:t>The only situation where this private information can be disclosed is when there is a serious threat or risk of injury to the client or others. </a:t>
            </a:r>
          </a:p>
          <a:p>
            <a:r>
              <a:rPr lang="en-GB" dirty="0"/>
              <a:t>Other than that, the client may choose to disclose their information – but it is their choice only.</a:t>
            </a:r>
          </a:p>
          <a:p>
            <a:endParaRPr lang="en-GB" dirty="0"/>
          </a:p>
        </p:txBody>
      </p:sp>
    </p:spTree>
    <p:extLst>
      <p:ext uri="{BB962C8B-B14F-4D97-AF65-F5344CB8AC3E}">
        <p14:creationId xmlns:p14="http://schemas.microsoft.com/office/powerpoint/2010/main" val="15529948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2B</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and meet ethical responsibilities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2.4 </a:t>
            </a:r>
            <a:r>
              <a:rPr lang="en-AU" sz="2800" dirty="0"/>
              <a:t>Recognise potential ethical issues and dilemmas, and discuss with an appropriate person</a:t>
            </a:r>
            <a:r>
              <a:rPr lang="en-AU" sz="2800" b="1" dirty="0">
                <a:latin typeface="+mj-lt"/>
              </a:rPr>
              <a:t> </a:t>
            </a:r>
            <a:endParaRPr lang="en-AU" sz="2800" dirty="0">
              <a:latin typeface="+mj-l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Ethical issues and dilemmas</a:t>
            </a:r>
          </a:p>
        </p:txBody>
      </p:sp>
      <p:sp>
        <p:nvSpPr>
          <p:cNvPr id="3" name="Content Placeholder 2"/>
          <p:cNvSpPr>
            <a:spLocks noGrp="1"/>
          </p:cNvSpPr>
          <p:nvPr>
            <p:ph idx="1"/>
          </p:nvPr>
        </p:nvSpPr>
        <p:spPr>
          <a:xfrm>
            <a:off x="457200" y="1600200"/>
            <a:ext cx="8229600" cy="5141168"/>
          </a:xfrm>
        </p:spPr>
        <p:txBody>
          <a:bodyPr>
            <a:normAutofit fontScale="92500" lnSpcReduction="10000"/>
          </a:bodyPr>
          <a:lstStyle/>
          <a:p>
            <a:pPr marL="0" indent="0">
              <a:buNone/>
            </a:pPr>
            <a:r>
              <a:rPr lang="en-AU" b="1" dirty="0"/>
              <a:t>Ethical issues and dilemmas may include:</a:t>
            </a:r>
            <a:endParaRPr lang="en-GB" b="1" dirty="0"/>
          </a:p>
          <a:p>
            <a:pPr lvl="0"/>
            <a:r>
              <a:rPr lang="en-AU" dirty="0"/>
              <a:t>Conflict of interest</a:t>
            </a:r>
            <a:endParaRPr lang="en-GB" dirty="0"/>
          </a:p>
          <a:p>
            <a:pPr lvl="0"/>
            <a:r>
              <a:rPr lang="en-AU" dirty="0"/>
              <a:t>Using work time to sort out personal matters</a:t>
            </a:r>
            <a:endParaRPr lang="en-GB" dirty="0"/>
          </a:p>
          <a:p>
            <a:pPr lvl="0"/>
            <a:r>
              <a:rPr lang="en-AU" dirty="0"/>
              <a:t>Taking credit for other people’s work</a:t>
            </a:r>
            <a:endParaRPr lang="en-GB" dirty="0"/>
          </a:p>
          <a:p>
            <a:pPr lvl="0"/>
            <a:r>
              <a:rPr lang="en-AU" dirty="0"/>
              <a:t>Harassing colleagues or clients</a:t>
            </a:r>
            <a:endParaRPr lang="en-GB" dirty="0"/>
          </a:p>
          <a:p>
            <a:pPr lvl="0"/>
            <a:r>
              <a:rPr lang="en-AU" dirty="0"/>
              <a:t>Bullying</a:t>
            </a:r>
            <a:endParaRPr lang="en-GB" dirty="0"/>
          </a:p>
          <a:p>
            <a:pPr lvl="0"/>
            <a:r>
              <a:rPr lang="en-AU" dirty="0"/>
              <a:t>Personal relationships with clients or </a:t>
            </a:r>
            <a:br>
              <a:rPr lang="en-AU" dirty="0"/>
            </a:br>
            <a:r>
              <a:rPr lang="en-AU" dirty="0"/>
              <a:t>colleagues</a:t>
            </a:r>
            <a:endParaRPr lang="en-GB" dirty="0"/>
          </a:p>
          <a:p>
            <a:pPr lvl="0"/>
            <a:r>
              <a:rPr lang="en-AU" dirty="0"/>
              <a:t>Confidentiality of information</a:t>
            </a:r>
            <a:endParaRPr lang="en-GB" dirty="0"/>
          </a:p>
          <a:p>
            <a:pPr lvl="0"/>
            <a:r>
              <a:rPr lang="en-AU" dirty="0"/>
              <a:t>Malpractice</a:t>
            </a:r>
            <a:endParaRPr lang="en-GB" dirty="0"/>
          </a:p>
          <a:p>
            <a:pPr lvl="0"/>
            <a:r>
              <a:rPr lang="en-AU" dirty="0"/>
              <a:t>Patient consent.</a:t>
            </a:r>
            <a:endParaRPr lang="en-GB" dirty="0"/>
          </a:p>
        </p:txBody>
      </p:sp>
      <p:pic>
        <p:nvPicPr>
          <p:cNvPr id="2050" name="Picture 2" descr="C:\Users\Tom\Desktop\Pictures\ArtWork\bullying_a_kid_904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3429000"/>
            <a:ext cx="3041915" cy="28517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2C</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2.5 </a:t>
            </a:r>
            <a:r>
              <a:rPr lang="en-AU" sz="2800" dirty="0"/>
              <a:t>Recognise own personal values and attitudes and take into account to ensure non-judgemental practice</a:t>
            </a:r>
            <a:r>
              <a:rPr lang="en-AU" sz="2800" b="1" dirty="0">
                <a:latin typeface="+mj-lt"/>
              </a:rPr>
              <a:t> </a:t>
            </a:r>
            <a:endParaRPr lang="en-AU" sz="2800" dirty="0">
              <a:latin typeface="+mj-l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Non-judgemental practice</a:t>
            </a:r>
          </a:p>
        </p:txBody>
      </p:sp>
      <p:sp>
        <p:nvSpPr>
          <p:cNvPr id="3" name="Content Placeholder 2"/>
          <p:cNvSpPr>
            <a:spLocks noGrp="1"/>
          </p:cNvSpPr>
          <p:nvPr>
            <p:ph idx="1"/>
          </p:nvPr>
        </p:nvSpPr>
        <p:spPr/>
        <p:txBody>
          <a:bodyPr/>
          <a:lstStyle/>
          <a:p>
            <a:r>
              <a:rPr lang="en-AU" dirty="0"/>
              <a:t>Simply knowing what values and attitudes you possess is an important step in understanding those of others, resolving conflicts and adhering to your organisation's policies and procedures. </a:t>
            </a:r>
            <a:endParaRPr lang="en-GB" dirty="0"/>
          </a:p>
          <a:p>
            <a:r>
              <a:rPr lang="en-AU" dirty="0"/>
              <a:t>By exploring these, you will see how they shape your attitudes and opinions – therefore, you will be able to understand why others think the way they do, as opposed to seeing their different views as 'wrong' or 'illogical'.</a:t>
            </a:r>
            <a:endParaRPr lang="en-GB" dirty="0"/>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2D</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2.6 </a:t>
            </a:r>
            <a:r>
              <a:rPr lang="en-AU" sz="2800" dirty="0"/>
              <a:t>Use effective problem solving techniques when exposed to competing value systems</a:t>
            </a:r>
            <a:r>
              <a:rPr lang="en-AU" sz="2800" b="1" dirty="0">
                <a:latin typeface="+mj-lt"/>
              </a:rPr>
              <a:t> </a:t>
            </a:r>
            <a:endParaRPr lang="en-AU" sz="2800" dirty="0">
              <a:latin typeface="+mj-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Competing value systems </a:t>
            </a:r>
          </a:p>
        </p:txBody>
      </p:sp>
      <p:sp>
        <p:nvSpPr>
          <p:cNvPr id="3" name="Content Placeholder 2"/>
          <p:cNvSpPr>
            <a:spLocks noGrp="1"/>
          </p:cNvSpPr>
          <p:nvPr>
            <p:ph idx="1"/>
          </p:nvPr>
        </p:nvSpPr>
        <p:spPr/>
        <p:txBody>
          <a:bodyPr>
            <a:normAutofit lnSpcReduction="10000"/>
          </a:bodyPr>
          <a:lstStyle/>
          <a:p>
            <a:r>
              <a:rPr lang="en-AU" dirty="0"/>
              <a:t>In the work environment, you may be faced with ethical dilemmas – you may be torn between the needs and desires of clients and your own personal beliefs/values.</a:t>
            </a:r>
            <a:endParaRPr lang="en-GB" dirty="0"/>
          </a:p>
          <a:p>
            <a:r>
              <a:rPr lang="en-AU" dirty="0"/>
              <a:t>When there is a conflict of values, you are faced with the decision over which one is the most important; remember, the client's health and safety should always be your number one concern. Personal values are, of course, important and should not be ignored, but your professional responsibility should always take precedence.</a:t>
            </a:r>
            <a:endParaRPr lang="en-GB" dirty="0"/>
          </a:p>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Ethical decision making</a:t>
            </a:r>
          </a:p>
        </p:txBody>
      </p:sp>
      <p:sp>
        <p:nvSpPr>
          <p:cNvPr id="3" name="Content Placeholder 2"/>
          <p:cNvSpPr>
            <a:spLocks noGrp="1"/>
          </p:cNvSpPr>
          <p:nvPr>
            <p:ph idx="1"/>
          </p:nvPr>
        </p:nvSpPr>
        <p:spPr>
          <a:xfrm>
            <a:off x="457200" y="1600200"/>
            <a:ext cx="8229600" cy="4997152"/>
          </a:xfrm>
        </p:spPr>
        <p:txBody>
          <a:bodyPr>
            <a:normAutofit lnSpcReduction="10000"/>
          </a:bodyPr>
          <a:lstStyle/>
          <a:p>
            <a:pPr marL="514350" indent="-514350">
              <a:buFont typeface="+mj-lt"/>
              <a:buAutoNum type="arabicPeriod"/>
            </a:pPr>
            <a:r>
              <a:rPr lang="en-GB" dirty="0"/>
              <a:t>Identify the dilemma </a:t>
            </a:r>
          </a:p>
          <a:p>
            <a:pPr marL="514350" indent="-514350">
              <a:buFont typeface="+mj-lt"/>
              <a:buAutoNum type="arabicPeriod"/>
            </a:pPr>
            <a:r>
              <a:rPr lang="en-GB" dirty="0"/>
              <a:t>Apply the code of conduct/ethics </a:t>
            </a:r>
          </a:p>
          <a:p>
            <a:pPr marL="514350" indent="-514350">
              <a:buFont typeface="+mj-lt"/>
              <a:buAutoNum type="arabicPeriod"/>
            </a:pPr>
            <a:r>
              <a:rPr lang="en-GB" dirty="0"/>
              <a:t>Determine the scope of the dilemma and seek advice </a:t>
            </a:r>
          </a:p>
          <a:p>
            <a:pPr marL="514350" indent="-514350">
              <a:buFont typeface="+mj-lt"/>
              <a:buAutoNum type="arabicPeriod"/>
            </a:pPr>
            <a:r>
              <a:rPr lang="en-GB" dirty="0"/>
              <a:t>Come up with possible solutions </a:t>
            </a:r>
          </a:p>
          <a:p>
            <a:pPr marL="514350" lvl="0" indent="-514350">
              <a:buFont typeface="+mj-lt"/>
              <a:buAutoNum type="arabicPeriod"/>
            </a:pPr>
            <a:r>
              <a:rPr lang="en-GB" dirty="0"/>
              <a:t>Consider the consequences of all possible actions </a:t>
            </a:r>
          </a:p>
          <a:p>
            <a:pPr marL="514350" indent="-514350">
              <a:buFont typeface="+mj-lt"/>
              <a:buAutoNum type="arabicPeriod"/>
            </a:pPr>
            <a:r>
              <a:rPr lang="en-GB" dirty="0"/>
              <a:t>Consider the rights and responsibilities</a:t>
            </a:r>
            <a:br>
              <a:rPr lang="en-GB" dirty="0"/>
            </a:br>
            <a:r>
              <a:rPr lang="en-GB" dirty="0"/>
              <a:t>of all involved parties </a:t>
            </a:r>
          </a:p>
          <a:p>
            <a:pPr marL="514350" indent="-514350">
              <a:buFont typeface="+mj-lt"/>
              <a:buAutoNum type="arabicPeriod"/>
            </a:pPr>
            <a:r>
              <a:rPr lang="en-GB" dirty="0"/>
              <a:t>Review and evaluate the suggested </a:t>
            </a:r>
            <a:br>
              <a:rPr lang="en-GB" dirty="0"/>
            </a:br>
            <a:r>
              <a:rPr lang="en-GB" dirty="0"/>
              <a:t>solution </a:t>
            </a:r>
          </a:p>
          <a:p>
            <a:pPr marL="514350" lvl="0" indent="-514350">
              <a:buFont typeface="+mj-lt"/>
              <a:buAutoNum type="arabicPeriod"/>
            </a:pPr>
            <a:r>
              <a:rPr lang="en-GB" dirty="0"/>
              <a:t>Implement the solution</a:t>
            </a:r>
          </a:p>
          <a:p>
            <a:endParaRPr lang="en-GB" dirty="0"/>
          </a:p>
        </p:txBody>
      </p:sp>
      <p:pic>
        <p:nvPicPr>
          <p:cNvPr id="4" name="Picture 3" descr="C:\Users\Tom\Desktop\ArtWork\Fotolia_3384017_XS.jpg"/>
          <p:cNvPicPr/>
          <p:nvPr/>
        </p:nvPicPr>
        <p:blipFill>
          <a:blip r:embed="rId2" cstate="print"/>
          <a:srcRect/>
          <a:stretch>
            <a:fillRect/>
          </a:stretch>
        </p:blipFill>
        <p:spPr bwMode="auto">
          <a:xfrm>
            <a:off x="6895961" y="4600575"/>
            <a:ext cx="2257425" cy="2257425"/>
          </a:xfrm>
          <a:prstGeom prst="rect">
            <a:avLst/>
          </a:prstGeom>
          <a:ln>
            <a:noFill/>
          </a:ln>
          <a:effectLst>
            <a:softEdge rad="112500"/>
          </a:effectLst>
        </p:spPr>
      </p:pic>
    </p:spTree>
    <p:extLst>
      <p:ext uri="{BB962C8B-B14F-4D97-AF65-F5344CB8AC3E}">
        <p14:creationId xmlns:p14="http://schemas.microsoft.com/office/powerpoint/2010/main" val="36055438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2E</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2.7 </a:t>
            </a:r>
            <a:r>
              <a:rPr lang="en-AU" sz="2800" dirty="0"/>
              <a:t>Recognise unethical conduct and report to an appropriate person</a:t>
            </a:r>
            <a:endParaRPr lang="en-GB" sz="2800" dirty="0"/>
          </a:p>
          <a:p>
            <a:r>
              <a:rPr lang="en-AU" sz="2800" b="1" dirty="0">
                <a:latin typeface="+mj-lt"/>
              </a:rPr>
              <a:t> </a:t>
            </a:r>
            <a:endParaRPr lang="en-AU" sz="2800" dirty="0">
              <a:latin typeface="+mj-l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Unethical conduct </a:t>
            </a:r>
          </a:p>
        </p:txBody>
      </p:sp>
      <p:sp>
        <p:nvSpPr>
          <p:cNvPr id="3" name="Content Placeholder 2"/>
          <p:cNvSpPr>
            <a:spLocks noGrp="1"/>
          </p:cNvSpPr>
          <p:nvPr>
            <p:ph idx="1"/>
          </p:nvPr>
        </p:nvSpPr>
        <p:spPr/>
        <p:txBody>
          <a:bodyPr/>
          <a:lstStyle/>
          <a:p>
            <a:pPr marL="0" indent="0">
              <a:buNone/>
            </a:pPr>
            <a:r>
              <a:rPr lang="en-AU" dirty="0"/>
              <a:t>This is any situation where someone is behaving with disregard for professional ethics and putting clients at risk.</a:t>
            </a:r>
            <a:endParaRPr lang="en-GB" dirty="0"/>
          </a:p>
          <a:p>
            <a:pPr marL="0" indent="0">
              <a:buNone/>
            </a:pPr>
            <a:r>
              <a:rPr lang="en-AU" b="1" dirty="0"/>
              <a:t>Examples include:</a:t>
            </a:r>
            <a:endParaRPr lang="en-GB" b="1" dirty="0"/>
          </a:p>
          <a:p>
            <a:pPr lvl="0"/>
            <a:r>
              <a:rPr lang="en-AU" dirty="0"/>
              <a:t>Gossiping about clients in a social situation</a:t>
            </a:r>
            <a:endParaRPr lang="en-GB" dirty="0"/>
          </a:p>
          <a:p>
            <a:pPr lvl="0"/>
            <a:r>
              <a:rPr lang="en-AU" dirty="0"/>
              <a:t>Behaving or speaking in a discriminatory manner towards others</a:t>
            </a:r>
            <a:endParaRPr lang="en-GB" dirty="0"/>
          </a:p>
          <a:p>
            <a:pPr lvl="0"/>
            <a:r>
              <a:rPr lang="en-AU" dirty="0"/>
              <a:t>Arguing in front of clients</a:t>
            </a:r>
            <a:endParaRPr lang="en-GB" dirty="0"/>
          </a:p>
          <a:p>
            <a:endParaRPr lang="en-GB" dirty="0"/>
          </a:p>
        </p:txBody>
      </p:sp>
      <p:pic>
        <p:nvPicPr>
          <p:cNvPr id="4" name="Picture 3" descr="C:\Users\Tom\Desktop\ArtWork\Shuttershock\report_monitor.jpg"/>
          <p:cNvPicPr/>
          <p:nvPr/>
        </p:nvPicPr>
        <p:blipFill>
          <a:blip r:embed="rId2" cstate="print"/>
          <a:srcRect/>
          <a:stretch>
            <a:fillRect/>
          </a:stretch>
        </p:blipFill>
        <p:spPr bwMode="auto">
          <a:xfrm>
            <a:off x="5580112" y="4797152"/>
            <a:ext cx="2466206" cy="1871469"/>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2F</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2.8 </a:t>
            </a:r>
            <a:r>
              <a:rPr lang="en-AU" sz="2800" dirty="0"/>
              <a:t>Recognise potential and actual conflicts of interest and take appropriate action</a:t>
            </a:r>
            <a:r>
              <a:rPr lang="en-AU" sz="2800" b="1" dirty="0">
                <a:latin typeface="+mj-lt"/>
              </a:rPr>
              <a:t> </a:t>
            </a:r>
            <a:endParaRPr lang="en-AU" sz="2800" dirty="0">
              <a:latin typeface="+mj-l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Conflict of interest</a:t>
            </a:r>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AU" dirty="0"/>
              <a:t>This is any situation where you have the ability to make a decision that could potentially benefit the client, but could also impact on yourself. </a:t>
            </a:r>
          </a:p>
          <a:p>
            <a:r>
              <a:rPr lang="en-AU" dirty="0"/>
              <a:t>It is a situation where there is potential to take advantage of a client or be influenced by your interests and personal opinions. </a:t>
            </a:r>
          </a:p>
          <a:p>
            <a:r>
              <a:rPr lang="en-AU" dirty="0"/>
              <a:t>Any situation where your influences impact on the ability to perform your job to a professional standard/objectively is a conflict of interest. </a:t>
            </a:r>
          </a:p>
          <a:p>
            <a:r>
              <a:rPr lang="en-AU" dirty="0"/>
              <a:t>Even if you do not act under the influence of these things, if they have the potential to impact on your work, a conflict of interest still exists – this can lead to doubt over your ability to perform your job effectively.</a:t>
            </a:r>
            <a:endParaRPr lang="en-GB" dirty="0"/>
          </a:p>
          <a:p>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Managing conflicts of interest</a:t>
            </a:r>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AU" dirty="0"/>
              <a:t>The best method of management is avoidance in the first instance. Having clear policies and procedures and a code of conduct in the workplace will make the issues clear to all workers. </a:t>
            </a:r>
            <a:endParaRPr lang="en-GB" dirty="0"/>
          </a:p>
          <a:p>
            <a:r>
              <a:rPr lang="en-AU" b="1" dirty="0"/>
              <a:t>Subjects to include are:</a:t>
            </a:r>
            <a:endParaRPr lang="en-GB" b="1" dirty="0"/>
          </a:p>
          <a:p>
            <a:pPr lvl="1">
              <a:buFont typeface="Courier New" panose="02070309020205020404" pitchFamily="49" charset="0"/>
              <a:buChar char="o"/>
            </a:pPr>
            <a:r>
              <a:rPr lang="en-AU" dirty="0"/>
              <a:t>Declaring any conflicts of interest</a:t>
            </a:r>
            <a:endParaRPr lang="en-GB" dirty="0"/>
          </a:p>
          <a:p>
            <a:pPr lvl="1">
              <a:buFont typeface="Courier New" panose="02070309020205020404" pitchFamily="49" charset="0"/>
              <a:buChar char="o"/>
            </a:pPr>
            <a:r>
              <a:rPr lang="en-AU" dirty="0"/>
              <a:t>How to make objective and fair decisions</a:t>
            </a:r>
            <a:endParaRPr lang="en-GB" dirty="0"/>
          </a:p>
          <a:p>
            <a:pPr lvl="1">
              <a:buFont typeface="Courier New" panose="02070309020205020404" pitchFamily="49" charset="0"/>
              <a:buChar char="o"/>
            </a:pPr>
            <a:r>
              <a:rPr lang="en-AU" dirty="0"/>
              <a:t>How to act in the instance of being given a gift</a:t>
            </a:r>
            <a:endParaRPr lang="en-GB" dirty="0"/>
          </a:p>
          <a:p>
            <a:pPr lvl="1">
              <a:buFont typeface="Courier New" panose="02070309020205020404" pitchFamily="49" charset="0"/>
              <a:buChar char="o"/>
            </a:pPr>
            <a:r>
              <a:rPr lang="en-AU" dirty="0"/>
              <a:t>How contracts function</a:t>
            </a:r>
            <a:endParaRPr lang="en-GB" dirty="0"/>
          </a:p>
          <a:p>
            <a:pPr lvl="1">
              <a:buFont typeface="Courier New" panose="02070309020205020404" pitchFamily="49" charset="0"/>
              <a:buChar char="o"/>
            </a:pPr>
            <a:r>
              <a:rPr lang="en-AU" dirty="0"/>
              <a:t>How services should be delivered</a:t>
            </a:r>
            <a:endParaRPr lang="en-GB" dirty="0"/>
          </a:p>
          <a:p>
            <a:pPr lvl="1">
              <a:buFont typeface="Courier New" panose="02070309020205020404" pitchFamily="49" charset="0"/>
              <a:buChar char="o"/>
            </a:pPr>
            <a:r>
              <a:rPr lang="en-AU" dirty="0"/>
              <a:t>Disciplinary procedures for breaches of policies/procedures/code of conduct</a:t>
            </a:r>
            <a:endParaRPr lang="en-GB" dirty="0"/>
          </a:p>
        </p:txBody>
      </p:sp>
      <p:pic>
        <p:nvPicPr>
          <p:cNvPr id="4" name="Picture 3" descr="C:\Users\Tom\Desktop\ArtWork\MWhat.jpg"/>
          <p:cNvPicPr/>
          <p:nvPr/>
        </p:nvPicPr>
        <p:blipFill>
          <a:blip r:embed="rId2" cstate="print"/>
          <a:srcRect/>
          <a:stretch>
            <a:fillRect/>
          </a:stretch>
        </p:blipFill>
        <p:spPr bwMode="auto">
          <a:xfrm>
            <a:off x="7092281" y="4941168"/>
            <a:ext cx="2051720" cy="1916832"/>
          </a:xfrm>
          <a:prstGeom prst="rect">
            <a:avLst/>
          </a:prstGeom>
          <a:noFill/>
          <a:ln w="9525">
            <a:noFill/>
            <a:miter lim="800000"/>
            <a:headEnd/>
            <a:tailEnd/>
          </a:ln>
        </p:spPr>
      </p:pic>
    </p:spTree>
    <p:extLst>
      <p:ext uri="{BB962C8B-B14F-4D97-AF65-F5344CB8AC3E}">
        <p14:creationId xmlns:p14="http://schemas.microsoft.com/office/powerpoint/2010/main" val="955252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2G</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Contribute to workplace improvements</a:t>
            </a:r>
            <a:endParaRPr lang="en-GB" dirty="0"/>
          </a:p>
        </p:txBody>
      </p:sp>
      <p:sp>
        <p:nvSpPr>
          <p:cNvPr id="6" name="TextBox 5"/>
          <p:cNvSpPr txBox="1"/>
          <p:nvPr/>
        </p:nvSpPr>
        <p:spPr>
          <a:xfrm>
            <a:off x="5220072" y="1700808"/>
            <a:ext cx="3744416" cy="4924425"/>
          </a:xfrm>
          <a:prstGeom prst="rect">
            <a:avLst/>
          </a:prstGeom>
          <a:noFill/>
        </p:spPr>
        <p:txBody>
          <a:bodyPr wrap="square" rtlCol="0">
            <a:spAutoFit/>
          </a:bodyPr>
          <a:lstStyle/>
          <a:p>
            <a:r>
              <a:rPr lang="en-AU" sz="2200" b="1" dirty="0">
                <a:latin typeface="+mj-lt"/>
              </a:rPr>
              <a:t>3.1 </a:t>
            </a:r>
            <a:r>
              <a:rPr lang="en-AU" sz="2200" dirty="0"/>
              <a:t>Identify situations where work practices could be improved to meet legal and ethical responsibilities</a:t>
            </a:r>
          </a:p>
          <a:p>
            <a:endParaRPr lang="en-GB" sz="2200" dirty="0"/>
          </a:p>
          <a:p>
            <a:r>
              <a:rPr lang="en-AU" sz="2200" b="1" dirty="0"/>
              <a:t>3.2</a:t>
            </a:r>
            <a:r>
              <a:rPr lang="en-AU" sz="2200" dirty="0"/>
              <a:t> Pro-actively share feedback with colleagues and supervisors</a:t>
            </a:r>
          </a:p>
          <a:p>
            <a:endParaRPr lang="en-GB" sz="2200" dirty="0"/>
          </a:p>
          <a:p>
            <a:r>
              <a:rPr lang="en-AU" sz="2200" b="1" dirty="0"/>
              <a:t>3.3</a:t>
            </a:r>
            <a:r>
              <a:rPr lang="en-AU" sz="2200" dirty="0"/>
              <a:t> Identify and take opportunities to contribute to the review and development of policies and protocols</a:t>
            </a:r>
            <a:endParaRPr lang="en-GB" sz="2200" dirty="0"/>
          </a:p>
          <a:p>
            <a:endParaRPr lang="en-AU" sz="2800" dirty="0">
              <a:latin typeface="+mj-lt"/>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Identifying improvements for work practices</a:t>
            </a:r>
          </a:p>
        </p:txBody>
      </p:sp>
      <p:sp>
        <p:nvSpPr>
          <p:cNvPr id="3" name="Content Placeholder 2"/>
          <p:cNvSpPr>
            <a:spLocks noGrp="1"/>
          </p:cNvSpPr>
          <p:nvPr>
            <p:ph idx="1"/>
          </p:nvPr>
        </p:nvSpPr>
        <p:spPr/>
        <p:txBody>
          <a:bodyPr>
            <a:normAutofit lnSpcReduction="10000"/>
          </a:bodyPr>
          <a:lstStyle/>
          <a:p>
            <a:r>
              <a:rPr lang="en-GB" dirty="0"/>
              <a:t>If you spot particular legal and ethical issues that are recurring in your workplace, you should endeavour to improve work practices to remove or mitigate these issues.</a:t>
            </a:r>
          </a:p>
          <a:p>
            <a:r>
              <a:rPr lang="en-GB" dirty="0"/>
              <a:t>The exact nature of work practices that could be removed will depend on your workplace environment.</a:t>
            </a:r>
          </a:p>
          <a:p>
            <a:r>
              <a:rPr lang="en-GB" dirty="0"/>
              <a:t>You should encourage moral courage in the workplace – this is the ability to speak out or act against standards procedures, due to their own moral reasoning.</a:t>
            </a:r>
          </a:p>
          <a:p>
            <a:endParaRPr lang="en-GB"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Sharing feedback</a:t>
            </a:r>
          </a:p>
        </p:txBody>
      </p:sp>
      <p:sp>
        <p:nvSpPr>
          <p:cNvPr id="3" name="Content Placeholder 2"/>
          <p:cNvSpPr>
            <a:spLocks noGrp="1"/>
          </p:cNvSpPr>
          <p:nvPr>
            <p:ph idx="1"/>
          </p:nvPr>
        </p:nvSpPr>
        <p:spPr/>
        <p:txBody>
          <a:bodyPr>
            <a:normAutofit/>
          </a:bodyPr>
          <a:lstStyle/>
          <a:p>
            <a:r>
              <a:rPr lang="en-GB" dirty="0"/>
              <a:t>One of your greatest resources in progressing is your experience. When you have dealt with an ethical issue, share your experience and lessons learned with colleagues and supervisors.</a:t>
            </a:r>
          </a:p>
          <a:p>
            <a:r>
              <a:rPr lang="en-GB" dirty="0"/>
              <a:t>You may recognise a colleague in a situation similar to one you’ve dealt with in the past – this is a perfect time to share your experiences, as it </a:t>
            </a:r>
            <a:br>
              <a:rPr lang="en-GB" dirty="0"/>
            </a:br>
            <a:r>
              <a:rPr lang="en-GB" dirty="0"/>
              <a:t>may help them deal with theirs.</a:t>
            </a:r>
          </a:p>
        </p:txBody>
      </p:sp>
      <p:pic>
        <p:nvPicPr>
          <p:cNvPr id="4" name="Picture 3" descr="C:\Users\Tom\Desktop\Pictures\ArtWork\Shuttershock\feedback_read.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4509120"/>
            <a:ext cx="2933708" cy="2348880"/>
          </a:xfrm>
          <a:prstGeom prst="rect">
            <a:avLst/>
          </a:prstGeom>
          <a:noFill/>
          <a:ln>
            <a:noFill/>
          </a:ln>
        </p:spPr>
      </p:pic>
    </p:spTree>
    <p:extLst>
      <p:ext uri="{BB962C8B-B14F-4D97-AF65-F5344CB8AC3E}">
        <p14:creationId xmlns:p14="http://schemas.microsoft.com/office/powerpoint/2010/main" val="6534355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3A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assessment</a:t>
            </a:r>
          </a:p>
          <a:p>
            <a:r>
              <a:rPr lang="en-US" dirty="0"/>
              <a:t>Knowledge assessment</a:t>
            </a:r>
          </a:p>
          <a:p>
            <a:r>
              <a:rPr lang="en-US" dirty="0"/>
              <a:t>Performance assessment.</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extLst>
      <p:ext uri="{BB962C8B-B14F-4D97-AF65-F5344CB8AC3E}">
        <p14:creationId xmlns:p14="http://schemas.microsoft.com/office/powerpoint/2010/main" val="11581062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extLst>
      <p:ext uri="{BB962C8B-B14F-4D97-AF65-F5344CB8AC3E}">
        <p14:creationId xmlns:p14="http://schemas.microsoft.com/office/powerpoint/2010/main" val="3477255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880</TotalTime>
  <Words>1770</Words>
  <Application>Microsoft Office PowerPoint</Application>
  <PresentationFormat>On-screen Show (4:3)</PresentationFormat>
  <Paragraphs>233</Paragraphs>
  <Slides>51</Slides>
  <Notes>26</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PowerPoint Presentation</vt:lpstr>
      <vt:lpstr>Identify and respond to legal requirements</vt:lpstr>
      <vt:lpstr>Sources of legal information</vt:lpstr>
      <vt:lpstr>Common legal issues relevant to the workplace </vt:lpstr>
      <vt:lpstr>Overview of the legal system</vt:lpstr>
      <vt:lpstr>Types of law </vt:lpstr>
      <vt:lpstr> Activity 1A  </vt:lpstr>
      <vt:lpstr>Identify and respond to legal requirements</vt:lpstr>
      <vt:lpstr>Legal rights and responsibilities</vt:lpstr>
      <vt:lpstr> Activity 1B  </vt:lpstr>
      <vt:lpstr>Identify and respond to legal requirements</vt:lpstr>
      <vt:lpstr>Meet duty of care</vt:lpstr>
      <vt:lpstr>Duty of care in law</vt:lpstr>
      <vt:lpstr>Privacy</vt:lpstr>
      <vt:lpstr>Confidentiality</vt:lpstr>
      <vt:lpstr> Activity 1C  </vt:lpstr>
      <vt:lpstr>Identify and respond to legal requirements</vt:lpstr>
      <vt:lpstr>Recognising a breach</vt:lpstr>
      <vt:lpstr> Activity 1D  </vt:lpstr>
      <vt:lpstr>Identify and meet ethical responsibilities</vt:lpstr>
      <vt:lpstr>Code of ethics</vt:lpstr>
      <vt:lpstr> Activity 2A  </vt:lpstr>
      <vt:lpstr>Identify and meet ethical responsibilities</vt:lpstr>
      <vt:lpstr>Protecting client rights</vt:lpstr>
      <vt:lpstr>Definitions </vt:lpstr>
      <vt:lpstr>Discrimination </vt:lpstr>
      <vt:lpstr>Confidentiality and duty of care</vt:lpstr>
      <vt:lpstr> Activity 2B  </vt:lpstr>
      <vt:lpstr>Identify and meet ethical responsibilities</vt:lpstr>
      <vt:lpstr>Ethical issues and dilemmas</vt:lpstr>
      <vt:lpstr> Activity 2C  </vt:lpstr>
      <vt:lpstr>Identify and meet ethical responsibilities</vt:lpstr>
      <vt:lpstr>Non-judgemental practice</vt:lpstr>
      <vt:lpstr> Activity 2D  </vt:lpstr>
      <vt:lpstr>Identify and meet ethical responsibilities</vt:lpstr>
      <vt:lpstr>Competing value systems </vt:lpstr>
      <vt:lpstr>Ethical decision making</vt:lpstr>
      <vt:lpstr> Activity 2E  </vt:lpstr>
      <vt:lpstr>Identify and meet ethical responsibilities</vt:lpstr>
      <vt:lpstr>Unethical conduct </vt:lpstr>
      <vt:lpstr> Activity 2F  </vt:lpstr>
      <vt:lpstr>Identify and meet ethical responsibilities</vt:lpstr>
      <vt:lpstr>Conflict of interest</vt:lpstr>
      <vt:lpstr>Managing conflicts of interest</vt:lpstr>
      <vt:lpstr> Activity 2G  </vt:lpstr>
      <vt:lpstr>Contribute to workplace improvements</vt:lpstr>
      <vt:lpstr>Identifying improvements for work practices</vt:lpstr>
      <vt:lpstr>Sharing feedback</vt:lpstr>
      <vt:lpstr> Activity 3A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Tom;Chloe</dc:creator>
  <cp:lastModifiedBy>Emily Wilson</cp:lastModifiedBy>
  <cp:revision>245</cp:revision>
  <dcterms:created xsi:type="dcterms:W3CDTF">2011-08-26T06:48:04Z</dcterms:created>
  <dcterms:modified xsi:type="dcterms:W3CDTF">2017-10-25T09:15:19Z</dcterms:modified>
</cp:coreProperties>
</file>