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257" r:id="rId2"/>
    <p:sldId id="283" r:id="rId3"/>
    <p:sldId id="318" r:id="rId4"/>
    <p:sldId id="320" r:id="rId5"/>
    <p:sldId id="321" r:id="rId6"/>
    <p:sldId id="316" r:id="rId7"/>
    <p:sldId id="325" r:id="rId8"/>
    <p:sldId id="322" r:id="rId9"/>
    <p:sldId id="287" r:id="rId10"/>
    <p:sldId id="302" r:id="rId11"/>
    <p:sldId id="303" r:id="rId12"/>
    <p:sldId id="304" r:id="rId13"/>
    <p:sldId id="315" r:id="rId14"/>
    <p:sldId id="292" r:id="rId15"/>
    <p:sldId id="305" r:id="rId16"/>
    <p:sldId id="306" r:id="rId17"/>
    <p:sldId id="307" r:id="rId18"/>
    <p:sldId id="290" r:id="rId19"/>
    <p:sldId id="308" r:id="rId20"/>
    <p:sldId id="309" r:id="rId21"/>
    <p:sldId id="310" r:id="rId22"/>
    <p:sldId id="311" r:id="rId23"/>
    <p:sldId id="324" r:id="rId24"/>
    <p:sldId id="323" r:id="rId25"/>
    <p:sldId id="328" r:id="rId26"/>
    <p:sldId id="326" r:id="rId27"/>
    <p:sldId id="349" r:id="rId28"/>
    <p:sldId id="327" r:id="rId29"/>
    <p:sldId id="329" r:id="rId30"/>
    <p:sldId id="330" r:id="rId31"/>
    <p:sldId id="331" r:id="rId32"/>
    <p:sldId id="332" r:id="rId33"/>
    <p:sldId id="333" r:id="rId34"/>
    <p:sldId id="334" r:id="rId35"/>
    <p:sldId id="335" r:id="rId36"/>
    <p:sldId id="336" r:id="rId37"/>
    <p:sldId id="337" r:id="rId38"/>
    <p:sldId id="338" r:id="rId39"/>
    <p:sldId id="350" r:id="rId40"/>
    <p:sldId id="339" r:id="rId41"/>
    <p:sldId id="341" r:id="rId42"/>
    <p:sldId id="340" r:id="rId43"/>
    <p:sldId id="342" r:id="rId44"/>
    <p:sldId id="343" r:id="rId45"/>
    <p:sldId id="344" r:id="rId46"/>
    <p:sldId id="345" r:id="rId47"/>
    <p:sldId id="346" r:id="rId48"/>
    <p:sldId id="347"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E163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5401" autoAdjust="0"/>
  </p:normalViewPr>
  <p:slideViewPr>
    <p:cSldViewPr snapToGrid="0">
      <p:cViewPr varScale="1">
        <p:scale>
          <a:sx n="87" d="100"/>
          <a:sy n="87" d="100"/>
        </p:scale>
        <p:origin x="492" y="3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FE5B29-F47B-4CE0-98AA-C5B7F3EEABFA}" type="datetimeFigureOut">
              <a:rPr lang="en-AU" smtClean="0"/>
              <a:t>18/06/2022</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C655EC-FBFF-4E22-BE9D-0BC9A761134C}" type="slidenum">
              <a:rPr lang="en-AU" smtClean="0"/>
              <a:t>‹#›</a:t>
            </a:fld>
            <a:endParaRPr lang="en-AU"/>
          </a:p>
        </p:txBody>
      </p:sp>
    </p:spTree>
    <p:extLst>
      <p:ext uri="{BB962C8B-B14F-4D97-AF65-F5344CB8AC3E}">
        <p14:creationId xmlns:p14="http://schemas.microsoft.com/office/powerpoint/2010/main" val="22994054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Explain the importance of staff involvement -  to obtain an ac</a:t>
            </a:r>
            <a:r>
              <a:rPr lang="en-AU" dirty="0">
                <a:solidFill>
                  <a:srgbClr val="FF0000"/>
                </a:solidFill>
              </a:rPr>
              <a:t>curate representation of how a tool is used &amp; live feedback on the success of any amendments/improvements</a:t>
            </a:r>
            <a:endParaRPr lang="en-AU" dirty="0"/>
          </a:p>
        </p:txBody>
      </p:sp>
      <p:sp>
        <p:nvSpPr>
          <p:cNvPr id="4" name="Slide Number Placeholder 3"/>
          <p:cNvSpPr>
            <a:spLocks noGrp="1"/>
          </p:cNvSpPr>
          <p:nvPr>
            <p:ph type="sldNum" sz="quarter" idx="5"/>
          </p:nvPr>
        </p:nvSpPr>
        <p:spPr/>
        <p:txBody>
          <a:bodyPr/>
          <a:lstStyle/>
          <a:p>
            <a:fld id="{75C655EC-FBFF-4E22-BE9D-0BC9A761134C}" type="slidenum">
              <a:rPr lang="en-AU" smtClean="0"/>
              <a:t>2</a:t>
            </a:fld>
            <a:endParaRPr lang="en-AU"/>
          </a:p>
        </p:txBody>
      </p:sp>
    </p:spTree>
    <p:extLst>
      <p:ext uri="{BB962C8B-B14F-4D97-AF65-F5344CB8AC3E}">
        <p14:creationId xmlns:p14="http://schemas.microsoft.com/office/powerpoint/2010/main" val="40433577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In this slide I would run through the current hazard reporting process (site staff record hazards in the paper log stored on site, paper log is submitted to the HSEQ Team every month as part of the HSEQ statistics)</a:t>
            </a:r>
          </a:p>
          <a:p>
            <a:endParaRPr lang="en-AU" dirty="0"/>
          </a:p>
        </p:txBody>
      </p:sp>
      <p:sp>
        <p:nvSpPr>
          <p:cNvPr id="4" name="Slide Number Placeholder 3"/>
          <p:cNvSpPr>
            <a:spLocks noGrp="1"/>
          </p:cNvSpPr>
          <p:nvPr>
            <p:ph type="sldNum" sz="quarter" idx="5"/>
          </p:nvPr>
        </p:nvSpPr>
        <p:spPr/>
        <p:txBody>
          <a:bodyPr/>
          <a:lstStyle/>
          <a:p>
            <a:fld id="{75C655EC-FBFF-4E22-BE9D-0BC9A761134C}" type="slidenum">
              <a:rPr lang="en-AU" smtClean="0"/>
              <a:t>4</a:t>
            </a:fld>
            <a:endParaRPr lang="en-AU"/>
          </a:p>
        </p:txBody>
      </p:sp>
    </p:spTree>
    <p:extLst>
      <p:ext uri="{BB962C8B-B14F-4D97-AF65-F5344CB8AC3E}">
        <p14:creationId xmlns:p14="http://schemas.microsoft.com/office/powerpoint/2010/main" val="24972581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I would discuss the what happens after site staff submit their hazards every month (member of the HSEQ team has to manually enter hazards into a centralised excel spreadsheet). </a:t>
            </a:r>
          </a:p>
          <a:p>
            <a:r>
              <a:rPr lang="en-AU" dirty="0"/>
              <a:t>This is particularly beneficial for site staff to know as its unlikely they’d realise how much work is needed after hazards were submitted. Some staff probably wouldn’t even question where their hazards go or what they are used for.</a:t>
            </a:r>
          </a:p>
          <a:p>
            <a:endParaRPr lang="en-AU" dirty="0"/>
          </a:p>
          <a:p>
            <a:endParaRPr lang="en-AU" dirty="0"/>
          </a:p>
        </p:txBody>
      </p:sp>
      <p:sp>
        <p:nvSpPr>
          <p:cNvPr id="4" name="Slide Number Placeholder 3"/>
          <p:cNvSpPr>
            <a:spLocks noGrp="1"/>
          </p:cNvSpPr>
          <p:nvPr>
            <p:ph type="sldNum" sz="quarter" idx="5"/>
          </p:nvPr>
        </p:nvSpPr>
        <p:spPr/>
        <p:txBody>
          <a:bodyPr/>
          <a:lstStyle/>
          <a:p>
            <a:fld id="{75C655EC-FBFF-4E22-BE9D-0BC9A761134C}" type="slidenum">
              <a:rPr lang="en-AU" smtClean="0"/>
              <a:t>5</a:t>
            </a:fld>
            <a:endParaRPr lang="en-AU"/>
          </a:p>
        </p:txBody>
      </p:sp>
    </p:spTree>
    <p:extLst>
      <p:ext uri="{BB962C8B-B14F-4D97-AF65-F5344CB8AC3E}">
        <p14:creationId xmlns:p14="http://schemas.microsoft.com/office/powerpoint/2010/main" val="637887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Here I would introduce the new process of entering hazards. </a:t>
            </a:r>
          </a:p>
        </p:txBody>
      </p:sp>
      <p:sp>
        <p:nvSpPr>
          <p:cNvPr id="4" name="Slide Number Placeholder 3"/>
          <p:cNvSpPr>
            <a:spLocks noGrp="1"/>
          </p:cNvSpPr>
          <p:nvPr>
            <p:ph type="sldNum" sz="quarter" idx="5"/>
          </p:nvPr>
        </p:nvSpPr>
        <p:spPr/>
        <p:txBody>
          <a:bodyPr/>
          <a:lstStyle/>
          <a:p>
            <a:fld id="{75C655EC-FBFF-4E22-BE9D-0BC9A761134C}" type="slidenum">
              <a:rPr lang="en-AU" smtClean="0"/>
              <a:t>6</a:t>
            </a:fld>
            <a:endParaRPr lang="en-AU"/>
          </a:p>
        </p:txBody>
      </p:sp>
    </p:spTree>
    <p:extLst>
      <p:ext uri="{BB962C8B-B14F-4D97-AF65-F5344CB8AC3E}">
        <p14:creationId xmlns:p14="http://schemas.microsoft.com/office/powerpoint/2010/main" val="20123877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I would invite all participants to get out there phone &amp; use the following slides to step them through how to use the new hazard form.</a:t>
            </a:r>
          </a:p>
        </p:txBody>
      </p:sp>
      <p:sp>
        <p:nvSpPr>
          <p:cNvPr id="4" name="Slide Number Placeholder 3"/>
          <p:cNvSpPr>
            <a:spLocks noGrp="1"/>
          </p:cNvSpPr>
          <p:nvPr>
            <p:ph type="sldNum" sz="quarter" idx="5"/>
          </p:nvPr>
        </p:nvSpPr>
        <p:spPr/>
        <p:txBody>
          <a:bodyPr/>
          <a:lstStyle/>
          <a:p>
            <a:fld id="{75C655EC-FBFF-4E22-BE9D-0BC9A761134C}" type="slidenum">
              <a:rPr lang="en-AU" smtClean="0"/>
              <a:t>7</a:t>
            </a:fld>
            <a:endParaRPr lang="en-AU"/>
          </a:p>
        </p:txBody>
      </p:sp>
    </p:spTree>
    <p:extLst>
      <p:ext uri="{BB962C8B-B14F-4D97-AF65-F5344CB8AC3E}">
        <p14:creationId xmlns:p14="http://schemas.microsoft.com/office/powerpoint/2010/main" val="23491606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In this slide I would run through the current hazard reporting process (site staff record hazards in the paper log stored on site, paper log is submitted to the HSEQ Team every month as part of the HSEQ statistics)</a:t>
            </a:r>
          </a:p>
          <a:p>
            <a:endParaRPr lang="en-AU" dirty="0"/>
          </a:p>
        </p:txBody>
      </p:sp>
      <p:sp>
        <p:nvSpPr>
          <p:cNvPr id="4" name="Slide Number Placeholder 3"/>
          <p:cNvSpPr>
            <a:spLocks noGrp="1"/>
          </p:cNvSpPr>
          <p:nvPr>
            <p:ph type="sldNum" sz="quarter" idx="5"/>
          </p:nvPr>
        </p:nvSpPr>
        <p:spPr/>
        <p:txBody>
          <a:bodyPr/>
          <a:lstStyle/>
          <a:p>
            <a:fld id="{75C655EC-FBFF-4E22-BE9D-0BC9A761134C}" type="slidenum">
              <a:rPr lang="en-AU" smtClean="0"/>
              <a:t>26</a:t>
            </a:fld>
            <a:endParaRPr lang="en-AU"/>
          </a:p>
        </p:txBody>
      </p:sp>
    </p:spTree>
    <p:extLst>
      <p:ext uri="{BB962C8B-B14F-4D97-AF65-F5344CB8AC3E}">
        <p14:creationId xmlns:p14="http://schemas.microsoft.com/office/powerpoint/2010/main" val="24052268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In this slide I would run through the current hazard reporting process (site staff record hazards in the paper log stored on site, paper log is submitted to the HSEQ Team every month as part of the HSEQ statistics)</a:t>
            </a:r>
          </a:p>
          <a:p>
            <a:endParaRPr lang="en-AU" dirty="0"/>
          </a:p>
        </p:txBody>
      </p:sp>
      <p:sp>
        <p:nvSpPr>
          <p:cNvPr id="4" name="Slide Number Placeholder 3"/>
          <p:cNvSpPr>
            <a:spLocks noGrp="1"/>
          </p:cNvSpPr>
          <p:nvPr>
            <p:ph type="sldNum" sz="quarter" idx="5"/>
          </p:nvPr>
        </p:nvSpPr>
        <p:spPr/>
        <p:txBody>
          <a:bodyPr/>
          <a:lstStyle/>
          <a:p>
            <a:fld id="{75C655EC-FBFF-4E22-BE9D-0BC9A761134C}" type="slidenum">
              <a:rPr lang="en-AU" smtClean="0"/>
              <a:t>27</a:t>
            </a:fld>
            <a:endParaRPr lang="en-AU"/>
          </a:p>
        </p:txBody>
      </p:sp>
    </p:spTree>
    <p:extLst>
      <p:ext uri="{BB962C8B-B14F-4D97-AF65-F5344CB8AC3E}">
        <p14:creationId xmlns:p14="http://schemas.microsoft.com/office/powerpoint/2010/main" val="34843104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I would invite all participants to get out there phone &amp; use the following slides to step them through how to use the new hazard form.</a:t>
            </a:r>
          </a:p>
        </p:txBody>
      </p:sp>
      <p:sp>
        <p:nvSpPr>
          <p:cNvPr id="4" name="Slide Number Placeholder 3"/>
          <p:cNvSpPr>
            <a:spLocks noGrp="1"/>
          </p:cNvSpPr>
          <p:nvPr>
            <p:ph type="sldNum" sz="quarter" idx="5"/>
          </p:nvPr>
        </p:nvSpPr>
        <p:spPr/>
        <p:txBody>
          <a:bodyPr/>
          <a:lstStyle/>
          <a:p>
            <a:fld id="{75C655EC-FBFF-4E22-BE9D-0BC9A761134C}" type="slidenum">
              <a:rPr lang="en-AU" smtClean="0"/>
              <a:t>28</a:t>
            </a:fld>
            <a:endParaRPr lang="en-AU"/>
          </a:p>
        </p:txBody>
      </p:sp>
    </p:spTree>
    <p:extLst>
      <p:ext uri="{BB962C8B-B14F-4D97-AF65-F5344CB8AC3E}">
        <p14:creationId xmlns:p14="http://schemas.microsoft.com/office/powerpoint/2010/main" val="10030159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A2F44-BC8C-4101-83AC-51F64FA3DD1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4BBF337A-DCD5-4432-8FB7-7E7EFA3CBB5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145D6F3E-6B82-419C-B414-6DBB1BEDF50A}"/>
              </a:ext>
            </a:extLst>
          </p:cNvPr>
          <p:cNvSpPr>
            <a:spLocks noGrp="1"/>
          </p:cNvSpPr>
          <p:nvPr>
            <p:ph type="dt" sz="half" idx="10"/>
          </p:nvPr>
        </p:nvSpPr>
        <p:spPr/>
        <p:txBody>
          <a:bodyPr/>
          <a:lstStyle/>
          <a:p>
            <a:fld id="{57FCF439-7B1E-473C-AE22-87B1D629156D}" type="datetimeFigureOut">
              <a:rPr lang="en-AU" smtClean="0"/>
              <a:t>18/06/2022</a:t>
            </a:fld>
            <a:endParaRPr lang="en-AU"/>
          </a:p>
        </p:txBody>
      </p:sp>
      <p:sp>
        <p:nvSpPr>
          <p:cNvPr id="5" name="Footer Placeholder 4">
            <a:extLst>
              <a:ext uri="{FF2B5EF4-FFF2-40B4-BE49-F238E27FC236}">
                <a16:creationId xmlns:a16="http://schemas.microsoft.com/office/drawing/2014/main" id="{54091F01-7E06-48D2-AFF1-39BB616F3371}"/>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BEA17AE9-7298-407E-AB72-45AA5185B5D6}"/>
              </a:ext>
            </a:extLst>
          </p:cNvPr>
          <p:cNvSpPr>
            <a:spLocks noGrp="1"/>
          </p:cNvSpPr>
          <p:nvPr>
            <p:ph type="sldNum" sz="quarter" idx="12"/>
          </p:nvPr>
        </p:nvSpPr>
        <p:spPr/>
        <p:txBody>
          <a:bodyPr/>
          <a:lstStyle/>
          <a:p>
            <a:fld id="{A27D44BC-93FD-489F-AD5B-A88CDD6F1A12}" type="slidenum">
              <a:rPr lang="en-AU" smtClean="0"/>
              <a:t>‹#›</a:t>
            </a:fld>
            <a:endParaRPr lang="en-AU"/>
          </a:p>
        </p:txBody>
      </p:sp>
    </p:spTree>
    <p:extLst>
      <p:ext uri="{BB962C8B-B14F-4D97-AF65-F5344CB8AC3E}">
        <p14:creationId xmlns:p14="http://schemas.microsoft.com/office/powerpoint/2010/main" val="27806697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CB21D-4FD6-4B61-84B8-608397087F14}"/>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E33D3B78-33B0-4BA4-822D-C33FB98EE69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96230CE0-2DCF-47C3-ACA1-C22EF25D18E9}"/>
              </a:ext>
            </a:extLst>
          </p:cNvPr>
          <p:cNvSpPr>
            <a:spLocks noGrp="1"/>
          </p:cNvSpPr>
          <p:nvPr>
            <p:ph type="dt" sz="half" idx="10"/>
          </p:nvPr>
        </p:nvSpPr>
        <p:spPr/>
        <p:txBody>
          <a:bodyPr/>
          <a:lstStyle/>
          <a:p>
            <a:fld id="{57FCF439-7B1E-473C-AE22-87B1D629156D}" type="datetimeFigureOut">
              <a:rPr lang="en-AU" smtClean="0"/>
              <a:t>18/06/2022</a:t>
            </a:fld>
            <a:endParaRPr lang="en-AU"/>
          </a:p>
        </p:txBody>
      </p:sp>
      <p:sp>
        <p:nvSpPr>
          <p:cNvPr id="5" name="Footer Placeholder 4">
            <a:extLst>
              <a:ext uri="{FF2B5EF4-FFF2-40B4-BE49-F238E27FC236}">
                <a16:creationId xmlns:a16="http://schemas.microsoft.com/office/drawing/2014/main" id="{50EE2121-296E-4D58-89AC-58EE343AEB6D}"/>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809F1F9B-69F3-494C-8C91-15A52D684751}"/>
              </a:ext>
            </a:extLst>
          </p:cNvPr>
          <p:cNvSpPr>
            <a:spLocks noGrp="1"/>
          </p:cNvSpPr>
          <p:nvPr>
            <p:ph type="sldNum" sz="quarter" idx="12"/>
          </p:nvPr>
        </p:nvSpPr>
        <p:spPr/>
        <p:txBody>
          <a:bodyPr/>
          <a:lstStyle/>
          <a:p>
            <a:fld id="{A27D44BC-93FD-489F-AD5B-A88CDD6F1A12}" type="slidenum">
              <a:rPr lang="en-AU" smtClean="0"/>
              <a:t>‹#›</a:t>
            </a:fld>
            <a:endParaRPr lang="en-AU"/>
          </a:p>
        </p:txBody>
      </p:sp>
      <p:pic>
        <p:nvPicPr>
          <p:cNvPr id="7" name="Content Placeholder 4">
            <a:extLst>
              <a:ext uri="{FF2B5EF4-FFF2-40B4-BE49-F238E27FC236}">
                <a16:creationId xmlns:a16="http://schemas.microsoft.com/office/drawing/2014/main" id="{E3302533-6BAF-4416-9880-8D285A12F0D6}"/>
              </a:ext>
            </a:extLst>
          </p:cNvPr>
          <p:cNvPicPr>
            <a:picLocks noChangeAspect="1"/>
          </p:cNvPicPr>
          <p:nvPr userDrawn="1"/>
        </p:nvPicPr>
        <p:blipFill>
          <a:blip r:embed="rId2"/>
          <a:stretch>
            <a:fillRect/>
          </a:stretch>
        </p:blipFill>
        <p:spPr>
          <a:xfrm>
            <a:off x="179946" y="5979726"/>
            <a:ext cx="2619238" cy="775638"/>
          </a:xfrm>
          <a:prstGeom prst="rect">
            <a:avLst/>
          </a:prstGeom>
        </p:spPr>
      </p:pic>
    </p:spTree>
    <p:extLst>
      <p:ext uri="{BB962C8B-B14F-4D97-AF65-F5344CB8AC3E}">
        <p14:creationId xmlns:p14="http://schemas.microsoft.com/office/powerpoint/2010/main" val="3727840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9A3724-237F-441F-8B4D-58A8186461A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4C34EECD-3795-46A2-BF9E-0E14A5E649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D64B326-BFF7-4618-A31C-23FC2C2A58B8}"/>
              </a:ext>
            </a:extLst>
          </p:cNvPr>
          <p:cNvSpPr>
            <a:spLocks noGrp="1"/>
          </p:cNvSpPr>
          <p:nvPr>
            <p:ph type="dt" sz="half" idx="10"/>
          </p:nvPr>
        </p:nvSpPr>
        <p:spPr/>
        <p:txBody>
          <a:bodyPr/>
          <a:lstStyle/>
          <a:p>
            <a:fld id="{57FCF439-7B1E-473C-AE22-87B1D629156D}" type="datetimeFigureOut">
              <a:rPr lang="en-AU" smtClean="0"/>
              <a:t>18/06/2022</a:t>
            </a:fld>
            <a:endParaRPr lang="en-AU"/>
          </a:p>
        </p:txBody>
      </p:sp>
      <p:sp>
        <p:nvSpPr>
          <p:cNvPr id="5" name="Footer Placeholder 4">
            <a:extLst>
              <a:ext uri="{FF2B5EF4-FFF2-40B4-BE49-F238E27FC236}">
                <a16:creationId xmlns:a16="http://schemas.microsoft.com/office/drawing/2014/main" id="{5374C32C-A726-48F5-93B0-C3B8D230850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97EF624E-E0DE-43E8-8096-5394F12AEBA4}"/>
              </a:ext>
            </a:extLst>
          </p:cNvPr>
          <p:cNvSpPr>
            <a:spLocks noGrp="1"/>
          </p:cNvSpPr>
          <p:nvPr>
            <p:ph type="sldNum" sz="quarter" idx="12"/>
          </p:nvPr>
        </p:nvSpPr>
        <p:spPr/>
        <p:txBody>
          <a:bodyPr/>
          <a:lstStyle/>
          <a:p>
            <a:fld id="{A27D44BC-93FD-489F-AD5B-A88CDD6F1A12}" type="slidenum">
              <a:rPr lang="en-AU" smtClean="0"/>
              <a:t>‹#›</a:t>
            </a:fld>
            <a:endParaRPr lang="en-AU"/>
          </a:p>
        </p:txBody>
      </p:sp>
      <p:pic>
        <p:nvPicPr>
          <p:cNvPr id="7" name="Content Placeholder 4">
            <a:extLst>
              <a:ext uri="{FF2B5EF4-FFF2-40B4-BE49-F238E27FC236}">
                <a16:creationId xmlns:a16="http://schemas.microsoft.com/office/drawing/2014/main" id="{111EFEB1-748A-4E16-844F-4BC2143D454F}"/>
              </a:ext>
            </a:extLst>
          </p:cNvPr>
          <p:cNvPicPr>
            <a:picLocks noChangeAspect="1"/>
          </p:cNvPicPr>
          <p:nvPr userDrawn="1"/>
        </p:nvPicPr>
        <p:blipFill>
          <a:blip r:embed="rId2"/>
          <a:stretch>
            <a:fillRect/>
          </a:stretch>
        </p:blipFill>
        <p:spPr>
          <a:xfrm>
            <a:off x="179946" y="5979726"/>
            <a:ext cx="2619238" cy="775638"/>
          </a:xfrm>
          <a:prstGeom prst="rect">
            <a:avLst/>
          </a:prstGeom>
        </p:spPr>
      </p:pic>
    </p:spTree>
    <p:extLst>
      <p:ext uri="{BB962C8B-B14F-4D97-AF65-F5344CB8AC3E}">
        <p14:creationId xmlns:p14="http://schemas.microsoft.com/office/powerpoint/2010/main" val="37668215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7CB7F9-D424-4AF7-886F-39EA730ED371}"/>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C2B33724-CA19-4E59-8774-57D1DF373CD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FEB0EEBA-D2EE-4BA0-A925-21F3A4A9CAC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27B89941-0F75-4C84-B04D-9763D01E01DC}"/>
              </a:ext>
            </a:extLst>
          </p:cNvPr>
          <p:cNvSpPr>
            <a:spLocks noGrp="1"/>
          </p:cNvSpPr>
          <p:nvPr>
            <p:ph type="dt" sz="half" idx="10"/>
          </p:nvPr>
        </p:nvSpPr>
        <p:spPr/>
        <p:txBody>
          <a:bodyPr/>
          <a:lstStyle/>
          <a:p>
            <a:fld id="{57FCF439-7B1E-473C-AE22-87B1D629156D}" type="datetimeFigureOut">
              <a:rPr lang="en-AU" smtClean="0"/>
              <a:t>18/06/2022</a:t>
            </a:fld>
            <a:endParaRPr lang="en-AU"/>
          </a:p>
        </p:txBody>
      </p:sp>
      <p:sp>
        <p:nvSpPr>
          <p:cNvPr id="6" name="Footer Placeholder 5">
            <a:extLst>
              <a:ext uri="{FF2B5EF4-FFF2-40B4-BE49-F238E27FC236}">
                <a16:creationId xmlns:a16="http://schemas.microsoft.com/office/drawing/2014/main" id="{150EE0FC-BA5B-41A9-B410-A736B96DA805}"/>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C5C18EC9-7E6C-48FA-ADDB-A47BF01A3C58}"/>
              </a:ext>
            </a:extLst>
          </p:cNvPr>
          <p:cNvSpPr>
            <a:spLocks noGrp="1"/>
          </p:cNvSpPr>
          <p:nvPr>
            <p:ph type="sldNum" sz="quarter" idx="12"/>
          </p:nvPr>
        </p:nvSpPr>
        <p:spPr/>
        <p:txBody>
          <a:bodyPr/>
          <a:lstStyle/>
          <a:p>
            <a:fld id="{A27D44BC-93FD-489F-AD5B-A88CDD6F1A12}" type="slidenum">
              <a:rPr lang="en-AU" smtClean="0"/>
              <a:t>‹#›</a:t>
            </a:fld>
            <a:endParaRPr lang="en-AU"/>
          </a:p>
        </p:txBody>
      </p:sp>
    </p:spTree>
    <p:extLst>
      <p:ext uri="{BB962C8B-B14F-4D97-AF65-F5344CB8AC3E}">
        <p14:creationId xmlns:p14="http://schemas.microsoft.com/office/powerpoint/2010/main" val="10195649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2D730-18B0-46CF-B038-8A989B37B836}"/>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31E3B7FE-30D7-418B-80F9-BAF43894051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D5F66EB-35A0-4214-84DD-4DB2254CC6B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FA7583A9-4FB8-4090-9D67-9F952BFDCDA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42580E0-2D8B-4503-A6B0-F553D3FD1BE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6060D225-960F-4420-9BB8-72520C5C2B90}"/>
              </a:ext>
            </a:extLst>
          </p:cNvPr>
          <p:cNvSpPr>
            <a:spLocks noGrp="1"/>
          </p:cNvSpPr>
          <p:nvPr>
            <p:ph type="dt" sz="half" idx="10"/>
          </p:nvPr>
        </p:nvSpPr>
        <p:spPr/>
        <p:txBody>
          <a:bodyPr/>
          <a:lstStyle/>
          <a:p>
            <a:fld id="{57FCF439-7B1E-473C-AE22-87B1D629156D}" type="datetimeFigureOut">
              <a:rPr lang="en-AU" smtClean="0"/>
              <a:t>18/06/2022</a:t>
            </a:fld>
            <a:endParaRPr lang="en-AU"/>
          </a:p>
        </p:txBody>
      </p:sp>
      <p:sp>
        <p:nvSpPr>
          <p:cNvPr id="8" name="Footer Placeholder 7">
            <a:extLst>
              <a:ext uri="{FF2B5EF4-FFF2-40B4-BE49-F238E27FC236}">
                <a16:creationId xmlns:a16="http://schemas.microsoft.com/office/drawing/2014/main" id="{15372B36-7A11-4ED2-8E2E-816844A6104B}"/>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A62DDCF6-FD05-4583-9A83-547249C3DF57}"/>
              </a:ext>
            </a:extLst>
          </p:cNvPr>
          <p:cNvSpPr>
            <a:spLocks noGrp="1"/>
          </p:cNvSpPr>
          <p:nvPr>
            <p:ph type="sldNum" sz="quarter" idx="12"/>
          </p:nvPr>
        </p:nvSpPr>
        <p:spPr/>
        <p:txBody>
          <a:bodyPr/>
          <a:lstStyle/>
          <a:p>
            <a:fld id="{A27D44BC-93FD-489F-AD5B-A88CDD6F1A12}" type="slidenum">
              <a:rPr lang="en-AU" smtClean="0"/>
              <a:t>‹#›</a:t>
            </a:fld>
            <a:endParaRPr lang="en-AU"/>
          </a:p>
        </p:txBody>
      </p:sp>
    </p:spTree>
    <p:extLst>
      <p:ext uri="{BB962C8B-B14F-4D97-AF65-F5344CB8AC3E}">
        <p14:creationId xmlns:p14="http://schemas.microsoft.com/office/powerpoint/2010/main" val="79687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0EE38-0482-449E-AEE7-11DA9549A679}"/>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0DB3E274-A185-482F-84F8-D284E3AA43DE}"/>
              </a:ext>
            </a:extLst>
          </p:cNvPr>
          <p:cNvSpPr>
            <a:spLocks noGrp="1"/>
          </p:cNvSpPr>
          <p:nvPr>
            <p:ph type="dt" sz="half" idx="10"/>
          </p:nvPr>
        </p:nvSpPr>
        <p:spPr/>
        <p:txBody>
          <a:bodyPr/>
          <a:lstStyle/>
          <a:p>
            <a:fld id="{57FCF439-7B1E-473C-AE22-87B1D629156D}" type="datetimeFigureOut">
              <a:rPr lang="en-AU" smtClean="0"/>
              <a:t>18/06/2022</a:t>
            </a:fld>
            <a:endParaRPr lang="en-AU"/>
          </a:p>
        </p:txBody>
      </p:sp>
      <p:sp>
        <p:nvSpPr>
          <p:cNvPr id="4" name="Footer Placeholder 3">
            <a:extLst>
              <a:ext uri="{FF2B5EF4-FFF2-40B4-BE49-F238E27FC236}">
                <a16:creationId xmlns:a16="http://schemas.microsoft.com/office/drawing/2014/main" id="{FC25D525-84D2-46A9-B6F5-175361A76CA7}"/>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C89212D3-C640-4F7F-9655-1BE9874E154A}"/>
              </a:ext>
            </a:extLst>
          </p:cNvPr>
          <p:cNvSpPr>
            <a:spLocks noGrp="1"/>
          </p:cNvSpPr>
          <p:nvPr>
            <p:ph type="sldNum" sz="quarter" idx="12"/>
          </p:nvPr>
        </p:nvSpPr>
        <p:spPr/>
        <p:txBody>
          <a:bodyPr/>
          <a:lstStyle/>
          <a:p>
            <a:fld id="{A27D44BC-93FD-489F-AD5B-A88CDD6F1A12}" type="slidenum">
              <a:rPr lang="en-AU" smtClean="0"/>
              <a:t>‹#›</a:t>
            </a:fld>
            <a:endParaRPr lang="en-AU"/>
          </a:p>
        </p:txBody>
      </p:sp>
    </p:spTree>
    <p:extLst>
      <p:ext uri="{BB962C8B-B14F-4D97-AF65-F5344CB8AC3E}">
        <p14:creationId xmlns:p14="http://schemas.microsoft.com/office/powerpoint/2010/main" val="21366636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7A20CE1-C7A5-4A8B-911E-520E3E34366E}"/>
              </a:ext>
            </a:extLst>
          </p:cNvPr>
          <p:cNvSpPr>
            <a:spLocks noGrp="1"/>
          </p:cNvSpPr>
          <p:nvPr>
            <p:ph type="dt" sz="half" idx="10"/>
          </p:nvPr>
        </p:nvSpPr>
        <p:spPr/>
        <p:txBody>
          <a:bodyPr/>
          <a:lstStyle/>
          <a:p>
            <a:fld id="{57FCF439-7B1E-473C-AE22-87B1D629156D}" type="datetimeFigureOut">
              <a:rPr lang="en-AU" smtClean="0"/>
              <a:t>18/06/2022</a:t>
            </a:fld>
            <a:endParaRPr lang="en-AU"/>
          </a:p>
        </p:txBody>
      </p:sp>
      <p:sp>
        <p:nvSpPr>
          <p:cNvPr id="3" name="Footer Placeholder 2">
            <a:extLst>
              <a:ext uri="{FF2B5EF4-FFF2-40B4-BE49-F238E27FC236}">
                <a16:creationId xmlns:a16="http://schemas.microsoft.com/office/drawing/2014/main" id="{F602C4ED-0613-40E1-896E-D0E2961AA403}"/>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3900B943-FF55-4223-BCDC-763090F35491}"/>
              </a:ext>
            </a:extLst>
          </p:cNvPr>
          <p:cNvSpPr>
            <a:spLocks noGrp="1"/>
          </p:cNvSpPr>
          <p:nvPr>
            <p:ph type="sldNum" sz="quarter" idx="12"/>
          </p:nvPr>
        </p:nvSpPr>
        <p:spPr/>
        <p:txBody>
          <a:bodyPr/>
          <a:lstStyle/>
          <a:p>
            <a:fld id="{A27D44BC-93FD-489F-AD5B-A88CDD6F1A12}" type="slidenum">
              <a:rPr lang="en-AU" smtClean="0"/>
              <a:t>‹#›</a:t>
            </a:fld>
            <a:endParaRPr lang="en-AU"/>
          </a:p>
        </p:txBody>
      </p:sp>
    </p:spTree>
    <p:extLst>
      <p:ext uri="{BB962C8B-B14F-4D97-AF65-F5344CB8AC3E}">
        <p14:creationId xmlns:p14="http://schemas.microsoft.com/office/powerpoint/2010/main" val="15447905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690F0-D16E-4F44-AE2E-E07C187A772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566AB3D7-DC43-4D0B-8944-4D9C71D7B94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899D5E5A-44E0-429D-B23B-DA63228E3C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D44826-0CB6-48F7-950E-EF6E73DE11B3}"/>
              </a:ext>
            </a:extLst>
          </p:cNvPr>
          <p:cNvSpPr>
            <a:spLocks noGrp="1"/>
          </p:cNvSpPr>
          <p:nvPr>
            <p:ph type="dt" sz="half" idx="10"/>
          </p:nvPr>
        </p:nvSpPr>
        <p:spPr/>
        <p:txBody>
          <a:bodyPr/>
          <a:lstStyle/>
          <a:p>
            <a:fld id="{57FCF439-7B1E-473C-AE22-87B1D629156D}" type="datetimeFigureOut">
              <a:rPr lang="en-AU" smtClean="0"/>
              <a:t>18/06/2022</a:t>
            </a:fld>
            <a:endParaRPr lang="en-AU"/>
          </a:p>
        </p:txBody>
      </p:sp>
      <p:sp>
        <p:nvSpPr>
          <p:cNvPr id="6" name="Footer Placeholder 5">
            <a:extLst>
              <a:ext uri="{FF2B5EF4-FFF2-40B4-BE49-F238E27FC236}">
                <a16:creationId xmlns:a16="http://schemas.microsoft.com/office/drawing/2014/main" id="{258802BD-9AAF-46E6-BE81-A959BCBCB827}"/>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A17A8774-5BA1-44D2-8E4D-3289F2BCC0A5}"/>
              </a:ext>
            </a:extLst>
          </p:cNvPr>
          <p:cNvSpPr>
            <a:spLocks noGrp="1"/>
          </p:cNvSpPr>
          <p:nvPr>
            <p:ph type="sldNum" sz="quarter" idx="12"/>
          </p:nvPr>
        </p:nvSpPr>
        <p:spPr/>
        <p:txBody>
          <a:bodyPr/>
          <a:lstStyle/>
          <a:p>
            <a:fld id="{A27D44BC-93FD-489F-AD5B-A88CDD6F1A12}" type="slidenum">
              <a:rPr lang="en-AU" smtClean="0"/>
              <a:t>‹#›</a:t>
            </a:fld>
            <a:endParaRPr lang="en-AU"/>
          </a:p>
        </p:txBody>
      </p:sp>
    </p:spTree>
    <p:extLst>
      <p:ext uri="{BB962C8B-B14F-4D97-AF65-F5344CB8AC3E}">
        <p14:creationId xmlns:p14="http://schemas.microsoft.com/office/powerpoint/2010/main" val="31922126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A26E2-F0F8-4B4E-B794-BCECD9B74DE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161532E6-DDB7-4314-9270-D13C58931D8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D8A4E3E2-A3B9-4F80-9E0A-060DDCE13D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752FF2-8852-4047-B500-28314718583A}"/>
              </a:ext>
            </a:extLst>
          </p:cNvPr>
          <p:cNvSpPr>
            <a:spLocks noGrp="1"/>
          </p:cNvSpPr>
          <p:nvPr>
            <p:ph type="dt" sz="half" idx="10"/>
          </p:nvPr>
        </p:nvSpPr>
        <p:spPr/>
        <p:txBody>
          <a:bodyPr/>
          <a:lstStyle/>
          <a:p>
            <a:fld id="{57FCF439-7B1E-473C-AE22-87B1D629156D}" type="datetimeFigureOut">
              <a:rPr lang="en-AU" smtClean="0"/>
              <a:t>18/06/2022</a:t>
            </a:fld>
            <a:endParaRPr lang="en-AU"/>
          </a:p>
        </p:txBody>
      </p:sp>
      <p:sp>
        <p:nvSpPr>
          <p:cNvPr id="6" name="Footer Placeholder 5">
            <a:extLst>
              <a:ext uri="{FF2B5EF4-FFF2-40B4-BE49-F238E27FC236}">
                <a16:creationId xmlns:a16="http://schemas.microsoft.com/office/drawing/2014/main" id="{393D8374-1503-466E-AFFF-F85BD0B423D4}"/>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B4906FDC-43C2-41F8-8095-D0838880B738}"/>
              </a:ext>
            </a:extLst>
          </p:cNvPr>
          <p:cNvSpPr>
            <a:spLocks noGrp="1"/>
          </p:cNvSpPr>
          <p:nvPr>
            <p:ph type="sldNum" sz="quarter" idx="12"/>
          </p:nvPr>
        </p:nvSpPr>
        <p:spPr/>
        <p:txBody>
          <a:bodyPr/>
          <a:lstStyle/>
          <a:p>
            <a:fld id="{A27D44BC-93FD-489F-AD5B-A88CDD6F1A12}" type="slidenum">
              <a:rPr lang="en-AU" smtClean="0"/>
              <a:t>‹#›</a:t>
            </a:fld>
            <a:endParaRPr lang="en-AU"/>
          </a:p>
        </p:txBody>
      </p:sp>
    </p:spTree>
    <p:extLst>
      <p:ext uri="{BB962C8B-B14F-4D97-AF65-F5344CB8AC3E}">
        <p14:creationId xmlns:p14="http://schemas.microsoft.com/office/powerpoint/2010/main" val="4014555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0827E7-D379-4329-900A-150CBE4A4511}"/>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0204E8D9-3B82-4F4A-B87F-EFD4BA7DEFF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4AF957DA-F2C6-46E1-976D-C7EC257FB3EC}"/>
              </a:ext>
            </a:extLst>
          </p:cNvPr>
          <p:cNvSpPr>
            <a:spLocks noGrp="1"/>
          </p:cNvSpPr>
          <p:nvPr>
            <p:ph type="dt" sz="half" idx="10"/>
          </p:nvPr>
        </p:nvSpPr>
        <p:spPr/>
        <p:txBody>
          <a:bodyPr/>
          <a:lstStyle/>
          <a:p>
            <a:fld id="{57FCF439-7B1E-473C-AE22-87B1D629156D}" type="datetimeFigureOut">
              <a:rPr lang="en-AU" smtClean="0"/>
              <a:t>18/06/2022</a:t>
            </a:fld>
            <a:endParaRPr lang="en-AU"/>
          </a:p>
        </p:txBody>
      </p:sp>
      <p:sp>
        <p:nvSpPr>
          <p:cNvPr id="5" name="Footer Placeholder 4">
            <a:extLst>
              <a:ext uri="{FF2B5EF4-FFF2-40B4-BE49-F238E27FC236}">
                <a16:creationId xmlns:a16="http://schemas.microsoft.com/office/drawing/2014/main" id="{E7741D55-A597-402B-9F44-EB17E90CB4E2}"/>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780972DE-2FF4-43B1-A82E-8E6E36C596FD}"/>
              </a:ext>
            </a:extLst>
          </p:cNvPr>
          <p:cNvSpPr>
            <a:spLocks noGrp="1"/>
          </p:cNvSpPr>
          <p:nvPr>
            <p:ph type="sldNum" sz="quarter" idx="12"/>
          </p:nvPr>
        </p:nvSpPr>
        <p:spPr/>
        <p:txBody>
          <a:bodyPr/>
          <a:lstStyle/>
          <a:p>
            <a:fld id="{A27D44BC-93FD-489F-AD5B-A88CDD6F1A12}" type="slidenum">
              <a:rPr lang="en-AU" smtClean="0"/>
              <a:t>‹#›</a:t>
            </a:fld>
            <a:endParaRPr lang="en-AU"/>
          </a:p>
        </p:txBody>
      </p:sp>
    </p:spTree>
    <p:extLst>
      <p:ext uri="{BB962C8B-B14F-4D97-AF65-F5344CB8AC3E}">
        <p14:creationId xmlns:p14="http://schemas.microsoft.com/office/powerpoint/2010/main" val="29518790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842827E-F7DF-45AE-A73D-44DA7DD8CD7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5EE8E2D1-DB0A-42B1-AD73-C73FB704D6E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ED5B20C2-2E8C-4FD5-A53D-2B588F5264E7}"/>
              </a:ext>
            </a:extLst>
          </p:cNvPr>
          <p:cNvSpPr>
            <a:spLocks noGrp="1"/>
          </p:cNvSpPr>
          <p:nvPr>
            <p:ph type="dt" sz="half" idx="10"/>
          </p:nvPr>
        </p:nvSpPr>
        <p:spPr/>
        <p:txBody>
          <a:bodyPr/>
          <a:lstStyle/>
          <a:p>
            <a:fld id="{57FCF439-7B1E-473C-AE22-87B1D629156D}" type="datetimeFigureOut">
              <a:rPr lang="en-AU" smtClean="0"/>
              <a:t>18/06/2022</a:t>
            </a:fld>
            <a:endParaRPr lang="en-AU"/>
          </a:p>
        </p:txBody>
      </p:sp>
      <p:sp>
        <p:nvSpPr>
          <p:cNvPr id="5" name="Footer Placeholder 4">
            <a:extLst>
              <a:ext uri="{FF2B5EF4-FFF2-40B4-BE49-F238E27FC236}">
                <a16:creationId xmlns:a16="http://schemas.microsoft.com/office/drawing/2014/main" id="{46AE17BB-2FF7-4F83-B094-99F87C934B30}"/>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1A2C6E0F-59F0-4A4C-9CC1-A05656D34657}"/>
              </a:ext>
            </a:extLst>
          </p:cNvPr>
          <p:cNvSpPr>
            <a:spLocks noGrp="1"/>
          </p:cNvSpPr>
          <p:nvPr>
            <p:ph type="sldNum" sz="quarter" idx="12"/>
          </p:nvPr>
        </p:nvSpPr>
        <p:spPr/>
        <p:txBody>
          <a:bodyPr/>
          <a:lstStyle/>
          <a:p>
            <a:fld id="{A27D44BC-93FD-489F-AD5B-A88CDD6F1A12}" type="slidenum">
              <a:rPr lang="en-AU" smtClean="0"/>
              <a:t>‹#›</a:t>
            </a:fld>
            <a:endParaRPr lang="en-AU"/>
          </a:p>
        </p:txBody>
      </p:sp>
    </p:spTree>
    <p:extLst>
      <p:ext uri="{BB962C8B-B14F-4D97-AF65-F5344CB8AC3E}">
        <p14:creationId xmlns:p14="http://schemas.microsoft.com/office/powerpoint/2010/main" val="39403523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7_Callout with small Non-bulleted">
    <p:spTree>
      <p:nvGrpSpPr>
        <p:cNvPr id="1" name=""/>
        <p:cNvGrpSpPr/>
        <p:nvPr/>
      </p:nvGrpSpPr>
      <p:grpSpPr>
        <a:xfrm>
          <a:off x="0" y="0"/>
          <a:ext cx="0" cy="0"/>
          <a:chOff x="0" y="0"/>
          <a:chExt cx="0" cy="0"/>
        </a:xfrm>
      </p:grpSpPr>
      <p:sp>
        <p:nvSpPr>
          <p:cNvPr id="14" name="Freeform: Shape 13"/>
          <p:cNvSpPr/>
          <p:nvPr userDrawn="1"/>
        </p:nvSpPr>
        <p:spPr>
          <a:xfrm>
            <a:off x="129521" y="0"/>
            <a:ext cx="4741280" cy="2353474"/>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rgbClr val="0D14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quarter" idx="10" hasCustomPrompt="1"/>
          </p:nvPr>
        </p:nvSpPr>
        <p:spPr>
          <a:xfrm>
            <a:off x="6096000" y="431800"/>
            <a:ext cx="5371038" cy="1830245"/>
          </a:xfrm>
        </p:spPr>
        <p:txBody>
          <a:bodyPr wrap="square" lIns="146304" rIns="146304">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3137" kern="1200" spc="0" baseline="0" dirty="0">
                <a:gradFill>
                  <a:gsLst>
                    <a:gs pos="15000">
                      <a:schemeClr val="tx2"/>
                    </a:gs>
                    <a:gs pos="47000">
                      <a:schemeClr val="tx2"/>
                    </a:gs>
                  </a:gsLst>
                  <a:lin ang="5400000" scaled="1"/>
                </a:gra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293687" y="3436331"/>
            <a:ext cx="2286000" cy="1802032"/>
          </a:xfrm>
        </p:spPr>
        <p:txBody>
          <a:bodyPr lIns="182880" tIns="146304" rIns="182880"/>
          <a:lstStyle>
            <a:lvl1pPr marL="0" indent="0" algn="l">
              <a:buNone/>
              <a:defRPr sz="1600" b="1">
                <a:latin typeface="+mn-lt"/>
              </a:defRPr>
            </a:lvl1pPr>
            <a:lvl2pPr marL="0" indent="0" algn="l">
              <a:buNone/>
              <a:defRPr lang="en-US" sz="1400" b="0" kern="1200" dirty="0">
                <a:solidFill>
                  <a:schemeClr val="tx1"/>
                </a:solidFill>
                <a:latin typeface="+mn-lt"/>
                <a:ea typeface="+mn-ea"/>
                <a:cs typeface="+mn-cs"/>
              </a:defRPr>
            </a:lvl2pPr>
            <a:lvl3pPr marL="0" indent="0" algn="l">
              <a:buNone/>
              <a:defRPr sz="1200">
                <a:latin typeface="+mn-lt"/>
              </a:defRPr>
            </a:lvl3pPr>
            <a:lvl4pPr marL="0" indent="0" algn="l">
              <a:buNone/>
              <a:defRPr sz="1100">
                <a:latin typeface="+mn-lt"/>
              </a:defRPr>
            </a:lvl4pPr>
            <a:lvl5pPr marL="0" indent="0" algn="l">
              <a:buNone/>
              <a:defRPr sz="11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6"/>
          <p:cNvSpPr>
            <a:spLocks noGrp="1"/>
          </p:cNvSpPr>
          <p:nvPr>
            <p:ph type="title" hasCustomPrompt="1"/>
          </p:nvPr>
        </p:nvSpPr>
        <p:spPr>
          <a:xfrm>
            <a:off x="555244" y="0"/>
            <a:ext cx="4083304" cy="1926336"/>
          </a:xfrm>
          <a:prstGeom prst="rect">
            <a:avLst/>
          </a:prstGeom>
        </p:spPr>
        <p:txBody>
          <a:bodyPr lIns="146304" tIns="420624" rIns="146304" anchor="t" anchorCtr="0"/>
          <a:lstStyle>
            <a:lvl1pPr>
              <a:defRPr lang="en-US" sz="3200" b="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2" name="Text Placeholder 8"/>
          <p:cNvSpPr>
            <a:spLocks noGrp="1"/>
          </p:cNvSpPr>
          <p:nvPr>
            <p:ph type="body" sz="quarter" idx="12"/>
          </p:nvPr>
        </p:nvSpPr>
        <p:spPr>
          <a:xfrm>
            <a:off x="2661017"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lang="en-US" sz="1400" b="0" kern="1200" dirty="0">
                <a:solidFill>
                  <a:schemeClr val="tx1"/>
                </a:solidFill>
                <a:latin typeface="+mn-lt"/>
                <a:ea typeface="+mn-ea"/>
                <a:cs typeface="+mn-cs"/>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a:t>Edit Master text styles</a:t>
            </a:r>
          </a:p>
          <a:p>
            <a:pPr marL="0" lvl="1" indent="0" algn="l" defTabSz="914400" rtl="0" eaLnBrk="1" latinLnBrk="0" hangingPunct="1">
              <a:lnSpc>
                <a:spcPct val="90000"/>
              </a:lnSpc>
              <a:spcBef>
                <a:spcPts val="1000"/>
              </a:spcBef>
              <a:buFont typeface="Arial" panose="020B0604020202020204" pitchFamily="34" charset="0"/>
              <a:buNone/>
            </a:pPr>
            <a:r>
              <a:rPr lang="en-US"/>
              <a:t>Second level</a:t>
            </a:r>
          </a:p>
          <a:p>
            <a:pPr marL="0" lvl="2" indent="0" algn="l" defTabSz="914400" rtl="0" eaLnBrk="1" latinLnBrk="0" hangingPunct="1">
              <a:lnSpc>
                <a:spcPct val="90000"/>
              </a:lnSpc>
              <a:spcBef>
                <a:spcPts val="1000"/>
              </a:spcBef>
              <a:buFont typeface="Arial" panose="020B0604020202020204" pitchFamily="34" charset="0"/>
              <a:buNone/>
            </a:pPr>
            <a:r>
              <a:rPr lang="en-US"/>
              <a:t>Third level</a:t>
            </a:r>
          </a:p>
          <a:p>
            <a:pPr marL="0" lvl="3" indent="0" algn="l" defTabSz="914400" rtl="0" eaLnBrk="1" latinLnBrk="0" hangingPunct="1">
              <a:lnSpc>
                <a:spcPct val="90000"/>
              </a:lnSpc>
              <a:spcBef>
                <a:spcPts val="1000"/>
              </a:spcBef>
              <a:buFont typeface="Arial" panose="020B0604020202020204" pitchFamily="34" charset="0"/>
              <a:buNone/>
            </a:pPr>
            <a:r>
              <a:rPr lang="en-US"/>
              <a:t>Fourth level</a:t>
            </a:r>
          </a:p>
          <a:p>
            <a:pPr marL="0" lvl="4" indent="0" algn="l" defTabSz="914400" rtl="0" eaLnBrk="1" latinLnBrk="0" hangingPunct="1">
              <a:lnSpc>
                <a:spcPct val="90000"/>
              </a:lnSpc>
              <a:spcBef>
                <a:spcPts val="1000"/>
              </a:spcBef>
              <a:buFont typeface="Arial" panose="020B0604020202020204" pitchFamily="34" charset="0"/>
              <a:buNone/>
            </a:pPr>
            <a:r>
              <a:rPr lang="en-US"/>
              <a:t>Fifth level</a:t>
            </a:r>
            <a:endParaRPr lang="en-US" dirty="0"/>
          </a:p>
        </p:txBody>
      </p:sp>
      <p:sp>
        <p:nvSpPr>
          <p:cNvPr id="10" name="Text Placeholder 8"/>
          <p:cNvSpPr>
            <a:spLocks noGrp="1"/>
          </p:cNvSpPr>
          <p:nvPr>
            <p:ph type="body" sz="quarter" idx="13"/>
          </p:nvPr>
        </p:nvSpPr>
        <p:spPr>
          <a:xfrm>
            <a:off x="5028347"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sz="1400" b="0">
                <a:solidFill>
                  <a:schemeClr val="tx1"/>
                </a:solidFill>
                <a:latin typeface="+mn-lt"/>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a:t>Edit Master text styles</a:t>
            </a:r>
          </a:p>
          <a:p>
            <a:pPr marL="0" lvl="1" indent="0" algn="l" defTabSz="914400" rtl="0" eaLnBrk="1" latinLnBrk="0" hangingPunct="1">
              <a:lnSpc>
                <a:spcPct val="90000"/>
              </a:lnSpc>
              <a:spcBef>
                <a:spcPts val="1000"/>
              </a:spcBef>
              <a:buFont typeface="Arial" panose="020B0604020202020204" pitchFamily="34" charset="0"/>
              <a:buNone/>
            </a:pPr>
            <a:r>
              <a:rPr lang="en-US"/>
              <a:t>Second level</a:t>
            </a:r>
          </a:p>
          <a:p>
            <a:pPr marL="0" lvl="2" indent="0" algn="l" defTabSz="914400" rtl="0" eaLnBrk="1" latinLnBrk="0" hangingPunct="1">
              <a:lnSpc>
                <a:spcPct val="90000"/>
              </a:lnSpc>
              <a:spcBef>
                <a:spcPts val="1000"/>
              </a:spcBef>
              <a:buFont typeface="Arial" panose="020B0604020202020204" pitchFamily="34" charset="0"/>
              <a:buNone/>
            </a:pPr>
            <a:r>
              <a:rPr lang="en-US"/>
              <a:t>Third level</a:t>
            </a:r>
          </a:p>
          <a:p>
            <a:pPr marL="0" lvl="3" indent="0" algn="l" defTabSz="914400" rtl="0" eaLnBrk="1" latinLnBrk="0" hangingPunct="1">
              <a:lnSpc>
                <a:spcPct val="90000"/>
              </a:lnSpc>
              <a:spcBef>
                <a:spcPts val="1000"/>
              </a:spcBef>
              <a:buFont typeface="Arial" panose="020B0604020202020204" pitchFamily="34" charset="0"/>
              <a:buNone/>
            </a:pPr>
            <a:r>
              <a:rPr lang="en-US"/>
              <a:t>Fourth level</a:t>
            </a:r>
          </a:p>
          <a:p>
            <a:pPr marL="0" lvl="4" indent="0" algn="l" defTabSz="914400" rtl="0" eaLnBrk="1" latinLnBrk="0" hangingPunct="1">
              <a:lnSpc>
                <a:spcPct val="90000"/>
              </a:lnSpc>
              <a:spcBef>
                <a:spcPts val="1000"/>
              </a:spcBef>
              <a:buFont typeface="Arial" panose="020B0604020202020204" pitchFamily="34" charset="0"/>
              <a:buNone/>
            </a:pPr>
            <a:r>
              <a:rPr lang="en-US"/>
              <a:t>Fifth level</a:t>
            </a:r>
            <a:endParaRPr lang="en-US" dirty="0"/>
          </a:p>
        </p:txBody>
      </p:sp>
      <p:sp>
        <p:nvSpPr>
          <p:cNvPr id="11" name="Text Placeholder 8"/>
          <p:cNvSpPr>
            <a:spLocks noGrp="1"/>
          </p:cNvSpPr>
          <p:nvPr>
            <p:ph type="body" sz="quarter" idx="14"/>
          </p:nvPr>
        </p:nvSpPr>
        <p:spPr>
          <a:xfrm>
            <a:off x="7395677"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lang="en-US" sz="1400" b="0" kern="1200" dirty="0">
                <a:solidFill>
                  <a:schemeClr val="tx1"/>
                </a:solidFill>
                <a:latin typeface="+mn-lt"/>
                <a:ea typeface="+mn-ea"/>
                <a:cs typeface="+mn-cs"/>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Text Placeholder 8"/>
          <p:cNvSpPr>
            <a:spLocks noGrp="1"/>
          </p:cNvSpPr>
          <p:nvPr>
            <p:ph type="body" sz="quarter" idx="15"/>
          </p:nvPr>
        </p:nvSpPr>
        <p:spPr>
          <a:xfrm>
            <a:off x="9763006"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lang="en-US" sz="1400" b="0" kern="1200" dirty="0">
                <a:solidFill>
                  <a:schemeClr val="tx1"/>
                </a:solidFill>
                <a:latin typeface="+mn-lt"/>
                <a:ea typeface="+mn-ea"/>
                <a:cs typeface="+mn-cs"/>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a:t>Edit Master text styles</a:t>
            </a:r>
          </a:p>
          <a:p>
            <a:pPr marL="0" lvl="1" indent="0" algn="l" defTabSz="914400" rtl="0" eaLnBrk="1" latinLnBrk="0" hangingPunct="1">
              <a:lnSpc>
                <a:spcPct val="90000"/>
              </a:lnSpc>
              <a:spcBef>
                <a:spcPts val="1000"/>
              </a:spcBef>
              <a:buFont typeface="Arial" panose="020B0604020202020204" pitchFamily="34" charset="0"/>
              <a:buNone/>
            </a:pPr>
            <a:r>
              <a:rPr lang="en-US"/>
              <a:t>Second level</a:t>
            </a:r>
          </a:p>
          <a:p>
            <a:pPr marL="0" lvl="2" indent="0" algn="l" defTabSz="914400" rtl="0" eaLnBrk="1" latinLnBrk="0" hangingPunct="1">
              <a:lnSpc>
                <a:spcPct val="90000"/>
              </a:lnSpc>
              <a:spcBef>
                <a:spcPts val="1000"/>
              </a:spcBef>
              <a:buFont typeface="Arial" panose="020B0604020202020204" pitchFamily="34" charset="0"/>
              <a:buNone/>
            </a:pPr>
            <a:r>
              <a:rPr lang="en-US"/>
              <a:t>Third level</a:t>
            </a:r>
          </a:p>
          <a:p>
            <a:pPr marL="0" lvl="3" indent="0" algn="l" defTabSz="914400" rtl="0" eaLnBrk="1" latinLnBrk="0" hangingPunct="1">
              <a:lnSpc>
                <a:spcPct val="90000"/>
              </a:lnSpc>
              <a:spcBef>
                <a:spcPts val="1000"/>
              </a:spcBef>
              <a:buFont typeface="Arial" panose="020B0604020202020204" pitchFamily="34" charset="0"/>
              <a:buNone/>
            </a:pPr>
            <a:r>
              <a:rPr lang="en-US"/>
              <a:t>Fourth level</a:t>
            </a:r>
          </a:p>
          <a:p>
            <a:pPr marL="0" lvl="4" indent="0" algn="l" defTabSz="914400" rtl="0" eaLnBrk="1" latinLnBrk="0" hangingPunct="1">
              <a:lnSpc>
                <a:spcPct val="90000"/>
              </a:lnSpc>
              <a:spcBef>
                <a:spcPts val="1000"/>
              </a:spcBef>
              <a:buFont typeface="Arial" panose="020B0604020202020204" pitchFamily="34" charset="0"/>
              <a:buNone/>
            </a:pPr>
            <a:r>
              <a:rPr lang="en-US"/>
              <a:t>Fifth level</a:t>
            </a:r>
            <a:endParaRPr lang="en-US" dirty="0"/>
          </a:p>
        </p:txBody>
      </p:sp>
      <p:pic>
        <p:nvPicPr>
          <p:cNvPr id="17" name="Picture 16">
            <a:extLst>
              <a:ext uri="{FF2B5EF4-FFF2-40B4-BE49-F238E27FC236}">
                <a16:creationId xmlns:a16="http://schemas.microsoft.com/office/drawing/2014/main" id="{E5353E1B-7A78-4382-89B5-5298BA3F9675}"/>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527773" y="5940809"/>
            <a:ext cx="1885227" cy="428870"/>
          </a:xfrm>
          <a:prstGeom prst="rect">
            <a:avLst/>
          </a:prstGeom>
        </p:spPr>
      </p:pic>
    </p:spTree>
    <p:extLst>
      <p:ext uri="{BB962C8B-B14F-4D97-AF65-F5344CB8AC3E}">
        <p14:creationId xmlns:p14="http://schemas.microsoft.com/office/powerpoint/2010/main" val="2276710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tmplLst>
          <p:tmpl>
            <p:tnLst>
              <p:par>
                <p:cTn presetID="10"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P spid="12" grpId="0">
        <p:tmplLst>
          <p:tmpl>
            <p:tnLst>
              <p:par>
                <p:cTn presetID="10" presetClass="entr" presetSubtype="0" fill="hold" nodeType="click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P spid="10" grpId="0">
        <p:tmplLst>
          <p:tmpl>
            <p:tnLst>
              <p:par>
                <p:cTn presetID="10" presetClass="entr" presetSubtype="0" fill="hold" nodeType="click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11" grpId="0">
        <p:tmplLst>
          <p:tmpl>
            <p:tnLst>
              <p:par>
                <p:cTn presetID="10" presetClass="entr" presetSubtype="0" fill="hold" nodeType="click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p:tmplLst>
          <p:tmpl>
            <p:tnLst>
              <p:par>
                <p:cTn presetID="10" presetClass="entr" presetSubtype="0" fill="hold" nodeType="click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Lst>
  </p:timing>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DONUT BASE SECTION DIVIDER">
    <p:bg>
      <p:bgPr>
        <a:solidFill>
          <a:srgbClr val="0D143C"/>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448777" y="2935629"/>
            <a:ext cx="5208335" cy="927824"/>
          </a:xfrm>
          <a:prstGeom prst="rect">
            <a:avLst/>
          </a:prstGeom>
        </p:spPr>
        <p:txBody>
          <a:bodyPr anchor="ctr"/>
          <a:lstStyle>
            <a:lvl1pPr algn="ctr">
              <a:lnSpc>
                <a:spcPct val="95000"/>
              </a:lnSpc>
              <a:defRPr sz="4000">
                <a:solidFill>
                  <a:schemeClr val="tx1"/>
                </a:solidFill>
              </a:defRPr>
            </a:lvl1pPr>
          </a:lstStyle>
          <a:p>
            <a:r>
              <a:rPr lang="en-US" dirty="0"/>
              <a:t>CLICK TO EDIT TITLE</a:t>
            </a:r>
          </a:p>
        </p:txBody>
      </p:sp>
      <p:pic>
        <p:nvPicPr>
          <p:cNvPr id="6" name="Picture 5">
            <a:extLst>
              <a:ext uri="{FF2B5EF4-FFF2-40B4-BE49-F238E27FC236}">
                <a16:creationId xmlns:a16="http://schemas.microsoft.com/office/drawing/2014/main" id="{AA888922-FC87-4B84-8D25-776879984FFB}"/>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9918700" y="6153745"/>
            <a:ext cx="1693116" cy="385167"/>
          </a:xfrm>
          <a:prstGeom prst="rect">
            <a:avLst/>
          </a:prstGeom>
        </p:spPr>
      </p:pic>
      <p:pic>
        <p:nvPicPr>
          <p:cNvPr id="8" name="Picture 7">
            <a:extLst>
              <a:ext uri="{FF2B5EF4-FFF2-40B4-BE49-F238E27FC236}">
                <a16:creationId xmlns:a16="http://schemas.microsoft.com/office/drawing/2014/main" id="{D1EDD589-270C-4B00-A670-1836C473AC6E}"/>
              </a:ext>
            </a:extLst>
          </p:cNvPr>
          <p:cNvPicPr>
            <a:picLocks noChangeAspect="1"/>
          </p:cNvPicPr>
          <p:nvPr userDrawn="1"/>
        </p:nvPicPr>
        <p:blipFill>
          <a:blip r:embed="rId3"/>
          <a:stretch>
            <a:fillRect/>
          </a:stretch>
        </p:blipFill>
        <p:spPr>
          <a:xfrm rot="10800000">
            <a:off x="-187590" y="-3142862"/>
            <a:ext cx="5880572" cy="6955515"/>
          </a:xfrm>
          <a:prstGeom prst="rect">
            <a:avLst/>
          </a:prstGeom>
        </p:spPr>
      </p:pic>
    </p:spTree>
    <p:extLst>
      <p:ext uri="{BB962C8B-B14F-4D97-AF65-F5344CB8AC3E}">
        <p14:creationId xmlns:p14="http://schemas.microsoft.com/office/powerpoint/2010/main" val="404620249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43E7405-927B-456A-AAC8-B70525EC4A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C0003E07-75A4-4DAB-8085-31696233D75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29171F37-41D4-4468-96DE-52A3A071E6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FCF439-7B1E-473C-AE22-87B1D629156D}" type="datetimeFigureOut">
              <a:rPr lang="en-AU" smtClean="0"/>
              <a:t>18/06/2022</a:t>
            </a:fld>
            <a:endParaRPr lang="en-AU"/>
          </a:p>
        </p:txBody>
      </p:sp>
      <p:sp>
        <p:nvSpPr>
          <p:cNvPr id="5" name="Footer Placeholder 4">
            <a:extLst>
              <a:ext uri="{FF2B5EF4-FFF2-40B4-BE49-F238E27FC236}">
                <a16:creationId xmlns:a16="http://schemas.microsoft.com/office/drawing/2014/main" id="{D6E0C262-3DA8-441F-8862-10AB0E4F984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36F2F31D-B0DB-4747-BF95-1813549AC5C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7D44BC-93FD-489F-AD5B-A88CDD6F1A12}" type="slidenum">
              <a:rPr lang="en-AU" smtClean="0"/>
              <a:t>‹#›</a:t>
            </a:fld>
            <a:endParaRPr lang="en-AU"/>
          </a:p>
        </p:txBody>
      </p:sp>
    </p:spTree>
    <p:extLst>
      <p:ext uri="{BB962C8B-B14F-4D97-AF65-F5344CB8AC3E}">
        <p14:creationId xmlns:p14="http://schemas.microsoft.com/office/powerpoint/2010/main" val="32344320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oleObject" Target="../embeddings/oleObject1.bin"/><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oleObject" Target="../embeddings/oleObject2.bin"/><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26.emf"/></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app.safetyculture.com/" TargetMode="Externa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5.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87708F-9100-4300-82AD-DC88F438E272}"/>
              </a:ext>
            </a:extLst>
          </p:cNvPr>
          <p:cNvSpPr>
            <a:spLocks noGrp="1"/>
          </p:cNvSpPr>
          <p:nvPr>
            <p:ph type="ctrTitle"/>
          </p:nvPr>
        </p:nvSpPr>
        <p:spPr>
          <a:xfrm>
            <a:off x="2537868" y="2593386"/>
            <a:ext cx="7116263" cy="1671227"/>
          </a:xfrm>
        </p:spPr>
        <p:txBody>
          <a:bodyPr>
            <a:normAutofit fontScale="90000"/>
          </a:bodyPr>
          <a:lstStyle/>
          <a:p>
            <a:r>
              <a:rPr lang="en-US" sz="5400" b="1" dirty="0">
                <a:latin typeface="Segoe UI Semibold" panose="020B0702040204020203" pitchFamily="34" charset="0"/>
                <a:cs typeface="Segoe UI Semibold" panose="020B0702040204020203" pitchFamily="34" charset="0"/>
              </a:rPr>
              <a:t>HSEQ RISK MANAGEMENT TOOLS UPDATE</a:t>
            </a:r>
            <a:endParaRPr lang="en-AU" sz="5400" b="1" dirty="0">
              <a:latin typeface="Segoe UI Semibold" panose="020B0702040204020203" pitchFamily="34" charset="0"/>
              <a:cs typeface="Segoe UI Semibold" panose="020B0702040204020203" pitchFamily="34" charset="0"/>
            </a:endParaRPr>
          </a:p>
        </p:txBody>
      </p:sp>
    </p:spTree>
    <p:extLst>
      <p:ext uri="{BB962C8B-B14F-4D97-AF65-F5344CB8AC3E}">
        <p14:creationId xmlns:p14="http://schemas.microsoft.com/office/powerpoint/2010/main" val="3096590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BACKGROUND</a:t>
            </a:r>
          </a:p>
        </p:txBody>
      </p:sp>
      <p:sp>
        <p:nvSpPr>
          <p:cNvPr id="3" name="TextBox 2">
            <a:extLst>
              <a:ext uri="{FF2B5EF4-FFF2-40B4-BE49-F238E27FC236}">
                <a16:creationId xmlns:a16="http://schemas.microsoft.com/office/drawing/2014/main" id="{D7B9A103-AD19-7E95-2473-C6F880140BB7}"/>
              </a:ext>
            </a:extLst>
          </p:cNvPr>
          <p:cNvSpPr txBox="1"/>
          <p:nvPr/>
        </p:nvSpPr>
        <p:spPr>
          <a:xfrm>
            <a:off x="1300480" y="2690336"/>
            <a:ext cx="9804400" cy="1754326"/>
          </a:xfrm>
          <a:prstGeom prst="rect">
            <a:avLst/>
          </a:prstGeom>
          <a:noFill/>
        </p:spPr>
        <p:txBody>
          <a:bodyPr wrap="square" rtlCol="0">
            <a:spAutoFit/>
          </a:bodyPr>
          <a:lstStyle/>
          <a:p>
            <a:pPr marL="285750" indent="-285750">
              <a:buFont typeface="Courier New" panose="02070309020205020404" pitchFamily="49" charset="0"/>
              <a:buChar char="o"/>
            </a:pPr>
            <a:r>
              <a:rPr lang="en-AU" dirty="0"/>
              <a:t>Paynters are committed to the continual improvement of business policies, procedures &amp; processes </a:t>
            </a:r>
          </a:p>
          <a:p>
            <a:endParaRPr lang="en-AU" dirty="0"/>
          </a:p>
          <a:p>
            <a:pPr marL="285750" indent="-285750">
              <a:buFont typeface="Courier New" panose="02070309020205020404" pitchFamily="49" charset="0"/>
              <a:buChar char="o"/>
            </a:pPr>
            <a:r>
              <a:rPr lang="en-AU" dirty="0"/>
              <a:t>In 2021, the HSEQ Team will focus on 2 risk management tools every quarter to determine their suitability to the workplace &amp; if any improvements can/need to be made </a:t>
            </a:r>
          </a:p>
          <a:p>
            <a:r>
              <a:rPr lang="en-AU" dirty="0"/>
              <a:t> </a:t>
            </a:r>
          </a:p>
          <a:p>
            <a:pPr marL="285750" indent="-285750">
              <a:buFont typeface="Courier New" panose="02070309020205020404" pitchFamily="49" charset="0"/>
              <a:buChar char="o"/>
            </a:pPr>
            <a:r>
              <a:rPr lang="en-AU" dirty="0"/>
              <a:t>This initiative is intended to involve all staff within the business.  </a:t>
            </a:r>
          </a:p>
        </p:txBody>
      </p:sp>
    </p:spTree>
    <p:extLst>
      <p:ext uri="{BB962C8B-B14F-4D97-AF65-F5344CB8AC3E}">
        <p14:creationId xmlns:p14="http://schemas.microsoft.com/office/powerpoint/2010/main" val="7211814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6D413-8C06-0F89-CA27-1096193D3606}"/>
              </a:ext>
            </a:extLst>
          </p:cNvPr>
          <p:cNvSpPr>
            <a:spLocks noGrp="1"/>
          </p:cNvSpPr>
          <p:nvPr>
            <p:ph type="ctrTitle"/>
          </p:nvPr>
        </p:nvSpPr>
        <p:spPr>
          <a:xfrm>
            <a:off x="2547348" y="2965088"/>
            <a:ext cx="7097303" cy="927824"/>
          </a:xfrm>
        </p:spPr>
        <p:txBody>
          <a:bodyPr>
            <a:normAutofit fontScale="90000"/>
          </a:bodyPr>
          <a:lstStyle/>
          <a:p>
            <a:r>
              <a:rPr lang="en-AU" sz="4900" b="1" dirty="0">
                <a:latin typeface="Segoe UI Semibold" panose="020B0702040204020203" pitchFamily="34" charset="0"/>
                <a:cs typeface="Segoe UI Semibold" panose="020B0702040204020203" pitchFamily="34" charset="0"/>
              </a:rPr>
              <a:t>QUARTER 1 </a:t>
            </a:r>
            <a:br>
              <a:rPr lang="en-AU" sz="4900" b="1" dirty="0">
                <a:latin typeface="Segoe UI Semibold" panose="020B0702040204020203" pitchFamily="34" charset="0"/>
                <a:cs typeface="Segoe UI Semibold" panose="020B0702040204020203" pitchFamily="34" charset="0"/>
              </a:rPr>
            </a:br>
            <a:r>
              <a:rPr lang="en-AU" sz="4900" b="1" dirty="0">
                <a:latin typeface="Segoe UI Semibold" panose="020B0702040204020203" pitchFamily="34" charset="0"/>
                <a:cs typeface="Segoe UI Semibold" panose="020B0702040204020203" pitchFamily="34" charset="0"/>
              </a:rPr>
              <a:t>HAZARD LOG &amp; SCAFFOLD REMOVAL CHECKLIST</a:t>
            </a:r>
          </a:p>
        </p:txBody>
      </p:sp>
    </p:spTree>
    <p:extLst>
      <p:ext uri="{BB962C8B-B14F-4D97-AF65-F5344CB8AC3E}">
        <p14:creationId xmlns:p14="http://schemas.microsoft.com/office/powerpoint/2010/main" val="3619813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D923B45-31F0-EED6-49FE-E86ED6261A4F}"/>
              </a:ext>
            </a:extLst>
          </p:cNvPr>
          <p:cNvSpPr>
            <a:spLocks noGrp="1"/>
          </p:cNvSpPr>
          <p:nvPr>
            <p:ph type="body" sz="quarter" idx="10"/>
          </p:nvPr>
        </p:nvSpPr>
        <p:spPr>
          <a:xfrm>
            <a:off x="4927821" y="516283"/>
            <a:ext cx="6986478" cy="341632"/>
          </a:xfrm>
        </p:spPr>
        <p:txBody>
          <a:bodyPr/>
          <a:lstStyle/>
          <a:p>
            <a:pPr marL="269875" indent="-269875">
              <a:buFont typeface="Arial" panose="020B0604020202020204" pitchFamily="34" charset="0"/>
              <a:buChar char="•"/>
            </a:pPr>
            <a:r>
              <a:rPr lang="en-AU" sz="1800" dirty="0">
                <a:solidFill>
                  <a:schemeClr val="tx1"/>
                </a:solidFill>
                <a:latin typeface="+mn-lt"/>
              </a:rPr>
              <a:t>In 2019-2020 a total of 2951 hazards were reported</a:t>
            </a:r>
          </a:p>
        </p:txBody>
      </p:sp>
      <p:sp>
        <p:nvSpPr>
          <p:cNvPr id="4" name="Title 3">
            <a:extLst>
              <a:ext uri="{FF2B5EF4-FFF2-40B4-BE49-F238E27FC236}">
                <a16:creationId xmlns:a16="http://schemas.microsoft.com/office/drawing/2014/main" id="{F4CC2DA3-CBD1-CA2E-36DA-9AA10878C7BF}"/>
              </a:ext>
            </a:extLst>
          </p:cNvPr>
          <p:cNvSpPr>
            <a:spLocks noGrp="1"/>
          </p:cNvSpPr>
          <p:nvPr>
            <p:ph type="title"/>
          </p:nvPr>
        </p:nvSpPr>
        <p:spPr>
          <a:xfrm>
            <a:off x="645552" y="193466"/>
            <a:ext cx="3609252" cy="1316935"/>
          </a:xfrm>
        </p:spPr>
        <p:txBody>
          <a:bodyPr/>
          <a:lstStyle/>
          <a:p>
            <a:pPr algn="ctr"/>
            <a:r>
              <a:rPr lang="en-AU" b="1" dirty="0"/>
              <a:t>Hazard Log</a:t>
            </a:r>
          </a:p>
        </p:txBody>
      </p:sp>
      <p:pic>
        <p:nvPicPr>
          <p:cNvPr id="10" name="Picture 9" descr="A picture containing text&#10;&#10;Description automatically generated">
            <a:extLst>
              <a:ext uri="{FF2B5EF4-FFF2-40B4-BE49-F238E27FC236}">
                <a16:creationId xmlns:a16="http://schemas.microsoft.com/office/drawing/2014/main" id="{B90E33D8-3072-99BB-EC19-D008F5993B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0800000">
            <a:off x="864571" y="2437259"/>
            <a:ext cx="4446695" cy="3335021"/>
          </a:xfrm>
          <a:prstGeom prst="rect">
            <a:avLst/>
          </a:prstGeom>
        </p:spPr>
      </p:pic>
      <p:pic>
        <p:nvPicPr>
          <p:cNvPr id="12" name="Picture 11" descr="Graphical user interface, application, table, Excel&#10;&#10;Description automatically generated">
            <a:extLst>
              <a:ext uri="{FF2B5EF4-FFF2-40B4-BE49-F238E27FC236}">
                <a16:creationId xmlns:a16="http://schemas.microsoft.com/office/drawing/2014/main" id="{9142EB8B-CCDC-7A44-97D7-DE22705D3C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80214" y="2085400"/>
            <a:ext cx="4785363" cy="4428513"/>
          </a:xfrm>
          <a:prstGeom prst="rect">
            <a:avLst/>
          </a:prstGeom>
        </p:spPr>
      </p:pic>
    </p:spTree>
    <p:extLst>
      <p:ext uri="{BB962C8B-B14F-4D97-AF65-F5344CB8AC3E}">
        <p14:creationId xmlns:p14="http://schemas.microsoft.com/office/powerpoint/2010/main" val="16162193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D923B45-31F0-EED6-49FE-E86ED6261A4F}"/>
              </a:ext>
            </a:extLst>
          </p:cNvPr>
          <p:cNvSpPr>
            <a:spLocks noGrp="1"/>
          </p:cNvSpPr>
          <p:nvPr>
            <p:ph type="body" sz="quarter" idx="10"/>
          </p:nvPr>
        </p:nvSpPr>
        <p:spPr>
          <a:xfrm>
            <a:off x="925269" y="2438166"/>
            <a:ext cx="9801136" cy="3163943"/>
          </a:xfrm>
        </p:spPr>
        <p:txBody>
          <a:bodyPr/>
          <a:lstStyle/>
          <a:p>
            <a:pPr marL="285750" indent="-285750">
              <a:buFont typeface="Courier New" panose="02070309020205020404" pitchFamily="49" charset="0"/>
              <a:buChar char="o"/>
            </a:pPr>
            <a:r>
              <a:rPr lang="en-AU" sz="1800" dirty="0">
                <a:solidFill>
                  <a:schemeClr val="tx1"/>
                </a:solidFill>
                <a:latin typeface="+mn-lt"/>
              </a:rPr>
              <a:t>Time consuming</a:t>
            </a:r>
          </a:p>
          <a:p>
            <a:pPr marL="285750" indent="-285750">
              <a:buFont typeface="Arial" panose="020B0604020202020204" pitchFamily="34" charset="0"/>
              <a:buChar char="•"/>
            </a:pPr>
            <a:r>
              <a:rPr lang="en-AU" sz="1800" dirty="0">
                <a:solidFill>
                  <a:schemeClr val="tx1"/>
                </a:solidFill>
                <a:latin typeface="+mn-lt"/>
              </a:rPr>
              <a:t>Hazards need to be manually entered into an excel spreadsheet by a member of the HSEQ Team</a:t>
            </a:r>
          </a:p>
          <a:p>
            <a:pPr marL="285750" indent="-285750">
              <a:buFont typeface="Arial" panose="020B0604020202020204" pitchFamily="34" charset="0"/>
              <a:buChar char="•"/>
            </a:pPr>
            <a:r>
              <a:rPr lang="en-AU" sz="1800" dirty="0">
                <a:solidFill>
                  <a:schemeClr val="tx1"/>
                </a:solidFill>
                <a:latin typeface="+mn-lt"/>
              </a:rPr>
              <a:t>Resulting in approx. 50 hours of work throughout the year</a:t>
            </a:r>
          </a:p>
          <a:p>
            <a:pPr marL="285750" indent="-285750">
              <a:buFont typeface="Courier New" panose="02070309020205020404" pitchFamily="49" charset="0"/>
              <a:buChar char="o"/>
            </a:pPr>
            <a:r>
              <a:rPr lang="en-AU" sz="1800" dirty="0">
                <a:solidFill>
                  <a:schemeClr val="tx1"/>
                </a:solidFill>
                <a:latin typeface="+mn-lt"/>
              </a:rPr>
              <a:t>Human error</a:t>
            </a:r>
          </a:p>
          <a:p>
            <a:pPr marL="285750" indent="-285750">
              <a:buFont typeface="Arial" panose="020B0604020202020204" pitchFamily="34" charset="0"/>
              <a:buChar char="•"/>
            </a:pPr>
            <a:r>
              <a:rPr lang="en-AU" sz="1800" dirty="0" err="1">
                <a:solidFill>
                  <a:schemeClr val="tx1"/>
                </a:solidFill>
                <a:latin typeface="+mn-lt"/>
              </a:rPr>
              <a:t>E.g</a:t>
            </a:r>
            <a:r>
              <a:rPr lang="en-AU" sz="1800" dirty="0">
                <a:solidFill>
                  <a:schemeClr val="tx1"/>
                </a:solidFill>
                <a:latin typeface="+mn-lt"/>
              </a:rPr>
              <a:t> difficulty reading hand writing, missing a hazard when entering into the spreadsheet</a:t>
            </a:r>
          </a:p>
          <a:p>
            <a:pPr marL="285750" indent="-285750">
              <a:buFont typeface="Courier New" panose="02070309020205020404" pitchFamily="49" charset="0"/>
              <a:buChar char="o"/>
            </a:pPr>
            <a:r>
              <a:rPr lang="en-AU" sz="1800" dirty="0">
                <a:solidFill>
                  <a:schemeClr val="tx1"/>
                </a:solidFill>
                <a:latin typeface="+mn-lt"/>
              </a:rPr>
              <a:t>Usability of data</a:t>
            </a:r>
          </a:p>
          <a:p>
            <a:pPr marL="285750" indent="-285750">
              <a:buFont typeface="Arial" panose="020B0604020202020204" pitchFamily="34" charset="0"/>
              <a:buChar char="•"/>
            </a:pPr>
            <a:r>
              <a:rPr lang="en-AU" sz="1800" dirty="0">
                <a:solidFill>
                  <a:schemeClr val="tx1"/>
                </a:solidFill>
                <a:latin typeface="+mn-lt"/>
              </a:rPr>
              <a:t>Data cannot be finalised until the end of the year as there is often a lag in the data entry</a:t>
            </a:r>
          </a:p>
          <a:p>
            <a:pPr marL="269875" indent="-269875">
              <a:buFont typeface="Arial" panose="020B0604020202020204" pitchFamily="34" charset="0"/>
              <a:buChar char="•"/>
            </a:pPr>
            <a:endParaRPr lang="en-AU" sz="1800" dirty="0">
              <a:solidFill>
                <a:schemeClr val="tx1"/>
              </a:solidFill>
              <a:latin typeface="+mn-lt"/>
            </a:endParaRPr>
          </a:p>
        </p:txBody>
      </p:sp>
      <p:sp>
        <p:nvSpPr>
          <p:cNvPr id="4" name="Title 3">
            <a:extLst>
              <a:ext uri="{FF2B5EF4-FFF2-40B4-BE49-F238E27FC236}">
                <a16:creationId xmlns:a16="http://schemas.microsoft.com/office/drawing/2014/main" id="{F4CC2DA3-CBD1-CA2E-36DA-9AA10878C7BF}"/>
              </a:ext>
            </a:extLst>
          </p:cNvPr>
          <p:cNvSpPr>
            <a:spLocks noGrp="1"/>
          </p:cNvSpPr>
          <p:nvPr>
            <p:ph type="title"/>
          </p:nvPr>
        </p:nvSpPr>
        <p:spPr>
          <a:xfrm>
            <a:off x="645552" y="193466"/>
            <a:ext cx="3609252" cy="1316935"/>
          </a:xfrm>
        </p:spPr>
        <p:txBody>
          <a:bodyPr>
            <a:normAutofit fontScale="90000"/>
          </a:bodyPr>
          <a:lstStyle/>
          <a:p>
            <a:pPr algn="ctr"/>
            <a:r>
              <a:rPr lang="en-AU" b="1" dirty="0"/>
              <a:t>Hazard Log Limitations</a:t>
            </a:r>
          </a:p>
        </p:txBody>
      </p:sp>
    </p:spTree>
    <p:extLst>
      <p:ext uri="{BB962C8B-B14F-4D97-AF65-F5344CB8AC3E}">
        <p14:creationId xmlns:p14="http://schemas.microsoft.com/office/powerpoint/2010/main" val="16979762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sz="3200" dirty="0">
                <a:solidFill>
                  <a:schemeClr val="bg1"/>
                </a:solidFill>
                <a:latin typeface="CeraPRO-Regular" panose="020B0500000000000000" pitchFamily="34" charset="0"/>
              </a:rPr>
              <a:t>Hazard Log QR Code</a:t>
            </a:r>
          </a:p>
        </p:txBody>
      </p:sp>
      <p:pic>
        <p:nvPicPr>
          <p:cNvPr id="11" name="Picture 10" descr="Graphical user interface, application&#10;&#10;Description automatically generated">
            <a:extLst>
              <a:ext uri="{FF2B5EF4-FFF2-40B4-BE49-F238E27FC236}">
                <a16:creationId xmlns:a16="http://schemas.microsoft.com/office/drawing/2014/main" id="{24EEA00E-66D0-C9A4-248E-B90D4E4498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84868" y="1582405"/>
            <a:ext cx="3133287" cy="5220840"/>
          </a:xfrm>
          <a:prstGeom prst="rect">
            <a:avLst/>
          </a:prstGeom>
        </p:spPr>
      </p:pic>
      <p:pic>
        <p:nvPicPr>
          <p:cNvPr id="13" name="Picture 12" descr="Graphical user interface, application&#10;&#10;Description automatically generated">
            <a:extLst>
              <a:ext uri="{FF2B5EF4-FFF2-40B4-BE49-F238E27FC236}">
                <a16:creationId xmlns:a16="http://schemas.microsoft.com/office/drawing/2014/main" id="{EAEB7D2F-823A-DDE0-FFE1-DA79C30AC90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98366" y="404989"/>
            <a:ext cx="3724302" cy="6343696"/>
          </a:xfrm>
          <a:prstGeom prst="rect">
            <a:avLst/>
          </a:prstGeom>
        </p:spPr>
      </p:pic>
    </p:spTree>
    <p:extLst>
      <p:ext uri="{BB962C8B-B14F-4D97-AF65-F5344CB8AC3E}">
        <p14:creationId xmlns:p14="http://schemas.microsoft.com/office/powerpoint/2010/main" val="25987148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6D413-8C06-0F89-CA27-1096193D3606}"/>
              </a:ext>
            </a:extLst>
          </p:cNvPr>
          <p:cNvSpPr>
            <a:spLocks noGrp="1"/>
          </p:cNvSpPr>
          <p:nvPr>
            <p:ph type="ctrTitle"/>
          </p:nvPr>
        </p:nvSpPr>
        <p:spPr>
          <a:xfrm>
            <a:off x="2316115" y="2965088"/>
            <a:ext cx="7731334" cy="927824"/>
          </a:xfrm>
        </p:spPr>
        <p:txBody>
          <a:bodyPr>
            <a:normAutofit fontScale="90000"/>
          </a:bodyPr>
          <a:lstStyle/>
          <a:p>
            <a:r>
              <a:rPr lang="en-AU" sz="4900" b="1" dirty="0">
                <a:latin typeface="Segoe UI Semibold" panose="020B0702040204020203" pitchFamily="34" charset="0"/>
                <a:cs typeface="Segoe UI Semibold" panose="020B0702040204020203" pitchFamily="34" charset="0"/>
              </a:rPr>
              <a:t>HOW TO USE THE QR CODE – MICROSOFT FORMS GUIDE</a:t>
            </a:r>
          </a:p>
        </p:txBody>
      </p:sp>
    </p:spTree>
    <p:extLst>
      <p:ext uri="{BB962C8B-B14F-4D97-AF65-F5344CB8AC3E}">
        <p14:creationId xmlns:p14="http://schemas.microsoft.com/office/powerpoint/2010/main" val="240083939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sz="3200" dirty="0">
                <a:solidFill>
                  <a:schemeClr val="bg1"/>
                </a:solidFill>
                <a:latin typeface="CeraPRO-Regular" panose="020B0500000000000000" pitchFamily="34" charset="0"/>
              </a:rPr>
              <a:t>Hazard Log - QR Code</a:t>
            </a:r>
          </a:p>
        </p:txBody>
      </p:sp>
      <p:sp>
        <p:nvSpPr>
          <p:cNvPr id="10" name="TextBox 9">
            <a:extLst>
              <a:ext uri="{FF2B5EF4-FFF2-40B4-BE49-F238E27FC236}">
                <a16:creationId xmlns:a16="http://schemas.microsoft.com/office/drawing/2014/main" id="{270F033C-25FB-4BA8-AE04-88E3FAA07119}"/>
              </a:ext>
            </a:extLst>
          </p:cNvPr>
          <p:cNvSpPr txBox="1"/>
          <p:nvPr/>
        </p:nvSpPr>
        <p:spPr>
          <a:xfrm>
            <a:off x="1146188" y="2909137"/>
            <a:ext cx="6409508" cy="646331"/>
          </a:xfrm>
          <a:prstGeom prst="rect">
            <a:avLst/>
          </a:prstGeom>
          <a:noFill/>
        </p:spPr>
        <p:txBody>
          <a:bodyPr wrap="square" rtlCol="0">
            <a:spAutoFit/>
          </a:bodyPr>
          <a:lstStyle/>
          <a:p>
            <a:r>
              <a:rPr lang="en-US" dirty="0"/>
              <a:t>1. Scan the QR code to open the Hazard form in your internet browser</a:t>
            </a:r>
            <a:endParaRPr lang="en-AU" dirty="0"/>
          </a:p>
        </p:txBody>
      </p:sp>
      <p:graphicFrame>
        <p:nvGraphicFramePr>
          <p:cNvPr id="3" name="Object 2">
            <a:extLst>
              <a:ext uri="{FF2B5EF4-FFF2-40B4-BE49-F238E27FC236}">
                <a16:creationId xmlns:a16="http://schemas.microsoft.com/office/drawing/2014/main" id="{0F68BB9A-4D68-D9B4-F97A-7F162180D754}"/>
              </a:ext>
            </a:extLst>
          </p:cNvPr>
          <p:cNvGraphicFramePr>
            <a:graphicFrameLocks noChangeAspect="1"/>
          </p:cNvGraphicFramePr>
          <p:nvPr>
            <p:extLst>
              <p:ext uri="{D42A27DB-BD31-4B8C-83A1-F6EECF244321}">
                <p14:modId xmlns:p14="http://schemas.microsoft.com/office/powerpoint/2010/main" val="2309691008"/>
              </p:ext>
            </p:extLst>
          </p:nvPr>
        </p:nvGraphicFramePr>
        <p:xfrm>
          <a:off x="7326151" y="277350"/>
          <a:ext cx="4183260" cy="5909907"/>
        </p:xfrm>
        <a:graphic>
          <a:graphicData uri="http://schemas.openxmlformats.org/presentationml/2006/ole">
            <mc:AlternateContent xmlns:mc="http://schemas.openxmlformats.org/markup-compatibility/2006">
              <mc:Choice xmlns:v="urn:schemas-microsoft-com:vml" Requires="v">
                <p:oleObj name="Acrobat Document" r:id="rId2" imgW="2838450" imgH="4010025" progId="AcroExch.Document.DC">
                  <p:embed/>
                </p:oleObj>
              </mc:Choice>
              <mc:Fallback>
                <p:oleObj name="Acrobat Document" r:id="rId2" imgW="2838450" imgH="4010025" progId="AcroExch.Document.DC">
                  <p:embed/>
                  <p:pic>
                    <p:nvPicPr>
                      <p:cNvPr id="0" name=""/>
                      <p:cNvPicPr/>
                      <p:nvPr/>
                    </p:nvPicPr>
                    <p:blipFill>
                      <a:blip r:embed="rId3"/>
                      <a:stretch>
                        <a:fillRect/>
                      </a:stretch>
                    </p:blipFill>
                    <p:spPr>
                      <a:xfrm>
                        <a:off x="7326151" y="277350"/>
                        <a:ext cx="4183260" cy="5909907"/>
                      </a:xfrm>
                      <a:prstGeom prst="rect">
                        <a:avLst/>
                      </a:prstGeom>
                    </p:spPr>
                  </p:pic>
                </p:oleObj>
              </mc:Fallback>
            </mc:AlternateContent>
          </a:graphicData>
        </a:graphic>
      </p:graphicFrame>
    </p:spTree>
    <p:extLst>
      <p:ext uri="{BB962C8B-B14F-4D97-AF65-F5344CB8AC3E}">
        <p14:creationId xmlns:p14="http://schemas.microsoft.com/office/powerpoint/2010/main" val="32789022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sz="3200" dirty="0">
                <a:solidFill>
                  <a:schemeClr val="bg1"/>
                </a:solidFill>
                <a:latin typeface="CeraPRO-Regular" panose="020B0500000000000000" pitchFamily="34" charset="0"/>
              </a:rPr>
              <a:t>Signing into Microsoft</a:t>
            </a:r>
          </a:p>
        </p:txBody>
      </p:sp>
      <p:sp>
        <p:nvSpPr>
          <p:cNvPr id="19" name="TextBox 18">
            <a:extLst>
              <a:ext uri="{FF2B5EF4-FFF2-40B4-BE49-F238E27FC236}">
                <a16:creationId xmlns:a16="http://schemas.microsoft.com/office/drawing/2014/main" id="{ECF4A0C6-B4FB-4A95-9F88-E4CB19F4F792}"/>
              </a:ext>
            </a:extLst>
          </p:cNvPr>
          <p:cNvSpPr txBox="1"/>
          <p:nvPr/>
        </p:nvSpPr>
        <p:spPr>
          <a:xfrm>
            <a:off x="542925" y="2921168"/>
            <a:ext cx="6430849" cy="1015663"/>
          </a:xfrm>
          <a:prstGeom prst="rect">
            <a:avLst/>
          </a:prstGeom>
          <a:noFill/>
        </p:spPr>
        <p:txBody>
          <a:bodyPr wrap="square" rtlCol="0">
            <a:spAutoFit/>
          </a:bodyPr>
          <a:lstStyle/>
          <a:p>
            <a:pPr lvl="1"/>
            <a:r>
              <a:rPr lang="en-US" dirty="0">
                <a:latin typeface="Calibri" panose="020F0502020204030204" pitchFamily="34" charset="0"/>
                <a:ea typeface="Calibri" panose="020F0502020204030204" pitchFamily="34" charset="0"/>
                <a:cs typeface="Times New Roman" panose="02020603050405020304" pitchFamily="18" charset="0"/>
              </a:rPr>
              <a:t>2. T</a:t>
            </a:r>
            <a:r>
              <a:rPr lang="en-US" sz="1800" dirty="0">
                <a:effectLst/>
                <a:latin typeface="Calibri" panose="020F0502020204030204" pitchFamily="34" charset="0"/>
                <a:ea typeface="Calibri" panose="020F0502020204030204" pitchFamily="34" charset="0"/>
                <a:cs typeface="Times New Roman" panose="02020603050405020304" pitchFamily="18" charset="0"/>
              </a:rPr>
              <a:t>he following screen may appear. Enter your Paynters email address &amp; press “Next”.</a:t>
            </a:r>
            <a:endParaRPr lang="en-AU" dirty="0">
              <a:solidFill>
                <a:schemeClr val="accent1">
                  <a:lumMod val="50000"/>
                </a:schemeClr>
              </a:solidFill>
              <a:latin typeface="CeraPRO-Regular" panose="020B0500000000000000" pitchFamily="34" charset="0"/>
            </a:endParaRPr>
          </a:p>
          <a:p>
            <a:endParaRPr lang="en-US" sz="600" dirty="0">
              <a:solidFill>
                <a:schemeClr val="accent1">
                  <a:lumMod val="50000"/>
                </a:schemeClr>
              </a:solidFill>
              <a:latin typeface="CeraPRO-Regular" panose="020B0500000000000000" pitchFamily="34" charset="0"/>
            </a:endParaRPr>
          </a:p>
          <a:p>
            <a:pPr marL="285750" indent="-285750">
              <a:buFont typeface="Arial" panose="020B0604020202020204" pitchFamily="34" charset="0"/>
              <a:buChar char="•"/>
            </a:pPr>
            <a:endParaRPr lang="en-AU" dirty="0">
              <a:solidFill>
                <a:schemeClr val="accent1">
                  <a:lumMod val="50000"/>
                </a:schemeClr>
              </a:solidFill>
              <a:latin typeface="CeraPRO-Regular" panose="020B0500000000000000" pitchFamily="34" charset="0"/>
            </a:endParaRPr>
          </a:p>
        </p:txBody>
      </p:sp>
      <p:pic>
        <p:nvPicPr>
          <p:cNvPr id="4" name="Picture 3" descr="Graphical user interface, application, Teams&#10;&#10;Description automatically generated">
            <a:extLst>
              <a:ext uri="{FF2B5EF4-FFF2-40B4-BE49-F238E27FC236}">
                <a16:creationId xmlns:a16="http://schemas.microsoft.com/office/drawing/2014/main" id="{1CF9FB30-A0FE-4007-AF5E-18C0BB7E62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87714" y="972588"/>
            <a:ext cx="2493281" cy="5400000"/>
          </a:xfrm>
          <a:prstGeom prst="rect">
            <a:avLst/>
          </a:prstGeom>
        </p:spPr>
      </p:pic>
      <p:sp>
        <p:nvSpPr>
          <p:cNvPr id="6" name="Oval 5">
            <a:extLst>
              <a:ext uri="{FF2B5EF4-FFF2-40B4-BE49-F238E27FC236}">
                <a16:creationId xmlns:a16="http://schemas.microsoft.com/office/drawing/2014/main" id="{873BF819-AC01-4B61-B6B5-E3BF0214F8E7}"/>
              </a:ext>
            </a:extLst>
          </p:cNvPr>
          <p:cNvSpPr/>
          <p:nvPr/>
        </p:nvSpPr>
        <p:spPr>
          <a:xfrm>
            <a:off x="9686925" y="3057525"/>
            <a:ext cx="904875" cy="4667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cxnSp>
        <p:nvCxnSpPr>
          <p:cNvPr id="8" name="Straight Arrow Connector 7">
            <a:extLst>
              <a:ext uri="{FF2B5EF4-FFF2-40B4-BE49-F238E27FC236}">
                <a16:creationId xmlns:a16="http://schemas.microsoft.com/office/drawing/2014/main" id="{145D5688-759C-42AD-A279-9F8B56C04C97}"/>
              </a:ext>
            </a:extLst>
          </p:cNvPr>
          <p:cNvCxnSpPr/>
          <p:nvPr/>
        </p:nvCxnSpPr>
        <p:spPr>
          <a:xfrm>
            <a:off x="7271657" y="2429691"/>
            <a:ext cx="840223"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17730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sz="3200" dirty="0">
                <a:solidFill>
                  <a:schemeClr val="bg1"/>
                </a:solidFill>
                <a:latin typeface="CeraPRO-Regular" panose="020B0500000000000000" pitchFamily="34" charset="0"/>
              </a:rPr>
              <a:t>Signing into Microsoft</a:t>
            </a:r>
          </a:p>
        </p:txBody>
      </p:sp>
      <p:sp>
        <p:nvSpPr>
          <p:cNvPr id="19" name="TextBox 18">
            <a:extLst>
              <a:ext uri="{FF2B5EF4-FFF2-40B4-BE49-F238E27FC236}">
                <a16:creationId xmlns:a16="http://schemas.microsoft.com/office/drawing/2014/main" id="{ECF4A0C6-B4FB-4A95-9F88-E4CB19F4F792}"/>
              </a:ext>
            </a:extLst>
          </p:cNvPr>
          <p:cNvSpPr txBox="1"/>
          <p:nvPr/>
        </p:nvSpPr>
        <p:spPr>
          <a:xfrm>
            <a:off x="592183" y="2921168"/>
            <a:ext cx="6285798" cy="738664"/>
          </a:xfrm>
          <a:prstGeom prst="rect">
            <a:avLst/>
          </a:prstGeom>
          <a:noFill/>
        </p:spPr>
        <p:txBody>
          <a:bodyPr wrap="square" rtlCol="0">
            <a:spAutoFit/>
          </a:bodyPr>
          <a:lstStyle>
            <a:defPPr>
              <a:defRPr lang="en-US"/>
            </a:defPPr>
            <a:lvl1pPr>
              <a:defRPr sz="600">
                <a:solidFill>
                  <a:schemeClr val="accent1">
                    <a:lumMod val="50000"/>
                  </a:schemeClr>
                </a:solidFill>
                <a:latin typeface="CeraPRO-Regular" panose="020B0500000000000000" pitchFamily="34" charset="0"/>
              </a:defRPr>
            </a:lvl1pPr>
            <a:lvl2pPr lvl="1">
              <a:defRPr>
                <a:latin typeface="Calibri" panose="020F0502020204030204" pitchFamily="34" charset="0"/>
                <a:ea typeface="Calibri" panose="020F0502020204030204" pitchFamily="34" charset="0"/>
                <a:cs typeface="Times New Roman" panose="02020603050405020304" pitchFamily="18" charset="0"/>
              </a:defRPr>
            </a:lvl2pPr>
          </a:lstStyle>
          <a:p>
            <a:pPr lvl="1"/>
            <a:r>
              <a:rPr lang="en-US" dirty="0"/>
              <a:t>3. Enter the password you use to log in to your computer &amp; press “Sign in”</a:t>
            </a:r>
          </a:p>
          <a:p>
            <a:endParaRPr lang="en-AU" dirty="0"/>
          </a:p>
        </p:txBody>
      </p:sp>
      <p:pic>
        <p:nvPicPr>
          <p:cNvPr id="7" name="Picture 6" descr="Graphical user interface, text, application, chat or text message&#10;&#10;Description automatically generated">
            <a:extLst>
              <a:ext uri="{FF2B5EF4-FFF2-40B4-BE49-F238E27FC236}">
                <a16:creationId xmlns:a16="http://schemas.microsoft.com/office/drawing/2014/main" id="{D28A1F8D-AB13-4020-88ED-89DE56CF9E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3375" y="866141"/>
            <a:ext cx="3035982" cy="5400000"/>
          </a:xfrm>
          <a:prstGeom prst="rect">
            <a:avLst/>
          </a:prstGeom>
        </p:spPr>
      </p:pic>
      <p:cxnSp>
        <p:nvCxnSpPr>
          <p:cNvPr id="10" name="Straight Arrow Connector 9">
            <a:extLst>
              <a:ext uri="{FF2B5EF4-FFF2-40B4-BE49-F238E27FC236}">
                <a16:creationId xmlns:a16="http://schemas.microsoft.com/office/drawing/2014/main" id="{B7086F35-4E6F-4000-BE8B-C5367FEAEB54}"/>
              </a:ext>
            </a:extLst>
          </p:cNvPr>
          <p:cNvCxnSpPr/>
          <p:nvPr/>
        </p:nvCxnSpPr>
        <p:spPr>
          <a:xfrm>
            <a:off x="7134225" y="2743200"/>
            <a:ext cx="819150"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1" name="Oval 10">
            <a:extLst>
              <a:ext uri="{FF2B5EF4-FFF2-40B4-BE49-F238E27FC236}">
                <a16:creationId xmlns:a16="http://schemas.microsoft.com/office/drawing/2014/main" id="{A6F02342-B457-4BC7-BF0B-4B1DA978F9EB}"/>
              </a:ext>
            </a:extLst>
          </p:cNvPr>
          <p:cNvSpPr/>
          <p:nvPr/>
        </p:nvSpPr>
        <p:spPr>
          <a:xfrm>
            <a:off x="9875520" y="3356688"/>
            <a:ext cx="1244465" cy="58829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19433437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sz="3200" dirty="0">
                <a:solidFill>
                  <a:schemeClr val="bg1"/>
                </a:solidFill>
                <a:latin typeface="CeraPRO-Regular" panose="020B0500000000000000" pitchFamily="34" charset="0"/>
              </a:rPr>
              <a:t>Signing into Microsoft</a:t>
            </a:r>
          </a:p>
        </p:txBody>
      </p:sp>
      <p:sp>
        <p:nvSpPr>
          <p:cNvPr id="19" name="TextBox 18">
            <a:extLst>
              <a:ext uri="{FF2B5EF4-FFF2-40B4-BE49-F238E27FC236}">
                <a16:creationId xmlns:a16="http://schemas.microsoft.com/office/drawing/2014/main" id="{ECF4A0C6-B4FB-4A95-9F88-E4CB19F4F792}"/>
              </a:ext>
            </a:extLst>
          </p:cNvPr>
          <p:cNvSpPr txBox="1"/>
          <p:nvPr/>
        </p:nvSpPr>
        <p:spPr>
          <a:xfrm>
            <a:off x="514306" y="2902935"/>
            <a:ext cx="4883717" cy="369332"/>
          </a:xfrm>
          <a:prstGeom prst="rect">
            <a:avLst/>
          </a:prstGeom>
          <a:noFill/>
        </p:spPr>
        <p:txBody>
          <a:bodyPr wrap="square" rtlCol="0">
            <a:spAutoFit/>
          </a:bodyPr>
          <a:lstStyle/>
          <a:p>
            <a:pPr lvl="1"/>
            <a:r>
              <a:rPr lang="en-US" dirty="0">
                <a:latin typeface="Calibri" panose="020F0502020204030204" pitchFamily="34" charset="0"/>
                <a:ea typeface="Calibri" panose="020F0502020204030204" pitchFamily="34" charset="0"/>
                <a:cs typeface="Times New Roman" panose="02020603050405020304" pitchFamily="18" charset="0"/>
              </a:rPr>
              <a:t>4. </a:t>
            </a:r>
            <a:r>
              <a:rPr lang="en-US" sz="1800" dirty="0">
                <a:effectLst/>
                <a:latin typeface="Calibri" panose="020F0502020204030204" pitchFamily="34" charset="0"/>
                <a:ea typeface="Calibri" panose="020F0502020204030204" pitchFamily="34" charset="0"/>
                <a:cs typeface="Times New Roman" panose="02020603050405020304" pitchFamily="18" charset="0"/>
              </a:rPr>
              <a:t>It may take a minute to log in.</a:t>
            </a:r>
            <a:endParaRPr lang="en-AU" dirty="0">
              <a:solidFill>
                <a:schemeClr val="accent1">
                  <a:lumMod val="50000"/>
                </a:schemeClr>
              </a:solidFill>
              <a:latin typeface="CeraPRO-Regular" panose="020B0500000000000000" pitchFamily="34" charset="0"/>
            </a:endParaRPr>
          </a:p>
        </p:txBody>
      </p:sp>
      <p:pic>
        <p:nvPicPr>
          <p:cNvPr id="6" name="Picture 5" descr="Graphical user interface, text, application&#10;&#10;Description automatically generated">
            <a:extLst>
              <a:ext uri="{FF2B5EF4-FFF2-40B4-BE49-F238E27FC236}">
                <a16:creationId xmlns:a16="http://schemas.microsoft.com/office/drawing/2014/main" id="{9E6DBA3E-A0B1-4ECC-A233-178D5ECB2A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29659" y="729000"/>
            <a:ext cx="3035982" cy="5400000"/>
          </a:xfrm>
          <a:prstGeom prst="rect">
            <a:avLst/>
          </a:prstGeom>
        </p:spPr>
      </p:pic>
      <p:pic>
        <p:nvPicPr>
          <p:cNvPr id="1025" name="Picture 25">
            <a:extLst>
              <a:ext uri="{FF2B5EF4-FFF2-40B4-BE49-F238E27FC236}">
                <a16:creationId xmlns:a16="http://schemas.microsoft.com/office/drawing/2014/main" id="{176460C7-27DF-9E88-4F45-79728592A7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2228850" cy="3962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67745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sz="3200" dirty="0">
                <a:solidFill>
                  <a:schemeClr val="bg1"/>
                </a:solidFill>
                <a:latin typeface="CeraPRO-Regular" panose="020B0500000000000000" pitchFamily="34" charset="0"/>
              </a:rPr>
              <a:t>Signing into Microsoft</a:t>
            </a:r>
          </a:p>
        </p:txBody>
      </p:sp>
      <p:sp>
        <p:nvSpPr>
          <p:cNvPr id="19" name="TextBox 18">
            <a:extLst>
              <a:ext uri="{FF2B5EF4-FFF2-40B4-BE49-F238E27FC236}">
                <a16:creationId xmlns:a16="http://schemas.microsoft.com/office/drawing/2014/main" id="{ECF4A0C6-B4FB-4A95-9F88-E4CB19F4F792}"/>
              </a:ext>
            </a:extLst>
          </p:cNvPr>
          <p:cNvSpPr txBox="1"/>
          <p:nvPr/>
        </p:nvSpPr>
        <p:spPr>
          <a:xfrm>
            <a:off x="966651" y="2921168"/>
            <a:ext cx="5911329" cy="1200329"/>
          </a:xfrm>
          <a:prstGeom prst="rect">
            <a:avLst/>
          </a:prstGeom>
          <a:noFill/>
        </p:spPr>
        <p:txBody>
          <a:bodyPr wrap="square" rtlCol="0">
            <a:spAutoFit/>
          </a:bodyPr>
          <a:lstStyle/>
          <a:p>
            <a:pPr lvl="0"/>
            <a:r>
              <a:rPr lang="en-US" sz="1800" dirty="0">
                <a:effectLst/>
                <a:latin typeface="Calibri" panose="020F0502020204030204" pitchFamily="34" charset="0"/>
                <a:ea typeface="Calibri" panose="020F0502020204030204" pitchFamily="34" charset="0"/>
              </a:rPr>
              <a:t>5. The following screen may appear. Press “Yes”.</a:t>
            </a:r>
            <a:endParaRPr lang="en-AU" sz="1800" dirty="0">
              <a:effectLst/>
              <a:latin typeface="Calibri" panose="020F0502020204030204" pitchFamily="34" charset="0"/>
              <a:ea typeface="Calibri" panose="020F0502020204030204" pitchFamily="34" charset="0"/>
            </a:endParaRPr>
          </a:p>
          <a:p>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r>
              <a:rPr lang="en-US" sz="1800" dirty="0">
                <a:effectLst/>
                <a:latin typeface="Calibri" panose="020F0502020204030204" pitchFamily="34" charset="0"/>
                <a:ea typeface="Calibri" panose="020F0502020204030204" pitchFamily="34" charset="0"/>
                <a:cs typeface="Times New Roman" panose="02020603050405020304" pitchFamily="18" charset="0"/>
              </a:rPr>
              <a:t>After you complete this step, you should be redirected to the form.</a:t>
            </a:r>
            <a:endParaRPr lang="en-AU" dirty="0">
              <a:solidFill>
                <a:schemeClr val="accent1">
                  <a:lumMod val="50000"/>
                </a:schemeClr>
              </a:solidFill>
              <a:latin typeface="CeraPRO-Regular" panose="020B0500000000000000" pitchFamily="34" charset="0"/>
            </a:endParaRPr>
          </a:p>
        </p:txBody>
      </p:sp>
      <p:pic>
        <p:nvPicPr>
          <p:cNvPr id="3" name="Picture 2" descr="Chart, waterfall chart&#10;&#10;Description automatically generated">
            <a:extLst>
              <a:ext uri="{FF2B5EF4-FFF2-40B4-BE49-F238E27FC236}">
                <a16:creationId xmlns:a16="http://schemas.microsoft.com/office/drawing/2014/main" id="{B06F7FE4-A54B-4993-8692-1C88E746DB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73351" y="729000"/>
            <a:ext cx="3035982" cy="5400000"/>
          </a:xfrm>
          <a:prstGeom prst="rect">
            <a:avLst/>
          </a:prstGeom>
        </p:spPr>
      </p:pic>
      <p:sp>
        <p:nvSpPr>
          <p:cNvPr id="4" name="Oval 3">
            <a:extLst>
              <a:ext uri="{FF2B5EF4-FFF2-40B4-BE49-F238E27FC236}">
                <a16:creationId xmlns:a16="http://schemas.microsoft.com/office/drawing/2014/main" id="{D1DA4B06-E1DF-4243-9601-6D3DE9CD988C}"/>
              </a:ext>
            </a:extLst>
          </p:cNvPr>
          <p:cNvSpPr/>
          <p:nvPr/>
        </p:nvSpPr>
        <p:spPr>
          <a:xfrm>
            <a:off x="9492343" y="3187337"/>
            <a:ext cx="1129904" cy="49638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40280223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87708F-9100-4300-82AD-DC88F438E272}"/>
              </a:ext>
            </a:extLst>
          </p:cNvPr>
          <p:cNvSpPr>
            <a:spLocks noGrp="1"/>
          </p:cNvSpPr>
          <p:nvPr>
            <p:ph type="ctrTitle"/>
          </p:nvPr>
        </p:nvSpPr>
        <p:spPr>
          <a:xfrm>
            <a:off x="2891337" y="2593386"/>
            <a:ext cx="6409326" cy="1671227"/>
          </a:xfrm>
        </p:spPr>
        <p:txBody>
          <a:bodyPr>
            <a:normAutofit/>
          </a:bodyPr>
          <a:lstStyle/>
          <a:p>
            <a:r>
              <a:rPr lang="en-US" sz="5400" b="1" dirty="0">
                <a:latin typeface="Segoe UI Semibold" panose="020B0702040204020203" pitchFamily="34" charset="0"/>
                <a:cs typeface="Segoe UI Semibold" panose="020B0702040204020203" pitchFamily="34" charset="0"/>
              </a:rPr>
              <a:t>ADDING A HOME SCREEN ICON</a:t>
            </a:r>
            <a:endParaRPr lang="en-AU" sz="5400" b="1" dirty="0">
              <a:latin typeface="Segoe UI Semibold" panose="020B0702040204020203" pitchFamily="34" charset="0"/>
              <a:cs typeface="Segoe UI Semibold" panose="020B0702040204020203" pitchFamily="34" charset="0"/>
            </a:endParaRPr>
          </a:p>
        </p:txBody>
      </p:sp>
    </p:spTree>
    <p:extLst>
      <p:ext uri="{BB962C8B-B14F-4D97-AF65-F5344CB8AC3E}">
        <p14:creationId xmlns:p14="http://schemas.microsoft.com/office/powerpoint/2010/main" val="390202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iPhone/iPad</a:t>
            </a:r>
          </a:p>
        </p:txBody>
      </p:sp>
      <p:sp>
        <p:nvSpPr>
          <p:cNvPr id="19" name="TextBox 18">
            <a:extLst>
              <a:ext uri="{FF2B5EF4-FFF2-40B4-BE49-F238E27FC236}">
                <a16:creationId xmlns:a16="http://schemas.microsoft.com/office/drawing/2014/main" id="{ECF4A0C6-B4FB-4A95-9F88-E4CB19F4F792}"/>
              </a:ext>
            </a:extLst>
          </p:cNvPr>
          <p:cNvSpPr txBox="1"/>
          <p:nvPr/>
        </p:nvSpPr>
        <p:spPr>
          <a:xfrm>
            <a:off x="896137" y="3059668"/>
            <a:ext cx="5286949" cy="369332"/>
          </a:xfrm>
          <a:prstGeom prst="rect">
            <a:avLst/>
          </a:prstGeom>
          <a:noFill/>
        </p:spPr>
        <p:txBody>
          <a:bodyPr wrap="square" rtlCol="0">
            <a:spAutoFit/>
          </a:bodyPr>
          <a:lstStyle/>
          <a:p>
            <a:r>
              <a:rPr lang="en-US" dirty="0">
                <a:latin typeface="Calibri" panose="020F0502020204030204" pitchFamily="34" charset="0"/>
                <a:ea typeface="Calibri" panose="020F0502020204030204" pitchFamily="34" charset="0"/>
                <a:cs typeface="Times New Roman" panose="02020603050405020304" pitchFamily="18" charset="0"/>
              </a:rPr>
              <a:t>1. </a:t>
            </a:r>
            <a:r>
              <a:rPr lang="en-US" sz="1800" dirty="0">
                <a:effectLst/>
                <a:latin typeface="Calibri" panose="020F0502020204030204" pitchFamily="34" charset="0"/>
                <a:ea typeface="Calibri" panose="020F0502020204030204" pitchFamily="34" charset="0"/>
                <a:cs typeface="Times New Roman" panose="02020603050405020304" pitchFamily="18" charset="0"/>
              </a:rPr>
              <a:t>Click the middle icon at the bottom of the screen.</a:t>
            </a:r>
            <a:endParaRPr lang="en-AU" dirty="0">
              <a:solidFill>
                <a:schemeClr val="accent1">
                  <a:lumMod val="50000"/>
                </a:schemeClr>
              </a:solidFill>
              <a:latin typeface="CeraPRO-Regular" panose="020B0500000000000000" pitchFamily="34" charset="0"/>
            </a:endParaRPr>
          </a:p>
        </p:txBody>
      </p:sp>
      <p:pic>
        <p:nvPicPr>
          <p:cNvPr id="4" name="Picture 3" descr="Graphical user interface, text, application&#10;&#10;Description automatically generated">
            <a:extLst>
              <a:ext uri="{FF2B5EF4-FFF2-40B4-BE49-F238E27FC236}">
                <a16:creationId xmlns:a16="http://schemas.microsoft.com/office/drawing/2014/main" id="{D84BE680-48EF-4AF5-B4CD-25152BA37D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99519" y="729000"/>
            <a:ext cx="2489062" cy="5400000"/>
          </a:xfrm>
          <a:prstGeom prst="rect">
            <a:avLst/>
          </a:prstGeom>
        </p:spPr>
      </p:pic>
      <p:sp>
        <p:nvSpPr>
          <p:cNvPr id="6" name="Oval 5">
            <a:extLst>
              <a:ext uri="{FF2B5EF4-FFF2-40B4-BE49-F238E27FC236}">
                <a16:creationId xmlns:a16="http://schemas.microsoft.com/office/drawing/2014/main" id="{D5ED6CDF-56FB-4CE7-A18D-F57A0CE26ED9}"/>
              </a:ext>
            </a:extLst>
          </p:cNvPr>
          <p:cNvSpPr/>
          <p:nvPr/>
        </p:nvSpPr>
        <p:spPr>
          <a:xfrm>
            <a:off x="9338855" y="5626894"/>
            <a:ext cx="361950" cy="3619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39415698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iPhone/iPad</a:t>
            </a:r>
          </a:p>
        </p:txBody>
      </p:sp>
      <p:sp>
        <p:nvSpPr>
          <p:cNvPr id="19" name="TextBox 18">
            <a:extLst>
              <a:ext uri="{FF2B5EF4-FFF2-40B4-BE49-F238E27FC236}">
                <a16:creationId xmlns:a16="http://schemas.microsoft.com/office/drawing/2014/main" id="{ECF4A0C6-B4FB-4A95-9F88-E4CB19F4F792}"/>
              </a:ext>
            </a:extLst>
          </p:cNvPr>
          <p:cNvSpPr txBox="1"/>
          <p:nvPr/>
        </p:nvSpPr>
        <p:spPr>
          <a:xfrm>
            <a:off x="739927" y="3059668"/>
            <a:ext cx="6716271" cy="369332"/>
          </a:xfrm>
          <a:prstGeom prst="rect">
            <a:avLst/>
          </a:prstGeom>
          <a:noFill/>
        </p:spPr>
        <p:txBody>
          <a:bodyPr wrap="square" rtlCol="0">
            <a:spAutoFit/>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2. A menu will appear. Scroll down and press “Add to Home Screen”.</a:t>
            </a:r>
            <a:endParaRPr lang="en-AU" dirty="0">
              <a:solidFill>
                <a:schemeClr val="accent1">
                  <a:lumMod val="50000"/>
                </a:schemeClr>
              </a:solidFill>
              <a:latin typeface="CeraPRO-Regular" panose="020B0500000000000000" pitchFamily="34" charset="0"/>
            </a:endParaRPr>
          </a:p>
        </p:txBody>
      </p:sp>
      <p:pic>
        <p:nvPicPr>
          <p:cNvPr id="3" name="Picture 2" descr="Graphical user interface, application&#10;&#10;Description automatically generated">
            <a:extLst>
              <a:ext uri="{FF2B5EF4-FFF2-40B4-BE49-F238E27FC236}">
                <a16:creationId xmlns:a16="http://schemas.microsoft.com/office/drawing/2014/main" id="{99004CF7-CEFA-4E0D-B81C-E30CC128A7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52098" y="729000"/>
            <a:ext cx="2495089" cy="5400000"/>
          </a:xfrm>
          <a:prstGeom prst="rect">
            <a:avLst/>
          </a:prstGeom>
        </p:spPr>
      </p:pic>
      <p:sp>
        <p:nvSpPr>
          <p:cNvPr id="4" name="Oval 3">
            <a:extLst>
              <a:ext uri="{FF2B5EF4-FFF2-40B4-BE49-F238E27FC236}">
                <a16:creationId xmlns:a16="http://schemas.microsoft.com/office/drawing/2014/main" id="{2C5DEAC8-BAE7-48E3-9750-FBA45B48985F}"/>
              </a:ext>
            </a:extLst>
          </p:cNvPr>
          <p:cNvSpPr/>
          <p:nvPr/>
        </p:nvSpPr>
        <p:spPr>
          <a:xfrm>
            <a:off x="8508274" y="4676503"/>
            <a:ext cx="2238103" cy="33092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39822394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iPhone/iPad</a:t>
            </a:r>
          </a:p>
        </p:txBody>
      </p:sp>
      <p:sp>
        <p:nvSpPr>
          <p:cNvPr id="19" name="TextBox 18">
            <a:extLst>
              <a:ext uri="{FF2B5EF4-FFF2-40B4-BE49-F238E27FC236}">
                <a16:creationId xmlns:a16="http://schemas.microsoft.com/office/drawing/2014/main" id="{ECF4A0C6-B4FB-4A95-9F88-E4CB19F4F792}"/>
              </a:ext>
            </a:extLst>
          </p:cNvPr>
          <p:cNvSpPr txBox="1"/>
          <p:nvPr/>
        </p:nvSpPr>
        <p:spPr>
          <a:xfrm>
            <a:off x="922808" y="3059668"/>
            <a:ext cx="4853463" cy="369332"/>
          </a:xfrm>
          <a:prstGeom prst="rect">
            <a:avLst/>
          </a:prstGeom>
          <a:noFill/>
        </p:spPr>
        <p:txBody>
          <a:bodyPr wrap="square" rtlCol="0">
            <a:spAutoFit/>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3. Name the icon &amp; press “Add”.</a:t>
            </a:r>
            <a:endParaRPr lang="en-AU" dirty="0">
              <a:solidFill>
                <a:schemeClr val="accent1">
                  <a:lumMod val="50000"/>
                </a:schemeClr>
              </a:solidFill>
              <a:latin typeface="CeraPRO-Regular" panose="020B0500000000000000" pitchFamily="34" charset="0"/>
            </a:endParaRPr>
          </a:p>
        </p:txBody>
      </p:sp>
      <p:pic>
        <p:nvPicPr>
          <p:cNvPr id="3" name="Picture 2" descr="A screenshot of a computer&#10;&#10;Description automatically generated with medium confidence">
            <a:extLst>
              <a:ext uri="{FF2B5EF4-FFF2-40B4-BE49-F238E27FC236}">
                <a16:creationId xmlns:a16="http://schemas.microsoft.com/office/drawing/2014/main" id="{71B9BCC8-98BB-4EB1-BC04-ED2972C3CE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62118" y="729000"/>
            <a:ext cx="2489062" cy="5400000"/>
          </a:xfrm>
          <a:prstGeom prst="rect">
            <a:avLst/>
          </a:prstGeom>
        </p:spPr>
      </p:pic>
      <p:sp>
        <p:nvSpPr>
          <p:cNvPr id="4" name="Oval 3">
            <a:extLst>
              <a:ext uri="{FF2B5EF4-FFF2-40B4-BE49-F238E27FC236}">
                <a16:creationId xmlns:a16="http://schemas.microsoft.com/office/drawing/2014/main" id="{A192E15D-BE90-4FC3-8E99-C3D1F8B74567}"/>
              </a:ext>
            </a:extLst>
          </p:cNvPr>
          <p:cNvSpPr/>
          <p:nvPr/>
        </p:nvSpPr>
        <p:spPr>
          <a:xfrm>
            <a:off x="10476410" y="1053736"/>
            <a:ext cx="374769" cy="37476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24885626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iPhone/iPad</a:t>
            </a:r>
          </a:p>
        </p:txBody>
      </p:sp>
      <p:sp>
        <p:nvSpPr>
          <p:cNvPr id="19" name="TextBox 18">
            <a:extLst>
              <a:ext uri="{FF2B5EF4-FFF2-40B4-BE49-F238E27FC236}">
                <a16:creationId xmlns:a16="http://schemas.microsoft.com/office/drawing/2014/main" id="{ECF4A0C6-B4FB-4A95-9F88-E4CB19F4F792}"/>
              </a:ext>
            </a:extLst>
          </p:cNvPr>
          <p:cNvSpPr txBox="1"/>
          <p:nvPr/>
        </p:nvSpPr>
        <p:spPr>
          <a:xfrm>
            <a:off x="895533" y="3059668"/>
            <a:ext cx="5930838" cy="369332"/>
          </a:xfrm>
          <a:prstGeom prst="rect">
            <a:avLst/>
          </a:prstGeom>
          <a:noFill/>
        </p:spPr>
        <p:txBody>
          <a:bodyPr wrap="square" rtlCol="0">
            <a:spAutoFit/>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4. You should now have a new icon on your home screen. </a:t>
            </a:r>
            <a:endParaRPr lang="en-AU" dirty="0">
              <a:solidFill>
                <a:schemeClr val="accent1">
                  <a:lumMod val="50000"/>
                </a:schemeClr>
              </a:solidFill>
              <a:latin typeface="CeraPRO-Regular" panose="020B0500000000000000" pitchFamily="34" charset="0"/>
            </a:endParaRPr>
          </a:p>
        </p:txBody>
      </p:sp>
      <p:pic>
        <p:nvPicPr>
          <p:cNvPr id="3" name="Picture 2" descr="A screenshot of a cell phone&#10;&#10;Description automatically generated with medium confidence">
            <a:extLst>
              <a:ext uri="{FF2B5EF4-FFF2-40B4-BE49-F238E27FC236}">
                <a16:creationId xmlns:a16="http://schemas.microsoft.com/office/drawing/2014/main" id="{6ED4C877-89A0-498D-B185-287DEFB7AE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31049" y="729000"/>
            <a:ext cx="2489062" cy="5400000"/>
          </a:xfrm>
          <a:prstGeom prst="rect">
            <a:avLst/>
          </a:prstGeom>
        </p:spPr>
      </p:pic>
    </p:spTree>
    <p:extLst>
      <p:ext uri="{BB962C8B-B14F-4D97-AF65-F5344CB8AC3E}">
        <p14:creationId xmlns:p14="http://schemas.microsoft.com/office/powerpoint/2010/main" val="36067764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Android</a:t>
            </a:r>
          </a:p>
        </p:txBody>
      </p:sp>
      <p:sp>
        <p:nvSpPr>
          <p:cNvPr id="19" name="TextBox 18">
            <a:extLst>
              <a:ext uri="{FF2B5EF4-FFF2-40B4-BE49-F238E27FC236}">
                <a16:creationId xmlns:a16="http://schemas.microsoft.com/office/drawing/2014/main" id="{ECF4A0C6-B4FB-4A95-9F88-E4CB19F4F792}"/>
              </a:ext>
            </a:extLst>
          </p:cNvPr>
          <p:cNvSpPr txBox="1"/>
          <p:nvPr/>
        </p:nvSpPr>
        <p:spPr>
          <a:xfrm>
            <a:off x="847048" y="3426823"/>
            <a:ext cx="5248952" cy="369332"/>
          </a:xfrm>
          <a:prstGeom prst="rect">
            <a:avLst/>
          </a:prstGeom>
          <a:noFill/>
        </p:spPr>
        <p:txBody>
          <a:bodyPr wrap="square" rtlCol="0">
            <a:spAutoFit/>
          </a:bodyPr>
          <a:lstStyle/>
          <a:p>
            <a:r>
              <a:rPr lang="en-US" dirty="0">
                <a:latin typeface="Calibri" panose="020F0502020204030204" pitchFamily="34" charset="0"/>
                <a:cs typeface="Times New Roman" panose="02020603050405020304" pitchFamily="18" charset="0"/>
              </a:rPr>
              <a:t>1. Click the icon on the bottom right of your screen</a:t>
            </a:r>
            <a:endParaRPr lang="en-AU" dirty="0">
              <a:latin typeface="Calibri" panose="020F0502020204030204" pitchFamily="34" charset="0"/>
              <a:cs typeface="Times New Roman" panose="02020603050405020304" pitchFamily="18" charset="0"/>
            </a:endParaRPr>
          </a:p>
        </p:txBody>
      </p:sp>
      <p:pic>
        <p:nvPicPr>
          <p:cNvPr id="3" name="Picture 2" descr="A screen shot of a game&#10;&#10;Description automatically generated with low confidence">
            <a:extLst>
              <a:ext uri="{FF2B5EF4-FFF2-40B4-BE49-F238E27FC236}">
                <a16:creationId xmlns:a16="http://schemas.microsoft.com/office/drawing/2014/main" id="{E9EF620B-4731-4940-BA0B-E52759CBF1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90854" y="729000"/>
            <a:ext cx="2741929" cy="5400000"/>
          </a:xfrm>
          <a:prstGeom prst="rect">
            <a:avLst/>
          </a:prstGeom>
        </p:spPr>
      </p:pic>
      <p:sp>
        <p:nvSpPr>
          <p:cNvPr id="5" name="Oval 4">
            <a:extLst>
              <a:ext uri="{FF2B5EF4-FFF2-40B4-BE49-F238E27FC236}">
                <a16:creationId xmlns:a16="http://schemas.microsoft.com/office/drawing/2014/main" id="{A68751A5-96DC-48BA-BAD4-9E614C95DD4B}"/>
              </a:ext>
            </a:extLst>
          </p:cNvPr>
          <p:cNvSpPr/>
          <p:nvPr/>
        </p:nvSpPr>
        <p:spPr>
          <a:xfrm>
            <a:off x="10420350" y="5778682"/>
            <a:ext cx="350318" cy="35031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19993782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Android</a:t>
            </a:r>
          </a:p>
        </p:txBody>
      </p:sp>
      <p:sp>
        <p:nvSpPr>
          <p:cNvPr id="19" name="TextBox 18">
            <a:extLst>
              <a:ext uri="{FF2B5EF4-FFF2-40B4-BE49-F238E27FC236}">
                <a16:creationId xmlns:a16="http://schemas.microsoft.com/office/drawing/2014/main" id="{ECF4A0C6-B4FB-4A95-9F88-E4CB19F4F792}"/>
              </a:ext>
            </a:extLst>
          </p:cNvPr>
          <p:cNvSpPr txBox="1"/>
          <p:nvPr/>
        </p:nvSpPr>
        <p:spPr>
          <a:xfrm>
            <a:off x="812213" y="3429000"/>
            <a:ext cx="4848358" cy="369332"/>
          </a:xfrm>
          <a:prstGeom prst="rect">
            <a:avLst/>
          </a:prstGeom>
          <a:noFill/>
        </p:spPr>
        <p:txBody>
          <a:bodyPr wrap="square" rtlCol="0">
            <a:spAutoFit/>
          </a:bodyPr>
          <a:lstStyle/>
          <a:p>
            <a:r>
              <a:rPr lang="en-US" dirty="0">
                <a:solidFill>
                  <a:schemeClr val="accent1">
                    <a:lumMod val="50000"/>
                  </a:schemeClr>
                </a:solidFill>
                <a:latin typeface="CeraPRO-Regular" panose="020B0500000000000000" pitchFamily="34" charset="0"/>
              </a:rPr>
              <a:t>2. </a:t>
            </a:r>
            <a:r>
              <a:rPr lang="en-AU" sz="1800" dirty="0">
                <a:effectLst/>
                <a:latin typeface="Calibri" panose="020F0502020204030204" pitchFamily="34" charset="0"/>
                <a:ea typeface="Times New Roman" panose="02020603050405020304" pitchFamily="18" charset="0"/>
              </a:rPr>
              <a:t>Click “Add Page To”.</a:t>
            </a:r>
            <a:endParaRPr lang="en-AU" sz="1800" dirty="0">
              <a:effectLst/>
              <a:latin typeface="Calibri" panose="020F0502020204030204" pitchFamily="34" charset="0"/>
              <a:ea typeface="Calibri" panose="020F0502020204030204" pitchFamily="34" charset="0"/>
            </a:endParaRPr>
          </a:p>
        </p:txBody>
      </p:sp>
      <p:pic>
        <p:nvPicPr>
          <p:cNvPr id="3" name="Picture 2" descr="Graphical user interface, application&#10;&#10;Description automatically generated">
            <a:extLst>
              <a:ext uri="{FF2B5EF4-FFF2-40B4-BE49-F238E27FC236}">
                <a16:creationId xmlns:a16="http://schemas.microsoft.com/office/drawing/2014/main" id="{F51B3AE5-59D1-4163-93A2-90B2B30E78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90853" y="729000"/>
            <a:ext cx="2741929" cy="5400000"/>
          </a:xfrm>
          <a:prstGeom prst="rect">
            <a:avLst/>
          </a:prstGeom>
        </p:spPr>
      </p:pic>
      <p:sp>
        <p:nvSpPr>
          <p:cNvPr id="6" name="Oval 5">
            <a:extLst>
              <a:ext uri="{FF2B5EF4-FFF2-40B4-BE49-F238E27FC236}">
                <a16:creationId xmlns:a16="http://schemas.microsoft.com/office/drawing/2014/main" id="{B68BB1E6-8056-4D7A-A066-9142C99C5E84}"/>
              </a:ext>
            </a:extLst>
          </p:cNvPr>
          <p:cNvSpPr/>
          <p:nvPr/>
        </p:nvSpPr>
        <p:spPr>
          <a:xfrm>
            <a:off x="10110651" y="3675017"/>
            <a:ext cx="653144" cy="57476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40846779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Android</a:t>
            </a:r>
          </a:p>
        </p:txBody>
      </p:sp>
      <p:sp>
        <p:nvSpPr>
          <p:cNvPr id="19" name="TextBox 18">
            <a:extLst>
              <a:ext uri="{FF2B5EF4-FFF2-40B4-BE49-F238E27FC236}">
                <a16:creationId xmlns:a16="http://schemas.microsoft.com/office/drawing/2014/main" id="{ECF4A0C6-B4FB-4A95-9F88-E4CB19F4F792}"/>
              </a:ext>
            </a:extLst>
          </p:cNvPr>
          <p:cNvSpPr txBox="1"/>
          <p:nvPr/>
        </p:nvSpPr>
        <p:spPr>
          <a:xfrm>
            <a:off x="699002" y="3429000"/>
            <a:ext cx="4848358" cy="369332"/>
          </a:xfrm>
          <a:prstGeom prst="rect">
            <a:avLst/>
          </a:prstGeom>
          <a:noFill/>
        </p:spPr>
        <p:txBody>
          <a:bodyPr wrap="square" rtlCol="0">
            <a:spAutoFit/>
          </a:bodyPr>
          <a:lstStyle/>
          <a:p>
            <a:r>
              <a:rPr lang="en-AU" sz="1800" dirty="0">
                <a:effectLst/>
                <a:latin typeface="Calibri" panose="020F0502020204030204" pitchFamily="34" charset="0"/>
                <a:ea typeface="Times New Roman" panose="02020603050405020304" pitchFamily="18" charset="0"/>
                <a:cs typeface="Times New Roman" panose="02020603050405020304" pitchFamily="18" charset="0"/>
              </a:rPr>
              <a:t>3. A menu will appear. Press “Home screen”.</a:t>
            </a:r>
            <a:endParaRPr lang="en-AU" sz="1800" dirty="0">
              <a:effectLst/>
              <a:latin typeface="Calibri" panose="020F0502020204030204" pitchFamily="34" charset="0"/>
              <a:ea typeface="Calibri" panose="020F0502020204030204" pitchFamily="34" charset="0"/>
            </a:endParaRPr>
          </a:p>
        </p:txBody>
      </p:sp>
      <p:pic>
        <p:nvPicPr>
          <p:cNvPr id="3" name="Picture 2" descr="Graphical user interface, application&#10;&#10;Description automatically generated">
            <a:extLst>
              <a:ext uri="{FF2B5EF4-FFF2-40B4-BE49-F238E27FC236}">
                <a16:creationId xmlns:a16="http://schemas.microsoft.com/office/drawing/2014/main" id="{D9C9A81B-17EC-4E4C-B886-C75D103722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99562" y="729000"/>
            <a:ext cx="2741929" cy="5400000"/>
          </a:xfrm>
          <a:prstGeom prst="rect">
            <a:avLst/>
          </a:prstGeom>
        </p:spPr>
      </p:pic>
      <p:sp>
        <p:nvSpPr>
          <p:cNvPr id="4" name="Oval 3">
            <a:extLst>
              <a:ext uri="{FF2B5EF4-FFF2-40B4-BE49-F238E27FC236}">
                <a16:creationId xmlns:a16="http://schemas.microsoft.com/office/drawing/2014/main" id="{B3679E19-DF70-48D5-9BAC-8474E86ED88E}"/>
              </a:ext>
            </a:extLst>
          </p:cNvPr>
          <p:cNvSpPr/>
          <p:nvPr/>
        </p:nvSpPr>
        <p:spPr>
          <a:xfrm>
            <a:off x="8099562" y="4789714"/>
            <a:ext cx="1314404" cy="35705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21977218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Android</a:t>
            </a:r>
          </a:p>
        </p:txBody>
      </p:sp>
      <p:sp>
        <p:nvSpPr>
          <p:cNvPr id="19" name="TextBox 18">
            <a:extLst>
              <a:ext uri="{FF2B5EF4-FFF2-40B4-BE49-F238E27FC236}">
                <a16:creationId xmlns:a16="http://schemas.microsoft.com/office/drawing/2014/main" id="{ECF4A0C6-B4FB-4A95-9F88-E4CB19F4F792}"/>
              </a:ext>
            </a:extLst>
          </p:cNvPr>
          <p:cNvSpPr txBox="1"/>
          <p:nvPr/>
        </p:nvSpPr>
        <p:spPr>
          <a:xfrm>
            <a:off x="463870" y="3429000"/>
            <a:ext cx="6894872" cy="369332"/>
          </a:xfrm>
          <a:prstGeom prst="rect">
            <a:avLst/>
          </a:prstGeom>
          <a:noFill/>
        </p:spPr>
        <p:txBody>
          <a:bodyPr wrap="square" rtlCol="0">
            <a:spAutoFit/>
          </a:bodyPr>
          <a:lstStyle/>
          <a:p>
            <a:r>
              <a:rPr lang="en-AU" sz="1800" dirty="0">
                <a:effectLst/>
                <a:latin typeface="Calibri" panose="020F0502020204030204" pitchFamily="34" charset="0"/>
                <a:ea typeface="Times New Roman" panose="02020603050405020304" pitchFamily="18" charset="0"/>
                <a:cs typeface="Times New Roman" panose="02020603050405020304" pitchFamily="18" charset="0"/>
              </a:rPr>
              <a:t>4. Give the home screen icon a name (e.g. Hazard Log) and press “Add”.</a:t>
            </a:r>
            <a:endParaRPr lang="en-AU" sz="1800" dirty="0">
              <a:effectLst/>
              <a:latin typeface="Calibri" panose="020F0502020204030204" pitchFamily="34" charset="0"/>
              <a:ea typeface="Calibri" panose="020F0502020204030204" pitchFamily="34" charset="0"/>
            </a:endParaRPr>
          </a:p>
        </p:txBody>
      </p:sp>
      <p:pic>
        <p:nvPicPr>
          <p:cNvPr id="3" name="Picture 2" descr="Graphical user interface, application&#10;&#10;Description automatically generated">
            <a:extLst>
              <a:ext uri="{FF2B5EF4-FFF2-40B4-BE49-F238E27FC236}">
                <a16:creationId xmlns:a16="http://schemas.microsoft.com/office/drawing/2014/main" id="{B2F702D4-B0A8-4BEC-ADA4-D77656AA3C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99562" y="729000"/>
            <a:ext cx="2741929" cy="5400000"/>
          </a:xfrm>
          <a:prstGeom prst="rect">
            <a:avLst/>
          </a:prstGeom>
        </p:spPr>
      </p:pic>
      <p:sp>
        <p:nvSpPr>
          <p:cNvPr id="4" name="Oval 3">
            <a:extLst>
              <a:ext uri="{FF2B5EF4-FFF2-40B4-BE49-F238E27FC236}">
                <a16:creationId xmlns:a16="http://schemas.microsoft.com/office/drawing/2014/main" id="{89FF33F4-AFA2-47CF-BD66-686EF2A40811}"/>
              </a:ext>
            </a:extLst>
          </p:cNvPr>
          <p:cNvSpPr/>
          <p:nvPr/>
        </p:nvSpPr>
        <p:spPr>
          <a:xfrm>
            <a:off x="9744891" y="5538651"/>
            <a:ext cx="740229" cy="52251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38626055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Android</a:t>
            </a:r>
          </a:p>
        </p:txBody>
      </p:sp>
      <p:sp>
        <p:nvSpPr>
          <p:cNvPr id="19" name="TextBox 18">
            <a:extLst>
              <a:ext uri="{FF2B5EF4-FFF2-40B4-BE49-F238E27FC236}">
                <a16:creationId xmlns:a16="http://schemas.microsoft.com/office/drawing/2014/main" id="{ECF4A0C6-B4FB-4A95-9F88-E4CB19F4F792}"/>
              </a:ext>
            </a:extLst>
          </p:cNvPr>
          <p:cNvSpPr txBox="1"/>
          <p:nvPr/>
        </p:nvSpPr>
        <p:spPr>
          <a:xfrm>
            <a:off x="695372" y="3235625"/>
            <a:ext cx="5179284" cy="923330"/>
          </a:xfrm>
          <a:prstGeom prst="rect">
            <a:avLst/>
          </a:prstGeom>
          <a:noFill/>
        </p:spPr>
        <p:txBody>
          <a:bodyPr wrap="square" rtlCol="0">
            <a:spAutoFit/>
          </a:bodyPr>
          <a:lstStyle/>
          <a:p>
            <a:pPr lvl="0"/>
            <a:r>
              <a:rPr lang="en-AU" sz="1800" dirty="0">
                <a:effectLst/>
                <a:latin typeface="Calibri" panose="020F0502020204030204" pitchFamily="34" charset="0"/>
                <a:ea typeface="Times New Roman" panose="02020603050405020304" pitchFamily="18" charset="0"/>
              </a:rPr>
              <a:t>5. Click “Add”. </a:t>
            </a:r>
          </a:p>
          <a:p>
            <a:pPr lvl="0"/>
            <a:endParaRPr lang="en-AU" sz="1800" dirty="0">
              <a:effectLst/>
              <a:latin typeface="Calibri" panose="020F0502020204030204" pitchFamily="34" charset="0"/>
              <a:ea typeface="Calibri" panose="020F0502020204030204" pitchFamily="34" charset="0"/>
            </a:endParaRPr>
          </a:p>
          <a:p>
            <a:r>
              <a:rPr lang="en-AU" sz="1800" dirty="0">
                <a:effectLst/>
                <a:latin typeface="Calibri" panose="020F0502020204030204" pitchFamily="34" charset="0"/>
                <a:ea typeface="Times New Roman" panose="02020603050405020304" pitchFamily="18" charset="0"/>
                <a:cs typeface="Times New Roman" panose="02020603050405020304" pitchFamily="18" charset="0"/>
              </a:rPr>
              <a:t>You should now have an icon on your home screen.</a:t>
            </a:r>
            <a:endParaRPr lang="en-AU" sz="1800" dirty="0">
              <a:effectLst/>
              <a:latin typeface="Calibri" panose="020F0502020204030204" pitchFamily="34" charset="0"/>
              <a:ea typeface="Calibri" panose="020F0502020204030204" pitchFamily="34" charset="0"/>
            </a:endParaRPr>
          </a:p>
        </p:txBody>
      </p:sp>
      <p:pic>
        <p:nvPicPr>
          <p:cNvPr id="3" name="Picture 2" descr="Graphical user interface, application&#10;&#10;Description automatically generated">
            <a:extLst>
              <a:ext uri="{FF2B5EF4-FFF2-40B4-BE49-F238E27FC236}">
                <a16:creationId xmlns:a16="http://schemas.microsoft.com/office/drawing/2014/main" id="{73811B68-938E-4C34-A2BE-E320EB97E9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08270" y="729000"/>
            <a:ext cx="2741929" cy="5400000"/>
          </a:xfrm>
          <a:prstGeom prst="rect">
            <a:avLst/>
          </a:prstGeom>
        </p:spPr>
      </p:pic>
      <p:sp>
        <p:nvSpPr>
          <p:cNvPr id="4" name="Oval 3">
            <a:extLst>
              <a:ext uri="{FF2B5EF4-FFF2-40B4-BE49-F238E27FC236}">
                <a16:creationId xmlns:a16="http://schemas.microsoft.com/office/drawing/2014/main" id="{DBE3F592-11BA-4212-9573-D7DFC4289757}"/>
              </a:ext>
            </a:extLst>
          </p:cNvPr>
          <p:cNvSpPr/>
          <p:nvPr/>
        </p:nvSpPr>
        <p:spPr>
          <a:xfrm>
            <a:off x="9718766" y="5634446"/>
            <a:ext cx="731520" cy="35705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38827013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Benefits</a:t>
            </a:r>
          </a:p>
        </p:txBody>
      </p:sp>
      <p:sp>
        <p:nvSpPr>
          <p:cNvPr id="19" name="TextBox 18">
            <a:extLst>
              <a:ext uri="{FF2B5EF4-FFF2-40B4-BE49-F238E27FC236}">
                <a16:creationId xmlns:a16="http://schemas.microsoft.com/office/drawing/2014/main" id="{ECF4A0C6-B4FB-4A95-9F88-E4CB19F4F792}"/>
              </a:ext>
            </a:extLst>
          </p:cNvPr>
          <p:cNvSpPr txBox="1"/>
          <p:nvPr/>
        </p:nvSpPr>
        <p:spPr>
          <a:xfrm>
            <a:off x="117429" y="2484581"/>
            <a:ext cx="3419711" cy="2585323"/>
          </a:xfrm>
          <a:prstGeom prst="rect">
            <a:avLst/>
          </a:prstGeom>
          <a:noFill/>
        </p:spPr>
        <p:txBody>
          <a:bodyPr wrap="square" rtlCol="0">
            <a:spAutoFit/>
          </a:bodyPr>
          <a:lstStyle/>
          <a:p>
            <a:pPr marL="285750" lvl="0" indent="-285750">
              <a:buFont typeface="Arial" panose="020B0604020202020204" pitchFamily="34" charset="0"/>
              <a:buChar char="•"/>
            </a:pPr>
            <a:r>
              <a:rPr lang="en-AU" sz="1800" dirty="0">
                <a:effectLst/>
                <a:latin typeface="Calibri" panose="020F0502020204030204" pitchFamily="34" charset="0"/>
                <a:ea typeface="Calibri" panose="020F0502020204030204" pitchFamily="34" charset="0"/>
              </a:rPr>
              <a:t>Staff can log hazards anywhere on site</a:t>
            </a:r>
          </a:p>
          <a:p>
            <a:pPr marL="285750" lvl="0" indent="-285750">
              <a:buFont typeface="Arial" panose="020B0604020202020204" pitchFamily="34" charset="0"/>
              <a:buChar char="•"/>
            </a:pPr>
            <a:r>
              <a:rPr lang="en-AU" dirty="0">
                <a:latin typeface="Calibri" panose="020F0502020204030204" pitchFamily="34" charset="0"/>
                <a:ea typeface="Calibri" panose="020F0502020204030204" pitchFamily="34" charset="0"/>
              </a:rPr>
              <a:t>Data is able to be used instantly (no manual data entry)</a:t>
            </a:r>
          </a:p>
          <a:p>
            <a:pPr marL="285750" lvl="0" indent="-285750">
              <a:buFont typeface="Arial" panose="020B0604020202020204" pitchFamily="34" charset="0"/>
              <a:buChar char="•"/>
            </a:pPr>
            <a:r>
              <a:rPr lang="en-AU" dirty="0">
                <a:latin typeface="Calibri" panose="020F0502020204030204" pitchFamily="34" charset="0"/>
                <a:ea typeface="Calibri" panose="020F0502020204030204" pitchFamily="34" charset="0"/>
              </a:rPr>
              <a:t>Subcontractors can log hazards</a:t>
            </a:r>
          </a:p>
          <a:p>
            <a:pPr marL="285750" lvl="0" indent="-285750">
              <a:buFont typeface="Arial" panose="020B0604020202020204" pitchFamily="34" charset="0"/>
              <a:buChar char="•"/>
            </a:pPr>
            <a:r>
              <a:rPr lang="en-AU" dirty="0">
                <a:latin typeface="Calibri" panose="020F0502020204030204" pitchFamily="34" charset="0"/>
                <a:ea typeface="Calibri" panose="020F0502020204030204" pitchFamily="34" charset="0"/>
              </a:rPr>
              <a:t>Sites can determine what their top hazards are &amp; implement control measures accordingly</a:t>
            </a:r>
            <a:endParaRPr lang="en-AU" sz="1800" dirty="0">
              <a:effectLst/>
              <a:latin typeface="Calibri" panose="020F0502020204030204" pitchFamily="34" charset="0"/>
              <a:ea typeface="Calibri" panose="020F0502020204030204" pitchFamily="34" charset="0"/>
            </a:endParaRPr>
          </a:p>
        </p:txBody>
      </p:sp>
      <p:pic>
        <p:nvPicPr>
          <p:cNvPr id="3" name="Picture 2" descr="Graphical user interface, chart&#10;&#10;Description automatically generated">
            <a:extLst>
              <a:ext uri="{FF2B5EF4-FFF2-40B4-BE49-F238E27FC236}">
                <a16:creationId xmlns:a16="http://schemas.microsoft.com/office/drawing/2014/main" id="{41E631D7-1219-CEE5-45DD-BC2F172711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2825" y="2072507"/>
            <a:ext cx="8509174" cy="4783173"/>
          </a:xfrm>
          <a:prstGeom prst="rect">
            <a:avLst/>
          </a:prstGeom>
        </p:spPr>
      </p:pic>
      <p:sp>
        <p:nvSpPr>
          <p:cNvPr id="4" name="TextBox 3">
            <a:extLst>
              <a:ext uri="{FF2B5EF4-FFF2-40B4-BE49-F238E27FC236}">
                <a16:creationId xmlns:a16="http://schemas.microsoft.com/office/drawing/2014/main" id="{4762FAA5-29D2-62EB-1E37-394C2330169A}"/>
              </a:ext>
            </a:extLst>
          </p:cNvPr>
          <p:cNvSpPr txBox="1"/>
          <p:nvPr/>
        </p:nvSpPr>
        <p:spPr>
          <a:xfrm>
            <a:off x="4900527" y="1733953"/>
            <a:ext cx="6471981" cy="338554"/>
          </a:xfrm>
          <a:prstGeom prst="rect">
            <a:avLst/>
          </a:prstGeom>
          <a:noFill/>
        </p:spPr>
        <p:txBody>
          <a:bodyPr wrap="square" rtlCol="0">
            <a:spAutoFit/>
          </a:bodyPr>
          <a:lstStyle/>
          <a:p>
            <a:pPr algn="ctr"/>
            <a:r>
              <a:rPr lang="en-AU" sz="1600" i="1" dirty="0"/>
              <a:t>Hazards identified across all sites will be displayed using Power BI</a:t>
            </a:r>
          </a:p>
        </p:txBody>
      </p:sp>
    </p:spTree>
    <p:extLst>
      <p:ext uri="{BB962C8B-B14F-4D97-AF65-F5344CB8AC3E}">
        <p14:creationId xmlns:p14="http://schemas.microsoft.com/office/powerpoint/2010/main" val="24715250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Roll out</a:t>
            </a:r>
          </a:p>
        </p:txBody>
      </p:sp>
      <p:sp>
        <p:nvSpPr>
          <p:cNvPr id="19" name="TextBox 18">
            <a:extLst>
              <a:ext uri="{FF2B5EF4-FFF2-40B4-BE49-F238E27FC236}">
                <a16:creationId xmlns:a16="http://schemas.microsoft.com/office/drawing/2014/main" id="{ECF4A0C6-B4FB-4A95-9F88-E4CB19F4F792}"/>
              </a:ext>
            </a:extLst>
          </p:cNvPr>
          <p:cNvSpPr txBox="1"/>
          <p:nvPr/>
        </p:nvSpPr>
        <p:spPr>
          <a:xfrm>
            <a:off x="375061" y="3630488"/>
            <a:ext cx="6792301" cy="1754326"/>
          </a:xfrm>
          <a:prstGeom prst="rect">
            <a:avLst/>
          </a:prstGeom>
          <a:noFill/>
        </p:spPr>
        <p:txBody>
          <a:bodyPr wrap="square" rtlCol="0">
            <a:spAutoFit/>
          </a:bodyPr>
          <a:lstStyle/>
          <a:p>
            <a:pPr marL="285750" lvl="0" indent="-285750">
              <a:buFont typeface="Courier New" panose="02070309020205020404" pitchFamily="49" charset="0"/>
              <a:buChar char="o"/>
            </a:pPr>
            <a:r>
              <a:rPr lang="en-AU" dirty="0">
                <a:latin typeface="Calibri" panose="020F0502020204030204" pitchFamily="34" charset="0"/>
                <a:ea typeface="Calibri" panose="020F0502020204030204" pitchFamily="34" charset="0"/>
              </a:rPr>
              <a:t>S</a:t>
            </a:r>
            <a:r>
              <a:rPr lang="en-AU" sz="1800" dirty="0">
                <a:effectLst/>
                <a:latin typeface="Calibri" panose="020F0502020204030204" pitchFamily="34" charset="0"/>
                <a:ea typeface="Calibri" panose="020F0502020204030204" pitchFamily="34" charset="0"/>
              </a:rPr>
              <a:t>taff are to print the Hazard Report QR poster &amp; display it in the site office</a:t>
            </a:r>
          </a:p>
          <a:p>
            <a:pPr marL="285750" lvl="0" indent="-285750">
              <a:buFont typeface="Courier New" panose="02070309020205020404" pitchFamily="49" charset="0"/>
              <a:buChar char="o"/>
            </a:pPr>
            <a:r>
              <a:rPr lang="en-AU" sz="1800" dirty="0">
                <a:effectLst/>
                <a:latin typeface="Calibri" panose="020F0502020204030204" pitchFamily="34" charset="0"/>
                <a:ea typeface="Calibri" panose="020F0502020204030204" pitchFamily="34" charset="0"/>
              </a:rPr>
              <a:t>Trial/transition period of 1 month starting 1</a:t>
            </a:r>
            <a:r>
              <a:rPr lang="en-AU" sz="1800" baseline="30000" dirty="0">
                <a:effectLst/>
                <a:latin typeface="Calibri" panose="020F0502020204030204" pitchFamily="34" charset="0"/>
                <a:ea typeface="Calibri" panose="020F0502020204030204" pitchFamily="34" charset="0"/>
              </a:rPr>
              <a:t>st</a:t>
            </a:r>
            <a:r>
              <a:rPr lang="en-AU" sz="1800" dirty="0">
                <a:effectLst/>
                <a:latin typeface="Calibri" panose="020F0502020204030204" pitchFamily="34" charset="0"/>
                <a:ea typeface="Calibri" panose="020F0502020204030204" pitchFamily="34" charset="0"/>
              </a:rPr>
              <a:t> July 2021</a:t>
            </a:r>
          </a:p>
          <a:p>
            <a:pPr marL="536575" lvl="0" indent="-174625">
              <a:buFont typeface="Arial" panose="020B0604020202020204" pitchFamily="34" charset="0"/>
              <a:buChar char="•"/>
            </a:pPr>
            <a:r>
              <a:rPr lang="en-AU" dirty="0">
                <a:latin typeface="Calibri" panose="020F0502020204030204" pitchFamily="34" charset="0"/>
                <a:ea typeface="Calibri" panose="020F0502020204030204" pitchFamily="34" charset="0"/>
              </a:rPr>
              <a:t>Paper hazards will be accepted during this period</a:t>
            </a:r>
          </a:p>
          <a:p>
            <a:pPr marL="285750" lvl="0" indent="-285750">
              <a:buFont typeface="Courier New" panose="02070309020205020404" pitchFamily="49" charset="0"/>
              <a:buChar char="o"/>
            </a:pPr>
            <a:r>
              <a:rPr lang="en-AU" dirty="0">
                <a:latin typeface="Calibri" panose="020F0502020204030204" pitchFamily="34" charset="0"/>
                <a:ea typeface="Calibri" panose="020F0502020204030204" pitchFamily="34" charset="0"/>
              </a:rPr>
              <a:t>Contact the HSEQ Team for any assistance</a:t>
            </a:r>
          </a:p>
          <a:p>
            <a:pPr marL="536575" indent="-174625">
              <a:buFont typeface="Arial" panose="020B0604020202020204" pitchFamily="34" charset="0"/>
              <a:buChar char="•"/>
            </a:pPr>
            <a:r>
              <a:rPr lang="en-AU" dirty="0">
                <a:latin typeface="Calibri" panose="020F0502020204030204" pitchFamily="34" charset="0"/>
              </a:rPr>
              <a:t>Any feedback on the form is appreciated</a:t>
            </a:r>
          </a:p>
        </p:txBody>
      </p:sp>
      <p:graphicFrame>
        <p:nvGraphicFramePr>
          <p:cNvPr id="6" name="Object 5">
            <a:extLst>
              <a:ext uri="{FF2B5EF4-FFF2-40B4-BE49-F238E27FC236}">
                <a16:creationId xmlns:a16="http://schemas.microsoft.com/office/drawing/2014/main" id="{41492D28-3BB3-C2A4-529F-FFFAB14A707E}"/>
              </a:ext>
            </a:extLst>
          </p:cNvPr>
          <p:cNvGraphicFramePr>
            <a:graphicFrameLocks noChangeAspect="1"/>
          </p:cNvGraphicFramePr>
          <p:nvPr>
            <p:extLst>
              <p:ext uri="{D42A27DB-BD31-4B8C-83A1-F6EECF244321}">
                <p14:modId xmlns:p14="http://schemas.microsoft.com/office/powerpoint/2010/main" val="1915949365"/>
              </p:ext>
            </p:extLst>
          </p:nvPr>
        </p:nvGraphicFramePr>
        <p:xfrm>
          <a:off x="7326151" y="277350"/>
          <a:ext cx="4183260" cy="5909907"/>
        </p:xfrm>
        <a:graphic>
          <a:graphicData uri="http://schemas.openxmlformats.org/presentationml/2006/ole">
            <mc:AlternateContent xmlns:mc="http://schemas.openxmlformats.org/markup-compatibility/2006">
              <mc:Choice xmlns:v="urn:schemas-microsoft-com:vml" Requires="v">
                <p:oleObj name="Acrobat Document" r:id="rId2" imgW="2838450" imgH="4010025" progId="AcroExch.Document.DC">
                  <p:embed/>
                </p:oleObj>
              </mc:Choice>
              <mc:Fallback>
                <p:oleObj name="Acrobat Document" r:id="rId2" imgW="2838450" imgH="4010025" progId="AcroExch.Document.DC">
                  <p:embed/>
                  <p:pic>
                    <p:nvPicPr>
                      <p:cNvPr id="3" name="Object 2">
                        <a:extLst>
                          <a:ext uri="{FF2B5EF4-FFF2-40B4-BE49-F238E27FC236}">
                            <a16:creationId xmlns:a16="http://schemas.microsoft.com/office/drawing/2014/main" id="{0F68BB9A-4D68-D9B4-F97A-7F162180D754}"/>
                          </a:ext>
                        </a:extLst>
                      </p:cNvPr>
                      <p:cNvPicPr/>
                      <p:nvPr/>
                    </p:nvPicPr>
                    <p:blipFill>
                      <a:blip r:embed="rId3"/>
                      <a:stretch>
                        <a:fillRect/>
                      </a:stretch>
                    </p:blipFill>
                    <p:spPr>
                      <a:xfrm>
                        <a:off x="7326151" y="277350"/>
                        <a:ext cx="4183260" cy="5909907"/>
                      </a:xfrm>
                      <a:prstGeom prst="rect">
                        <a:avLst/>
                      </a:prstGeom>
                    </p:spPr>
                  </p:pic>
                </p:oleObj>
              </mc:Fallback>
            </mc:AlternateContent>
          </a:graphicData>
        </a:graphic>
      </p:graphicFrame>
      <p:sp>
        <p:nvSpPr>
          <p:cNvPr id="2" name="TextBox 1">
            <a:extLst>
              <a:ext uri="{FF2B5EF4-FFF2-40B4-BE49-F238E27FC236}">
                <a16:creationId xmlns:a16="http://schemas.microsoft.com/office/drawing/2014/main" id="{D822C516-83B4-C8E7-7F6F-F0583712E3D1}"/>
              </a:ext>
            </a:extLst>
          </p:cNvPr>
          <p:cNvSpPr txBox="1"/>
          <p:nvPr/>
        </p:nvSpPr>
        <p:spPr>
          <a:xfrm>
            <a:off x="432058" y="2430159"/>
            <a:ext cx="4933881" cy="1200329"/>
          </a:xfrm>
          <a:prstGeom prst="rect">
            <a:avLst/>
          </a:prstGeom>
          <a:noFill/>
        </p:spPr>
        <p:txBody>
          <a:bodyPr wrap="square" rtlCol="0">
            <a:spAutoFit/>
          </a:bodyPr>
          <a:lstStyle/>
          <a:p>
            <a:r>
              <a:rPr lang="en-AU" dirty="0"/>
              <a:t>The following resources will be distributed to staff:</a:t>
            </a:r>
          </a:p>
          <a:p>
            <a:pPr marL="285750" indent="-285750">
              <a:buFont typeface="Arial" panose="020B0604020202020204" pitchFamily="34" charset="0"/>
              <a:buChar char="•"/>
            </a:pPr>
            <a:r>
              <a:rPr lang="en-AU" dirty="0">
                <a:latin typeface="Calibri" panose="020F0502020204030204" pitchFamily="34" charset="0"/>
                <a:ea typeface="Calibri" panose="020F0502020204030204" pitchFamily="34" charset="0"/>
              </a:rPr>
              <a:t>A copy of this PowerPoint</a:t>
            </a:r>
          </a:p>
          <a:p>
            <a:pPr marL="285750" indent="-285750">
              <a:buFont typeface="Arial" panose="020B0604020202020204" pitchFamily="34" charset="0"/>
              <a:buChar char="•"/>
            </a:pPr>
            <a:r>
              <a:rPr lang="en-AU" dirty="0"/>
              <a:t>A copy of the </a:t>
            </a:r>
            <a:r>
              <a:rPr lang="en-AU" sz="1800" dirty="0">
                <a:effectLst/>
                <a:latin typeface="Calibri" panose="020F0502020204030204" pitchFamily="34" charset="0"/>
                <a:ea typeface="Calibri" panose="020F0502020204030204" pitchFamily="34" charset="0"/>
              </a:rPr>
              <a:t>Hazard Report QR poster</a:t>
            </a:r>
            <a:endParaRPr lang="en-AU" dirty="0"/>
          </a:p>
          <a:p>
            <a:endParaRPr lang="en-AU" dirty="0"/>
          </a:p>
        </p:txBody>
      </p:sp>
    </p:spTree>
    <p:extLst>
      <p:ext uri="{BB962C8B-B14F-4D97-AF65-F5344CB8AC3E}">
        <p14:creationId xmlns:p14="http://schemas.microsoft.com/office/powerpoint/2010/main" val="7649672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6D413-8C06-0F89-CA27-1096193D3606}"/>
              </a:ext>
            </a:extLst>
          </p:cNvPr>
          <p:cNvSpPr>
            <a:spLocks noGrp="1"/>
          </p:cNvSpPr>
          <p:nvPr>
            <p:ph type="ctrTitle"/>
          </p:nvPr>
        </p:nvSpPr>
        <p:spPr>
          <a:xfrm>
            <a:off x="2547348" y="2965088"/>
            <a:ext cx="7097303" cy="927824"/>
          </a:xfrm>
        </p:spPr>
        <p:txBody>
          <a:bodyPr>
            <a:normAutofit fontScale="90000"/>
          </a:bodyPr>
          <a:lstStyle/>
          <a:p>
            <a:r>
              <a:rPr lang="en-AU" sz="4900" b="1" dirty="0">
                <a:latin typeface="Segoe UI Semibold" panose="020B0702040204020203" pitchFamily="34" charset="0"/>
                <a:cs typeface="Segoe UI Semibold" panose="020B0702040204020203" pitchFamily="34" charset="0"/>
              </a:rPr>
              <a:t>QUARTER 1 </a:t>
            </a:r>
            <a:br>
              <a:rPr lang="en-AU" sz="4900" b="1" dirty="0">
                <a:latin typeface="Segoe UI Semibold" panose="020B0702040204020203" pitchFamily="34" charset="0"/>
                <a:cs typeface="Segoe UI Semibold" panose="020B0702040204020203" pitchFamily="34" charset="0"/>
              </a:rPr>
            </a:br>
            <a:r>
              <a:rPr lang="en-AU" sz="4900" b="1" dirty="0">
                <a:latin typeface="Segoe UI Semibold" panose="020B0702040204020203" pitchFamily="34" charset="0"/>
                <a:cs typeface="Segoe UI Semibold" panose="020B0702040204020203" pitchFamily="34" charset="0"/>
              </a:rPr>
              <a:t>HAZARD LOG &amp; SCAFFOLD REMOVAL CHECKLIST</a:t>
            </a:r>
          </a:p>
        </p:txBody>
      </p:sp>
    </p:spTree>
    <p:extLst>
      <p:ext uri="{BB962C8B-B14F-4D97-AF65-F5344CB8AC3E}">
        <p14:creationId xmlns:p14="http://schemas.microsoft.com/office/powerpoint/2010/main" val="396311159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D923B45-31F0-EED6-49FE-E86ED6261A4F}"/>
              </a:ext>
            </a:extLst>
          </p:cNvPr>
          <p:cNvSpPr>
            <a:spLocks noGrp="1"/>
          </p:cNvSpPr>
          <p:nvPr>
            <p:ph type="body" sz="quarter" idx="10"/>
          </p:nvPr>
        </p:nvSpPr>
        <p:spPr>
          <a:xfrm>
            <a:off x="645552" y="2919241"/>
            <a:ext cx="3790877" cy="1243417"/>
          </a:xfrm>
        </p:spPr>
        <p:txBody>
          <a:bodyPr/>
          <a:lstStyle/>
          <a:p>
            <a:pPr marL="269875" indent="-269875">
              <a:buFont typeface="Arial" panose="020B0604020202020204" pitchFamily="34" charset="0"/>
              <a:buChar char="•"/>
            </a:pPr>
            <a:r>
              <a:rPr lang="en-AU" sz="1800" dirty="0">
                <a:solidFill>
                  <a:srgbClr val="0E163C"/>
                </a:solidFill>
                <a:effectLst/>
                <a:latin typeface="CeraPRO-Medium"/>
                <a:ea typeface="Calibri" panose="020F0502020204030204" pitchFamily="34" charset="0"/>
                <a:cs typeface="Times New Roman" panose="02020603050405020304" pitchFamily="18" charset="0"/>
              </a:rPr>
              <a:t>Non-compliant scaffold has been identified as a reoccurring non-conformance across the business. </a:t>
            </a:r>
          </a:p>
          <a:p>
            <a:pPr marL="269875" indent="-269875">
              <a:buFont typeface="Arial" panose="020B0604020202020204" pitchFamily="34" charset="0"/>
              <a:buChar char="•"/>
            </a:pPr>
            <a:r>
              <a:rPr lang="en-AU" sz="1800" dirty="0">
                <a:solidFill>
                  <a:srgbClr val="0E163C"/>
                </a:solidFill>
                <a:effectLst/>
                <a:latin typeface="CeraPRO-Medium"/>
                <a:ea typeface="Calibri" panose="020F0502020204030204" pitchFamily="34" charset="0"/>
                <a:cs typeface="Times New Roman" panose="02020603050405020304" pitchFamily="18" charset="0"/>
              </a:rPr>
              <a:t>To address this issue all site staff are encouraged to utilise the iAuditor Scaffold inspection checklist </a:t>
            </a:r>
            <a:endParaRPr lang="en-AU" sz="1800" dirty="0">
              <a:solidFill>
                <a:schemeClr val="tx1"/>
              </a:solidFill>
              <a:latin typeface="+mn-lt"/>
            </a:endParaRPr>
          </a:p>
        </p:txBody>
      </p:sp>
      <p:sp>
        <p:nvSpPr>
          <p:cNvPr id="4" name="Title 3">
            <a:extLst>
              <a:ext uri="{FF2B5EF4-FFF2-40B4-BE49-F238E27FC236}">
                <a16:creationId xmlns:a16="http://schemas.microsoft.com/office/drawing/2014/main" id="{F4CC2DA3-CBD1-CA2E-36DA-9AA10878C7BF}"/>
              </a:ext>
            </a:extLst>
          </p:cNvPr>
          <p:cNvSpPr>
            <a:spLocks noGrp="1"/>
          </p:cNvSpPr>
          <p:nvPr>
            <p:ph type="title"/>
          </p:nvPr>
        </p:nvSpPr>
        <p:spPr>
          <a:xfrm>
            <a:off x="645552" y="193466"/>
            <a:ext cx="3609252" cy="1316935"/>
          </a:xfrm>
        </p:spPr>
        <p:txBody>
          <a:bodyPr>
            <a:normAutofit fontScale="90000"/>
          </a:bodyPr>
          <a:lstStyle/>
          <a:p>
            <a:pPr algn="ctr"/>
            <a:r>
              <a:rPr lang="en-AU" b="1" dirty="0"/>
              <a:t>Scaffold Inspection Checklist</a:t>
            </a:r>
          </a:p>
        </p:txBody>
      </p:sp>
      <p:pic>
        <p:nvPicPr>
          <p:cNvPr id="6" name="Picture 5">
            <a:extLst>
              <a:ext uri="{FF2B5EF4-FFF2-40B4-BE49-F238E27FC236}">
                <a16:creationId xmlns:a16="http://schemas.microsoft.com/office/drawing/2014/main" id="{36A9BAF3-1F00-4371-AC7B-E59F274DB303}"/>
              </a:ext>
            </a:extLst>
          </p:cNvPr>
          <p:cNvPicPr>
            <a:picLocks noChangeAspect="1"/>
          </p:cNvPicPr>
          <p:nvPr/>
        </p:nvPicPr>
        <p:blipFill>
          <a:blip r:embed="rId3"/>
          <a:stretch>
            <a:fillRect/>
          </a:stretch>
        </p:blipFill>
        <p:spPr>
          <a:xfrm>
            <a:off x="4797299" y="1510401"/>
            <a:ext cx="7148137" cy="4644999"/>
          </a:xfrm>
          <a:prstGeom prst="rect">
            <a:avLst/>
          </a:prstGeom>
        </p:spPr>
      </p:pic>
    </p:spTree>
    <p:extLst>
      <p:ext uri="{BB962C8B-B14F-4D97-AF65-F5344CB8AC3E}">
        <p14:creationId xmlns:p14="http://schemas.microsoft.com/office/powerpoint/2010/main" val="16936407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4D923B45-31F0-EED6-49FE-E86ED6261A4F}"/>
              </a:ext>
            </a:extLst>
          </p:cNvPr>
          <p:cNvSpPr>
            <a:spLocks noGrp="1"/>
          </p:cNvSpPr>
          <p:nvPr>
            <p:ph type="body" sz="quarter" idx="10"/>
          </p:nvPr>
        </p:nvSpPr>
        <p:spPr>
          <a:xfrm>
            <a:off x="645552" y="2919241"/>
            <a:ext cx="5812398" cy="2049792"/>
          </a:xfrm>
        </p:spPr>
        <p:txBody>
          <a:bodyPr/>
          <a:lstStyle/>
          <a:p>
            <a:pPr marL="269875" indent="-269875">
              <a:buFont typeface="Arial" panose="020B0604020202020204" pitchFamily="34" charset="0"/>
              <a:buChar char="•"/>
            </a:pPr>
            <a:r>
              <a:rPr lang="en-AU" sz="1800" dirty="0">
                <a:solidFill>
                  <a:schemeClr val="tx1"/>
                </a:solidFill>
                <a:effectLst/>
                <a:latin typeface="CeraPRO-Medium"/>
                <a:ea typeface="Calibri" panose="020F0502020204030204" pitchFamily="34" charset="0"/>
                <a:cs typeface="Times New Roman" panose="02020603050405020304" pitchFamily="18" charset="0"/>
              </a:rPr>
              <a:t>Checklist is available on ASITE but is never used</a:t>
            </a:r>
          </a:p>
          <a:p>
            <a:pPr marL="269875" indent="-269875">
              <a:buFont typeface="Arial" panose="020B0604020202020204" pitchFamily="34" charset="0"/>
              <a:buChar char="•"/>
            </a:pPr>
            <a:r>
              <a:rPr lang="en-AU" sz="1800" dirty="0">
                <a:solidFill>
                  <a:schemeClr val="tx1"/>
                </a:solidFill>
                <a:effectLst/>
                <a:latin typeface="CeraPRO-Medium"/>
                <a:ea typeface="Calibri" panose="020F0502020204030204" pitchFamily="34" charset="0"/>
                <a:cs typeface="Times New Roman" panose="02020603050405020304" pitchFamily="18" charset="0"/>
              </a:rPr>
              <a:t>Difficult to track results (no scoring system or obvious indication of a non-conformance)</a:t>
            </a:r>
          </a:p>
          <a:p>
            <a:pPr marL="269875" indent="-269875">
              <a:buFont typeface="Arial" panose="020B0604020202020204" pitchFamily="34" charset="0"/>
              <a:buChar char="•"/>
            </a:pPr>
            <a:r>
              <a:rPr lang="en-AU" sz="1800" dirty="0">
                <a:solidFill>
                  <a:schemeClr val="tx1"/>
                </a:solidFill>
                <a:latin typeface="CeraPRO-Medium"/>
                <a:cs typeface="Times New Roman" panose="02020603050405020304" pitchFamily="18" charset="0"/>
              </a:rPr>
              <a:t>Results aren’t shared or discussed with the project Team and HSEQ Team</a:t>
            </a:r>
          </a:p>
          <a:p>
            <a:pPr marL="269875" indent="-269875">
              <a:buFont typeface="Arial" panose="020B0604020202020204" pitchFamily="34" charset="0"/>
              <a:buChar char="•"/>
            </a:pPr>
            <a:r>
              <a:rPr lang="en-AU" sz="1800" dirty="0">
                <a:solidFill>
                  <a:schemeClr val="tx1"/>
                </a:solidFill>
                <a:latin typeface="CeraPRO-Medium"/>
                <a:cs typeface="Times New Roman" panose="02020603050405020304" pitchFamily="18" charset="0"/>
              </a:rPr>
              <a:t>Can’t attach photos</a:t>
            </a:r>
          </a:p>
        </p:txBody>
      </p:sp>
      <p:sp>
        <p:nvSpPr>
          <p:cNvPr id="4" name="Title 3">
            <a:extLst>
              <a:ext uri="{FF2B5EF4-FFF2-40B4-BE49-F238E27FC236}">
                <a16:creationId xmlns:a16="http://schemas.microsoft.com/office/drawing/2014/main" id="{F4CC2DA3-CBD1-CA2E-36DA-9AA10878C7BF}"/>
              </a:ext>
            </a:extLst>
          </p:cNvPr>
          <p:cNvSpPr>
            <a:spLocks noGrp="1"/>
          </p:cNvSpPr>
          <p:nvPr>
            <p:ph type="title"/>
          </p:nvPr>
        </p:nvSpPr>
        <p:spPr>
          <a:xfrm>
            <a:off x="645552" y="193466"/>
            <a:ext cx="3609252" cy="1316935"/>
          </a:xfrm>
        </p:spPr>
        <p:txBody>
          <a:bodyPr>
            <a:normAutofit fontScale="90000"/>
          </a:bodyPr>
          <a:lstStyle/>
          <a:p>
            <a:pPr algn="ctr"/>
            <a:r>
              <a:rPr lang="en-AU" b="1" dirty="0"/>
              <a:t>Scaffold Inspection Checklist Limitations</a:t>
            </a:r>
          </a:p>
        </p:txBody>
      </p:sp>
      <p:graphicFrame>
        <p:nvGraphicFramePr>
          <p:cNvPr id="3" name="Object 2">
            <a:extLst>
              <a:ext uri="{FF2B5EF4-FFF2-40B4-BE49-F238E27FC236}">
                <a16:creationId xmlns:a16="http://schemas.microsoft.com/office/drawing/2014/main" id="{13F028F6-61BE-E8E4-B966-7AFEE6EBEA53}"/>
              </a:ext>
            </a:extLst>
          </p:cNvPr>
          <p:cNvGraphicFramePr>
            <a:graphicFrameLocks noChangeAspect="1"/>
          </p:cNvGraphicFramePr>
          <p:nvPr>
            <p:extLst>
              <p:ext uri="{D42A27DB-BD31-4B8C-83A1-F6EECF244321}">
                <p14:modId xmlns:p14="http://schemas.microsoft.com/office/powerpoint/2010/main" val="873665111"/>
              </p:ext>
            </p:extLst>
          </p:nvPr>
        </p:nvGraphicFramePr>
        <p:xfrm>
          <a:off x="6645350" y="90654"/>
          <a:ext cx="4635794" cy="6560231"/>
        </p:xfrm>
        <a:graphic>
          <a:graphicData uri="http://schemas.openxmlformats.org/presentationml/2006/ole">
            <mc:AlternateContent xmlns:mc="http://schemas.openxmlformats.org/markup-compatibility/2006">
              <mc:Choice xmlns:v="urn:schemas-microsoft-com:vml" Requires="v">
                <p:oleObj name="Acrobat Document" r:id="rId3" imgW="2833437" imgH="4010025" progId="AcroExch.Document.DC">
                  <p:embed/>
                </p:oleObj>
              </mc:Choice>
              <mc:Fallback>
                <p:oleObj name="Acrobat Document" r:id="rId3" imgW="2833437" imgH="4010025" progId="AcroExch.Document.DC">
                  <p:embed/>
                  <p:pic>
                    <p:nvPicPr>
                      <p:cNvPr id="0" name=""/>
                      <p:cNvPicPr/>
                      <p:nvPr/>
                    </p:nvPicPr>
                    <p:blipFill>
                      <a:blip r:embed="rId4"/>
                      <a:stretch>
                        <a:fillRect/>
                      </a:stretch>
                    </p:blipFill>
                    <p:spPr>
                      <a:xfrm>
                        <a:off x="6645350" y="90654"/>
                        <a:ext cx="4635794" cy="6560231"/>
                      </a:xfrm>
                      <a:prstGeom prst="rect">
                        <a:avLst/>
                      </a:prstGeom>
                    </p:spPr>
                  </p:pic>
                </p:oleObj>
              </mc:Fallback>
            </mc:AlternateContent>
          </a:graphicData>
        </a:graphic>
      </p:graphicFrame>
    </p:spTree>
    <p:extLst>
      <p:ext uri="{BB962C8B-B14F-4D97-AF65-F5344CB8AC3E}">
        <p14:creationId xmlns:p14="http://schemas.microsoft.com/office/powerpoint/2010/main" val="10202019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6D413-8C06-0F89-CA27-1096193D3606}"/>
              </a:ext>
            </a:extLst>
          </p:cNvPr>
          <p:cNvSpPr>
            <a:spLocks noGrp="1"/>
          </p:cNvSpPr>
          <p:nvPr>
            <p:ph type="ctrTitle"/>
          </p:nvPr>
        </p:nvSpPr>
        <p:spPr>
          <a:xfrm>
            <a:off x="2316115" y="2965088"/>
            <a:ext cx="7731334" cy="927824"/>
          </a:xfrm>
        </p:spPr>
        <p:txBody>
          <a:bodyPr>
            <a:normAutofit fontScale="90000"/>
          </a:bodyPr>
          <a:lstStyle/>
          <a:p>
            <a:r>
              <a:rPr lang="en-AU" sz="4900" b="1" dirty="0">
                <a:latin typeface="Segoe UI Semibold" panose="020B0702040204020203" pitchFamily="34" charset="0"/>
                <a:cs typeface="Segoe UI Semibold" panose="020B0702040204020203" pitchFamily="34" charset="0"/>
              </a:rPr>
              <a:t>HOW TO USE THE </a:t>
            </a:r>
            <a:r>
              <a:rPr lang="en-AU" sz="4900" b="1" dirty="0" err="1">
                <a:latin typeface="Segoe UI Semibold" panose="020B0702040204020203" pitchFamily="34" charset="0"/>
                <a:cs typeface="Segoe UI Semibold" panose="020B0702040204020203" pitchFamily="34" charset="0"/>
              </a:rPr>
              <a:t>iAUDITOR</a:t>
            </a:r>
            <a:r>
              <a:rPr lang="en-AU" sz="4900" b="1" dirty="0">
                <a:latin typeface="Segoe UI Semibold" panose="020B0702040204020203" pitchFamily="34" charset="0"/>
                <a:cs typeface="Segoe UI Semibold" panose="020B0702040204020203" pitchFamily="34" charset="0"/>
              </a:rPr>
              <a:t> SCAFFOLD INSPECTION CHECKLIST </a:t>
            </a:r>
          </a:p>
        </p:txBody>
      </p:sp>
    </p:spTree>
    <p:extLst>
      <p:ext uri="{BB962C8B-B14F-4D97-AF65-F5344CB8AC3E}">
        <p14:creationId xmlns:p14="http://schemas.microsoft.com/office/powerpoint/2010/main" val="217717363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iAuditor</a:t>
            </a:r>
          </a:p>
        </p:txBody>
      </p:sp>
      <p:sp>
        <p:nvSpPr>
          <p:cNvPr id="19" name="TextBox 18">
            <a:extLst>
              <a:ext uri="{FF2B5EF4-FFF2-40B4-BE49-F238E27FC236}">
                <a16:creationId xmlns:a16="http://schemas.microsoft.com/office/drawing/2014/main" id="{ECF4A0C6-B4FB-4A95-9F88-E4CB19F4F792}"/>
              </a:ext>
            </a:extLst>
          </p:cNvPr>
          <p:cNvSpPr txBox="1"/>
          <p:nvPr/>
        </p:nvSpPr>
        <p:spPr>
          <a:xfrm>
            <a:off x="243857" y="2823603"/>
            <a:ext cx="3409950" cy="923330"/>
          </a:xfrm>
          <a:prstGeom prst="rect">
            <a:avLst/>
          </a:prstGeom>
          <a:noFill/>
        </p:spPr>
        <p:txBody>
          <a:bodyPr wrap="square" rtlCol="0">
            <a:spAutoFit/>
          </a:bodyPr>
          <a:lstStyle/>
          <a:p>
            <a:pPr marL="342900" indent="-342900">
              <a:buAutoNum type="arabicPeriod"/>
            </a:pPr>
            <a:r>
              <a:rPr lang="en-US" dirty="0">
                <a:latin typeface="Calibri" panose="020F0502020204030204" pitchFamily="34" charset="0"/>
                <a:ea typeface="Calibri" panose="020F0502020204030204" pitchFamily="34" charset="0"/>
                <a:cs typeface="Times New Roman" panose="02020603050405020304" pitchFamily="18" charset="0"/>
              </a:rPr>
              <a:t>Go to </a:t>
            </a:r>
            <a:r>
              <a:rPr lang="en-US" dirty="0">
                <a:latin typeface="Calibri" panose="020F0502020204030204" pitchFamily="34" charset="0"/>
                <a:ea typeface="Calibri" panose="020F0502020204030204" pitchFamily="34" charset="0"/>
                <a:cs typeface="Times New Roman" panose="02020603050405020304" pitchFamily="18" charset="0"/>
                <a:hlinkClick r:id="rId2"/>
              </a:rPr>
              <a:t>https://app.safetyculture.com/</a:t>
            </a:r>
            <a:r>
              <a:rPr lang="en-US" dirty="0">
                <a:latin typeface="Calibri" panose="020F0502020204030204" pitchFamily="34" charset="0"/>
                <a:ea typeface="Calibri" panose="020F0502020204030204" pitchFamily="34" charset="0"/>
                <a:cs typeface="Times New Roman" panose="02020603050405020304" pitchFamily="18" charset="0"/>
              </a:rPr>
              <a:t>&amp; click “Login”</a:t>
            </a:r>
            <a:endParaRPr lang="en-AU" dirty="0">
              <a:solidFill>
                <a:schemeClr val="accent1">
                  <a:lumMod val="50000"/>
                </a:schemeClr>
              </a:solidFill>
              <a:latin typeface="CeraPRO-Regular" panose="020B0500000000000000" pitchFamily="34" charset="0"/>
            </a:endParaRPr>
          </a:p>
        </p:txBody>
      </p:sp>
      <p:sp>
        <p:nvSpPr>
          <p:cNvPr id="6" name="Oval 5">
            <a:extLst>
              <a:ext uri="{FF2B5EF4-FFF2-40B4-BE49-F238E27FC236}">
                <a16:creationId xmlns:a16="http://schemas.microsoft.com/office/drawing/2014/main" id="{D5ED6CDF-56FB-4CE7-A18D-F57A0CE26ED9}"/>
              </a:ext>
            </a:extLst>
          </p:cNvPr>
          <p:cNvSpPr/>
          <p:nvPr/>
        </p:nvSpPr>
        <p:spPr>
          <a:xfrm>
            <a:off x="9338855" y="5626894"/>
            <a:ext cx="361950" cy="3619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3" name="Picture 2" descr="Graphical user interface, application&#10;&#10;Description automatically generated">
            <a:extLst>
              <a:ext uri="{FF2B5EF4-FFF2-40B4-BE49-F238E27FC236}">
                <a16:creationId xmlns:a16="http://schemas.microsoft.com/office/drawing/2014/main" id="{0BAE3043-E4EA-2CB2-B81B-404C38BEBB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98861" y="2146300"/>
            <a:ext cx="7949282" cy="4560776"/>
          </a:xfrm>
          <a:prstGeom prst="rect">
            <a:avLst/>
          </a:prstGeom>
        </p:spPr>
      </p:pic>
      <p:sp>
        <p:nvSpPr>
          <p:cNvPr id="5" name="Oval 4">
            <a:extLst>
              <a:ext uri="{FF2B5EF4-FFF2-40B4-BE49-F238E27FC236}">
                <a16:creationId xmlns:a16="http://schemas.microsoft.com/office/drawing/2014/main" id="{B99DB081-8D7E-75D8-285F-EA694476396B}"/>
              </a:ext>
            </a:extLst>
          </p:cNvPr>
          <p:cNvSpPr/>
          <p:nvPr/>
        </p:nvSpPr>
        <p:spPr>
          <a:xfrm>
            <a:off x="9338855" y="2064244"/>
            <a:ext cx="823579" cy="67895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14591476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iAuditor</a:t>
            </a:r>
          </a:p>
        </p:txBody>
      </p:sp>
      <p:sp>
        <p:nvSpPr>
          <p:cNvPr id="19" name="TextBox 18">
            <a:extLst>
              <a:ext uri="{FF2B5EF4-FFF2-40B4-BE49-F238E27FC236}">
                <a16:creationId xmlns:a16="http://schemas.microsoft.com/office/drawing/2014/main" id="{ECF4A0C6-B4FB-4A95-9F88-E4CB19F4F792}"/>
              </a:ext>
            </a:extLst>
          </p:cNvPr>
          <p:cNvSpPr txBox="1"/>
          <p:nvPr/>
        </p:nvSpPr>
        <p:spPr>
          <a:xfrm>
            <a:off x="279607" y="3332211"/>
            <a:ext cx="5332728" cy="369332"/>
          </a:xfrm>
          <a:prstGeom prst="rect">
            <a:avLst/>
          </a:prstGeom>
          <a:noFill/>
        </p:spPr>
        <p:txBody>
          <a:bodyPr wrap="square" rtlCol="0">
            <a:spAutoFit/>
          </a:bodyPr>
          <a:lstStyle/>
          <a:p>
            <a:r>
              <a:rPr lang="en-US" dirty="0">
                <a:latin typeface="Calibri" panose="020F0502020204030204" pitchFamily="34" charset="0"/>
                <a:ea typeface="Calibri" panose="020F0502020204030204" pitchFamily="34" charset="0"/>
                <a:cs typeface="Times New Roman" panose="02020603050405020304" pitchFamily="18" charset="0"/>
              </a:rPr>
              <a:t>2. Enter your Paynters email address &amp; click “Continue”</a:t>
            </a:r>
            <a:endParaRPr lang="en-AU" dirty="0">
              <a:solidFill>
                <a:schemeClr val="accent1">
                  <a:lumMod val="50000"/>
                </a:schemeClr>
              </a:solidFill>
              <a:latin typeface="CeraPRO-Regular" panose="020B0500000000000000" pitchFamily="34" charset="0"/>
            </a:endParaRPr>
          </a:p>
        </p:txBody>
      </p:sp>
      <p:pic>
        <p:nvPicPr>
          <p:cNvPr id="4" name="Picture 3" descr="Graphical user interface, application, Teams&#10;&#10;Description automatically generated">
            <a:extLst>
              <a:ext uri="{FF2B5EF4-FFF2-40B4-BE49-F238E27FC236}">
                <a16:creationId xmlns:a16="http://schemas.microsoft.com/office/drawing/2014/main" id="{25B6F264-1D1E-1EC9-4C1D-B6DF1ACDAD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6785" y="1486938"/>
            <a:ext cx="4793638" cy="3492054"/>
          </a:xfrm>
          <a:prstGeom prst="rect">
            <a:avLst/>
          </a:prstGeom>
        </p:spPr>
      </p:pic>
      <p:cxnSp>
        <p:nvCxnSpPr>
          <p:cNvPr id="7" name="Straight Arrow Connector 6">
            <a:extLst>
              <a:ext uri="{FF2B5EF4-FFF2-40B4-BE49-F238E27FC236}">
                <a16:creationId xmlns:a16="http://schemas.microsoft.com/office/drawing/2014/main" id="{33972D90-7892-8CB0-1CF6-20F08ADC336E}"/>
              </a:ext>
            </a:extLst>
          </p:cNvPr>
          <p:cNvCxnSpPr/>
          <p:nvPr/>
        </p:nvCxnSpPr>
        <p:spPr>
          <a:xfrm flipH="1">
            <a:off x="10436206" y="3613796"/>
            <a:ext cx="1095090"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296802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iAuditor</a:t>
            </a:r>
          </a:p>
        </p:txBody>
      </p:sp>
      <p:pic>
        <p:nvPicPr>
          <p:cNvPr id="3" name="Picture 2" descr="Graphical user interface, application, Teams&#10;&#10;Description automatically generated">
            <a:extLst>
              <a:ext uri="{FF2B5EF4-FFF2-40B4-BE49-F238E27FC236}">
                <a16:creationId xmlns:a16="http://schemas.microsoft.com/office/drawing/2014/main" id="{7C5473FD-60E8-DB4A-C4E8-7B6A25283E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59880" y="799189"/>
            <a:ext cx="4974751" cy="5654292"/>
          </a:xfrm>
          <a:prstGeom prst="rect">
            <a:avLst/>
          </a:prstGeom>
        </p:spPr>
      </p:pic>
      <p:sp>
        <p:nvSpPr>
          <p:cNvPr id="7" name="TextBox 6">
            <a:extLst>
              <a:ext uri="{FF2B5EF4-FFF2-40B4-BE49-F238E27FC236}">
                <a16:creationId xmlns:a16="http://schemas.microsoft.com/office/drawing/2014/main" id="{D634AAFB-24B8-D649-08EF-89999AB67889}"/>
              </a:ext>
            </a:extLst>
          </p:cNvPr>
          <p:cNvSpPr txBox="1"/>
          <p:nvPr/>
        </p:nvSpPr>
        <p:spPr>
          <a:xfrm>
            <a:off x="279607" y="3332211"/>
            <a:ext cx="5332728" cy="369332"/>
          </a:xfrm>
          <a:prstGeom prst="rect">
            <a:avLst/>
          </a:prstGeom>
          <a:noFill/>
        </p:spPr>
        <p:txBody>
          <a:bodyPr wrap="square" rtlCol="0">
            <a:spAutoFit/>
          </a:bodyPr>
          <a:lstStyle/>
          <a:p>
            <a:r>
              <a:rPr lang="en-US" dirty="0">
                <a:latin typeface="Calibri" panose="020F0502020204030204" pitchFamily="34" charset="0"/>
                <a:ea typeface="Calibri" panose="020F0502020204030204" pitchFamily="34" charset="0"/>
                <a:cs typeface="Times New Roman" panose="02020603050405020304" pitchFamily="18" charset="0"/>
              </a:rPr>
              <a:t>3. Enter your password &amp; click “Log in”</a:t>
            </a:r>
            <a:endParaRPr lang="en-AU" dirty="0">
              <a:solidFill>
                <a:schemeClr val="accent1">
                  <a:lumMod val="50000"/>
                </a:schemeClr>
              </a:solidFill>
              <a:latin typeface="CeraPRO-Regular" panose="020B0500000000000000" pitchFamily="34" charset="0"/>
            </a:endParaRPr>
          </a:p>
        </p:txBody>
      </p:sp>
      <p:cxnSp>
        <p:nvCxnSpPr>
          <p:cNvPr id="6" name="Straight Arrow Connector 5">
            <a:extLst>
              <a:ext uri="{FF2B5EF4-FFF2-40B4-BE49-F238E27FC236}">
                <a16:creationId xmlns:a16="http://schemas.microsoft.com/office/drawing/2014/main" id="{753D8071-F4C0-0377-9042-66A6D8738E68}"/>
              </a:ext>
            </a:extLst>
          </p:cNvPr>
          <p:cNvCxnSpPr/>
          <p:nvPr/>
        </p:nvCxnSpPr>
        <p:spPr>
          <a:xfrm flipH="1">
            <a:off x="10534764" y="4013504"/>
            <a:ext cx="1193648"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86819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iAuditor</a:t>
            </a:r>
          </a:p>
        </p:txBody>
      </p:sp>
      <p:sp>
        <p:nvSpPr>
          <p:cNvPr id="19" name="TextBox 18">
            <a:extLst>
              <a:ext uri="{FF2B5EF4-FFF2-40B4-BE49-F238E27FC236}">
                <a16:creationId xmlns:a16="http://schemas.microsoft.com/office/drawing/2014/main" id="{ECF4A0C6-B4FB-4A95-9F88-E4CB19F4F792}"/>
              </a:ext>
            </a:extLst>
          </p:cNvPr>
          <p:cNvSpPr txBox="1"/>
          <p:nvPr/>
        </p:nvSpPr>
        <p:spPr>
          <a:xfrm>
            <a:off x="93443" y="2899651"/>
            <a:ext cx="3837930" cy="646331"/>
          </a:xfrm>
          <a:prstGeom prst="rect">
            <a:avLst/>
          </a:prstGeom>
          <a:noFill/>
        </p:spPr>
        <p:txBody>
          <a:bodyPr wrap="square" rtlCol="0">
            <a:spAutoFit/>
          </a:bodyPr>
          <a:lstStyle/>
          <a:p>
            <a:r>
              <a:rPr lang="en-US" dirty="0">
                <a:latin typeface="Calibri" panose="020F0502020204030204" pitchFamily="34" charset="0"/>
                <a:ea typeface="Calibri" panose="020F0502020204030204" pitchFamily="34" charset="0"/>
                <a:cs typeface="Times New Roman" panose="02020603050405020304" pitchFamily="18" charset="0"/>
              </a:rPr>
              <a:t>4. Once logged in, you will be taken to your iAuditor dashboard </a:t>
            </a:r>
            <a:endParaRPr lang="en-AU" dirty="0">
              <a:solidFill>
                <a:schemeClr val="accent1">
                  <a:lumMod val="50000"/>
                </a:schemeClr>
              </a:solidFill>
              <a:latin typeface="CeraPRO-Regular" panose="020B0500000000000000" pitchFamily="34" charset="0"/>
            </a:endParaRPr>
          </a:p>
        </p:txBody>
      </p:sp>
      <p:pic>
        <p:nvPicPr>
          <p:cNvPr id="4" name="Picture 3" descr="Graphical user interface, text, application&#10;&#10;Description automatically generated">
            <a:extLst>
              <a:ext uri="{FF2B5EF4-FFF2-40B4-BE49-F238E27FC236}">
                <a16:creationId xmlns:a16="http://schemas.microsoft.com/office/drawing/2014/main" id="{29AD2A48-5578-BF82-0450-48283E299E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58580" y="2116766"/>
            <a:ext cx="7662530" cy="4088569"/>
          </a:xfrm>
          <a:prstGeom prst="rect">
            <a:avLst/>
          </a:prstGeom>
        </p:spPr>
      </p:pic>
    </p:spTree>
    <p:extLst>
      <p:ext uri="{BB962C8B-B14F-4D97-AF65-F5344CB8AC3E}">
        <p14:creationId xmlns:p14="http://schemas.microsoft.com/office/powerpoint/2010/main" val="21420435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iAuditor</a:t>
            </a:r>
          </a:p>
        </p:txBody>
      </p:sp>
      <p:sp>
        <p:nvSpPr>
          <p:cNvPr id="19" name="TextBox 18">
            <a:extLst>
              <a:ext uri="{FF2B5EF4-FFF2-40B4-BE49-F238E27FC236}">
                <a16:creationId xmlns:a16="http://schemas.microsoft.com/office/drawing/2014/main" id="{ECF4A0C6-B4FB-4A95-9F88-E4CB19F4F792}"/>
              </a:ext>
            </a:extLst>
          </p:cNvPr>
          <p:cNvSpPr txBox="1"/>
          <p:nvPr/>
        </p:nvSpPr>
        <p:spPr>
          <a:xfrm>
            <a:off x="93441" y="3429000"/>
            <a:ext cx="5286949" cy="646331"/>
          </a:xfrm>
          <a:prstGeom prst="rect">
            <a:avLst/>
          </a:prstGeom>
          <a:noFill/>
        </p:spPr>
        <p:txBody>
          <a:bodyPr wrap="square" rtlCol="0">
            <a:spAutoFit/>
          </a:bodyPr>
          <a:lstStyle/>
          <a:p>
            <a:r>
              <a:rPr lang="en-US" dirty="0">
                <a:latin typeface="Calibri" panose="020F0502020204030204" pitchFamily="34" charset="0"/>
                <a:ea typeface="Calibri" panose="020F0502020204030204" pitchFamily="34" charset="0"/>
                <a:cs typeface="Times New Roman" panose="02020603050405020304" pitchFamily="18" charset="0"/>
              </a:rPr>
              <a:t>5. To access the Scaffold inspection checklist,</a:t>
            </a:r>
          </a:p>
          <a:p>
            <a:r>
              <a:rPr lang="en-US" dirty="0">
                <a:latin typeface="Calibri" panose="020F0502020204030204" pitchFamily="34" charset="0"/>
                <a:ea typeface="Calibri" panose="020F0502020204030204" pitchFamily="34" charset="0"/>
                <a:cs typeface="Times New Roman" panose="02020603050405020304" pitchFamily="18" charset="0"/>
              </a:rPr>
              <a:t> click on “Templates” </a:t>
            </a:r>
            <a:endParaRPr lang="en-AU" dirty="0">
              <a:solidFill>
                <a:schemeClr val="accent1">
                  <a:lumMod val="50000"/>
                </a:schemeClr>
              </a:solidFill>
              <a:latin typeface="CeraPRO-Regular" panose="020B0500000000000000" pitchFamily="34" charset="0"/>
            </a:endParaRPr>
          </a:p>
        </p:txBody>
      </p:sp>
      <p:pic>
        <p:nvPicPr>
          <p:cNvPr id="3" name="Picture 2" descr="Graphical user interface, application&#10;&#10;Description automatically generated">
            <a:extLst>
              <a:ext uri="{FF2B5EF4-FFF2-40B4-BE49-F238E27FC236}">
                <a16:creationId xmlns:a16="http://schemas.microsoft.com/office/drawing/2014/main" id="{F5989EE0-4919-9D67-70CF-A44F5743A9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35814" y="1870164"/>
            <a:ext cx="7460512" cy="4002464"/>
          </a:xfrm>
          <a:prstGeom prst="rect">
            <a:avLst/>
          </a:prstGeom>
        </p:spPr>
      </p:pic>
      <p:sp>
        <p:nvSpPr>
          <p:cNvPr id="5" name="Oval 4">
            <a:extLst>
              <a:ext uri="{FF2B5EF4-FFF2-40B4-BE49-F238E27FC236}">
                <a16:creationId xmlns:a16="http://schemas.microsoft.com/office/drawing/2014/main" id="{3D90C661-573B-2935-7D9E-3F0B7DBFB17A}"/>
              </a:ext>
            </a:extLst>
          </p:cNvPr>
          <p:cNvSpPr/>
          <p:nvPr/>
        </p:nvSpPr>
        <p:spPr>
          <a:xfrm>
            <a:off x="4385835" y="2945792"/>
            <a:ext cx="782989" cy="23544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39219273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iAuditor</a:t>
            </a:r>
          </a:p>
        </p:txBody>
      </p:sp>
      <p:sp>
        <p:nvSpPr>
          <p:cNvPr id="19" name="TextBox 18">
            <a:extLst>
              <a:ext uri="{FF2B5EF4-FFF2-40B4-BE49-F238E27FC236}">
                <a16:creationId xmlns:a16="http://schemas.microsoft.com/office/drawing/2014/main" id="{ECF4A0C6-B4FB-4A95-9F88-E4CB19F4F792}"/>
              </a:ext>
            </a:extLst>
          </p:cNvPr>
          <p:cNvSpPr txBox="1"/>
          <p:nvPr/>
        </p:nvSpPr>
        <p:spPr>
          <a:xfrm>
            <a:off x="98918" y="3501950"/>
            <a:ext cx="3947440" cy="1200329"/>
          </a:xfrm>
          <a:prstGeom prst="rect">
            <a:avLst/>
          </a:prstGeom>
          <a:noFill/>
        </p:spPr>
        <p:txBody>
          <a:bodyPr wrap="square" rtlCol="0">
            <a:spAutoFit/>
          </a:bodyPr>
          <a:lstStyle/>
          <a:p>
            <a:r>
              <a:rPr lang="en-US" dirty="0">
                <a:latin typeface="Calibri" panose="020F0502020204030204" pitchFamily="34" charset="0"/>
                <a:ea typeface="Calibri" panose="020F0502020204030204" pitchFamily="34" charset="0"/>
                <a:cs typeface="Times New Roman" panose="02020603050405020304" pitchFamily="18" charset="0"/>
              </a:rPr>
              <a:t>6. Scroll down until you see the search bar. Type “Scaffold” &amp; press enter. The scaffold inspection checklist will appear</a:t>
            </a:r>
          </a:p>
          <a:p>
            <a:r>
              <a:rPr lang="en-US" dirty="0">
                <a:solidFill>
                  <a:schemeClr val="accent1">
                    <a:lumMod val="50000"/>
                  </a:schemeClr>
                </a:solidFill>
                <a:latin typeface="Calibri" panose="020F0502020204030204" pitchFamily="34" charset="0"/>
                <a:cs typeface="Times New Roman" panose="02020603050405020304" pitchFamily="18" charset="0"/>
              </a:rPr>
              <a:t>7. Click “Start inspection”</a:t>
            </a:r>
            <a:endParaRPr lang="en-AU" dirty="0">
              <a:solidFill>
                <a:schemeClr val="accent1">
                  <a:lumMod val="50000"/>
                </a:schemeClr>
              </a:solidFill>
              <a:latin typeface="CeraPRO-Regular" panose="020B0500000000000000" pitchFamily="34" charset="0"/>
            </a:endParaRPr>
          </a:p>
        </p:txBody>
      </p:sp>
      <p:pic>
        <p:nvPicPr>
          <p:cNvPr id="4" name="Picture 3" descr="A screenshot of a computer&#10;&#10;Description automatically generated">
            <a:extLst>
              <a:ext uri="{FF2B5EF4-FFF2-40B4-BE49-F238E27FC236}">
                <a16:creationId xmlns:a16="http://schemas.microsoft.com/office/drawing/2014/main" id="{C925E801-4FBF-7247-AA27-0A4684D491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62961" y="2064245"/>
            <a:ext cx="8053909" cy="3970790"/>
          </a:xfrm>
          <a:prstGeom prst="rect">
            <a:avLst/>
          </a:prstGeom>
        </p:spPr>
      </p:pic>
      <p:sp>
        <p:nvSpPr>
          <p:cNvPr id="5" name="Oval 4">
            <a:extLst>
              <a:ext uri="{FF2B5EF4-FFF2-40B4-BE49-F238E27FC236}">
                <a16:creationId xmlns:a16="http://schemas.microsoft.com/office/drawing/2014/main" id="{7862EE6C-486E-C746-F14B-90B520F9955B}"/>
              </a:ext>
            </a:extLst>
          </p:cNvPr>
          <p:cNvSpPr/>
          <p:nvPr/>
        </p:nvSpPr>
        <p:spPr>
          <a:xfrm>
            <a:off x="5081217" y="4807452"/>
            <a:ext cx="1014783" cy="2518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cxnSp>
        <p:nvCxnSpPr>
          <p:cNvPr id="7" name="Straight Arrow Connector 6">
            <a:extLst>
              <a:ext uri="{FF2B5EF4-FFF2-40B4-BE49-F238E27FC236}">
                <a16:creationId xmlns:a16="http://schemas.microsoft.com/office/drawing/2014/main" id="{431F8A43-2985-1C53-FB7B-95D1392B4C99}"/>
              </a:ext>
            </a:extLst>
          </p:cNvPr>
          <p:cNvCxnSpPr/>
          <p:nvPr/>
        </p:nvCxnSpPr>
        <p:spPr>
          <a:xfrm>
            <a:off x="4648656" y="5333087"/>
            <a:ext cx="432561"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 name="Oval 7">
            <a:extLst>
              <a:ext uri="{FF2B5EF4-FFF2-40B4-BE49-F238E27FC236}">
                <a16:creationId xmlns:a16="http://schemas.microsoft.com/office/drawing/2014/main" id="{B92C290C-6BDC-DCB5-8D73-ABBA6E0C2405}"/>
              </a:ext>
            </a:extLst>
          </p:cNvPr>
          <p:cNvSpPr/>
          <p:nvPr/>
        </p:nvSpPr>
        <p:spPr>
          <a:xfrm>
            <a:off x="11301327" y="5234529"/>
            <a:ext cx="596824" cy="24092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41889526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iAuditor</a:t>
            </a:r>
          </a:p>
        </p:txBody>
      </p:sp>
      <p:sp>
        <p:nvSpPr>
          <p:cNvPr id="19" name="TextBox 18">
            <a:extLst>
              <a:ext uri="{FF2B5EF4-FFF2-40B4-BE49-F238E27FC236}">
                <a16:creationId xmlns:a16="http://schemas.microsoft.com/office/drawing/2014/main" id="{ECF4A0C6-B4FB-4A95-9F88-E4CB19F4F792}"/>
              </a:ext>
            </a:extLst>
          </p:cNvPr>
          <p:cNvSpPr txBox="1"/>
          <p:nvPr/>
        </p:nvSpPr>
        <p:spPr>
          <a:xfrm>
            <a:off x="252607" y="2894176"/>
            <a:ext cx="3607585" cy="1200329"/>
          </a:xfrm>
          <a:prstGeom prst="rect">
            <a:avLst/>
          </a:prstGeom>
          <a:noFill/>
        </p:spPr>
        <p:txBody>
          <a:bodyPr wrap="square" rtlCol="0">
            <a:spAutoFit/>
          </a:bodyPr>
          <a:lstStyle/>
          <a:p>
            <a:r>
              <a:rPr lang="en-US" dirty="0">
                <a:latin typeface="Calibri" panose="020F0502020204030204" pitchFamily="34" charset="0"/>
                <a:ea typeface="Calibri" panose="020F0502020204030204" pitchFamily="34" charset="0"/>
                <a:cs typeface="Times New Roman" panose="02020603050405020304" pitchFamily="18" charset="0"/>
              </a:rPr>
              <a:t>8. This is the inspection title page. Use the “Job number conducted” drop down menu to find your project</a:t>
            </a:r>
            <a:endParaRPr lang="en-AU" dirty="0">
              <a:solidFill>
                <a:schemeClr val="accent1">
                  <a:lumMod val="50000"/>
                </a:schemeClr>
              </a:solidFill>
              <a:latin typeface="CeraPRO-Regular" panose="020B0500000000000000" pitchFamily="34" charset="0"/>
            </a:endParaRPr>
          </a:p>
        </p:txBody>
      </p:sp>
      <p:pic>
        <p:nvPicPr>
          <p:cNvPr id="3" name="Picture 2" descr="Graphical user interface, application, Teams&#10;&#10;Description automatically generated">
            <a:extLst>
              <a:ext uri="{FF2B5EF4-FFF2-40B4-BE49-F238E27FC236}">
                <a16:creationId xmlns:a16="http://schemas.microsoft.com/office/drawing/2014/main" id="{15D42C74-833D-2A4D-E1EE-7AE03C0BD5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1816" y="1890669"/>
            <a:ext cx="3845680" cy="4860000"/>
          </a:xfrm>
          <a:prstGeom prst="rect">
            <a:avLst/>
          </a:prstGeom>
          <a:ln>
            <a:solidFill>
              <a:schemeClr val="tx1"/>
            </a:solidFill>
          </a:ln>
        </p:spPr>
      </p:pic>
      <p:pic>
        <p:nvPicPr>
          <p:cNvPr id="6" name="Picture 5" descr="Graphical user interface, application&#10;&#10;Description automatically generated">
            <a:extLst>
              <a:ext uri="{FF2B5EF4-FFF2-40B4-BE49-F238E27FC236}">
                <a16:creationId xmlns:a16="http://schemas.microsoft.com/office/drawing/2014/main" id="{B2CF7FAB-B21E-5465-9B33-C03B29720E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4528" y="1890669"/>
            <a:ext cx="3874865" cy="4860000"/>
          </a:xfrm>
          <a:prstGeom prst="rect">
            <a:avLst/>
          </a:prstGeom>
          <a:ln>
            <a:solidFill>
              <a:schemeClr val="tx1"/>
            </a:solidFill>
          </a:ln>
        </p:spPr>
      </p:pic>
      <p:cxnSp>
        <p:nvCxnSpPr>
          <p:cNvPr id="8" name="Straight Arrow Connector 7">
            <a:extLst>
              <a:ext uri="{FF2B5EF4-FFF2-40B4-BE49-F238E27FC236}">
                <a16:creationId xmlns:a16="http://schemas.microsoft.com/office/drawing/2014/main" id="{0548EB9D-4420-0E11-76E3-35E73D91839F}"/>
              </a:ext>
            </a:extLst>
          </p:cNvPr>
          <p:cNvCxnSpPr/>
          <p:nvPr/>
        </p:nvCxnSpPr>
        <p:spPr>
          <a:xfrm>
            <a:off x="3027923" y="2677495"/>
            <a:ext cx="1045811"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47507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iAuditor</a:t>
            </a:r>
          </a:p>
        </p:txBody>
      </p:sp>
      <p:sp>
        <p:nvSpPr>
          <p:cNvPr id="19" name="TextBox 18">
            <a:extLst>
              <a:ext uri="{FF2B5EF4-FFF2-40B4-BE49-F238E27FC236}">
                <a16:creationId xmlns:a16="http://schemas.microsoft.com/office/drawing/2014/main" id="{ECF4A0C6-B4FB-4A95-9F88-E4CB19F4F792}"/>
              </a:ext>
            </a:extLst>
          </p:cNvPr>
          <p:cNvSpPr txBox="1"/>
          <p:nvPr/>
        </p:nvSpPr>
        <p:spPr>
          <a:xfrm>
            <a:off x="186524" y="2603977"/>
            <a:ext cx="5286949" cy="1200329"/>
          </a:xfrm>
          <a:prstGeom prst="rect">
            <a:avLst/>
          </a:prstGeom>
          <a:noFill/>
        </p:spPr>
        <p:txBody>
          <a:bodyPr wrap="square" rtlCol="0">
            <a:spAutoFit/>
          </a:bodyPr>
          <a:lstStyle/>
          <a:p>
            <a:r>
              <a:rPr lang="en-US" dirty="0">
                <a:latin typeface="Calibri" panose="020F0502020204030204" pitchFamily="34" charset="0"/>
                <a:ea typeface="Calibri" panose="020F0502020204030204" pitchFamily="34" charset="0"/>
                <a:cs typeface="Times New Roman" panose="02020603050405020304" pitchFamily="18" charset="0"/>
              </a:rPr>
              <a:t>9. For each question users will have 3 answers to choose from</a:t>
            </a:r>
          </a:p>
          <a:p>
            <a:r>
              <a:rPr lang="en-US" dirty="0">
                <a:latin typeface="Calibri" panose="020F0502020204030204" pitchFamily="34" charset="0"/>
                <a:cs typeface="Times New Roman" panose="02020603050405020304" pitchFamily="18" charset="0"/>
              </a:rPr>
              <a:t>10. Users are encouraged to also add comments &amp; photos</a:t>
            </a:r>
            <a:endParaRPr lang="en-AU" dirty="0">
              <a:latin typeface="CeraPRO-Regular" panose="020B0500000000000000" pitchFamily="34" charset="0"/>
            </a:endParaRPr>
          </a:p>
        </p:txBody>
      </p:sp>
      <p:pic>
        <p:nvPicPr>
          <p:cNvPr id="4" name="Picture 3" descr="Graphical user interface, application&#10;&#10;Description automatically generated">
            <a:extLst>
              <a:ext uri="{FF2B5EF4-FFF2-40B4-BE49-F238E27FC236}">
                <a16:creationId xmlns:a16="http://schemas.microsoft.com/office/drawing/2014/main" id="{7DC087FA-0343-1227-65F0-7E905AFA4D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66472" y="423840"/>
            <a:ext cx="4986374" cy="6010319"/>
          </a:xfrm>
          <a:prstGeom prst="rect">
            <a:avLst/>
          </a:prstGeom>
        </p:spPr>
      </p:pic>
      <p:sp>
        <p:nvSpPr>
          <p:cNvPr id="5" name="Oval 4">
            <a:extLst>
              <a:ext uri="{FF2B5EF4-FFF2-40B4-BE49-F238E27FC236}">
                <a16:creationId xmlns:a16="http://schemas.microsoft.com/office/drawing/2014/main" id="{584B539F-4366-A9AB-524E-47CCED7C8287}"/>
              </a:ext>
            </a:extLst>
          </p:cNvPr>
          <p:cNvSpPr/>
          <p:nvPr/>
        </p:nvSpPr>
        <p:spPr>
          <a:xfrm>
            <a:off x="10282893" y="2299689"/>
            <a:ext cx="525644" cy="22996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7" name="Oval 6">
            <a:extLst>
              <a:ext uri="{FF2B5EF4-FFF2-40B4-BE49-F238E27FC236}">
                <a16:creationId xmlns:a16="http://schemas.microsoft.com/office/drawing/2014/main" id="{F4634098-8612-FE0A-D879-6D70D3BD75CD}"/>
              </a:ext>
            </a:extLst>
          </p:cNvPr>
          <p:cNvSpPr/>
          <p:nvPr/>
        </p:nvSpPr>
        <p:spPr>
          <a:xfrm>
            <a:off x="6603392" y="2299689"/>
            <a:ext cx="591348" cy="22996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38579780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iAuditor</a:t>
            </a:r>
          </a:p>
        </p:txBody>
      </p:sp>
      <p:sp>
        <p:nvSpPr>
          <p:cNvPr id="19" name="TextBox 18">
            <a:extLst>
              <a:ext uri="{FF2B5EF4-FFF2-40B4-BE49-F238E27FC236}">
                <a16:creationId xmlns:a16="http://schemas.microsoft.com/office/drawing/2014/main" id="{ECF4A0C6-B4FB-4A95-9F88-E4CB19F4F792}"/>
              </a:ext>
            </a:extLst>
          </p:cNvPr>
          <p:cNvSpPr txBox="1"/>
          <p:nvPr/>
        </p:nvSpPr>
        <p:spPr>
          <a:xfrm>
            <a:off x="372689" y="2833946"/>
            <a:ext cx="5286949" cy="646331"/>
          </a:xfrm>
          <a:prstGeom prst="rect">
            <a:avLst/>
          </a:prstGeom>
          <a:noFill/>
        </p:spPr>
        <p:txBody>
          <a:bodyPr wrap="square" rtlCol="0">
            <a:spAutoFit/>
          </a:bodyPr>
          <a:lstStyle/>
          <a:p>
            <a:r>
              <a:rPr lang="en-US" dirty="0">
                <a:latin typeface="Calibri" panose="020F0502020204030204" pitchFamily="34" charset="0"/>
                <a:ea typeface="Calibri" panose="020F0502020204030204" pitchFamily="34" charset="0"/>
                <a:cs typeface="Times New Roman" panose="02020603050405020304" pitchFamily="18" charset="0"/>
              </a:rPr>
              <a:t>11. When “No” is selected, users are to adhere to the instruction that appears &amp; assign an action. </a:t>
            </a:r>
            <a:endParaRPr lang="en-AU" dirty="0">
              <a:solidFill>
                <a:schemeClr val="accent1">
                  <a:lumMod val="50000"/>
                </a:schemeClr>
              </a:solidFill>
              <a:latin typeface="CeraPRO-Regular" panose="020B0500000000000000" pitchFamily="34" charset="0"/>
            </a:endParaRPr>
          </a:p>
        </p:txBody>
      </p:sp>
      <p:pic>
        <p:nvPicPr>
          <p:cNvPr id="3" name="Picture 2" descr="Graphical user interface, application&#10;&#10;Description automatically generated">
            <a:extLst>
              <a:ext uri="{FF2B5EF4-FFF2-40B4-BE49-F238E27FC236}">
                <a16:creationId xmlns:a16="http://schemas.microsoft.com/office/drawing/2014/main" id="{8CD59F5A-0F08-ECA6-52F4-167177E371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50807" y="308429"/>
            <a:ext cx="4848260" cy="6343696"/>
          </a:xfrm>
          <a:prstGeom prst="rect">
            <a:avLst/>
          </a:prstGeom>
        </p:spPr>
      </p:pic>
      <p:sp>
        <p:nvSpPr>
          <p:cNvPr id="5" name="Rectangle 4">
            <a:extLst>
              <a:ext uri="{FF2B5EF4-FFF2-40B4-BE49-F238E27FC236}">
                <a16:creationId xmlns:a16="http://schemas.microsoft.com/office/drawing/2014/main" id="{12C2A719-A7AF-6EBC-0F75-E704CF6135D6}"/>
              </a:ext>
            </a:extLst>
          </p:cNvPr>
          <p:cNvSpPr/>
          <p:nvPr/>
        </p:nvSpPr>
        <p:spPr>
          <a:xfrm>
            <a:off x="6373423" y="2562510"/>
            <a:ext cx="4588426" cy="27143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6" name="Oval 5">
            <a:extLst>
              <a:ext uri="{FF2B5EF4-FFF2-40B4-BE49-F238E27FC236}">
                <a16:creationId xmlns:a16="http://schemas.microsoft.com/office/drawing/2014/main" id="{7EB47D92-A171-AB77-04F6-422107CA92A4}"/>
              </a:ext>
            </a:extLst>
          </p:cNvPr>
          <p:cNvSpPr/>
          <p:nvPr/>
        </p:nvSpPr>
        <p:spPr>
          <a:xfrm>
            <a:off x="10534764" y="2129950"/>
            <a:ext cx="476364" cy="21901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41884897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iAuditor</a:t>
            </a:r>
          </a:p>
        </p:txBody>
      </p:sp>
      <p:sp>
        <p:nvSpPr>
          <p:cNvPr id="19" name="TextBox 18">
            <a:extLst>
              <a:ext uri="{FF2B5EF4-FFF2-40B4-BE49-F238E27FC236}">
                <a16:creationId xmlns:a16="http://schemas.microsoft.com/office/drawing/2014/main" id="{ECF4A0C6-B4FB-4A95-9F88-E4CB19F4F792}"/>
              </a:ext>
            </a:extLst>
          </p:cNvPr>
          <p:cNvSpPr txBox="1"/>
          <p:nvPr/>
        </p:nvSpPr>
        <p:spPr>
          <a:xfrm>
            <a:off x="375858" y="2715770"/>
            <a:ext cx="5286949" cy="646331"/>
          </a:xfrm>
          <a:prstGeom prst="rect">
            <a:avLst/>
          </a:prstGeom>
          <a:noFill/>
        </p:spPr>
        <p:txBody>
          <a:bodyPr wrap="square" rtlCol="0">
            <a:spAutoFit/>
          </a:bodyPr>
          <a:lstStyle/>
          <a:p>
            <a:r>
              <a:rPr lang="en-US" dirty="0">
                <a:latin typeface="Calibri" panose="020F0502020204030204" pitchFamily="34" charset="0"/>
                <a:ea typeface="Calibri" panose="020F0502020204030204" pitchFamily="34" charset="0"/>
                <a:cs typeface="Times New Roman" panose="02020603050405020304" pitchFamily="18" charset="0"/>
              </a:rPr>
              <a:t>12. To create an action, click on the “action” button. </a:t>
            </a:r>
          </a:p>
          <a:p>
            <a:r>
              <a:rPr lang="en-US" dirty="0">
                <a:latin typeface="Calibri" panose="020F0502020204030204" pitchFamily="34" charset="0"/>
                <a:ea typeface="Calibri" panose="020F0502020204030204" pitchFamily="34" charset="0"/>
                <a:cs typeface="Times New Roman" panose="02020603050405020304" pitchFamily="18" charset="0"/>
              </a:rPr>
              <a:t>A text box will appear. Give the action a heading.</a:t>
            </a:r>
            <a:endParaRPr lang="en-AU" dirty="0">
              <a:solidFill>
                <a:schemeClr val="accent1">
                  <a:lumMod val="50000"/>
                </a:schemeClr>
              </a:solidFill>
              <a:latin typeface="CeraPRO-Regular" panose="020B0500000000000000" pitchFamily="34" charset="0"/>
            </a:endParaRPr>
          </a:p>
        </p:txBody>
      </p:sp>
      <p:pic>
        <p:nvPicPr>
          <p:cNvPr id="4" name="Picture 3" descr="Graphical user interface, application, Teams&#10;&#10;Description automatically generated">
            <a:extLst>
              <a:ext uri="{FF2B5EF4-FFF2-40B4-BE49-F238E27FC236}">
                <a16:creationId xmlns:a16="http://schemas.microsoft.com/office/drawing/2014/main" id="{3BB8A303-6BC3-7FD9-E0B7-B31A5CB48F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17024" y="570609"/>
            <a:ext cx="4900648" cy="5857918"/>
          </a:xfrm>
          <a:prstGeom prst="rect">
            <a:avLst/>
          </a:prstGeom>
        </p:spPr>
      </p:pic>
      <p:sp>
        <p:nvSpPr>
          <p:cNvPr id="7" name="Oval 6">
            <a:extLst>
              <a:ext uri="{FF2B5EF4-FFF2-40B4-BE49-F238E27FC236}">
                <a16:creationId xmlns:a16="http://schemas.microsoft.com/office/drawing/2014/main" id="{7AEF4524-9901-AD14-561F-B26E5A5365AE}"/>
              </a:ext>
            </a:extLst>
          </p:cNvPr>
          <p:cNvSpPr/>
          <p:nvPr/>
        </p:nvSpPr>
        <p:spPr>
          <a:xfrm>
            <a:off x="10114498" y="3220034"/>
            <a:ext cx="589031" cy="32537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cxnSp>
        <p:nvCxnSpPr>
          <p:cNvPr id="10" name="Straight Arrow Connector 9">
            <a:extLst>
              <a:ext uri="{FF2B5EF4-FFF2-40B4-BE49-F238E27FC236}">
                <a16:creationId xmlns:a16="http://schemas.microsoft.com/office/drawing/2014/main" id="{38F4D99E-4985-E356-EA00-E5CE730B5D8C}"/>
              </a:ext>
            </a:extLst>
          </p:cNvPr>
          <p:cNvCxnSpPr/>
          <p:nvPr/>
        </p:nvCxnSpPr>
        <p:spPr>
          <a:xfrm>
            <a:off x="5503229" y="2715770"/>
            <a:ext cx="471225"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889905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iAuditor</a:t>
            </a:r>
          </a:p>
        </p:txBody>
      </p:sp>
      <p:sp>
        <p:nvSpPr>
          <p:cNvPr id="19" name="TextBox 18">
            <a:extLst>
              <a:ext uri="{FF2B5EF4-FFF2-40B4-BE49-F238E27FC236}">
                <a16:creationId xmlns:a16="http://schemas.microsoft.com/office/drawing/2014/main" id="{ECF4A0C6-B4FB-4A95-9F88-E4CB19F4F792}"/>
              </a:ext>
            </a:extLst>
          </p:cNvPr>
          <p:cNvSpPr txBox="1"/>
          <p:nvPr/>
        </p:nvSpPr>
        <p:spPr>
          <a:xfrm>
            <a:off x="114774" y="2632966"/>
            <a:ext cx="2911156" cy="3139321"/>
          </a:xfrm>
          <a:prstGeom prst="rect">
            <a:avLst/>
          </a:prstGeom>
          <a:noFill/>
        </p:spPr>
        <p:txBody>
          <a:bodyPr wrap="square" rtlCol="0">
            <a:spAutoFit/>
          </a:bodyPr>
          <a:lstStyle/>
          <a:p>
            <a:r>
              <a:rPr lang="en-US" dirty="0">
                <a:latin typeface="Calibri" panose="020F0502020204030204" pitchFamily="34" charset="0"/>
                <a:ea typeface="Calibri" panose="020F0502020204030204" pitchFamily="34" charset="0"/>
                <a:cs typeface="Times New Roman" panose="02020603050405020304" pitchFamily="18" charset="0"/>
              </a:rPr>
              <a:t>13. Once you have an action heading, click “Create”</a:t>
            </a:r>
          </a:p>
          <a:p>
            <a:endParaRPr lang="en-US" dirty="0">
              <a:latin typeface="Calibri" panose="020F0502020204030204" pitchFamily="34" charset="0"/>
              <a:ea typeface="Calibri" panose="020F0502020204030204" pitchFamily="34" charset="0"/>
              <a:cs typeface="Times New Roman" panose="02020603050405020304" pitchFamily="18" charset="0"/>
            </a:endParaRPr>
          </a:p>
          <a:p>
            <a:r>
              <a:rPr lang="en-US" dirty="0">
                <a:latin typeface="Calibri" panose="020F0502020204030204" pitchFamily="34" charset="0"/>
                <a:ea typeface="Calibri" panose="020F0502020204030204" pitchFamily="34" charset="0"/>
                <a:cs typeface="Times New Roman" panose="02020603050405020304" pitchFamily="18" charset="0"/>
              </a:rPr>
              <a:t>14. A side panel will appear. </a:t>
            </a:r>
          </a:p>
          <a:p>
            <a:pPr marL="285750" indent="-285750">
              <a:buFont typeface="Courier New" panose="02070309020205020404" pitchFamily="49" charset="0"/>
              <a:buChar char="o"/>
            </a:pPr>
            <a:r>
              <a:rPr lang="en-US" dirty="0">
                <a:latin typeface="Calibri" panose="020F0502020204030204" pitchFamily="34" charset="0"/>
                <a:ea typeface="Calibri" panose="020F0502020204030204" pitchFamily="34" charset="0"/>
                <a:cs typeface="Times New Roman" panose="02020603050405020304" pitchFamily="18" charset="0"/>
              </a:rPr>
              <a:t>Use this panel to:</a:t>
            </a:r>
          </a:p>
          <a:p>
            <a:pPr marL="285750" indent="-285750">
              <a:buFont typeface="Arial" panose="020B0604020202020204" pitchFamily="34" charset="0"/>
              <a:buChar char="•"/>
            </a:pPr>
            <a:r>
              <a:rPr lang="en-US" dirty="0">
                <a:latin typeface="Calibri" panose="020F0502020204030204" pitchFamily="34" charset="0"/>
                <a:ea typeface="Calibri" panose="020F0502020204030204" pitchFamily="34" charset="0"/>
                <a:cs typeface="Times New Roman" panose="02020603050405020304" pitchFamily="18" charset="0"/>
              </a:rPr>
              <a:t>Add further detail </a:t>
            </a:r>
          </a:p>
          <a:p>
            <a:pPr marL="285750" indent="-285750">
              <a:buFont typeface="Arial" panose="020B0604020202020204" pitchFamily="34" charset="0"/>
              <a:buChar char="•"/>
            </a:pPr>
            <a:r>
              <a:rPr lang="en-US" dirty="0">
                <a:latin typeface="Calibri" panose="020F0502020204030204" pitchFamily="34" charset="0"/>
                <a:ea typeface="Calibri" panose="020F0502020204030204" pitchFamily="34" charset="0"/>
                <a:cs typeface="Times New Roman" panose="02020603050405020304" pitchFamily="18" charset="0"/>
              </a:rPr>
              <a:t>Assign the action to someone </a:t>
            </a:r>
          </a:p>
          <a:p>
            <a:pPr marL="285750" indent="-285750">
              <a:buFont typeface="Arial" panose="020B0604020202020204" pitchFamily="34" charset="0"/>
              <a:buChar char="•"/>
            </a:pPr>
            <a:r>
              <a:rPr lang="en-US" dirty="0">
                <a:latin typeface="Calibri" panose="020F0502020204030204" pitchFamily="34" charset="0"/>
                <a:ea typeface="Calibri" panose="020F0502020204030204" pitchFamily="34" charset="0"/>
                <a:cs typeface="Times New Roman" panose="02020603050405020304" pitchFamily="18" charset="0"/>
              </a:rPr>
              <a:t>Mark the priority of the action</a:t>
            </a:r>
          </a:p>
          <a:p>
            <a:pPr marL="285750" indent="-285750">
              <a:buFont typeface="Arial" panose="020B0604020202020204" pitchFamily="34" charset="0"/>
              <a:buChar char="•"/>
            </a:pPr>
            <a:r>
              <a:rPr lang="en-US" dirty="0">
                <a:latin typeface="Calibri" panose="020F0502020204030204" pitchFamily="34" charset="0"/>
                <a:ea typeface="Calibri" panose="020F0502020204030204" pitchFamily="34" charset="0"/>
                <a:cs typeface="Times New Roman" panose="02020603050405020304" pitchFamily="18" charset="0"/>
              </a:rPr>
              <a:t>Assign a due date</a:t>
            </a:r>
            <a:endParaRPr lang="en-AU" dirty="0">
              <a:solidFill>
                <a:schemeClr val="accent1">
                  <a:lumMod val="50000"/>
                </a:schemeClr>
              </a:solidFill>
              <a:latin typeface="CeraPRO-Regular" panose="020B0500000000000000" pitchFamily="34" charset="0"/>
            </a:endParaRPr>
          </a:p>
        </p:txBody>
      </p:sp>
      <p:pic>
        <p:nvPicPr>
          <p:cNvPr id="4" name="Picture 3" descr="Graphical user interface, application, Teams&#10;&#10;Description automatically generated">
            <a:extLst>
              <a:ext uri="{FF2B5EF4-FFF2-40B4-BE49-F238E27FC236}">
                <a16:creationId xmlns:a16="http://schemas.microsoft.com/office/drawing/2014/main" id="{3BB8A303-6BC3-7FD9-E0B7-B31A5CB48F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91115" y="1594691"/>
            <a:ext cx="3713938" cy="4439402"/>
          </a:xfrm>
          <a:prstGeom prst="rect">
            <a:avLst/>
          </a:prstGeom>
        </p:spPr>
      </p:pic>
      <p:pic>
        <p:nvPicPr>
          <p:cNvPr id="6" name="Picture 5" descr="Graphical user interface, application, Teams&#10;&#10;Description automatically generated">
            <a:extLst>
              <a:ext uri="{FF2B5EF4-FFF2-40B4-BE49-F238E27FC236}">
                <a16:creationId xmlns:a16="http://schemas.microsoft.com/office/drawing/2014/main" id="{8E07F59E-958C-155F-EA30-1575E5042756}"/>
              </a:ext>
            </a:extLst>
          </p:cNvPr>
          <p:cNvPicPr>
            <a:picLocks noChangeAspect="1"/>
          </p:cNvPicPr>
          <p:nvPr/>
        </p:nvPicPr>
        <p:blipFill rotWithShape="1">
          <a:blip r:embed="rId3">
            <a:extLst>
              <a:ext uri="{28A0092B-C50C-407E-A947-70E740481C1C}">
                <a14:useLocalDpi xmlns:a14="http://schemas.microsoft.com/office/drawing/2010/main" val="0"/>
              </a:ext>
            </a:extLst>
          </a:blip>
          <a:srcRect l="15435" r="8912"/>
          <a:stretch/>
        </p:blipFill>
        <p:spPr>
          <a:xfrm>
            <a:off x="7070238" y="1486938"/>
            <a:ext cx="5121762" cy="4890977"/>
          </a:xfrm>
          <a:prstGeom prst="rect">
            <a:avLst/>
          </a:prstGeom>
        </p:spPr>
      </p:pic>
      <p:sp>
        <p:nvSpPr>
          <p:cNvPr id="2" name="Rectangle 1">
            <a:extLst>
              <a:ext uri="{FF2B5EF4-FFF2-40B4-BE49-F238E27FC236}">
                <a16:creationId xmlns:a16="http://schemas.microsoft.com/office/drawing/2014/main" id="{314C45CC-F001-EF52-E913-CCCA08984B6A}"/>
              </a:ext>
            </a:extLst>
          </p:cNvPr>
          <p:cNvSpPr/>
          <p:nvPr/>
        </p:nvSpPr>
        <p:spPr>
          <a:xfrm>
            <a:off x="10462307" y="1688555"/>
            <a:ext cx="1677335" cy="244027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14727922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iAuditor</a:t>
            </a:r>
          </a:p>
        </p:txBody>
      </p:sp>
      <p:sp>
        <p:nvSpPr>
          <p:cNvPr id="19" name="TextBox 18">
            <a:extLst>
              <a:ext uri="{FF2B5EF4-FFF2-40B4-BE49-F238E27FC236}">
                <a16:creationId xmlns:a16="http://schemas.microsoft.com/office/drawing/2014/main" id="{ECF4A0C6-B4FB-4A95-9F88-E4CB19F4F792}"/>
              </a:ext>
            </a:extLst>
          </p:cNvPr>
          <p:cNvSpPr txBox="1"/>
          <p:nvPr/>
        </p:nvSpPr>
        <p:spPr>
          <a:xfrm>
            <a:off x="472197" y="2715770"/>
            <a:ext cx="3847361" cy="1754326"/>
          </a:xfrm>
          <a:prstGeom prst="rect">
            <a:avLst/>
          </a:prstGeom>
          <a:noFill/>
        </p:spPr>
        <p:txBody>
          <a:bodyPr wrap="square" rtlCol="0">
            <a:spAutoFit/>
          </a:bodyPr>
          <a:lstStyle/>
          <a:p>
            <a:r>
              <a:rPr lang="en-US" dirty="0">
                <a:latin typeface="Calibri" panose="020F0502020204030204" pitchFamily="34" charset="0"/>
                <a:ea typeface="Calibri" panose="020F0502020204030204" pitchFamily="34" charset="0"/>
                <a:cs typeface="Times New Roman" panose="02020603050405020304" pitchFamily="18" charset="0"/>
              </a:rPr>
              <a:t>15. On the last page of the inspection a user will be prompted to review flagged items &amp; assign an action if not done so already.</a:t>
            </a:r>
          </a:p>
          <a:p>
            <a:r>
              <a:rPr lang="en-US" dirty="0">
                <a:latin typeface="Calibri" panose="020F0502020204030204" pitchFamily="34" charset="0"/>
                <a:ea typeface="Calibri" panose="020F0502020204030204" pitchFamily="34" charset="0"/>
                <a:cs typeface="Times New Roman" panose="02020603050405020304" pitchFamily="18" charset="0"/>
              </a:rPr>
              <a:t>16. Once complete, sign the form &amp; press “Complete inspection” </a:t>
            </a:r>
            <a:endParaRPr lang="en-AU" dirty="0">
              <a:solidFill>
                <a:schemeClr val="accent1">
                  <a:lumMod val="50000"/>
                </a:schemeClr>
              </a:solidFill>
              <a:latin typeface="CeraPRO-Regular" panose="020B0500000000000000" pitchFamily="34" charset="0"/>
            </a:endParaRPr>
          </a:p>
        </p:txBody>
      </p:sp>
      <p:pic>
        <p:nvPicPr>
          <p:cNvPr id="7" name="Picture 6" descr="Graphical user interface, application, Teams&#10;&#10;Description automatically generated">
            <a:extLst>
              <a:ext uri="{FF2B5EF4-FFF2-40B4-BE49-F238E27FC236}">
                <a16:creationId xmlns:a16="http://schemas.microsoft.com/office/drawing/2014/main" id="{AE9911BE-1EED-1794-E494-8CAF1C8658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87853" y="1469306"/>
            <a:ext cx="7557319" cy="5253913"/>
          </a:xfrm>
          <a:prstGeom prst="rect">
            <a:avLst/>
          </a:prstGeom>
        </p:spPr>
      </p:pic>
      <p:pic>
        <p:nvPicPr>
          <p:cNvPr id="10" name="Picture 9" descr="Graphical user interface, text, application, chat or text message&#10;&#10;Description automatically generated">
            <a:extLst>
              <a:ext uri="{FF2B5EF4-FFF2-40B4-BE49-F238E27FC236}">
                <a16:creationId xmlns:a16="http://schemas.microsoft.com/office/drawing/2014/main" id="{D47A3438-5B6A-992E-D238-175F0CA0AE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2112" y="5734562"/>
            <a:ext cx="1494639" cy="535550"/>
          </a:xfrm>
          <a:prstGeom prst="rect">
            <a:avLst/>
          </a:prstGeom>
        </p:spPr>
      </p:pic>
      <p:sp>
        <p:nvSpPr>
          <p:cNvPr id="11" name="Oval 10">
            <a:extLst>
              <a:ext uri="{FF2B5EF4-FFF2-40B4-BE49-F238E27FC236}">
                <a16:creationId xmlns:a16="http://schemas.microsoft.com/office/drawing/2014/main" id="{E16AA4C5-B40F-2B56-41CE-33B9C385CCC3}"/>
              </a:ext>
            </a:extLst>
          </p:cNvPr>
          <p:cNvSpPr/>
          <p:nvPr/>
        </p:nvSpPr>
        <p:spPr>
          <a:xfrm>
            <a:off x="7170420" y="5052060"/>
            <a:ext cx="731520" cy="30615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3" name="Oval 12">
            <a:extLst>
              <a:ext uri="{FF2B5EF4-FFF2-40B4-BE49-F238E27FC236}">
                <a16:creationId xmlns:a16="http://schemas.microsoft.com/office/drawing/2014/main" id="{6DFFAF5D-3F54-A731-2DB5-2F92699FFF3B}"/>
              </a:ext>
            </a:extLst>
          </p:cNvPr>
          <p:cNvSpPr/>
          <p:nvPr/>
        </p:nvSpPr>
        <p:spPr>
          <a:xfrm>
            <a:off x="7010400" y="5734562"/>
            <a:ext cx="1021080" cy="3995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38942550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Viewing a completed </a:t>
            </a:r>
          </a:p>
          <a:p>
            <a:pPr>
              <a:defRPr/>
            </a:pPr>
            <a:r>
              <a:rPr lang="en-AU" dirty="0">
                <a:solidFill>
                  <a:schemeClr val="bg1"/>
                </a:solidFill>
                <a:latin typeface="CeraPRO-Regular" panose="020B0500000000000000" pitchFamily="34" charset="0"/>
              </a:rPr>
              <a:t>inspection</a:t>
            </a:r>
          </a:p>
        </p:txBody>
      </p:sp>
      <p:sp>
        <p:nvSpPr>
          <p:cNvPr id="19" name="TextBox 18">
            <a:extLst>
              <a:ext uri="{FF2B5EF4-FFF2-40B4-BE49-F238E27FC236}">
                <a16:creationId xmlns:a16="http://schemas.microsoft.com/office/drawing/2014/main" id="{ECF4A0C6-B4FB-4A95-9F88-E4CB19F4F792}"/>
              </a:ext>
            </a:extLst>
          </p:cNvPr>
          <p:cNvSpPr txBox="1"/>
          <p:nvPr/>
        </p:nvSpPr>
        <p:spPr>
          <a:xfrm>
            <a:off x="277962" y="2898040"/>
            <a:ext cx="3239394" cy="2031325"/>
          </a:xfrm>
          <a:prstGeom prst="rect">
            <a:avLst/>
          </a:prstGeom>
          <a:noFill/>
        </p:spPr>
        <p:txBody>
          <a:bodyPr wrap="square" rtlCol="0">
            <a:spAutoFit/>
          </a:bodyPr>
          <a:lstStyle/>
          <a:p>
            <a:r>
              <a:rPr lang="en-US" dirty="0">
                <a:latin typeface="Calibri" panose="020F0502020204030204" pitchFamily="34" charset="0"/>
                <a:ea typeface="Calibri" panose="020F0502020204030204" pitchFamily="34" charset="0"/>
                <a:cs typeface="Times New Roman" panose="02020603050405020304" pitchFamily="18" charset="0"/>
              </a:rPr>
              <a:t>17. Once the inspection is complete, the user will be asked to choose one of two options.</a:t>
            </a:r>
            <a:endParaRPr lang="en-AU" dirty="0">
              <a:latin typeface="CeraPRO-Regular" panose="020B0500000000000000" pitchFamily="34" charset="0"/>
              <a:ea typeface="Calibri" panose="020F0502020204030204" pitchFamily="34" charset="0"/>
              <a:cs typeface="Times New Roman" panose="02020603050405020304" pitchFamily="18" charset="0"/>
            </a:endParaRPr>
          </a:p>
          <a:p>
            <a:r>
              <a:rPr lang="en-AU" dirty="0">
                <a:latin typeface="CeraPRO-Regular" panose="020B0500000000000000" pitchFamily="34" charset="0"/>
                <a:ea typeface="Calibri" panose="020F0502020204030204" pitchFamily="34" charset="0"/>
                <a:cs typeface="Times New Roman" panose="02020603050405020304" pitchFamily="18" charset="0"/>
              </a:rPr>
              <a:t>18. If “View &amp; export report” is selected, the user will be directed to an overview of their report</a:t>
            </a:r>
            <a:endParaRPr lang="en-US" dirty="0">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descr="Graphical user interface, application, Teams&#10;&#10;Description automatically generated">
            <a:extLst>
              <a:ext uri="{FF2B5EF4-FFF2-40B4-BE49-F238E27FC236}">
                <a16:creationId xmlns:a16="http://schemas.microsoft.com/office/drawing/2014/main" id="{143CA4B6-D39E-B725-1C61-2DA4871482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14226" y="541705"/>
            <a:ext cx="3801169" cy="5550195"/>
          </a:xfrm>
          <a:prstGeom prst="rect">
            <a:avLst/>
          </a:prstGeom>
        </p:spPr>
      </p:pic>
      <p:pic>
        <p:nvPicPr>
          <p:cNvPr id="8" name="Picture 7" descr="Graphical user interface, application, Teams&#10;&#10;Description automatically generated">
            <a:extLst>
              <a:ext uri="{FF2B5EF4-FFF2-40B4-BE49-F238E27FC236}">
                <a16:creationId xmlns:a16="http://schemas.microsoft.com/office/drawing/2014/main" id="{7289D1CF-7A9D-BAC9-8339-5E5A0C4D50D2}"/>
              </a:ext>
            </a:extLst>
          </p:cNvPr>
          <p:cNvPicPr>
            <a:picLocks noChangeAspect="1"/>
          </p:cNvPicPr>
          <p:nvPr/>
        </p:nvPicPr>
        <p:blipFill rotWithShape="1">
          <a:blip r:embed="rId3">
            <a:extLst>
              <a:ext uri="{28A0092B-C50C-407E-A947-70E740481C1C}">
                <a14:useLocalDpi xmlns:a14="http://schemas.microsoft.com/office/drawing/2010/main" val="0"/>
              </a:ext>
            </a:extLst>
          </a:blip>
          <a:srcRect l="20261" t="7351" r="33150" b="19877"/>
          <a:stretch/>
        </p:blipFill>
        <p:spPr>
          <a:xfrm>
            <a:off x="4354566" y="2334463"/>
            <a:ext cx="2471737" cy="3244002"/>
          </a:xfrm>
          <a:prstGeom prst="rect">
            <a:avLst/>
          </a:prstGeom>
        </p:spPr>
      </p:pic>
      <p:sp>
        <p:nvSpPr>
          <p:cNvPr id="5" name="Oval 4">
            <a:extLst>
              <a:ext uri="{FF2B5EF4-FFF2-40B4-BE49-F238E27FC236}">
                <a16:creationId xmlns:a16="http://schemas.microsoft.com/office/drawing/2014/main" id="{A4C3A459-4968-230D-7A8D-45C184A284B9}"/>
              </a:ext>
            </a:extLst>
          </p:cNvPr>
          <p:cNvSpPr/>
          <p:nvPr/>
        </p:nvSpPr>
        <p:spPr>
          <a:xfrm>
            <a:off x="4560780" y="4257850"/>
            <a:ext cx="2064413" cy="39829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38521225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Viewing a completed </a:t>
            </a:r>
          </a:p>
          <a:p>
            <a:pPr>
              <a:defRPr/>
            </a:pPr>
            <a:r>
              <a:rPr lang="en-AU" dirty="0">
                <a:solidFill>
                  <a:schemeClr val="bg1"/>
                </a:solidFill>
                <a:latin typeface="CeraPRO-Regular" panose="020B0500000000000000" pitchFamily="34" charset="0"/>
              </a:rPr>
              <a:t>inspection</a:t>
            </a:r>
          </a:p>
        </p:txBody>
      </p:sp>
      <p:sp>
        <p:nvSpPr>
          <p:cNvPr id="19" name="TextBox 18">
            <a:extLst>
              <a:ext uri="{FF2B5EF4-FFF2-40B4-BE49-F238E27FC236}">
                <a16:creationId xmlns:a16="http://schemas.microsoft.com/office/drawing/2014/main" id="{ECF4A0C6-B4FB-4A95-9F88-E4CB19F4F792}"/>
              </a:ext>
            </a:extLst>
          </p:cNvPr>
          <p:cNvSpPr txBox="1"/>
          <p:nvPr/>
        </p:nvSpPr>
        <p:spPr>
          <a:xfrm>
            <a:off x="4899631" y="886773"/>
            <a:ext cx="6374319" cy="1200329"/>
          </a:xfrm>
          <a:prstGeom prst="rect">
            <a:avLst/>
          </a:prstGeom>
          <a:noFill/>
        </p:spPr>
        <p:txBody>
          <a:bodyPr wrap="square" rtlCol="0">
            <a:spAutoFit/>
          </a:bodyPr>
          <a:lstStyle/>
          <a:p>
            <a:r>
              <a:rPr lang="en-US" dirty="0">
                <a:latin typeface="Calibri" panose="020F0502020204030204" pitchFamily="34" charset="0"/>
                <a:ea typeface="Calibri" panose="020F0502020204030204" pitchFamily="34" charset="0"/>
                <a:cs typeface="Times New Roman" panose="02020603050405020304" pitchFamily="18" charset="0"/>
              </a:rPr>
              <a:t>19. Once the inspection is complete, the user will be asked to choose one of two options.</a:t>
            </a:r>
            <a:endParaRPr lang="en-AU" dirty="0">
              <a:latin typeface="CeraPRO-Regular" panose="020B0500000000000000" pitchFamily="34" charset="0"/>
              <a:ea typeface="Calibri" panose="020F0502020204030204" pitchFamily="34" charset="0"/>
              <a:cs typeface="Times New Roman" panose="02020603050405020304" pitchFamily="18" charset="0"/>
            </a:endParaRPr>
          </a:p>
          <a:p>
            <a:r>
              <a:rPr lang="en-AU" dirty="0">
                <a:latin typeface="CeraPRO-Regular" panose="020B0500000000000000" pitchFamily="34" charset="0"/>
                <a:ea typeface="Calibri" panose="020F0502020204030204" pitchFamily="34" charset="0"/>
                <a:cs typeface="Times New Roman" panose="02020603050405020304" pitchFamily="18" charset="0"/>
              </a:rPr>
              <a:t>20. If “Save &amp; close” is selected, the user will be directed to their inspections dashboard where they can click “View Report”.</a:t>
            </a:r>
            <a:endParaRPr lang="en-US" dirty="0">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descr="Graphical user interface, application, Teams&#10;&#10;Description automatically generated">
            <a:extLst>
              <a:ext uri="{FF2B5EF4-FFF2-40B4-BE49-F238E27FC236}">
                <a16:creationId xmlns:a16="http://schemas.microsoft.com/office/drawing/2014/main" id="{EB5FDB3B-A8EB-7C60-E814-A3147120E975}"/>
              </a:ext>
            </a:extLst>
          </p:cNvPr>
          <p:cNvPicPr>
            <a:picLocks noChangeAspect="1"/>
          </p:cNvPicPr>
          <p:nvPr/>
        </p:nvPicPr>
        <p:blipFill rotWithShape="1">
          <a:blip r:embed="rId2">
            <a:extLst>
              <a:ext uri="{28A0092B-C50C-407E-A947-70E740481C1C}">
                <a14:useLocalDpi xmlns:a14="http://schemas.microsoft.com/office/drawing/2010/main" val="0"/>
              </a:ext>
            </a:extLst>
          </a:blip>
          <a:srcRect l="20261" t="7351" r="33150" b="19877"/>
          <a:stretch/>
        </p:blipFill>
        <p:spPr>
          <a:xfrm>
            <a:off x="377205" y="2418610"/>
            <a:ext cx="2471737" cy="3244002"/>
          </a:xfrm>
          <a:prstGeom prst="rect">
            <a:avLst/>
          </a:prstGeom>
        </p:spPr>
      </p:pic>
      <p:pic>
        <p:nvPicPr>
          <p:cNvPr id="6" name="Picture 5" descr="Graphical user interface, application, Teams&#10;&#10;Description automatically generated">
            <a:extLst>
              <a:ext uri="{FF2B5EF4-FFF2-40B4-BE49-F238E27FC236}">
                <a16:creationId xmlns:a16="http://schemas.microsoft.com/office/drawing/2014/main" id="{6F899A33-E7FE-5357-3DB6-52923EB5EF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1866" y="2418610"/>
            <a:ext cx="8702933" cy="3787726"/>
          </a:xfrm>
          <a:prstGeom prst="rect">
            <a:avLst/>
          </a:prstGeom>
        </p:spPr>
      </p:pic>
      <p:sp>
        <p:nvSpPr>
          <p:cNvPr id="8" name="Oval 7">
            <a:extLst>
              <a:ext uri="{FF2B5EF4-FFF2-40B4-BE49-F238E27FC236}">
                <a16:creationId xmlns:a16="http://schemas.microsoft.com/office/drawing/2014/main" id="{5B341BFD-68A6-1E43-CF8C-9D6410D7C2BF}"/>
              </a:ext>
            </a:extLst>
          </p:cNvPr>
          <p:cNvSpPr/>
          <p:nvPr/>
        </p:nvSpPr>
        <p:spPr>
          <a:xfrm>
            <a:off x="607775" y="4752690"/>
            <a:ext cx="1899981" cy="36685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0" name="Oval 9">
            <a:extLst>
              <a:ext uri="{FF2B5EF4-FFF2-40B4-BE49-F238E27FC236}">
                <a16:creationId xmlns:a16="http://schemas.microsoft.com/office/drawing/2014/main" id="{31659262-8298-F37E-930D-FEF34CB3FC72}"/>
              </a:ext>
            </a:extLst>
          </p:cNvPr>
          <p:cNvSpPr/>
          <p:nvPr/>
        </p:nvSpPr>
        <p:spPr>
          <a:xfrm>
            <a:off x="10912570" y="3674026"/>
            <a:ext cx="448987" cy="19711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Tree>
    <p:extLst>
      <p:ext uri="{BB962C8B-B14F-4D97-AF65-F5344CB8AC3E}">
        <p14:creationId xmlns:p14="http://schemas.microsoft.com/office/powerpoint/2010/main" val="5176818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iAuditor</a:t>
            </a:r>
          </a:p>
        </p:txBody>
      </p:sp>
      <p:sp>
        <p:nvSpPr>
          <p:cNvPr id="19" name="TextBox 18">
            <a:extLst>
              <a:ext uri="{FF2B5EF4-FFF2-40B4-BE49-F238E27FC236}">
                <a16:creationId xmlns:a16="http://schemas.microsoft.com/office/drawing/2014/main" id="{ECF4A0C6-B4FB-4A95-9F88-E4CB19F4F792}"/>
              </a:ext>
            </a:extLst>
          </p:cNvPr>
          <p:cNvSpPr txBox="1"/>
          <p:nvPr/>
        </p:nvSpPr>
        <p:spPr>
          <a:xfrm>
            <a:off x="743575" y="2968211"/>
            <a:ext cx="5286949" cy="646331"/>
          </a:xfrm>
          <a:prstGeom prst="rect">
            <a:avLst/>
          </a:prstGeom>
          <a:noFill/>
        </p:spPr>
        <p:txBody>
          <a:bodyPr wrap="square" rtlCol="0">
            <a:spAutoFit/>
          </a:bodyPr>
          <a:lstStyle/>
          <a:p>
            <a:r>
              <a:rPr lang="en-US" dirty="0">
                <a:latin typeface="Calibri" panose="020F0502020204030204" pitchFamily="34" charset="0"/>
                <a:ea typeface="Calibri" panose="020F0502020204030204" pitchFamily="34" charset="0"/>
                <a:cs typeface="Times New Roman" panose="02020603050405020304" pitchFamily="18" charset="0"/>
              </a:rPr>
              <a:t>21. Any failed/flagged items will be displayed at the top of the inspection overview</a:t>
            </a:r>
            <a:endParaRPr lang="en-AU" dirty="0">
              <a:solidFill>
                <a:schemeClr val="accent1">
                  <a:lumMod val="50000"/>
                </a:schemeClr>
              </a:solidFill>
              <a:latin typeface="CeraPRO-Regular" panose="020B0500000000000000" pitchFamily="34" charset="0"/>
            </a:endParaRPr>
          </a:p>
        </p:txBody>
      </p:sp>
      <p:pic>
        <p:nvPicPr>
          <p:cNvPr id="5" name="Picture 4" descr="Graphical user interface, application, Teams&#10;&#10;Description automatically generated">
            <a:extLst>
              <a:ext uri="{FF2B5EF4-FFF2-40B4-BE49-F238E27FC236}">
                <a16:creationId xmlns:a16="http://schemas.microsoft.com/office/drawing/2014/main" id="{DE48F5E9-3423-C4E3-97B7-B20EAF060A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57546" y="275796"/>
            <a:ext cx="4490879" cy="6275773"/>
          </a:xfrm>
          <a:prstGeom prst="rect">
            <a:avLst/>
          </a:prstGeom>
        </p:spPr>
      </p:pic>
      <p:cxnSp>
        <p:nvCxnSpPr>
          <p:cNvPr id="7" name="Straight Arrow Connector 6">
            <a:extLst>
              <a:ext uri="{FF2B5EF4-FFF2-40B4-BE49-F238E27FC236}">
                <a16:creationId xmlns:a16="http://schemas.microsoft.com/office/drawing/2014/main" id="{296222D0-5EAE-82ED-8CB9-E91D283D3250}"/>
              </a:ext>
            </a:extLst>
          </p:cNvPr>
          <p:cNvCxnSpPr/>
          <p:nvPr/>
        </p:nvCxnSpPr>
        <p:spPr>
          <a:xfrm>
            <a:off x="5963234" y="5407863"/>
            <a:ext cx="914400"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548377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Sharing a completed </a:t>
            </a:r>
          </a:p>
          <a:p>
            <a:pPr>
              <a:defRPr/>
            </a:pPr>
            <a:r>
              <a:rPr lang="en-AU" dirty="0">
                <a:solidFill>
                  <a:schemeClr val="bg1"/>
                </a:solidFill>
                <a:latin typeface="CeraPRO-Regular" panose="020B0500000000000000" pitchFamily="34" charset="0"/>
              </a:rPr>
              <a:t>inspection</a:t>
            </a:r>
          </a:p>
        </p:txBody>
      </p:sp>
      <p:sp>
        <p:nvSpPr>
          <p:cNvPr id="19" name="TextBox 18">
            <a:extLst>
              <a:ext uri="{FF2B5EF4-FFF2-40B4-BE49-F238E27FC236}">
                <a16:creationId xmlns:a16="http://schemas.microsoft.com/office/drawing/2014/main" id="{ECF4A0C6-B4FB-4A95-9F88-E4CB19F4F792}"/>
              </a:ext>
            </a:extLst>
          </p:cNvPr>
          <p:cNvSpPr txBox="1"/>
          <p:nvPr/>
        </p:nvSpPr>
        <p:spPr>
          <a:xfrm>
            <a:off x="224493" y="2559356"/>
            <a:ext cx="3415628" cy="3139321"/>
          </a:xfrm>
          <a:prstGeom prst="rect">
            <a:avLst/>
          </a:prstGeom>
          <a:noFill/>
        </p:spPr>
        <p:txBody>
          <a:bodyPr wrap="square" rtlCol="0">
            <a:spAutoFit/>
          </a:bodyPr>
          <a:lstStyle/>
          <a:p>
            <a:r>
              <a:rPr lang="en-US" dirty="0">
                <a:latin typeface="Calibri" panose="020F0502020204030204" pitchFamily="34" charset="0"/>
                <a:ea typeface="Calibri" panose="020F0502020204030204" pitchFamily="34" charset="0"/>
                <a:cs typeface="Times New Roman" panose="02020603050405020304" pitchFamily="18" charset="0"/>
              </a:rPr>
              <a:t>An inspection can be shared two ways. </a:t>
            </a:r>
          </a:p>
          <a:p>
            <a:r>
              <a:rPr lang="en-US" dirty="0">
                <a:latin typeface="Calibri" panose="020F0502020204030204" pitchFamily="34" charset="0"/>
                <a:ea typeface="Calibri" panose="020F0502020204030204" pitchFamily="34" charset="0"/>
                <a:cs typeface="Times New Roman" panose="02020603050405020304" pitchFamily="18" charset="0"/>
              </a:rPr>
              <a:t>22. Whilst viewing the inspection overview, click “Share”.</a:t>
            </a:r>
          </a:p>
          <a:p>
            <a:r>
              <a:rPr lang="en-US" dirty="0">
                <a:latin typeface="Calibri" panose="020F0502020204030204" pitchFamily="34" charset="0"/>
                <a:ea typeface="Calibri" panose="020F0502020204030204" pitchFamily="34" charset="0"/>
                <a:cs typeface="Times New Roman" panose="02020603050405020304" pitchFamily="18" charset="0"/>
              </a:rPr>
              <a:t>23. A screen will appear prompting the user to enter who they want to share the inspection with.</a:t>
            </a:r>
          </a:p>
          <a:p>
            <a:r>
              <a:rPr lang="en-US" dirty="0">
                <a:latin typeface="Calibri" panose="020F0502020204030204" pitchFamily="34" charset="0"/>
                <a:cs typeface="Times New Roman" panose="02020603050405020304" pitchFamily="18" charset="0"/>
              </a:rPr>
              <a:t>24. Once this information is entered, the “Share” button can be clicked. </a:t>
            </a:r>
            <a:endParaRPr lang="en-AU" dirty="0">
              <a:latin typeface="CeraPRO-Regular" panose="020B0500000000000000" pitchFamily="34" charset="0"/>
            </a:endParaRPr>
          </a:p>
        </p:txBody>
      </p:sp>
      <p:pic>
        <p:nvPicPr>
          <p:cNvPr id="3" name="Picture 2" descr="Graphical user interface, application, Teams&#10;&#10;Description automatically generated">
            <a:extLst>
              <a:ext uri="{FF2B5EF4-FFF2-40B4-BE49-F238E27FC236}">
                <a16:creationId xmlns:a16="http://schemas.microsoft.com/office/drawing/2014/main" id="{F4AB117D-511B-63FE-6F6C-4A8F8A03AC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34014" y="2559356"/>
            <a:ext cx="4291044" cy="3805265"/>
          </a:xfrm>
          <a:prstGeom prst="rect">
            <a:avLst/>
          </a:prstGeom>
        </p:spPr>
      </p:pic>
      <p:pic>
        <p:nvPicPr>
          <p:cNvPr id="7" name="Picture 6" descr="Graphical user interface, application, Teams&#10;&#10;Description automatically generated">
            <a:extLst>
              <a:ext uri="{FF2B5EF4-FFF2-40B4-BE49-F238E27FC236}">
                <a16:creationId xmlns:a16="http://schemas.microsoft.com/office/drawing/2014/main" id="{DB049BE3-73B1-6468-A214-FDB1FFB919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86483" y="833460"/>
            <a:ext cx="3801169" cy="5550195"/>
          </a:xfrm>
          <a:prstGeom prst="rect">
            <a:avLst/>
          </a:prstGeom>
        </p:spPr>
      </p:pic>
      <p:sp>
        <p:nvSpPr>
          <p:cNvPr id="4" name="Oval 3">
            <a:extLst>
              <a:ext uri="{FF2B5EF4-FFF2-40B4-BE49-F238E27FC236}">
                <a16:creationId xmlns:a16="http://schemas.microsoft.com/office/drawing/2014/main" id="{5668AEC8-1B99-2F28-8765-87BD19BB863A}"/>
              </a:ext>
            </a:extLst>
          </p:cNvPr>
          <p:cNvSpPr/>
          <p:nvPr/>
        </p:nvSpPr>
        <p:spPr>
          <a:xfrm>
            <a:off x="6992148" y="789657"/>
            <a:ext cx="535274" cy="34376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8" name="Oval 7">
            <a:extLst>
              <a:ext uri="{FF2B5EF4-FFF2-40B4-BE49-F238E27FC236}">
                <a16:creationId xmlns:a16="http://schemas.microsoft.com/office/drawing/2014/main" id="{61CB8664-0182-F743-889A-DA98EC3FCD78}"/>
              </a:ext>
            </a:extLst>
          </p:cNvPr>
          <p:cNvSpPr/>
          <p:nvPr/>
        </p:nvSpPr>
        <p:spPr>
          <a:xfrm>
            <a:off x="10978275" y="4681509"/>
            <a:ext cx="689907" cy="40518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cxnSp>
        <p:nvCxnSpPr>
          <p:cNvPr id="11" name="Straight Arrow Connector 10">
            <a:extLst>
              <a:ext uri="{FF2B5EF4-FFF2-40B4-BE49-F238E27FC236}">
                <a16:creationId xmlns:a16="http://schemas.microsoft.com/office/drawing/2014/main" id="{DE2CA154-71E0-7DC3-96CF-4393D6847FC8}"/>
              </a:ext>
            </a:extLst>
          </p:cNvPr>
          <p:cNvCxnSpPr/>
          <p:nvPr/>
        </p:nvCxnSpPr>
        <p:spPr>
          <a:xfrm flipH="1">
            <a:off x="10852340" y="3537140"/>
            <a:ext cx="1056762"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0523484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Sharing a completed </a:t>
            </a:r>
          </a:p>
          <a:p>
            <a:pPr>
              <a:defRPr/>
            </a:pPr>
            <a:r>
              <a:rPr lang="en-AU" dirty="0">
                <a:solidFill>
                  <a:schemeClr val="bg1"/>
                </a:solidFill>
                <a:latin typeface="CeraPRO-Regular" panose="020B0500000000000000" pitchFamily="34" charset="0"/>
              </a:rPr>
              <a:t>inspection</a:t>
            </a:r>
          </a:p>
        </p:txBody>
      </p:sp>
      <p:pic>
        <p:nvPicPr>
          <p:cNvPr id="4" name="Picture 3" descr="Graphical user interface, application, Teams&#10;&#10;Description automatically generated">
            <a:extLst>
              <a:ext uri="{FF2B5EF4-FFF2-40B4-BE49-F238E27FC236}">
                <a16:creationId xmlns:a16="http://schemas.microsoft.com/office/drawing/2014/main" id="{307171B8-95CA-7CCB-FF3E-86AFB9B71A55}"/>
              </a:ext>
            </a:extLst>
          </p:cNvPr>
          <p:cNvPicPr>
            <a:picLocks noChangeAspect="1"/>
          </p:cNvPicPr>
          <p:nvPr/>
        </p:nvPicPr>
        <p:blipFill rotWithShape="1">
          <a:blip r:embed="rId2">
            <a:extLst>
              <a:ext uri="{28A0092B-C50C-407E-A947-70E740481C1C}">
                <a14:useLocalDpi xmlns:a14="http://schemas.microsoft.com/office/drawing/2010/main" val="0"/>
              </a:ext>
            </a:extLst>
          </a:blip>
          <a:srcRect b="46721"/>
          <a:stretch/>
        </p:blipFill>
        <p:spPr>
          <a:xfrm>
            <a:off x="185218" y="2799461"/>
            <a:ext cx="4353749" cy="2277423"/>
          </a:xfrm>
          <a:prstGeom prst="rect">
            <a:avLst/>
          </a:prstGeom>
        </p:spPr>
      </p:pic>
      <p:pic>
        <p:nvPicPr>
          <p:cNvPr id="8" name="Picture 7" descr="Graphical user interface, application, Teams&#10;&#10;Description automatically generated">
            <a:extLst>
              <a:ext uri="{FF2B5EF4-FFF2-40B4-BE49-F238E27FC236}">
                <a16:creationId xmlns:a16="http://schemas.microsoft.com/office/drawing/2014/main" id="{D067FE05-8CF0-1F0D-506A-CC4FD75613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20345" y="1790640"/>
            <a:ext cx="6579276" cy="4919221"/>
          </a:xfrm>
          <a:prstGeom prst="rect">
            <a:avLst/>
          </a:prstGeom>
        </p:spPr>
      </p:pic>
      <p:sp>
        <p:nvSpPr>
          <p:cNvPr id="11" name="TextBox 10">
            <a:extLst>
              <a:ext uri="{FF2B5EF4-FFF2-40B4-BE49-F238E27FC236}">
                <a16:creationId xmlns:a16="http://schemas.microsoft.com/office/drawing/2014/main" id="{3D9DC873-6B4A-A8C2-F0B2-CD42709424CC}"/>
              </a:ext>
            </a:extLst>
          </p:cNvPr>
          <p:cNvSpPr txBox="1"/>
          <p:nvPr/>
        </p:nvSpPr>
        <p:spPr>
          <a:xfrm>
            <a:off x="5032106" y="425108"/>
            <a:ext cx="7208513" cy="923330"/>
          </a:xfrm>
          <a:prstGeom prst="rect">
            <a:avLst/>
          </a:prstGeom>
          <a:noFill/>
        </p:spPr>
        <p:txBody>
          <a:bodyPr wrap="square" rtlCol="0">
            <a:spAutoFit/>
          </a:bodyPr>
          <a:lstStyle/>
          <a:p>
            <a:r>
              <a:rPr lang="en-US" dirty="0">
                <a:latin typeface="Calibri" panose="020F0502020204030204" pitchFamily="34" charset="0"/>
                <a:ea typeface="Calibri" panose="020F0502020204030204" pitchFamily="34" charset="0"/>
                <a:cs typeface="Times New Roman" panose="02020603050405020304" pitchFamily="18" charset="0"/>
              </a:rPr>
              <a:t>An inspection can be shared two ways. </a:t>
            </a:r>
          </a:p>
          <a:p>
            <a:r>
              <a:rPr lang="en-US" dirty="0">
                <a:latin typeface="Calibri" panose="020F0502020204030204" pitchFamily="34" charset="0"/>
                <a:ea typeface="Calibri" panose="020F0502020204030204" pitchFamily="34" charset="0"/>
                <a:cs typeface="Times New Roman" panose="02020603050405020304" pitchFamily="18" charset="0"/>
              </a:rPr>
              <a:t>25. Whilst viewing the inspection overview, click “PDF”.</a:t>
            </a:r>
          </a:p>
          <a:p>
            <a:r>
              <a:rPr lang="en-US" dirty="0">
                <a:latin typeface="Calibri" panose="020F0502020204030204" pitchFamily="34" charset="0"/>
                <a:ea typeface="Calibri" panose="020F0502020204030204" pitchFamily="34" charset="0"/>
                <a:cs typeface="Times New Roman" panose="02020603050405020304" pitchFamily="18" charset="0"/>
              </a:rPr>
              <a:t>26. A pdf copy of the inspection will be downloaded to your device</a:t>
            </a:r>
            <a:r>
              <a:rPr lang="en-US" dirty="0">
                <a:latin typeface="Calibri" panose="020F0502020204030204" pitchFamily="34" charset="0"/>
                <a:cs typeface="Times New Roman" panose="02020603050405020304" pitchFamily="18" charset="0"/>
              </a:rPr>
              <a:t>. </a:t>
            </a:r>
            <a:endParaRPr lang="en-AU" dirty="0">
              <a:latin typeface="CeraPRO-Regular" panose="020B0500000000000000" pitchFamily="34" charset="0"/>
            </a:endParaRPr>
          </a:p>
        </p:txBody>
      </p:sp>
      <p:sp>
        <p:nvSpPr>
          <p:cNvPr id="10" name="Oval 9">
            <a:extLst>
              <a:ext uri="{FF2B5EF4-FFF2-40B4-BE49-F238E27FC236}">
                <a16:creationId xmlns:a16="http://schemas.microsoft.com/office/drawing/2014/main" id="{719BE71D-5CC1-0EFC-CBBD-D6A88F34531D}"/>
              </a:ext>
            </a:extLst>
          </p:cNvPr>
          <p:cNvSpPr/>
          <p:nvPr/>
        </p:nvSpPr>
        <p:spPr>
          <a:xfrm>
            <a:off x="3096618" y="2799461"/>
            <a:ext cx="920010" cy="72911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cxnSp>
        <p:nvCxnSpPr>
          <p:cNvPr id="13" name="Straight Arrow Connector 12">
            <a:extLst>
              <a:ext uri="{FF2B5EF4-FFF2-40B4-BE49-F238E27FC236}">
                <a16:creationId xmlns:a16="http://schemas.microsoft.com/office/drawing/2014/main" id="{47B9A6FC-6697-F63B-D80F-FB4F9C461176}"/>
              </a:ext>
            </a:extLst>
          </p:cNvPr>
          <p:cNvCxnSpPr/>
          <p:nvPr/>
        </p:nvCxnSpPr>
        <p:spPr>
          <a:xfrm>
            <a:off x="5661343" y="5682744"/>
            <a:ext cx="0" cy="66756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947884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Roll out</a:t>
            </a:r>
          </a:p>
        </p:txBody>
      </p:sp>
      <p:sp>
        <p:nvSpPr>
          <p:cNvPr id="19" name="TextBox 18">
            <a:extLst>
              <a:ext uri="{FF2B5EF4-FFF2-40B4-BE49-F238E27FC236}">
                <a16:creationId xmlns:a16="http://schemas.microsoft.com/office/drawing/2014/main" id="{ECF4A0C6-B4FB-4A95-9F88-E4CB19F4F792}"/>
              </a:ext>
            </a:extLst>
          </p:cNvPr>
          <p:cNvSpPr txBox="1"/>
          <p:nvPr/>
        </p:nvSpPr>
        <p:spPr>
          <a:xfrm>
            <a:off x="546511" y="2588550"/>
            <a:ext cx="6792301" cy="1754326"/>
          </a:xfrm>
          <a:prstGeom prst="rect">
            <a:avLst/>
          </a:prstGeom>
          <a:noFill/>
        </p:spPr>
        <p:txBody>
          <a:bodyPr wrap="square" rtlCol="0">
            <a:spAutoFit/>
          </a:bodyPr>
          <a:lstStyle/>
          <a:p>
            <a:pPr marL="285750" indent="-285750">
              <a:buFont typeface="Courier New" panose="02070309020205020404" pitchFamily="49" charset="0"/>
              <a:buChar char="o"/>
            </a:pPr>
            <a:r>
              <a:rPr lang="en-AU" dirty="0">
                <a:latin typeface="Calibri" panose="020F0502020204030204" pitchFamily="34" charset="0"/>
                <a:ea typeface="Calibri" panose="020F0502020204030204" pitchFamily="34" charset="0"/>
              </a:rPr>
              <a:t>Staff are encouraged to </a:t>
            </a:r>
            <a:r>
              <a:rPr lang="en-AU" sz="1800" dirty="0">
                <a:effectLst/>
                <a:latin typeface="Calibri" panose="020F0502020204030204" pitchFamily="34" charset="0"/>
                <a:ea typeface="Calibri" panose="020F0502020204030204" pitchFamily="34" charset="0"/>
              </a:rPr>
              <a:t>use the new checklist. </a:t>
            </a:r>
            <a:endParaRPr lang="en-AU" dirty="0">
              <a:latin typeface="Calibri" panose="020F0502020204030204" pitchFamily="34" charset="0"/>
              <a:ea typeface="Calibri" panose="020F0502020204030204" pitchFamily="34" charset="0"/>
            </a:endParaRPr>
          </a:p>
          <a:p>
            <a:pPr marL="285750" indent="-285750">
              <a:buFont typeface="Courier New" panose="02070309020205020404" pitchFamily="49" charset="0"/>
              <a:buChar char="o"/>
            </a:pPr>
            <a:r>
              <a:rPr lang="en-AU" dirty="0">
                <a:latin typeface="Calibri" panose="020F0502020204030204" pitchFamily="34" charset="0"/>
                <a:ea typeface="Calibri" panose="020F0502020204030204" pitchFamily="34" charset="0"/>
              </a:rPr>
              <a:t>A copy of this PowerPoint will be distributed.</a:t>
            </a:r>
          </a:p>
          <a:p>
            <a:pPr marL="285750" indent="-285750">
              <a:buFont typeface="Courier New" panose="02070309020205020404" pitchFamily="49" charset="0"/>
              <a:buChar char="o"/>
            </a:pPr>
            <a:r>
              <a:rPr lang="en-AU" dirty="0">
                <a:latin typeface="Calibri" panose="020F0502020204030204" pitchFamily="34" charset="0"/>
                <a:ea typeface="Calibri" panose="020F0502020204030204" pitchFamily="34" charset="0"/>
              </a:rPr>
              <a:t>All staff have access to the Scaffold inspection checklist on iAuditor</a:t>
            </a:r>
          </a:p>
          <a:p>
            <a:pPr marL="285750" lvl="0" indent="-285750">
              <a:buFont typeface="Courier New" panose="02070309020205020404" pitchFamily="49" charset="0"/>
              <a:buChar char="o"/>
            </a:pPr>
            <a:r>
              <a:rPr lang="en-AU" sz="1800" dirty="0">
                <a:effectLst/>
                <a:latin typeface="Calibri" panose="020F0502020204030204" pitchFamily="34" charset="0"/>
                <a:ea typeface="Calibri" panose="020F0502020204030204" pitchFamily="34" charset="0"/>
              </a:rPr>
              <a:t>The old scaffold inspection checklist is no longer available on ASITE </a:t>
            </a:r>
          </a:p>
          <a:p>
            <a:pPr marL="285750" lvl="0" indent="-285750">
              <a:buFont typeface="Courier New" panose="02070309020205020404" pitchFamily="49" charset="0"/>
              <a:buChar char="o"/>
            </a:pPr>
            <a:r>
              <a:rPr lang="en-AU" dirty="0">
                <a:latin typeface="Calibri" panose="020F0502020204030204" pitchFamily="34" charset="0"/>
                <a:ea typeface="Calibri" panose="020F0502020204030204" pitchFamily="34" charset="0"/>
              </a:rPr>
              <a:t>Contact the HSEQ Team for any assistance</a:t>
            </a:r>
          </a:p>
          <a:p>
            <a:pPr marL="536575" indent="-174625">
              <a:buFont typeface="Arial" panose="020B0604020202020204" pitchFamily="34" charset="0"/>
              <a:buChar char="•"/>
            </a:pPr>
            <a:r>
              <a:rPr lang="en-AU" dirty="0">
                <a:latin typeface="Calibri" panose="020F0502020204030204" pitchFamily="34" charset="0"/>
              </a:rPr>
              <a:t>Any feedback on the inspection is appreciated</a:t>
            </a:r>
          </a:p>
        </p:txBody>
      </p:sp>
    </p:spTree>
    <p:extLst>
      <p:ext uri="{BB962C8B-B14F-4D97-AF65-F5344CB8AC3E}">
        <p14:creationId xmlns:p14="http://schemas.microsoft.com/office/powerpoint/2010/main" val="177399767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Benefits</a:t>
            </a:r>
          </a:p>
        </p:txBody>
      </p:sp>
      <p:sp>
        <p:nvSpPr>
          <p:cNvPr id="19" name="TextBox 18">
            <a:extLst>
              <a:ext uri="{FF2B5EF4-FFF2-40B4-BE49-F238E27FC236}">
                <a16:creationId xmlns:a16="http://schemas.microsoft.com/office/drawing/2014/main" id="{ECF4A0C6-B4FB-4A95-9F88-E4CB19F4F792}"/>
              </a:ext>
            </a:extLst>
          </p:cNvPr>
          <p:cNvSpPr txBox="1"/>
          <p:nvPr/>
        </p:nvSpPr>
        <p:spPr>
          <a:xfrm>
            <a:off x="117429" y="2484581"/>
            <a:ext cx="3904809" cy="2862322"/>
          </a:xfrm>
          <a:prstGeom prst="rect">
            <a:avLst/>
          </a:prstGeom>
          <a:noFill/>
        </p:spPr>
        <p:txBody>
          <a:bodyPr wrap="square" rtlCol="0">
            <a:spAutoFit/>
          </a:bodyPr>
          <a:lstStyle/>
          <a:p>
            <a:pPr marL="742950" indent="-285750" algn="l">
              <a:buFont typeface="Arial" panose="020B0604020202020204" pitchFamily="34" charset="0"/>
              <a:buChar char="•"/>
            </a:pPr>
            <a:r>
              <a:rPr lang="en-AU" sz="1800" dirty="0">
                <a:effectLst/>
                <a:ea typeface="Times New Roman" panose="02020603050405020304" pitchFamily="18" charset="0"/>
                <a:cs typeface="Arial" panose="020B0604020202020204" pitchFamily="34" charset="0"/>
              </a:rPr>
              <a:t>Results are clearly displayed. </a:t>
            </a:r>
          </a:p>
          <a:p>
            <a:pPr marL="457200" algn="l"/>
            <a:r>
              <a:rPr lang="en-AU" sz="1800" dirty="0">
                <a:effectLst/>
                <a:ea typeface="Times New Roman" panose="02020603050405020304" pitchFamily="18" charset="0"/>
                <a:cs typeface="Arial" panose="020B0604020202020204" pitchFamily="34" charset="0"/>
              </a:rPr>
              <a:t>- Non conformances are marked in red </a:t>
            </a:r>
          </a:p>
          <a:p>
            <a:pPr marL="742950" indent="-285750" algn="l">
              <a:buFont typeface="Arial" panose="020B0604020202020204" pitchFamily="34" charset="0"/>
              <a:buChar char="•"/>
            </a:pPr>
            <a:r>
              <a:rPr lang="en-AU" dirty="0">
                <a:ea typeface="Times New Roman" panose="02020603050405020304" pitchFamily="18" charset="0"/>
                <a:cs typeface="Arial" panose="020B0604020202020204" pitchFamily="34" charset="0"/>
              </a:rPr>
              <a:t>Scoring system</a:t>
            </a:r>
          </a:p>
          <a:p>
            <a:pPr marL="742950" indent="-285750" algn="l">
              <a:buFont typeface="Arial" panose="020B0604020202020204" pitchFamily="34" charset="0"/>
              <a:buChar char="•"/>
            </a:pPr>
            <a:r>
              <a:rPr lang="en-AU" sz="1800" dirty="0">
                <a:effectLst/>
                <a:ea typeface="Times New Roman" panose="02020603050405020304" pitchFamily="18" charset="0"/>
                <a:cs typeface="Arial" panose="020B0604020202020204" pitchFamily="34" charset="0"/>
              </a:rPr>
              <a:t>Easy to distribute to subcontractor (e.g. if rectification is required)</a:t>
            </a:r>
          </a:p>
          <a:p>
            <a:pPr marL="742950" indent="-285750" algn="l">
              <a:buFont typeface="Arial" panose="020B0604020202020204" pitchFamily="34" charset="0"/>
              <a:buChar char="•"/>
            </a:pPr>
            <a:r>
              <a:rPr lang="en-AU" dirty="0">
                <a:ea typeface="Times New Roman" panose="02020603050405020304" pitchFamily="18" charset="0"/>
                <a:cs typeface="Arial" panose="020B0604020202020204" pitchFamily="34" charset="0"/>
              </a:rPr>
              <a:t>Ability to upload photo evidence </a:t>
            </a:r>
          </a:p>
          <a:p>
            <a:pPr marL="742950" indent="-285750" algn="l">
              <a:buFont typeface="Arial" panose="020B0604020202020204" pitchFamily="34" charset="0"/>
              <a:buChar char="•"/>
            </a:pPr>
            <a:r>
              <a:rPr lang="en-AU" sz="1800" dirty="0">
                <a:effectLst/>
                <a:ea typeface="Times New Roman" panose="02020603050405020304" pitchFamily="18" charset="0"/>
                <a:cs typeface="Arial" panose="020B0604020202020204" pitchFamily="34" charset="0"/>
              </a:rPr>
              <a:t>Ability to assign actions </a:t>
            </a:r>
            <a:endParaRPr lang="en-AU" sz="1800" dirty="0">
              <a:effectLst/>
              <a:ea typeface="Times New Roman" panose="02020603050405020304" pitchFamily="18" charset="0"/>
              <a:cs typeface="Times New Roman" panose="02020603050405020304" pitchFamily="18" charset="0"/>
            </a:endParaRPr>
          </a:p>
        </p:txBody>
      </p:sp>
      <p:pic>
        <p:nvPicPr>
          <p:cNvPr id="5" name="Picture 4" descr="A picture containing timeline&#10;&#10;Description automatically generated">
            <a:extLst>
              <a:ext uri="{FF2B5EF4-FFF2-40B4-BE49-F238E27FC236}">
                <a16:creationId xmlns:a16="http://schemas.microsoft.com/office/drawing/2014/main" id="{0F9FCCCA-6550-3778-6CF2-9B84070B14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2676" y="1748508"/>
            <a:ext cx="7411596" cy="4832767"/>
          </a:xfrm>
          <a:prstGeom prst="rect">
            <a:avLst/>
          </a:prstGeom>
        </p:spPr>
      </p:pic>
    </p:spTree>
    <p:extLst>
      <p:ext uri="{BB962C8B-B14F-4D97-AF65-F5344CB8AC3E}">
        <p14:creationId xmlns:p14="http://schemas.microsoft.com/office/powerpoint/2010/main" val="81192594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5">
            <a:extLst>
              <a:ext uri="{FF2B5EF4-FFF2-40B4-BE49-F238E27FC236}">
                <a16:creationId xmlns:a16="http://schemas.microsoft.com/office/drawing/2014/main" id="{19282067-31F2-49ED-AD22-7081EBA07547}"/>
              </a:ext>
            </a:extLst>
          </p:cNvPr>
          <p:cNvSpPr txBox="1">
            <a:spLocks/>
          </p:cNvSpPr>
          <p:nvPr/>
        </p:nvSpPr>
        <p:spPr>
          <a:xfrm>
            <a:off x="-841615" y="286609"/>
            <a:ext cx="6716271" cy="1200329"/>
          </a:xfrm>
          <a:prstGeom prst="rect">
            <a:avLst/>
          </a:prstGeom>
        </p:spPr>
        <p:txBody>
          <a:bodyPr wrap="none" anchor="ctr"/>
          <a:lstStyle>
            <a:lvl1pPr marL="0" indent="0" algn="ctr" defTabSz="914400" rtl="0" eaLnBrk="1" latinLnBrk="0" hangingPunct="1">
              <a:lnSpc>
                <a:spcPct val="90000"/>
              </a:lnSpc>
              <a:spcBef>
                <a:spcPts val="1000"/>
              </a:spcBef>
              <a:buFont typeface="Arial" panose="020B0604020202020204" pitchFamily="34" charset="0"/>
              <a:buNone/>
              <a:defRPr kumimoji="0" lang="en-US" sz="4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AU" dirty="0">
                <a:solidFill>
                  <a:schemeClr val="bg1"/>
                </a:solidFill>
                <a:latin typeface="CeraPRO-Regular" panose="020B0500000000000000" pitchFamily="34" charset="0"/>
              </a:rPr>
              <a:t>Benefits</a:t>
            </a:r>
          </a:p>
        </p:txBody>
      </p:sp>
      <p:sp>
        <p:nvSpPr>
          <p:cNvPr id="19" name="TextBox 18">
            <a:extLst>
              <a:ext uri="{FF2B5EF4-FFF2-40B4-BE49-F238E27FC236}">
                <a16:creationId xmlns:a16="http://schemas.microsoft.com/office/drawing/2014/main" id="{ECF4A0C6-B4FB-4A95-9F88-E4CB19F4F792}"/>
              </a:ext>
            </a:extLst>
          </p:cNvPr>
          <p:cNvSpPr txBox="1"/>
          <p:nvPr/>
        </p:nvSpPr>
        <p:spPr>
          <a:xfrm>
            <a:off x="-264038" y="2886324"/>
            <a:ext cx="3641147" cy="2585323"/>
          </a:xfrm>
          <a:prstGeom prst="rect">
            <a:avLst/>
          </a:prstGeom>
          <a:noFill/>
        </p:spPr>
        <p:txBody>
          <a:bodyPr wrap="square" rtlCol="0">
            <a:spAutoFit/>
          </a:bodyPr>
          <a:lstStyle/>
          <a:p>
            <a:pPr marL="742950" indent="-285750" algn="l">
              <a:buFont typeface="Arial" panose="020B0604020202020204" pitchFamily="34" charset="0"/>
              <a:buChar char="•"/>
            </a:pPr>
            <a:r>
              <a:rPr lang="en-AU" sz="1800" dirty="0">
                <a:effectLst/>
                <a:ea typeface="Times New Roman" panose="02020603050405020304" pitchFamily="18" charset="0"/>
                <a:cs typeface="Arial" panose="020B0604020202020204" pitchFamily="34" charset="0"/>
              </a:rPr>
              <a:t>A non conformance summary is produced by iAuditor </a:t>
            </a:r>
          </a:p>
          <a:p>
            <a:pPr marL="742950" indent="-285750" algn="l">
              <a:buFont typeface="Arial" panose="020B0604020202020204" pitchFamily="34" charset="0"/>
              <a:buChar char="•"/>
            </a:pPr>
            <a:r>
              <a:rPr lang="en-AU" sz="1800" dirty="0">
                <a:effectLst/>
                <a:ea typeface="Times New Roman" panose="02020603050405020304" pitchFamily="18" charset="0"/>
                <a:cs typeface="Arial" panose="020B0604020202020204" pitchFamily="34" charset="0"/>
              </a:rPr>
              <a:t>This will assist the business with determining areas of common non conformance thus providing direction on where to focus risk control efforts.</a:t>
            </a:r>
            <a:endParaRPr lang="en-AU" sz="1800" dirty="0">
              <a:effectLst/>
              <a:ea typeface="Times New Roman" panose="02020603050405020304" pitchFamily="18" charset="0"/>
              <a:cs typeface="Times New Roman" panose="02020603050405020304" pitchFamily="18" charset="0"/>
            </a:endParaRPr>
          </a:p>
        </p:txBody>
      </p:sp>
      <p:pic>
        <p:nvPicPr>
          <p:cNvPr id="3" name="Picture 2" descr="Table&#10;&#10;Description automatically generated with medium confidence">
            <a:extLst>
              <a:ext uri="{FF2B5EF4-FFF2-40B4-BE49-F238E27FC236}">
                <a16:creationId xmlns:a16="http://schemas.microsoft.com/office/drawing/2014/main" id="{EA77A20D-2932-AB8F-9AA6-F256AFFA1E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83842" y="2085975"/>
            <a:ext cx="7503334" cy="4555354"/>
          </a:xfrm>
          <a:prstGeom prst="rect">
            <a:avLst/>
          </a:prstGeom>
        </p:spPr>
      </p:pic>
    </p:spTree>
    <p:extLst>
      <p:ext uri="{BB962C8B-B14F-4D97-AF65-F5344CB8AC3E}">
        <p14:creationId xmlns:p14="http://schemas.microsoft.com/office/powerpoint/2010/main" val="2641001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13022</TotalTime>
  <Words>1577</Words>
  <Application>Microsoft Office PowerPoint</Application>
  <PresentationFormat>Widescreen</PresentationFormat>
  <Paragraphs>169</Paragraphs>
  <Slides>48</Slides>
  <Notes>8</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48</vt:i4>
      </vt:variant>
    </vt:vector>
  </HeadingPairs>
  <TitlesOfParts>
    <vt:vector size="58" baseType="lpstr">
      <vt:lpstr>Arial</vt:lpstr>
      <vt:lpstr>Calibri</vt:lpstr>
      <vt:lpstr>Calibri Light</vt:lpstr>
      <vt:lpstr>CeraPRO-Medium</vt:lpstr>
      <vt:lpstr>CeraPRO-Regular</vt:lpstr>
      <vt:lpstr>Courier New</vt:lpstr>
      <vt:lpstr>Segoe UI Semibold</vt:lpstr>
      <vt:lpstr>Wingdings</vt:lpstr>
      <vt:lpstr>Office Theme</vt:lpstr>
      <vt:lpstr>Adobe Acrobat Document</vt:lpstr>
      <vt:lpstr>HSEQ RISK MANAGEMENT TOOLS UPDATE</vt:lpstr>
      <vt:lpstr>PowerPoint Presentation</vt:lpstr>
      <vt:lpstr>QUARTER 1  HAZARD LOG &amp; SCAFFOLD REMOVAL CHECKLIST</vt:lpstr>
      <vt:lpstr>Hazard Log</vt:lpstr>
      <vt:lpstr>Hazard Log Limitations</vt:lpstr>
      <vt:lpstr>PowerPoint Presentation</vt:lpstr>
      <vt:lpstr>HOW TO USE THE QR CODE – MICROSOFT FORMS GUIDE</vt:lpstr>
      <vt:lpstr>PowerPoint Presentation</vt:lpstr>
      <vt:lpstr>PowerPoint Presentation</vt:lpstr>
      <vt:lpstr>PowerPoint Presentation</vt:lpstr>
      <vt:lpstr>PowerPoint Presentation</vt:lpstr>
      <vt:lpstr>PowerPoint Presentation</vt:lpstr>
      <vt:lpstr>ADDING A HOME SCREEN ICON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QUARTER 1  HAZARD LOG &amp; SCAFFOLD REMOVAL CHECKLIST</vt:lpstr>
      <vt:lpstr>Scaffold Inspection Checklist</vt:lpstr>
      <vt:lpstr>Scaffold Inspection Checklist Limitations</vt:lpstr>
      <vt:lpstr>HOW TO USE THE iAUDITOR SCAFFOLD INSPECTION CHECKLIST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Samantha Droney</dc:creator>
  <cp:lastModifiedBy>Hannah Ockendon</cp:lastModifiedBy>
  <cp:revision>46</cp:revision>
  <dcterms:created xsi:type="dcterms:W3CDTF">2020-08-17T22:51:01Z</dcterms:created>
  <dcterms:modified xsi:type="dcterms:W3CDTF">2022-06-18T09:25:13Z</dcterms:modified>
</cp:coreProperties>
</file>