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ppt/notesSlides/notesSlide103.xml" ContentType="application/vnd.openxmlformats-officedocument.presentationml.notesSlide+xml"/>
  <Override PartName="/ppt/notesSlides/notesSlide104.xml" ContentType="application/vnd.openxmlformats-officedocument.presentationml.notesSlide+xml"/>
  <Override PartName="/ppt/notesSlides/notesSlide105.xml" ContentType="application/vnd.openxmlformats-officedocument.presentationml.notesSlide+xml"/>
  <Override PartName="/ppt/notesSlides/notesSlide106.xml" ContentType="application/vnd.openxmlformats-officedocument.presentationml.notesSlide+xml"/>
  <Override PartName="/ppt/notesSlides/notesSlide107.xml" ContentType="application/vnd.openxmlformats-officedocument.presentationml.notesSlide+xml"/>
  <Override PartName="/ppt/notesSlides/notesSlide108.xml" ContentType="application/vnd.openxmlformats-officedocument.presentationml.notesSlide+xml"/>
  <Override PartName="/ppt/notesSlides/notesSlide109.xml" ContentType="application/vnd.openxmlformats-officedocument.presentationml.notesSlide+xml"/>
  <Override PartName="/ppt/notesSlides/notesSlide110.xml" ContentType="application/vnd.openxmlformats-officedocument.presentationml.notesSlide+xml"/>
  <Override PartName="/ppt/notesSlides/notesSlide111.xml" ContentType="application/vnd.openxmlformats-officedocument.presentationml.notesSlide+xml"/>
  <Override PartName="/ppt/notesSlides/notesSlide112.xml" ContentType="application/vnd.openxmlformats-officedocument.presentationml.notesSlide+xml"/>
  <Override PartName="/ppt/notesSlides/notesSlide113.xml" ContentType="application/vnd.openxmlformats-officedocument.presentationml.notesSlide+xml"/>
  <Override PartName="/ppt/notesSlides/notesSlide114.xml" ContentType="application/vnd.openxmlformats-officedocument.presentationml.notesSlide+xml"/>
  <Override PartName="/ppt/notesSlides/notesSlide115.xml" ContentType="application/vnd.openxmlformats-officedocument.presentationml.notesSlide+xml"/>
  <Override PartName="/ppt/notesSlides/notesSlide116.xml" ContentType="application/vnd.openxmlformats-officedocument.presentationml.notesSlide+xml"/>
  <Override PartName="/ppt/notesSlides/notesSlide117.xml" ContentType="application/vnd.openxmlformats-officedocument.presentationml.notesSlide+xml"/>
  <Override PartName="/ppt/notesSlides/notesSlide118.xml" ContentType="application/vnd.openxmlformats-officedocument.presentationml.notesSlide+xml"/>
  <Override PartName="/ppt/notesSlides/notesSlide119.xml" ContentType="application/vnd.openxmlformats-officedocument.presentationml.notesSlide+xml"/>
  <Override PartName="/ppt/notesSlides/notesSlide120.xml" ContentType="application/vnd.openxmlformats-officedocument.presentationml.notesSlide+xml"/>
  <Override PartName="/ppt/notesSlides/notesSlide121.xml" ContentType="application/vnd.openxmlformats-officedocument.presentationml.notesSlide+xml"/>
  <Override PartName="/ppt/notesSlides/notesSlide122.xml" ContentType="application/vnd.openxmlformats-officedocument.presentationml.notesSlide+xml"/>
  <Override PartName="/ppt/notesSlides/notesSlide123.xml" ContentType="application/vnd.openxmlformats-officedocument.presentationml.notesSlide+xml"/>
  <Override PartName="/ppt/notesSlides/notesSlide124.xml" ContentType="application/vnd.openxmlformats-officedocument.presentationml.notesSlide+xml"/>
  <Override PartName="/ppt/notesSlides/notesSlide125.xml" ContentType="application/vnd.openxmlformats-officedocument.presentationml.notesSlide+xml"/>
  <Override PartName="/ppt/notesSlides/notesSlide126.xml" ContentType="application/vnd.openxmlformats-officedocument.presentationml.notesSlide+xml"/>
  <Override PartName="/ppt/notesSlides/notesSlide127.xml" ContentType="application/vnd.openxmlformats-officedocument.presentationml.notesSlide+xml"/>
  <Override PartName="/ppt/notesSlides/notesSlide128.xml" ContentType="application/vnd.openxmlformats-officedocument.presentationml.notesSlide+xml"/>
  <Override PartName="/ppt/notesSlides/notesSlide129.xml" ContentType="application/vnd.openxmlformats-officedocument.presentationml.notesSlide+xml"/>
  <Override PartName="/ppt/notesSlides/notesSlide130.xml" ContentType="application/vnd.openxmlformats-officedocument.presentationml.notesSlide+xml"/>
  <Override PartName="/ppt/notesSlides/notesSlide131.xml" ContentType="application/vnd.openxmlformats-officedocument.presentationml.notesSlide+xml"/>
  <Override PartName="/ppt/notesSlides/notesSlide132.xml" ContentType="application/vnd.openxmlformats-officedocument.presentationml.notesSlide+xml"/>
  <Override PartName="/ppt/notesSlides/notesSlide133.xml" ContentType="application/vnd.openxmlformats-officedocument.presentationml.notesSlide+xml"/>
  <Override PartName="/ppt/notesSlides/notesSlide134.xml" ContentType="application/vnd.openxmlformats-officedocument.presentationml.notesSlide+xml"/>
  <Override PartName="/ppt/notesSlides/notesSlide135.xml" ContentType="application/vnd.openxmlformats-officedocument.presentationml.notesSlide+xml"/>
  <Override PartName="/ppt/notesSlides/notesSlide136.xml" ContentType="application/vnd.openxmlformats-officedocument.presentationml.notesSlide+xml"/>
  <Override PartName="/ppt/notesSlides/notesSlide137.xml" ContentType="application/vnd.openxmlformats-officedocument.presentationml.notesSlide+xml"/>
  <Override PartName="/ppt/notesSlides/notesSlide138.xml" ContentType="application/vnd.openxmlformats-officedocument.presentationml.notesSlide+xml"/>
  <Override PartName="/ppt/notesSlides/notesSlide139.xml" ContentType="application/vnd.openxmlformats-officedocument.presentationml.notesSlide+xml"/>
  <Override PartName="/ppt/notesSlides/notesSlide140.xml" ContentType="application/vnd.openxmlformats-officedocument.presentationml.notesSlide+xml"/>
  <Override PartName="/ppt/notesSlides/notesSlide141.xml" ContentType="application/vnd.openxmlformats-officedocument.presentationml.notesSlide+xml"/>
  <Override PartName="/ppt/notesSlides/notesSlide142.xml" ContentType="application/vnd.openxmlformats-officedocument.presentationml.notesSlide+xml"/>
  <Override PartName="/ppt/notesSlides/notesSlide143.xml" ContentType="application/vnd.openxmlformats-officedocument.presentationml.notesSlide+xml"/>
  <Override PartName="/ppt/notesSlides/notesSlide144.xml" ContentType="application/vnd.openxmlformats-officedocument.presentationml.notesSlide+xml"/>
  <Override PartName="/ppt/notesSlides/notesSlide145.xml" ContentType="application/vnd.openxmlformats-officedocument.presentationml.notesSlide+xml"/>
  <Override PartName="/ppt/notesSlides/notesSlide146.xml" ContentType="application/vnd.openxmlformats-officedocument.presentationml.notesSlide+xml"/>
  <Override PartName="/ppt/notesSlides/notesSlide147.xml" ContentType="application/vnd.openxmlformats-officedocument.presentationml.notesSlide+xml"/>
  <Override PartName="/ppt/notesSlides/notesSlide148.xml" ContentType="application/vnd.openxmlformats-officedocument.presentationml.notesSlide+xml"/>
  <Override PartName="/ppt/notesSlides/notesSlide149.xml" ContentType="application/vnd.openxmlformats-officedocument.presentationml.notesSlide+xml"/>
  <Override PartName="/ppt/notesSlides/notesSlide150.xml" ContentType="application/vnd.openxmlformats-officedocument.presentationml.notesSlide+xml"/>
  <Override PartName="/ppt/notesSlides/notesSlide151.xml" ContentType="application/vnd.openxmlformats-officedocument.presentationml.notesSlide+xml"/>
  <Override PartName="/ppt/notesSlides/notesSlide152.xml" ContentType="application/vnd.openxmlformats-officedocument.presentationml.notesSlide+xml"/>
  <Override PartName="/ppt/notesSlides/notesSlide153.xml" ContentType="application/vnd.openxmlformats-officedocument.presentationml.notesSlide+xml"/>
  <Override PartName="/ppt/notesSlides/notesSlide154.xml" ContentType="application/vnd.openxmlformats-officedocument.presentationml.notesSlide+xml"/>
  <Override PartName="/ppt/notesSlides/notesSlide155.xml" ContentType="application/vnd.openxmlformats-officedocument.presentationml.notesSlide+xml"/>
  <Override PartName="/ppt/notesSlides/notesSlide156.xml" ContentType="application/vnd.openxmlformats-officedocument.presentationml.notesSlide+xml"/>
  <Override PartName="/ppt/notesSlides/notesSlide157.xml" ContentType="application/vnd.openxmlformats-officedocument.presentationml.notesSlide+xml"/>
  <Override PartName="/ppt/notesSlides/notesSlide158.xml" ContentType="application/vnd.openxmlformats-officedocument.presentationml.notesSlide+xml"/>
  <Override PartName="/ppt/notesSlides/notesSlide15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4"/>
  </p:notesMasterIdLst>
  <p:handoutMasterIdLst>
    <p:handoutMasterId r:id="rId175"/>
  </p:handoutMasterIdLst>
  <p:sldIdLst>
    <p:sldId id="324" r:id="rId2"/>
    <p:sldId id="347" r:id="rId3"/>
    <p:sldId id="257" r:id="rId4"/>
    <p:sldId id="463" r:id="rId5"/>
    <p:sldId id="472" r:id="rId6"/>
    <p:sldId id="260" r:id="rId7"/>
    <p:sldId id="261" r:id="rId8"/>
    <p:sldId id="262" r:id="rId9"/>
    <p:sldId id="263" r:id="rId10"/>
    <p:sldId id="264" r:id="rId11"/>
    <p:sldId id="475" r:id="rId12"/>
    <p:sldId id="476" r:id="rId13"/>
    <p:sldId id="464" r:id="rId14"/>
    <p:sldId id="474" r:id="rId15"/>
    <p:sldId id="465" r:id="rId16"/>
    <p:sldId id="265" r:id="rId17"/>
    <p:sldId id="456" r:id="rId18"/>
    <p:sldId id="266" r:id="rId19"/>
    <p:sldId id="457" r:id="rId20"/>
    <p:sldId id="267" r:id="rId21"/>
    <p:sldId id="268" r:id="rId22"/>
    <p:sldId id="269" r:id="rId23"/>
    <p:sldId id="436" r:id="rId24"/>
    <p:sldId id="326" r:id="rId25"/>
    <p:sldId id="270" r:id="rId26"/>
    <p:sldId id="272" r:id="rId27"/>
    <p:sldId id="271" r:id="rId28"/>
    <p:sldId id="273" r:id="rId29"/>
    <p:sldId id="279" r:id="rId30"/>
    <p:sldId id="327" r:id="rId31"/>
    <p:sldId id="468" r:id="rId32"/>
    <p:sldId id="275" r:id="rId33"/>
    <p:sldId id="276" r:id="rId34"/>
    <p:sldId id="437" r:id="rId35"/>
    <p:sldId id="280" r:id="rId36"/>
    <p:sldId id="278" r:id="rId37"/>
    <p:sldId id="438" r:id="rId38"/>
    <p:sldId id="281" r:id="rId39"/>
    <p:sldId id="283" r:id="rId40"/>
    <p:sldId id="282" r:id="rId41"/>
    <p:sldId id="328" r:id="rId42"/>
    <p:sldId id="284" r:id="rId43"/>
    <p:sldId id="329" r:id="rId44"/>
    <p:sldId id="285" r:id="rId45"/>
    <p:sldId id="439" r:id="rId46"/>
    <p:sldId id="286" r:id="rId47"/>
    <p:sldId id="288" r:id="rId48"/>
    <p:sldId id="330" r:id="rId49"/>
    <p:sldId id="331" r:id="rId50"/>
    <p:sldId id="290" r:id="rId51"/>
    <p:sldId id="291" r:id="rId52"/>
    <p:sldId id="293" r:id="rId53"/>
    <p:sldId id="295" r:id="rId54"/>
    <p:sldId id="292" r:id="rId55"/>
    <p:sldId id="294" r:id="rId56"/>
    <p:sldId id="299" r:id="rId57"/>
    <p:sldId id="477" r:id="rId58"/>
    <p:sldId id="479" r:id="rId59"/>
    <p:sldId id="478" r:id="rId60"/>
    <p:sldId id="300" r:id="rId61"/>
    <p:sldId id="302" r:id="rId62"/>
    <p:sldId id="303" r:id="rId63"/>
    <p:sldId id="305" r:id="rId64"/>
    <p:sldId id="306" r:id="rId65"/>
    <p:sldId id="307" r:id="rId66"/>
    <p:sldId id="308" r:id="rId67"/>
    <p:sldId id="309" r:id="rId68"/>
    <p:sldId id="310" r:id="rId69"/>
    <p:sldId id="311" r:id="rId70"/>
    <p:sldId id="312" r:id="rId71"/>
    <p:sldId id="314" r:id="rId72"/>
    <p:sldId id="315" r:id="rId73"/>
    <p:sldId id="316" r:id="rId74"/>
    <p:sldId id="317" r:id="rId75"/>
    <p:sldId id="318" r:id="rId76"/>
    <p:sldId id="319" r:id="rId77"/>
    <p:sldId id="320" r:id="rId78"/>
    <p:sldId id="321" r:id="rId79"/>
    <p:sldId id="322" r:id="rId80"/>
    <p:sldId id="323" r:id="rId81"/>
    <p:sldId id="458" r:id="rId82"/>
    <p:sldId id="345" r:id="rId83"/>
    <p:sldId id="346" r:id="rId84"/>
    <p:sldId id="535" r:id="rId85"/>
    <p:sldId id="498" r:id="rId86"/>
    <p:sldId id="501" r:id="rId87"/>
    <p:sldId id="538" r:id="rId88"/>
    <p:sldId id="488" r:id="rId89"/>
    <p:sldId id="489" r:id="rId90"/>
    <p:sldId id="491" r:id="rId91"/>
    <p:sldId id="492" r:id="rId92"/>
    <p:sldId id="494" r:id="rId93"/>
    <p:sldId id="495" r:id="rId94"/>
    <p:sldId id="537" r:id="rId95"/>
    <p:sldId id="503" r:id="rId96"/>
    <p:sldId id="508" r:id="rId97"/>
    <p:sldId id="509" r:id="rId98"/>
    <p:sldId id="510" r:id="rId99"/>
    <p:sldId id="511" r:id="rId100"/>
    <p:sldId id="512" r:id="rId101"/>
    <p:sldId id="515" r:id="rId102"/>
    <p:sldId id="516" r:id="rId103"/>
    <p:sldId id="517" r:id="rId104"/>
    <p:sldId id="521" r:id="rId105"/>
    <p:sldId id="522" r:id="rId106"/>
    <p:sldId id="523" r:id="rId107"/>
    <p:sldId id="524" r:id="rId108"/>
    <p:sldId id="525" r:id="rId109"/>
    <p:sldId id="526" r:id="rId110"/>
    <p:sldId id="527" r:id="rId111"/>
    <p:sldId id="528" r:id="rId112"/>
    <p:sldId id="529" r:id="rId113"/>
    <p:sldId id="530" r:id="rId114"/>
    <p:sldId id="531" r:id="rId115"/>
    <p:sldId id="532" r:id="rId116"/>
    <p:sldId id="534" r:id="rId117"/>
    <p:sldId id="485" r:id="rId118"/>
    <p:sldId id="486" r:id="rId119"/>
    <p:sldId id="487" r:id="rId120"/>
    <p:sldId id="536" r:id="rId121"/>
    <p:sldId id="384" r:id="rId122"/>
    <p:sldId id="471" r:id="rId123"/>
    <p:sldId id="386" r:id="rId124"/>
    <p:sldId id="445" r:id="rId125"/>
    <p:sldId id="388" r:id="rId126"/>
    <p:sldId id="389" r:id="rId127"/>
    <p:sldId id="387" r:id="rId128"/>
    <p:sldId id="390" r:id="rId129"/>
    <p:sldId id="397" r:id="rId130"/>
    <p:sldId id="391" r:id="rId131"/>
    <p:sldId id="446" r:id="rId132"/>
    <p:sldId id="398" r:id="rId133"/>
    <p:sldId id="447" r:id="rId134"/>
    <p:sldId id="448" r:id="rId135"/>
    <p:sldId id="449" r:id="rId136"/>
    <p:sldId id="450" r:id="rId137"/>
    <p:sldId id="451" r:id="rId138"/>
    <p:sldId id="392" r:id="rId139"/>
    <p:sldId id="393" r:id="rId140"/>
    <p:sldId id="454" r:id="rId141"/>
    <p:sldId id="395" r:id="rId142"/>
    <p:sldId id="452" r:id="rId143"/>
    <p:sldId id="396" r:id="rId144"/>
    <p:sldId id="399" r:id="rId145"/>
    <p:sldId id="441" r:id="rId146"/>
    <p:sldId id="442" r:id="rId147"/>
    <p:sldId id="443" r:id="rId148"/>
    <p:sldId id="444" r:id="rId149"/>
    <p:sldId id="400" r:id="rId150"/>
    <p:sldId id="401" r:id="rId151"/>
    <p:sldId id="402" r:id="rId152"/>
    <p:sldId id="403" r:id="rId153"/>
    <p:sldId id="404" r:id="rId154"/>
    <p:sldId id="405" r:id="rId155"/>
    <p:sldId id="459" r:id="rId156"/>
    <p:sldId id="460" r:id="rId157"/>
    <p:sldId id="461" r:id="rId158"/>
    <p:sldId id="348" r:id="rId159"/>
    <p:sldId id="357" r:id="rId160"/>
    <p:sldId id="358" r:id="rId161"/>
    <p:sldId id="359" r:id="rId162"/>
    <p:sldId id="360" r:id="rId163"/>
    <p:sldId id="361" r:id="rId164"/>
    <p:sldId id="480" r:id="rId165"/>
    <p:sldId id="481" r:id="rId166"/>
    <p:sldId id="482" r:id="rId167"/>
    <p:sldId id="362" r:id="rId168"/>
    <p:sldId id="363" r:id="rId169"/>
    <p:sldId id="364" r:id="rId170"/>
    <p:sldId id="455" r:id="rId171"/>
    <p:sldId id="483" r:id="rId172"/>
    <p:sldId id="469" r:id="rId17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71185" autoAdjust="0"/>
  </p:normalViewPr>
  <p:slideViewPr>
    <p:cSldViewPr snapToGrid="0">
      <p:cViewPr varScale="1">
        <p:scale>
          <a:sx n="86" d="100"/>
          <a:sy n="86" d="100"/>
        </p:scale>
        <p:origin x="2370" y="96"/>
      </p:cViewPr>
      <p:guideLst/>
    </p:cSldViewPr>
  </p:slideViewPr>
  <p:outlineViewPr>
    <p:cViewPr>
      <p:scale>
        <a:sx n="33" d="100"/>
        <a:sy n="33" d="100"/>
      </p:scale>
      <p:origin x="0" y="-116346"/>
    </p:cViewPr>
  </p:outlineViewPr>
  <p:notesTextViewPr>
    <p:cViewPr>
      <p:scale>
        <a:sx n="1" d="1"/>
        <a:sy n="1" d="1"/>
      </p:scale>
      <p:origin x="0" y="0"/>
    </p:cViewPr>
  </p:notesTextViewPr>
  <p:sorterViewPr>
    <p:cViewPr>
      <p:scale>
        <a:sx n="150" d="100"/>
        <a:sy n="150" d="100"/>
      </p:scale>
      <p:origin x="0" y="0"/>
    </p:cViewPr>
  </p:sorterViewPr>
  <p:notesViewPr>
    <p:cSldViewPr snapToGrid="0">
      <p:cViewPr varScale="1">
        <p:scale>
          <a:sx n="92" d="100"/>
          <a:sy n="92" d="100"/>
        </p:scale>
        <p:origin x="3732"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38" Type="http://schemas.openxmlformats.org/officeDocument/2006/relationships/slide" Target="slides/slide137.xml"/><Relationship Id="rId154" Type="http://schemas.openxmlformats.org/officeDocument/2006/relationships/slide" Target="slides/slide153.xml"/><Relationship Id="rId159" Type="http://schemas.openxmlformats.org/officeDocument/2006/relationships/slide" Target="slides/slide158.xml"/><Relationship Id="rId175" Type="http://schemas.openxmlformats.org/officeDocument/2006/relationships/handoutMaster" Target="handoutMasters/handoutMaster1.xml"/><Relationship Id="rId170" Type="http://schemas.openxmlformats.org/officeDocument/2006/relationships/slide" Target="slides/slide169.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144" Type="http://schemas.openxmlformats.org/officeDocument/2006/relationships/slide" Target="slides/slide143.xml"/><Relationship Id="rId149" Type="http://schemas.openxmlformats.org/officeDocument/2006/relationships/slide" Target="slides/slide148.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160" Type="http://schemas.openxmlformats.org/officeDocument/2006/relationships/slide" Target="slides/slide159.xml"/><Relationship Id="rId165" Type="http://schemas.openxmlformats.org/officeDocument/2006/relationships/slide" Target="slides/slide16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slide" Target="slides/slide138.xml"/><Relationship Id="rId80" Type="http://schemas.openxmlformats.org/officeDocument/2006/relationships/slide" Target="slides/slide79.xml"/><Relationship Id="rId85" Type="http://schemas.openxmlformats.org/officeDocument/2006/relationships/slide" Target="slides/slide84.xml"/><Relationship Id="rId150" Type="http://schemas.openxmlformats.org/officeDocument/2006/relationships/slide" Target="slides/slide149.xml"/><Relationship Id="rId155" Type="http://schemas.openxmlformats.org/officeDocument/2006/relationships/slide" Target="slides/slide154.xml"/><Relationship Id="rId171" Type="http://schemas.openxmlformats.org/officeDocument/2006/relationships/slide" Target="slides/slide170.xml"/><Relationship Id="rId176" Type="http://schemas.openxmlformats.org/officeDocument/2006/relationships/presProps" Target="presProps.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slide" Target="slides/slide139.xml"/><Relationship Id="rId145" Type="http://schemas.openxmlformats.org/officeDocument/2006/relationships/slide" Target="slides/slide144.xml"/><Relationship Id="rId161" Type="http://schemas.openxmlformats.org/officeDocument/2006/relationships/slide" Target="slides/slide160.xml"/><Relationship Id="rId166" Type="http://schemas.openxmlformats.org/officeDocument/2006/relationships/slide" Target="slides/slide165.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30" Type="http://schemas.openxmlformats.org/officeDocument/2006/relationships/slide" Target="slides/slide129.xml"/><Relationship Id="rId135" Type="http://schemas.openxmlformats.org/officeDocument/2006/relationships/slide" Target="slides/slide134.xml"/><Relationship Id="rId143" Type="http://schemas.openxmlformats.org/officeDocument/2006/relationships/slide" Target="slides/slide142.xml"/><Relationship Id="rId148" Type="http://schemas.openxmlformats.org/officeDocument/2006/relationships/slide" Target="slides/slide147.xml"/><Relationship Id="rId151" Type="http://schemas.openxmlformats.org/officeDocument/2006/relationships/slide" Target="slides/slide150.xml"/><Relationship Id="rId156" Type="http://schemas.openxmlformats.org/officeDocument/2006/relationships/slide" Target="slides/slide155.xml"/><Relationship Id="rId164" Type="http://schemas.openxmlformats.org/officeDocument/2006/relationships/slide" Target="slides/slide163.xml"/><Relationship Id="rId169" Type="http://schemas.openxmlformats.org/officeDocument/2006/relationships/slide" Target="slides/slide168.xml"/><Relationship Id="rId177"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72" Type="http://schemas.openxmlformats.org/officeDocument/2006/relationships/slide" Target="slides/slide171.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167" Type="http://schemas.openxmlformats.org/officeDocument/2006/relationships/slide" Target="slides/slide166.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slide" Target="slides/slide16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theme" Target="theme/theme1.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73" Type="http://schemas.openxmlformats.org/officeDocument/2006/relationships/slide" Target="slides/slide172.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notesMaster" Target="notesMasters/notesMaster1.xml"/><Relationship Id="rId179" Type="http://schemas.openxmlformats.org/officeDocument/2006/relationships/tableStyles" Target="tableStyles.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en-US" dirty="0"/>
              <a:t>SISFFIT019  Incorporate exercise science principles to fitness programming</a:t>
            </a:r>
            <a:endParaRPr lang="en-AU" dirty="0"/>
          </a:p>
          <a:p>
            <a:endParaRPr lang="en-AU"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88CCB39-DF5D-4E29-9108-62A8B48E1F47}" type="datetimeFigureOut">
              <a:rPr lang="en-AU" smtClean="0"/>
              <a:t>2/10/2015</a:t>
            </a:fld>
            <a:endParaRPr lang="en-AU"/>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9205B25-BE80-4ABB-A4F7-C90A23C962FE}" type="slidenum">
              <a:rPr lang="en-AU" smtClean="0"/>
              <a:t>‹#›</a:t>
            </a:fld>
            <a:endParaRPr lang="en-AU"/>
          </a:p>
        </p:txBody>
      </p:sp>
    </p:spTree>
    <p:extLst>
      <p:ext uri="{BB962C8B-B14F-4D97-AF65-F5344CB8AC3E}">
        <p14:creationId xmlns:p14="http://schemas.microsoft.com/office/powerpoint/2010/main" val="3024530770"/>
      </p:ext>
    </p:extLst>
  </p:cSld>
  <p:clrMap bg1="lt1" tx1="dk1" bg2="lt2" tx2="dk2" accent1="accent1" accent2="accent2" accent3="accent3" accent4="accent4" accent5="accent5" accent6="accent6" hlink="hlink" folHlink="folHlink"/>
  <p:hf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en-US" dirty="0" smtClean="0"/>
              <a:t>SISFFIT019  Incorporate exercise science principles to fitness programming</a:t>
            </a:r>
            <a:endParaRPr lang="en-AU" dirty="0" smtClean="0"/>
          </a:p>
          <a:p>
            <a:endParaRPr lang="en-AU"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D5618F0-7C1A-4C5A-BCA2-0CAA40CC17B4}" type="datetimeFigureOut">
              <a:rPr lang="en-AU" smtClean="0"/>
              <a:t>2/10/2015</a:t>
            </a:fld>
            <a:endParaRPr lang="en-AU"/>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721DDD2-5ACD-448C-86B8-4E5A7F135566}" type="slidenum">
              <a:rPr lang="en-AU" smtClean="0"/>
              <a:t>‹#›</a:t>
            </a:fld>
            <a:endParaRPr lang="en-AU"/>
          </a:p>
        </p:txBody>
      </p:sp>
    </p:spTree>
    <p:extLst>
      <p:ext uri="{BB962C8B-B14F-4D97-AF65-F5344CB8AC3E}">
        <p14:creationId xmlns:p14="http://schemas.microsoft.com/office/powerpoint/2010/main" val="442837266"/>
      </p:ext>
    </p:extLst>
  </p:cSld>
  <p:clrMap bg1="lt1" tx1="dk1" bg2="lt2" tx2="dk2" accent1="accent1" accent2="accent2" accent3="accent3" accent4="accent4" accent5="accent5" accent6="accent6" hlink="hlink" folHlink="folHlink"/>
  <p:hf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18.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121.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2" Type="http://schemas.openxmlformats.org/officeDocument/2006/relationships/slide" Target="../slides/slide123.xml"/><Relationship Id="rId1" Type="http://schemas.openxmlformats.org/officeDocument/2006/relationships/notesMaster" Target="../notesMasters/notesMaster1.xml"/></Relationships>
</file>

<file path=ppt/notesSlides/_rels/notesSlide111.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112.xml.rels><?xml version="1.0" encoding="UTF-8" standalone="yes"?>
<Relationships xmlns="http://schemas.openxmlformats.org/package/2006/relationships"><Relationship Id="rId2" Type="http://schemas.openxmlformats.org/officeDocument/2006/relationships/slide" Target="../slides/slide125.xml"/><Relationship Id="rId1" Type="http://schemas.openxmlformats.org/officeDocument/2006/relationships/notesMaster" Target="../notesMasters/notesMaster1.xml"/></Relationships>
</file>

<file path=ppt/notesSlides/_rels/notesSlide113.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_rels/notesSlide114.xml.rels><?xml version="1.0" encoding="UTF-8" standalone="yes"?>
<Relationships xmlns="http://schemas.openxmlformats.org/package/2006/relationships"><Relationship Id="rId2" Type="http://schemas.openxmlformats.org/officeDocument/2006/relationships/slide" Target="../slides/slide127.xml"/><Relationship Id="rId1" Type="http://schemas.openxmlformats.org/officeDocument/2006/relationships/notesMaster" Target="../notesMasters/notesMaster1.xml"/></Relationships>
</file>

<file path=ppt/notesSlides/_rels/notesSlide115.xml.rels><?xml version="1.0" encoding="UTF-8" standalone="yes"?>
<Relationships xmlns="http://schemas.openxmlformats.org/package/2006/relationships"><Relationship Id="rId2" Type="http://schemas.openxmlformats.org/officeDocument/2006/relationships/slide" Target="../slides/slide128.xml"/><Relationship Id="rId1" Type="http://schemas.openxmlformats.org/officeDocument/2006/relationships/notesMaster" Target="../notesMasters/notesMaster1.xml"/></Relationships>
</file>

<file path=ppt/notesSlides/_rels/notesSlide116.xml.rels><?xml version="1.0" encoding="UTF-8" standalone="yes"?>
<Relationships xmlns="http://schemas.openxmlformats.org/package/2006/relationships"><Relationship Id="rId2" Type="http://schemas.openxmlformats.org/officeDocument/2006/relationships/slide" Target="../slides/slide129.xml"/><Relationship Id="rId1" Type="http://schemas.openxmlformats.org/officeDocument/2006/relationships/notesMaster" Target="../notesMasters/notesMaster1.xml"/></Relationships>
</file>

<file path=ppt/notesSlides/_rels/notesSlide117.xml.rels><?xml version="1.0" encoding="UTF-8" standalone="yes"?>
<Relationships xmlns="http://schemas.openxmlformats.org/package/2006/relationships"><Relationship Id="rId2" Type="http://schemas.openxmlformats.org/officeDocument/2006/relationships/slide" Target="../slides/slide130.xml"/><Relationship Id="rId1" Type="http://schemas.openxmlformats.org/officeDocument/2006/relationships/notesMaster" Target="../notesMasters/notesMaster1.xml"/></Relationships>
</file>

<file path=ppt/notesSlides/_rels/notesSlide118.xml.rels><?xml version="1.0" encoding="UTF-8" standalone="yes"?>
<Relationships xmlns="http://schemas.openxmlformats.org/package/2006/relationships"><Relationship Id="rId2" Type="http://schemas.openxmlformats.org/officeDocument/2006/relationships/slide" Target="../slides/slide131.xml"/><Relationship Id="rId1" Type="http://schemas.openxmlformats.org/officeDocument/2006/relationships/notesMaster" Target="../notesMasters/notesMaster1.xml"/></Relationships>
</file>

<file path=ppt/notesSlides/_rels/notesSlide119.xml.rels><?xml version="1.0" encoding="UTF-8" standalone="yes"?>
<Relationships xmlns="http://schemas.openxmlformats.org/package/2006/relationships"><Relationship Id="rId2" Type="http://schemas.openxmlformats.org/officeDocument/2006/relationships/slide" Target="../slides/slide132.xml"/><Relationship Id="rId1" Type="http://schemas.openxmlformats.org/officeDocument/2006/relationships/notesMaster" Target="../notesMasters/notesMaster1.xml"/></Relationships>
</file>

<file path=ppt/notesSlides/_rels/notesSlide120.xml.rels><?xml version="1.0" encoding="UTF-8" standalone="yes"?>
<Relationships xmlns="http://schemas.openxmlformats.org/package/2006/relationships"><Relationship Id="rId2" Type="http://schemas.openxmlformats.org/officeDocument/2006/relationships/slide" Target="../slides/slide133.xml"/><Relationship Id="rId1" Type="http://schemas.openxmlformats.org/officeDocument/2006/relationships/notesMaster" Target="../notesMasters/notesMaster1.xml"/></Relationships>
</file>

<file path=ppt/notesSlides/_rels/notesSlide121.xml.rels><?xml version="1.0" encoding="UTF-8" standalone="yes"?>
<Relationships xmlns="http://schemas.openxmlformats.org/package/2006/relationships"><Relationship Id="rId2" Type="http://schemas.openxmlformats.org/officeDocument/2006/relationships/slide" Target="../slides/slide134.xml"/><Relationship Id="rId1" Type="http://schemas.openxmlformats.org/officeDocument/2006/relationships/notesMaster" Target="../notesMasters/notesMaster1.xml"/></Relationships>
</file>

<file path=ppt/notesSlides/_rels/notesSlide122.xml.rels><?xml version="1.0" encoding="UTF-8" standalone="yes"?>
<Relationships xmlns="http://schemas.openxmlformats.org/package/2006/relationships"><Relationship Id="rId2" Type="http://schemas.openxmlformats.org/officeDocument/2006/relationships/slide" Target="../slides/slide135.xml"/><Relationship Id="rId1" Type="http://schemas.openxmlformats.org/officeDocument/2006/relationships/notesMaster" Target="../notesMasters/notesMaster1.xml"/></Relationships>
</file>

<file path=ppt/notesSlides/_rels/notesSlide123.xml.rels><?xml version="1.0" encoding="UTF-8" standalone="yes"?>
<Relationships xmlns="http://schemas.openxmlformats.org/package/2006/relationships"><Relationship Id="rId2" Type="http://schemas.openxmlformats.org/officeDocument/2006/relationships/slide" Target="../slides/slide136.xml"/><Relationship Id="rId1" Type="http://schemas.openxmlformats.org/officeDocument/2006/relationships/notesMaster" Target="../notesMasters/notesMaster1.xml"/></Relationships>
</file>

<file path=ppt/notesSlides/_rels/notesSlide124.xml.rels><?xml version="1.0" encoding="UTF-8" standalone="yes"?>
<Relationships xmlns="http://schemas.openxmlformats.org/package/2006/relationships"><Relationship Id="rId2" Type="http://schemas.openxmlformats.org/officeDocument/2006/relationships/slide" Target="../slides/slide137.xml"/><Relationship Id="rId1" Type="http://schemas.openxmlformats.org/officeDocument/2006/relationships/notesMaster" Target="../notesMasters/notesMaster1.xml"/></Relationships>
</file>

<file path=ppt/notesSlides/_rels/notesSlide125.xml.rels><?xml version="1.0" encoding="UTF-8" standalone="yes"?>
<Relationships xmlns="http://schemas.openxmlformats.org/package/2006/relationships"><Relationship Id="rId2" Type="http://schemas.openxmlformats.org/officeDocument/2006/relationships/slide" Target="../slides/slide138.xml"/><Relationship Id="rId1" Type="http://schemas.openxmlformats.org/officeDocument/2006/relationships/notesMaster" Target="../notesMasters/notesMaster1.xml"/></Relationships>
</file>

<file path=ppt/notesSlides/_rels/notesSlide126.xml.rels><?xml version="1.0" encoding="UTF-8" standalone="yes"?>
<Relationships xmlns="http://schemas.openxmlformats.org/package/2006/relationships"><Relationship Id="rId2" Type="http://schemas.openxmlformats.org/officeDocument/2006/relationships/slide" Target="../slides/slide139.xml"/><Relationship Id="rId1" Type="http://schemas.openxmlformats.org/officeDocument/2006/relationships/notesMaster" Target="../notesMasters/notesMaster1.xml"/></Relationships>
</file>

<file path=ppt/notesSlides/_rels/notesSlide127.xml.rels><?xml version="1.0" encoding="UTF-8" standalone="yes"?>
<Relationships xmlns="http://schemas.openxmlformats.org/package/2006/relationships"><Relationship Id="rId2" Type="http://schemas.openxmlformats.org/officeDocument/2006/relationships/slide" Target="../slides/slide140.xml"/><Relationship Id="rId1" Type="http://schemas.openxmlformats.org/officeDocument/2006/relationships/notesMaster" Target="../notesMasters/notesMaster1.xml"/></Relationships>
</file>

<file path=ppt/notesSlides/_rels/notesSlide128.xml.rels><?xml version="1.0" encoding="UTF-8" standalone="yes"?>
<Relationships xmlns="http://schemas.openxmlformats.org/package/2006/relationships"><Relationship Id="rId2" Type="http://schemas.openxmlformats.org/officeDocument/2006/relationships/slide" Target="../slides/slide141.xml"/><Relationship Id="rId1" Type="http://schemas.openxmlformats.org/officeDocument/2006/relationships/notesMaster" Target="../notesMasters/notesMaster1.xml"/></Relationships>
</file>

<file path=ppt/notesSlides/_rels/notesSlide129.xml.rels><?xml version="1.0" encoding="UTF-8" standalone="yes"?>
<Relationships xmlns="http://schemas.openxmlformats.org/package/2006/relationships"><Relationship Id="rId2" Type="http://schemas.openxmlformats.org/officeDocument/2006/relationships/slide" Target="../slides/slide142.xml"/><Relationship Id="rId1" Type="http://schemas.openxmlformats.org/officeDocument/2006/relationships/notesMaster" Target="../notesMasters/notesMaster1.xml"/></Relationships>
</file>

<file path=ppt/notesSlides/_rels/notesSlide130.xml.rels><?xml version="1.0" encoding="UTF-8" standalone="yes"?>
<Relationships xmlns="http://schemas.openxmlformats.org/package/2006/relationships"><Relationship Id="rId2" Type="http://schemas.openxmlformats.org/officeDocument/2006/relationships/slide" Target="../slides/slide143.xml"/><Relationship Id="rId1" Type="http://schemas.openxmlformats.org/officeDocument/2006/relationships/notesMaster" Target="../notesMasters/notesMaster1.xml"/></Relationships>
</file>

<file path=ppt/notesSlides/_rels/notesSlide131.xml.rels><?xml version="1.0" encoding="UTF-8" standalone="yes"?>
<Relationships xmlns="http://schemas.openxmlformats.org/package/2006/relationships"><Relationship Id="rId2" Type="http://schemas.openxmlformats.org/officeDocument/2006/relationships/slide" Target="../slides/slide144.xml"/><Relationship Id="rId1" Type="http://schemas.openxmlformats.org/officeDocument/2006/relationships/notesMaster" Target="../notesMasters/notesMaster1.xml"/></Relationships>
</file>

<file path=ppt/notesSlides/_rels/notesSlide132.xml.rels><?xml version="1.0" encoding="UTF-8" standalone="yes"?>
<Relationships xmlns="http://schemas.openxmlformats.org/package/2006/relationships"><Relationship Id="rId2" Type="http://schemas.openxmlformats.org/officeDocument/2006/relationships/slide" Target="../slides/slide145.xml"/><Relationship Id="rId1" Type="http://schemas.openxmlformats.org/officeDocument/2006/relationships/notesMaster" Target="../notesMasters/notesMaster1.xml"/></Relationships>
</file>

<file path=ppt/notesSlides/_rels/notesSlide133.xml.rels><?xml version="1.0" encoding="UTF-8" standalone="yes"?>
<Relationships xmlns="http://schemas.openxmlformats.org/package/2006/relationships"><Relationship Id="rId2" Type="http://schemas.openxmlformats.org/officeDocument/2006/relationships/slide" Target="../slides/slide146.xml"/><Relationship Id="rId1" Type="http://schemas.openxmlformats.org/officeDocument/2006/relationships/notesMaster" Target="../notesMasters/notesMaster1.xml"/></Relationships>
</file>

<file path=ppt/notesSlides/_rels/notesSlide134.xml.rels><?xml version="1.0" encoding="UTF-8" standalone="yes"?>
<Relationships xmlns="http://schemas.openxmlformats.org/package/2006/relationships"><Relationship Id="rId2" Type="http://schemas.openxmlformats.org/officeDocument/2006/relationships/slide" Target="../slides/slide147.xml"/><Relationship Id="rId1" Type="http://schemas.openxmlformats.org/officeDocument/2006/relationships/notesMaster" Target="../notesMasters/notesMaster1.xml"/></Relationships>
</file>

<file path=ppt/notesSlides/_rels/notesSlide135.xml.rels><?xml version="1.0" encoding="UTF-8" standalone="yes"?>
<Relationships xmlns="http://schemas.openxmlformats.org/package/2006/relationships"><Relationship Id="rId2" Type="http://schemas.openxmlformats.org/officeDocument/2006/relationships/slide" Target="../slides/slide148.xml"/><Relationship Id="rId1" Type="http://schemas.openxmlformats.org/officeDocument/2006/relationships/notesMaster" Target="../notesMasters/notesMaster1.xml"/></Relationships>
</file>

<file path=ppt/notesSlides/_rels/notesSlide136.xml.rels><?xml version="1.0" encoding="UTF-8" standalone="yes"?>
<Relationships xmlns="http://schemas.openxmlformats.org/package/2006/relationships"><Relationship Id="rId2" Type="http://schemas.openxmlformats.org/officeDocument/2006/relationships/slide" Target="../slides/slide149.xml"/><Relationship Id="rId1" Type="http://schemas.openxmlformats.org/officeDocument/2006/relationships/notesMaster" Target="../notesMasters/notesMaster1.xml"/></Relationships>
</file>

<file path=ppt/notesSlides/_rels/notesSlide137.xml.rels><?xml version="1.0" encoding="UTF-8" standalone="yes"?>
<Relationships xmlns="http://schemas.openxmlformats.org/package/2006/relationships"><Relationship Id="rId2" Type="http://schemas.openxmlformats.org/officeDocument/2006/relationships/slide" Target="../slides/slide150.xml"/><Relationship Id="rId1" Type="http://schemas.openxmlformats.org/officeDocument/2006/relationships/notesMaster" Target="../notesMasters/notesMaster1.xml"/></Relationships>
</file>

<file path=ppt/notesSlides/_rels/notesSlide138.xml.rels><?xml version="1.0" encoding="UTF-8" standalone="yes"?>
<Relationships xmlns="http://schemas.openxmlformats.org/package/2006/relationships"><Relationship Id="rId2" Type="http://schemas.openxmlformats.org/officeDocument/2006/relationships/slide" Target="../slides/slide151.xml"/><Relationship Id="rId1" Type="http://schemas.openxmlformats.org/officeDocument/2006/relationships/notesMaster" Target="../notesMasters/notesMaster1.xml"/></Relationships>
</file>

<file path=ppt/notesSlides/_rels/notesSlide139.xml.rels><?xml version="1.0" encoding="UTF-8" standalone="yes"?>
<Relationships xmlns="http://schemas.openxmlformats.org/package/2006/relationships"><Relationship Id="rId2" Type="http://schemas.openxmlformats.org/officeDocument/2006/relationships/slide" Target="../slides/slide152.xml"/><Relationship Id="rId1" Type="http://schemas.openxmlformats.org/officeDocument/2006/relationships/notesMaster" Target="../notesMasters/notesMaster1.xml"/></Relationships>
</file>

<file path=ppt/notesSlides/_rels/notesSlide140.xml.rels><?xml version="1.0" encoding="UTF-8" standalone="yes"?>
<Relationships xmlns="http://schemas.openxmlformats.org/package/2006/relationships"><Relationship Id="rId2" Type="http://schemas.openxmlformats.org/officeDocument/2006/relationships/slide" Target="../slides/slide153.xml"/><Relationship Id="rId1" Type="http://schemas.openxmlformats.org/officeDocument/2006/relationships/notesMaster" Target="../notesMasters/notesMaster1.xml"/></Relationships>
</file>

<file path=ppt/notesSlides/_rels/notesSlide141.xml.rels><?xml version="1.0" encoding="UTF-8" standalone="yes"?>
<Relationships xmlns="http://schemas.openxmlformats.org/package/2006/relationships"><Relationship Id="rId2" Type="http://schemas.openxmlformats.org/officeDocument/2006/relationships/slide" Target="../slides/slide154.xml"/><Relationship Id="rId1" Type="http://schemas.openxmlformats.org/officeDocument/2006/relationships/notesMaster" Target="../notesMasters/notesMaster1.xml"/></Relationships>
</file>

<file path=ppt/notesSlides/_rels/notesSlide142.xml.rels><?xml version="1.0" encoding="UTF-8" standalone="yes"?>
<Relationships xmlns="http://schemas.openxmlformats.org/package/2006/relationships"><Relationship Id="rId2" Type="http://schemas.openxmlformats.org/officeDocument/2006/relationships/slide" Target="../slides/slide155.xml"/><Relationship Id="rId1" Type="http://schemas.openxmlformats.org/officeDocument/2006/relationships/notesMaster" Target="../notesMasters/notesMaster1.xml"/></Relationships>
</file>

<file path=ppt/notesSlides/_rels/notesSlide143.xml.rels><?xml version="1.0" encoding="UTF-8" standalone="yes"?>
<Relationships xmlns="http://schemas.openxmlformats.org/package/2006/relationships"><Relationship Id="rId2" Type="http://schemas.openxmlformats.org/officeDocument/2006/relationships/slide" Target="../slides/slide156.xml"/><Relationship Id="rId1" Type="http://schemas.openxmlformats.org/officeDocument/2006/relationships/notesMaster" Target="../notesMasters/notesMaster1.xml"/></Relationships>
</file>

<file path=ppt/notesSlides/_rels/notesSlide144.xml.rels><?xml version="1.0" encoding="UTF-8" standalone="yes"?>
<Relationships xmlns="http://schemas.openxmlformats.org/package/2006/relationships"><Relationship Id="rId2" Type="http://schemas.openxmlformats.org/officeDocument/2006/relationships/slide" Target="../slides/slide157.xml"/><Relationship Id="rId1" Type="http://schemas.openxmlformats.org/officeDocument/2006/relationships/notesMaster" Target="../notesMasters/notesMaster1.xml"/></Relationships>
</file>

<file path=ppt/notesSlides/_rels/notesSlide145.xml.rels><?xml version="1.0" encoding="UTF-8" standalone="yes"?>
<Relationships xmlns="http://schemas.openxmlformats.org/package/2006/relationships"><Relationship Id="rId2" Type="http://schemas.openxmlformats.org/officeDocument/2006/relationships/slide" Target="../slides/slide158.xml"/><Relationship Id="rId1" Type="http://schemas.openxmlformats.org/officeDocument/2006/relationships/notesMaster" Target="../notesMasters/notesMaster1.xml"/></Relationships>
</file>

<file path=ppt/notesSlides/_rels/notesSlide146.xml.rels><?xml version="1.0" encoding="UTF-8" standalone="yes"?>
<Relationships xmlns="http://schemas.openxmlformats.org/package/2006/relationships"><Relationship Id="rId2" Type="http://schemas.openxmlformats.org/officeDocument/2006/relationships/slide" Target="../slides/slide159.xml"/><Relationship Id="rId1" Type="http://schemas.openxmlformats.org/officeDocument/2006/relationships/notesMaster" Target="../notesMasters/notesMaster1.xml"/></Relationships>
</file>

<file path=ppt/notesSlides/_rels/notesSlide147.xml.rels><?xml version="1.0" encoding="UTF-8" standalone="yes"?>
<Relationships xmlns="http://schemas.openxmlformats.org/package/2006/relationships"><Relationship Id="rId2" Type="http://schemas.openxmlformats.org/officeDocument/2006/relationships/slide" Target="../slides/slide160.xml"/><Relationship Id="rId1" Type="http://schemas.openxmlformats.org/officeDocument/2006/relationships/notesMaster" Target="../notesMasters/notesMaster1.xml"/></Relationships>
</file>

<file path=ppt/notesSlides/_rels/notesSlide148.xml.rels><?xml version="1.0" encoding="UTF-8" standalone="yes"?>
<Relationships xmlns="http://schemas.openxmlformats.org/package/2006/relationships"><Relationship Id="rId2" Type="http://schemas.openxmlformats.org/officeDocument/2006/relationships/slide" Target="../slides/slide161.xml"/><Relationship Id="rId1" Type="http://schemas.openxmlformats.org/officeDocument/2006/relationships/notesMaster" Target="../notesMasters/notesMaster1.xml"/></Relationships>
</file>

<file path=ppt/notesSlides/_rels/notesSlide149.xml.rels><?xml version="1.0" encoding="UTF-8" standalone="yes"?>
<Relationships xmlns="http://schemas.openxmlformats.org/package/2006/relationships"><Relationship Id="rId2" Type="http://schemas.openxmlformats.org/officeDocument/2006/relationships/slide" Target="../slides/slide162.xml"/><Relationship Id="rId1" Type="http://schemas.openxmlformats.org/officeDocument/2006/relationships/notesMaster" Target="../notesMasters/notesMaster1.xml"/></Relationships>
</file>

<file path=ppt/notesSlides/_rels/notesSlide150.xml.rels><?xml version="1.0" encoding="UTF-8" standalone="yes"?>
<Relationships xmlns="http://schemas.openxmlformats.org/package/2006/relationships"><Relationship Id="rId2" Type="http://schemas.openxmlformats.org/officeDocument/2006/relationships/slide" Target="../slides/slide163.xml"/><Relationship Id="rId1" Type="http://schemas.openxmlformats.org/officeDocument/2006/relationships/notesMaster" Target="../notesMasters/notesMaster1.xml"/></Relationships>
</file>

<file path=ppt/notesSlides/_rels/notesSlide151.xml.rels><?xml version="1.0" encoding="UTF-8" standalone="yes"?>
<Relationships xmlns="http://schemas.openxmlformats.org/package/2006/relationships"><Relationship Id="rId2" Type="http://schemas.openxmlformats.org/officeDocument/2006/relationships/slide" Target="../slides/slide164.xml"/><Relationship Id="rId1" Type="http://schemas.openxmlformats.org/officeDocument/2006/relationships/notesMaster" Target="../notesMasters/notesMaster1.xml"/></Relationships>
</file>

<file path=ppt/notesSlides/_rels/notesSlide152.xml.rels><?xml version="1.0" encoding="UTF-8" standalone="yes"?>
<Relationships xmlns="http://schemas.openxmlformats.org/package/2006/relationships"><Relationship Id="rId2" Type="http://schemas.openxmlformats.org/officeDocument/2006/relationships/slide" Target="../slides/slide165.xml"/><Relationship Id="rId1" Type="http://schemas.openxmlformats.org/officeDocument/2006/relationships/notesMaster" Target="../notesMasters/notesMaster1.xml"/></Relationships>
</file>

<file path=ppt/notesSlides/_rels/notesSlide153.xml.rels><?xml version="1.0" encoding="UTF-8" standalone="yes"?>
<Relationships xmlns="http://schemas.openxmlformats.org/package/2006/relationships"><Relationship Id="rId2" Type="http://schemas.openxmlformats.org/officeDocument/2006/relationships/slide" Target="../slides/slide166.xml"/><Relationship Id="rId1" Type="http://schemas.openxmlformats.org/officeDocument/2006/relationships/notesMaster" Target="../notesMasters/notesMaster1.xml"/></Relationships>
</file>

<file path=ppt/notesSlides/_rels/notesSlide154.xml.rels><?xml version="1.0" encoding="UTF-8" standalone="yes"?>
<Relationships xmlns="http://schemas.openxmlformats.org/package/2006/relationships"><Relationship Id="rId2" Type="http://schemas.openxmlformats.org/officeDocument/2006/relationships/slide" Target="../slides/slide167.xml"/><Relationship Id="rId1" Type="http://schemas.openxmlformats.org/officeDocument/2006/relationships/notesMaster" Target="../notesMasters/notesMaster1.xml"/></Relationships>
</file>

<file path=ppt/notesSlides/_rels/notesSlide155.xml.rels><?xml version="1.0" encoding="UTF-8" standalone="yes"?>
<Relationships xmlns="http://schemas.openxmlformats.org/package/2006/relationships"><Relationship Id="rId2" Type="http://schemas.openxmlformats.org/officeDocument/2006/relationships/slide" Target="../slides/slide168.xml"/><Relationship Id="rId1" Type="http://schemas.openxmlformats.org/officeDocument/2006/relationships/notesMaster" Target="../notesMasters/notesMaster1.xml"/></Relationships>
</file>

<file path=ppt/notesSlides/_rels/notesSlide156.xml.rels><?xml version="1.0" encoding="UTF-8" standalone="yes"?>
<Relationships xmlns="http://schemas.openxmlformats.org/package/2006/relationships"><Relationship Id="rId2" Type="http://schemas.openxmlformats.org/officeDocument/2006/relationships/slide" Target="../slides/slide169.xml"/><Relationship Id="rId1" Type="http://schemas.openxmlformats.org/officeDocument/2006/relationships/notesMaster" Target="../notesMasters/notesMaster1.xml"/></Relationships>
</file>

<file path=ppt/notesSlides/_rels/notesSlide157.xml.rels><?xml version="1.0" encoding="UTF-8" standalone="yes"?>
<Relationships xmlns="http://schemas.openxmlformats.org/package/2006/relationships"><Relationship Id="rId2" Type="http://schemas.openxmlformats.org/officeDocument/2006/relationships/slide" Target="../slides/slide170.xml"/><Relationship Id="rId1" Type="http://schemas.openxmlformats.org/officeDocument/2006/relationships/notesMaster" Target="../notesMasters/notesMaster1.xml"/></Relationships>
</file>

<file path=ppt/notesSlides/_rels/notesSlide158.xml.rels><?xml version="1.0" encoding="UTF-8" standalone="yes"?>
<Relationships xmlns="http://schemas.openxmlformats.org/package/2006/relationships"><Relationship Id="rId2" Type="http://schemas.openxmlformats.org/officeDocument/2006/relationships/slide" Target="../slides/slide171.xml"/><Relationship Id="rId1" Type="http://schemas.openxmlformats.org/officeDocument/2006/relationships/notesMaster" Target="../notesMasters/notesMaster1.xml"/></Relationships>
</file>

<file path=ppt/notesSlides/_rels/notesSlide159.xml.rels><?xml version="1.0" encoding="UTF-8" standalone="yes"?>
<Relationships xmlns="http://schemas.openxmlformats.org/package/2006/relationships"><Relationship Id="rId2" Type="http://schemas.openxmlformats.org/officeDocument/2006/relationships/slide" Target="../slides/slide17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p:cNvSpPr>
            <a:spLocks noGrp="1" noRot="1" noChangeAspect="1" noTextEdit="1"/>
          </p:cNvSpPr>
          <p:nvPr>
            <p:ph type="sldImg"/>
          </p:nvPr>
        </p:nvSpPr>
        <p:spPr>
          <a:xfrm>
            <a:off x="1371600" y="1143000"/>
            <a:ext cx="4114800" cy="3086100"/>
          </a:xfrm>
          <a:ln/>
        </p:spPr>
      </p:sp>
      <p:sp>
        <p:nvSpPr>
          <p:cNvPr id="7270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AU" smtClean="0">
              <a:latin typeface="Arial" panose="020B0604020202020204" pitchFamily="34" charset="0"/>
            </a:endParaRPr>
          </a:p>
        </p:txBody>
      </p:sp>
      <p:sp>
        <p:nvSpPr>
          <p:cNvPr id="72708"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Anatomy Review</a:t>
            </a:r>
          </a:p>
        </p:txBody>
      </p:sp>
      <p:sp>
        <p:nvSpPr>
          <p:cNvPr id="72709"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(c) The WISE Academy, 2007</a:t>
            </a:r>
          </a:p>
        </p:txBody>
      </p:sp>
      <p:sp>
        <p:nvSpPr>
          <p:cNvPr id="72710"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271B5920-429B-4AF6-A63E-BC79EECBDB02}" type="slidenum">
              <a:rPr lang="en-US">
                <a:latin typeface="Arial" panose="020B0604020202020204" pitchFamily="34" charset="0"/>
              </a:rPr>
              <a:pPr/>
              <a:t>3</a:t>
            </a:fld>
            <a:endParaRPr lang="en-US">
              <a:latin typeface="Arial" panose="020B0604020202020204" pitchFamily="34" charset="0"/>
            </a:endParaRPr>
          </a:p>
        </p:txBody>
      </p:sp>
    </p:spTree>
    <p:extLst>
      <p:ext uri="{BB962C8B-B14F-4D97-AF65-F5344CB8AC3E}">
        <p14:creationId xmlns:p14="http://schemas.microsoft.com/office/powerpoint/2010/main" val="42411670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p:cNvSpPr>
            <a:spLocks noGrp="1" noRot="1" noChangeAspect="1" noTextEdit="1"/>
          </p:cNvSpPr>
          <p:nvPr>
            <p:ph type="sldImg"/>
          </p:nvPr>
        </p:nvSpPr>
        <p:spPr>
          <a:xfrm>
            <a:off x="1371600" y="1143000"/>
            <a:ext cx="4114800" cy="3086100"/>
          </a:xfrm>
          <a:ln/>
        </p:spPr>
      </p:sp>
      <p:sp>
        <p:nvSpPr>
          <p:cNvPr id="7270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AU" smtClean="0">
              <a:latin typeface="Arial" panose="020B0604020202020204" pitchFamily="34" charset="0"/>
            </a:endParaRPr>
          </a:p>
        </p:txBody>
      </p:sp>
      <p:sp>
        <p:nvSpPr>
          <p:cNvPr id="72708"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Anatomy Review</a:t>
            </a:r>
          </a:p>
        </p:txBody>
      </p:sp>
      <p:sp>
        <p:nvSpPr>
          <p:cNvPr id="72709"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(c) The WISE Academy, 2007</a:t>
            </a:r>
          </a:p>
        </p:txBody>
      </p:sp>
      <p:sp>
        <p:nvSpPr>
          <p:cNvPr id="72710"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271B5920-429B-4AF6-A63E-BC79EECBDB02}" type="slidenum">
              <a:rPr lang="en-US">
                <a:latin typeface="Arial" panose="020B0604020202020204" pitchFamily="34" charset="0"/>
              </a:rPr>
              <a:pPr/>
              <a:t>4</a:t>
            </a:fld>
            <a:endParaRPr lang="en-US">
              <a:latin typeface="Arial" panose="020B0604020202020204" pitchFamily="34" charset="0"/>
            </a:endParaRPr>
          </a:p>
        </p:txBody>
      </p:sp>
    </p:spTree>
    <p:extLst>
      <p:ext uri="{BB962C8B-B14F-4D97-AF65-F5344CB8AC3E}">
        <p14:creationId xmlns:p14="http://schemas.microsoft.com/office/powerpoint/2010/main" val="40253276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p:cNvSpPr>
            <a:spLocks noGrp="1" noRot="1" noChangeAspect="1" noTextEdit="1"/>
          </p:cNvSpPr>
          <p:nvPr>
            <p:ph type="sldImg"/>
          </p:nvPr>
        </p:nvSpPr>
        <p:spPr>
          <a:ln/>
        </p:spPr>
      </p:sp>
      <p:sp>
        <p:nvSpPr>
          <p:cNvPr id="7373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AU" smtClean="0">
              <a:latin typeface="Arial" panose="020B0604020202020204" pitchFamily="34" charset="0"/>
            </a:endParaRPr>
          </a:p>
        </p:txBody>
      </p:sp>
      <p:sp>
        <p:nvSpPr>
          <p:cNvPr id="73732"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Anatomy Review</a:t>
            </a:r>
          </a:p>
        </p:txBody>
      </p:sp>
      <p:sp>
        <p:nvSpPr>
          <p:cNvPr id="73733"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(c) The WISE Academy, 2007</a:t>
            </a:r>
          </a:p>
        </p:txBody>
      </p:sp>
      <p:sp>
        <p:nvSpPr>
          <p:cNvPr id="73734"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28B16595-FDB2-4800-9E79-B408170A4EA1}" type="slidenum">
              <a:rPr lang="en-US">
                <a:latin typeface="Arial" panose="020B0604020202020204" pitchFamily="34" charset="0"/>
              </a:rPr>
              <a:pPr/>
              <a:t>6</a:t>
            </a:fld>
            <a:endParaRPr lang="en-US">
              <a:latin typeface="Arial" panose="020B0604020202020204" pitchFamily="34" charset="0"/>
            </a:endParaRPr>
          </a:p>
        </p:txBody>
      </p:sp>
    </p:spTree>
    <p:extLst>
      <p:ext uri="{BB962C8B-B14F-4D97-AF65-F5344CB8AC3E}">
        <p14:creationId xmlns:p14="http://schemas.microsoft.com/office/powerpoint/2010/main" val="25169582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a:ln/>
        </p:spPr>
      </p:sp>
      <p:sp>
        <p:nvSpPr>
          <p:cNvPr id="7475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AU" smtClean="0">
              <a:latin typeface="Arial" panose="020B0604020202020204" pitchFamily="34" charset="0"/>
            </a:endParaRPr>
          </a:p>
        </p:txBody>
      </p:sp>
      <p:sp>
        <p:nvSpPr>
          <p:cNvPr id="74756"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Anatomy Review</a:t>
            </a:r>
          </a:p>
        </p:txBody>
      </p:sp>
      <p:sp>
        <p:nvSpPr>
          <p:cNvPr id="74757"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(c) The WISE Academy, 2007</a:t>
            </a:r>
          </a:p>
        </p:txBody>
      </p:sp>
      <p:sp>
        <p:nvSpPr>
          <p:cNvPr id="74758"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20BF7422-0ED2-4A05-8043-C3CC7D4E33F9}" type="slidenum">
              <a:rPr lang="en-US">
                <a:latin typeface="Arial" panose="020B0604020202020204" pitchFamily="34" charset="0"/>
              </a:rPr>
              <a:pPr/>
              <a:t>7</a:t>
            </a:fld>
            <a:endParaRPr lang="en-US">
              <a:latin typeface="Arial" panose="020B0604020202020204" pitchFamily="34" charset="0"/>
            </a:endParaRPr>
          </a:p>
        </p:txBody>
      </p:sp>
    </p:spTree>
    <p:extLst>
      <p:ext uri="{BB962C8B-B14F-4D97-AF65-F5344CB8AC3E}">
        <p14:creationId xmlns:p14="http://schemas.microsoft.com/office/powerpoint/2010/main" val="20459738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a:ln/>
        </p:spPr>
      </p:sp>
      <p:sp>
        <p:nvSpPr>
          <p:cNvPr id="7577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AU" smtClean="0">
              <a:latin typeface="Arial" panose="020B0604020202020204" pitchFamily="34" charset="0"/>
            </a:endParaRPr>
          </a:p>
        </p:txBody>
      </p:sp>
      <p:sp>
        <p:nvSpPr>
          <p:cNvPr id="75780"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Anatomy Review</a:t>
            </a:r>
          </a:p>
        </p:txBody>
      </p:sp>
      <p:sp>
        <p:nvSpPr>
          <p:cNvPr id="75781"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(c) The WISE Academy, 2007</a:t>
            </a:r>
          </a:p>
        </p:txBody>
      </p:sp>
      <p:sp>
        <p:nvSpPr>
          <p:cNvPr id="75782"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E2DDA182-44F3-4C63-8158-CA718D3A7076}" type="slidenum">
              <a:rPr lang="en-US">
                <a:latin typeface="Arial" panose="020B0604020202020204" pitchFamily="34" charset="0"/>
              </a:rPr>
              <a:pPr/>
              <a:t>8</a:t>
            </a:fld>
            <a:endParaRPr lang="en-US">
              <a:latin typeface="Arial" panose="020B0604020202020204" pitchFamily="34" charset="0"/>
            </a:endParaRPr>
          </a:p>
        </p:txBody>
      </p:sp>
    </p:spTree>
    <p:extLst>
      <p:ext uri="{BB962C8B-B14F-4D97-AF65-F5344CB8AC3E}">
        <p14:creationId xmlns:p14="http://schemas.microsoft.com/office/powerpoint/2010/main" val="21571500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p:cNvSpPr>
            <a:spLocks noGrp="1" noRot="1" noChangeAspect="1" noTextEdit="1"/>
          </p:cNvSpPr>
          <p:nvPr>
            <p:ph type="sldImg"/>
          </p:nvPr>
        </p:nvSpPr>
        <p:spPr>
          <a:ln/>
        </p:spPr>
      </p:sp>
      <p:sp>
        <p:nvSpPr>
          <p:cNvPr id="7680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AU" smtClean="0">
              <a:latin typeface="Arial" panose="020B0604020202020204" pitchFamily="34" charset="0"/>
            </a:endParaRPr>
          </a:p>
        </p:txBody>
      </p:sp>
      <p:sp>
        <p:nvSpPr>
          <p:cNvPr id="76804"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Anatomy Review</a:t>
            </a:r>
          </a:p>
        </p:txBody>
      </p:sp>
      <p:sp>
        <p:nvSpPr>
          <p:cNvPr id="76805"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(c) The WISE Academy, 2007</a:t>
            </a:r>
          </a:p>
        </p:txBody>
      </p:sp>
      <p:sp>
        <p:nvSpPr>
          <p:cNvPr id="76806"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49BD2BE1-7147-482C-A80A-C05DDC5F7306}" type="slidenum">
              <a:rPr lang="en-US">
                <a:latin typeface="Arial" panose="020B0604020202020204" pitchFamily="34" charset="0"/>
              </a:rPr>
              <a:pPr/>
              <a:t>9</a:t>
            </a:fld>
            <a:endParaRPr lang="en-US">
              <a:latin typeface="Arial" panose="020B0604020202020204" pitchFamily="34" charset="0"/>
            </a:endParaRPr>
          </a:p>
        </p:txBody>
      </p:sp>
    </p:spTree>
    <p:extLst>
      <p:ext uri="{BB962C8B-B14F-4D97-AF65-F5344CB8AC3E}">
        <p14:creationId xmlns:p14="http://schemas.microsoft.com/office/powerpoint/2010/main" val="32348573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a:ln/>
        </p:spPr>
      </p:sp>
      <p:sp>
        <p:nvSpPr>
          <p:cNvPr id="778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AU" smtClean="0">
              <a:latin typeface="Arial" panose="020B0604020202020204" pitchFamily="34" charset="0"/>
            </a:endParaRPr>
          </a:p>
        </p:txBody>
      </p:sp>
      <p:sp>
        <p:nvSpPr>
          <p:cNvPr id="77828"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Anatomy Review</a:t>
            </a:r>
          </a:p>
        </p:txBody>
      </p:sp>
      <p:sp>
        <p:nvSpPr>
          <p:cNvPr id="77829"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(c) The WISE Academy, 2007</a:t>
            </a:r>
          </a:p>
        </p:txBody>
      </p:sp>
      <p:sp>
        <p:nvSpPr>
          <p:cNvPr id="77830"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70903A2C-9E23-4C80-90E2-B81C49C62393}" type="slidenum">
              <a:rPr lang="en-US">
                <a:latin typeface="Arial" panose="020B0604020202020204" pitchFamily="34" charset="0"/>
              </a:rPr>
              <a:pPr/>
              <a:t>10</a:t>
            </a:fld>
            <a:endParaRPr lang="en-US">
              <a:latin typeface="Arial" panose="020B0604020202020204" pitchFamily="34" charset="0"/>
            </a:endParaRPr>
          </a:p>
        </p:txBody>
      </p:sp>
    </p:spTree>
    <p:extLst>
      <p:ext uri="{BB962C8B-B14F-4D97-AF65-F5344CB8AC3E}">
        <p14:creationId xmlns:p14="http://schemas.microsoft.com/office/powerpoint/2010/main" val="1721730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Biomechanics</a:t>
            </a:r>
          </a:p>
        </p:txBody>
      </p:sp>
      <p:sp>
        <p:nvSpPr>
          <p:cNvPr id="128003"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(c) The WISE Academy 2007-2008</a:t>
            </a:r>
          </a:p>
        </p:txBody>
      </p:sp>
      <p:sp>
        <p:nvSpPr>
          <p:cNvPr id="12800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1982A31C-456F-4461-AC88-E8543DA9B6B0}" type="slidenum">
              <a:rPr lang="en-US">
                <a:latin typeface="Arial" panose="020B0604020202020204" pitchFamily="34" charset="0"/>
              </a:rPr>
              <a:pPr/>
              <a:t>11</a:t>
            </a:fld>
            <a:endParaRPr lang="en-US">
              <a:latin typeface="Arial" panose="020B0604020202020204" pitchFamily="34" charset="0"/>
            </a:endParaRPr>
          </a:p>
        </p:txBody>
      </p:sp>
      <p:sp>
        <p:nvSpPr>
          <p:cNvPr id="128005" name="Rectangle 2"/>
          <p:cNvSpPr>
            <a:spLocks noGrp="1" noRot="1" noChangeAspect="1" noChangeArrowheads="1" noTextEdit="1"/>
          </p:cNvSpPr>
          <p:nvPr>
            <p:ph type="sldImg"/>
          </p:nvPr>
        </p:nvSpPr>
        <p:spPr>
          <a:ln/>
        </p:spPr>
      </p:sp>
      <p:sp>
        <p:nvSpPr>
          <p:cNvPr id="12800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AU" smtClean="0">
                <a:latin typeface="Arial" panose="020B0604020202020204" pitchFamily="34" charset="0"/>
              </a:rPr>
              <a:t>Page 122</a:t>
            </a:r>
          </a:p>
        </p:txBody>
      </p:sp>
    </p:spTree>
    <p:extLst>
      <p:ext uri="{BB962C8B-B14F-4D97-AF65-F5344CB8AC3E}">
        <p14:creationId xmlns:p14="http://schemas.microsoft.com/office/powerpoint/2010/main" val="59047454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Slide Image Placeholder 1"/>
          <p:cNvSpPr>
            <a:spLocks noGrp="1" noRot="1" noChangeAspect="1" noTextEdit="1"/>
          </p:cNvSpPr>
          <p:nvPr>
            <p:ph type="sldImg"/>
          </p:nvPr>
        </p:nvSpPr>
        <p:spPr>
          <a:ln/>
        </p:spPr>
      </p:sp>
      <p:sp>
        <p:nvSpPr>
          <p:cNvPr id="11059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AU" smtClean="0">
              <a:latin typeface="Arial" panose="020B0604020202020204" pitchFamily="34" charset="0"/>
            </a:endParaRPr>
          </a:p>
        </p:txBody>
      </p:sp>
      <p:sp>
        <p:nvSpPr>
          <p:cNvPr id="110596"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Anatomy Review</a:t>
            </a:r>
          </a:p>
        </p:txBody>
      </p:sp>
      <p:sp>
        <p:nvSpPr>
          <p:cNvPr id="110597"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(c) The WISE Academy, 2007</a:t>
            </a:r>
          </a:p>
        </p:txBody>
      </p:sp>
      <p:sp>
        <p:nvSpPr>
          <p:cNvPr id="110598"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86985F44-0CE0-4B68-8EFA-E23641517536}" type="slidenum">
              <a:rPr lang="en-US">
                <a:latin typeface="Arial" panose="020B0604020202020204" pitchFamily="34" charset="0"/>
              </a:rPr>
              <a:pPr/>
              <a:t>12</a:t>
            </a:fld>
            <a:endParaRPr lang="en-US">
              <a:latin typeface="Arial" panose="020B0604020202020204" pitchFamily="34" charset="0"/>
            </a:endParaRPr>
          </a:p>
        </p:txBody>
      </p:sp>
    </p:spTree>
    <p:extLst>
      <p:ext uri="{BB962C8B-B14F-4D97-AF65-F5344CB8AC3E}">
        <p14:creationId xmlns:p14="http://schemas.microsoft.com/office/powerpoint/2010/main" val="23988400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a:ln/>
        </p:spPr>
      </p:sp>
      <p:sp>
        <p:nvSpPr>
          <p:cNvPr id="778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AU" smtClean="0">
              <a:latin typeface="Arial" panose="020B0604020202020204" pitchFamily="34" charset="0"/>
            </a:endParaRPr>
          </a:p>
        </p:txBody>
      </p:sp>
      <p:sp>
        <p:nvSpPr>
          <p:cNvPr id="77828"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Anatomy Review</a:t>
            </a:r>
          </a:p>
        </p:txBody>
      </p:sp>
      <p:sp>
        <p:nvSpPr>
          <p:cNvPr id="77829"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(c) The WISE Academy, 2007</a:t>
            </a:r>
          </a:p>
        </p:txBody>
      </p:sp>
      <p:sp>
        <p:nvSpPr>
          <p:cNvPr id="77830"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70903A2C-9E23-4C80-90E2-B81C49C62393}" type="slidenum">
              <a:rPr lang="en-US">
                <a:latin typeface="Arial" panose="020B0604020202020204" pitchFamily="34" charset="0"/>
              </a:rPr>
              <a:pPr/>
              <a:t>13</a:t>
            </a:fld>
            <a:endParaRPr lang="en-US">
              <a:latin typeface="Arial" panose="020B0604020202020204" pitchFamily="34" charset="0"/>
            </a:endParaRPr>
          </a:p>
        </p:txBody>
      </p:sp>
    </p:spTree>
    <p:extLst>
      <p:ext uri="{BB962C8B-B14F-4D97-AF65-F5344CB8AC3E}">
        <p14:creationId xmlns:p14="http://schemas.microsoft.com/office/powerpoint/2010/main" val="19107584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Slide Image Placeholder 1"/>
          <p:cNvSpPr>
            <a:spLocks noGrp="1" noRot="1" noChangeAspect="1" noTextEdit="1"/>
          </p:cNvSpPr>
          <p:nvPr>
            <p:ph type="sldImg"/>
          </p:nvPr>
        </p:nvSpPr>
        <p:spPr>
          <a:ln/>
        </p:spPr>
      </p:sp>
      <p:sp>
        <p:nvSpPr>
          <p:cNvPr id="11059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AU" smtClean="0">
              <a:latin typeface="Arial" panose="020B0604020202020204" pitchFamily="34" charset="0"/>
            </a:endParaRPr>
          </a:p>
        </p:txBody>
      </p:sp>
      <p:sp>
        <p:nvSpPr>
          <p:cNvPr id="110596"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Anatomy Review</a:t>
            </a:r>
          </a:p>
        </p:txBody>
      </p:sp>
      <p:sp>
        <p:nvSpPr>
          <p:cNvPr id="110597"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(c) The WISE Academy, 2007</a:t>
            </a:r>
          </a:p>
        </p:txBody>
      </p:sp>
      <p:sp>
        <p:nvSpPr>
          <p:cNvPr id="110598"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86985F44-0CE0-4B68-8EFA-E23641517536}" type="slidenum">
              <a:rPr lang="en-US">
                <a:latin typeface="Arial" panose="020B0604020202020204" pitchFamily="34" charset="0"/>
              </a:rPr>
              <a:pPr/>
              <a:t>14</a:t>
            </a:fld>
            <a:endParaRPr lang="en-US">
              <a:latin typeface="Arial" panose="020B0604020202020204" pitchFamily="34" charset="0"/>
            </a:endParaRPr>
          </a:p>
        </p:txBody>
      </p:sp>
    </p:spTree>
    <p:extLst>
      <p:ext uri="{BB962C8B-B14F-4D97-AF65-F5344CB8AC3E}">
        <p14:creationId xmlns:p14="http://schemas.microsoft.com/office/powerpoint/2010/main" val="6709365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a:ln/>
        </p:spPr>
      </p:sp>
      <p:sp>
        <p:nvSpPr>
          <p:cNvPr id="778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AU" smtClean="0">
              <a:latin typeface="Arial" panose="020B0604020202020204" pitchFamily="34" charset="0"/>
            </a:endParaRPr>
          </a:p>
        </p:txBody>
      </p:sp>
      <p:sp>
        <p:nvSpPr>
          <p:cNvPr id="77828"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Anatomy Review</a:t>
            </a:r>
          </a:p>
        </p:txBody>
      </p:sp>
      <p:sp>
        <p:nvSpPr>
          <p:cNvPr id="77829"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(c) The WISE Academy, 2007</a:t>
            </a:r>
          </a:p>
        </p:txBody>
      </p:sp>
      <p:sp>
        <p:nvSpPr>
          <p:cNvPr id="77830"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70903A2C-9E23-4C80-90E2-B81C49C62393}" type="slidenum">
              <a:rPr lang="en-US">
                <a:latin typeface="Arial" panose="020B0604020202020204" pitchFamily="34" charset="0"/>
              </a:rPr>
              <a:pPr/>
              <a:t>15</a:t>
            </a:fld>
            <a:endParaRPr lang="en-US">
              <a:latin typeface="Arial" panose="020B0604020202020204" pitchFamily="34" charset="0"/>
            </a:endParaRPr>
          </a:p>
        </p:txBody>
      </p:sp>
    </p:spTree>
    <p:extLst>
      <p:ext uri="{BB962C8B-B14F-4D97-AF65-F5344CB8AC3E}">
        <p14:creationId xmlns:p14="http://schemas.microsoft.com/office/powerpoint/2010/main" val="25672402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Anatomy Review</a:t>
            </a:r>
          </a:p>
        </p:txBody>
      </p:sp>
      <p:sp>
        <p:nvSpPr>
          <p:cNvPr id="78851"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(c) The WISE Academy, 2007</a:t>
            </a:r>
          </a:p>
        </p:txBody>
      </p:sp>
      <p:sp>
        <p:nvSpPr>
          <p:cNvPr id="7885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0B33F36D-2B41-4A24-AC32-6F7DA1847634}" type="slidenum">
              <a:rPr lang="en-US">
                <a:latin typeface="Arial" panose="020B0604020202020204" pitchFamily="34" charset="0"/>
              </a:rPr>
              <a:pPr/>
              <a:t>16</a:t>
            </a:fld>
            <a:endParaRPr lang="en-US">
              <a:latin typeface="Arial" panose="020B0604020202020204" pitchFamily="34" charset="0"/>
            </a:endParaRPr>
          </a:p>
        </p:txBody>
      </p:sp>
      <p:sp>
        <p:nvSpPr>
          <p:cNvPr id="78853" name="Rectangle 2"/>
          <p:cNvSpPr>
            <a:spLocks noGrp="1" noRot="1" noChangeAspect="1" noChangeArrowheads="1" noTextEdit="1"/>
          </p:cNvSpPr>
          <p:nvPr>
            <p:ph type="sldImg"/>
          </p:nvPr>
        </p:nvSpPr>
        <p:spPr>
          <a:ln/>
        </p:spPr>
      </p:sp>
      <p:sp>
        <p:nvSpPr>
          <p:cNvPr id="7885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latin typeface="Arial" panose="020B0604020202020204" pitchFamily="34" charset="0"/>
            </a:endParaRPr>
          </a:p>
        </p:txBody>
      </p:sp>
    </p:spTree>
    <p:extLst>
      <p:ext uri="{BB962C8B-B14F-4D97-AF65-F5344CB8AC3E}">
        <p14:creationId xmlns:p14="http://schemas.microsoft.com/office/powerpoint/2010/main" val="7375915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a:ln/>
        </p:spPr>
      </p:sp>
      <p:sp>
        <p:nvSpPr>
          <p:cNvPr id="778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pPr>
            <a:r>
              <a:rPr lang="en-US" dirty="0" smtClean="0"/>
              <a:t>Ligamentum </a:t>
            </a:r>
            <a:r>
              <a:rPr lang="en-US" dirty="0" err="1" smtClean="0"/>
              <a:t>Flavum</a:t>
            </a:r>
            <a:r>
              <a:rPr lang="en-US" dirty="0" smtClean="0"/>
              <a:t> – the strongest</a:t>
            </a:r>
            <a:r>
              <a:rPr lang="en-US" baseline="0" dirty="0" smtClean="0"/>
              <a:t> ligament</a:t>
            </a:r>
            <a:endParaRPr lang="en-US" dirty="0" smtClean="0"/>
          </a:p>
          <a:p>
            <a:pPr>
              <a:lnSpc>
                <a:spcPct val="80000"/>
              </a:lnSpc>
            </a:pPr>
            <a:r>
              <a:rPr lang="en-US" dirty="0" smtClean="0"/>
              <a:t>Anterior Longitudinal – a primary</a:t>
            </a:r>
            <a:r>
              <a:rPr lang="en-US" baseline="0" dirty="0" smtClean="0"/>
              <a:t> spine stabilizer</a:t>
            </a:r>
            <a:endParaRPr lang="en-US" dirty="0" smtClean="0"/>
          </a:p>
          <a:p>
            <a:pPr>
              <a:lnSpc>
                <a:spcPct val="80000"/>
              </a:lnSpc>
            </a:pPr>
            <a:r>
              <a:rPr lang="en-US" dirty="0" smtClean="0"/>
              <a:t>Posterior Longitudinal – a primary</a:t>
            </a:r>
            <a:r>
              <a:rPr lang="en-US" baseline="0" dirty="0" smtClean="0"/>
              <a:t> spine stabilizer</a:t>
            </a:r>
            <a:endParaRPr lang="en-US" sz="1200" dirty="0" smtClean="0">
              <a:effectLst/>
            </a:endParaRPr>
          </a:p>
          <a:p>
            <a:endParaRPr lang="en-AU" dirty="0" smtClean="0">
              <a:latin typeface="Arial" panose="020B0604020202020204" pitchFamily="34" charset="0"/>
            </a:endParaRPr>
          </a:p>
        </p:txBody>
      </p:sp>
      <p:sp>
        <p:nvSpPr>
          <p:cNvPr id="77828"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Anatomy Review</a:t>
            </a:r>
          </a:p>
        </p:txBody>
      </p:sp>
      <p:sp>
        <p:nvSpPr>
          <p:cNvPr id="77829"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(c) The WISE Academy, 2007</a:t>
            </a:r>
          </a:p>
        </p:txBody>
      </p:sp>
      <p:sp>
        <p:nvSpPr>
          <p:cNvPr id="77830"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70903A2C-9E23-4C80-90E2-B81C49C62393}" type="slidenum">
              <a:rPr lang="en-US">
                <a:latin typeface="Arial" panose="020B0604020202020204" pitchFamily="34" charset="0"/>
              </a:rPr>
              <a:pPr/>
              <a:t>17</a:t>
            </a:fld>
            <a:endParaRPr lang="en-US">
              <a:latin typeface="Arial" panose="020B0604020202020204" pitchFamily="34" charset="0"/>
            </a:endParaRPr>
          </a:p>
        </p:txBody>
      </p:sp>
    </p:spTree>
    <p:extLst>
      <p:ext uri="{BB962C8B-B14F-4D97-AF65-F5344CB8AC3E}">
        <p14:creationId xmlns:p14="http://schemas.microsoft.com/office/powerpoint/2010/main" val="6437670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p:cNvSpPr>
            <a:spLocks noGrp="1" noRot="1" noChangeAspect="1" noTextEdit="1"/>
          </p:cNvSpPr>
          <p:nvPr>
            <p:ph type="sldImg"/>
          </p:nvPr>
        </p:nvSpPr>
        <p:spPr>
          <a:ln/>
        </p:spPr>
      </p:sp>
      <p:sp>
        <p:nvSpPr>
          <p:cNvPr id="7987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AU" smtClean="0">
              <a:latin typeface="Arial" panose="020B0604020202020204" pitchFamily="34" charset="0"/>
            </a:endParaRPr>
          </a:p>
        </p:txBody>
      </p:sp>
      <p:sp>
        <p:nvSpPr>
          <p:cNvPr id="79876"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Anatomy Review</a:t>
            </a:r>
          </a:p>
        </p:txBody>
      </p:sp>
      <p:sp>
        <p:nvSpPr>
          <p:cNvPr id="79877"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(c) The WISE Academy, 2007</a:t>
            </a:r>
          </a:p>
        </p:txBody>
      </p:sp>
      <p:sp>
        <p:nvSpPr>
          <p:cNvPr id="79878"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A093860B-9443-4731-8C1E-D5A53C9130E1}" type="slidenum">
              <a:rPr lang="en-US">
                <a:latin typeface="Arial" panose="020B0604020202020204" pitchFamily="34" charset="0"/>
              </a:rPr>
              <a:pPr/>
              <a:t>18</a:t>
            </a:fld>
            <a:endParaRPr lang="en-US">
              <a:latin typeface="Arial" panose="020B0604020202020204" pitchFamily="34" charset="0"/>
            </a:endParaRPr>
          </a:p>
        </p:txBody>
      </p:sp>
    </p:spTree>
    <p:extLst>
      <p:ext uri="{BB962C8B-B14F-4D97-AF65-F5344CB8AC3E}">
        <p14:creationId xmlns:p14="http://schemas.microsoft.com/office/powerpoint/2010/main" val="316181453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p:cNvSpPr>
            <a:spLocks noGrp="1" noRot="1" noChangeAspect="1" noTextEdit="1"/>
          </p:cNvSpPr>
          <p:nvPr>
            <p:ph type="sldImg"/>
          </p:nvPr>
        </p:nvSpPr>
        <p:spPr>
          <a:ln/>
        </p:spPr>
      </p:sp>
      <p:sp>
        <p:nvSpPr>
          <p:cNvPr id="7987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AU" smtClean="0">
              <a:latin typeface="Arial" panose="020B0604020202020204" pitchFamily="34" charset="0"/>
            </a:endParaRPr>
          </a:p>
        </p:txBody>
      </p:sp>
      <p:sp>
        <p:nvSpPr>
          <p:cNvPr id="79876"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Anatomy Review</a:t>
            </a:r>
          </a:p>
        </p:txBody>
      </p:sp>
      <p:sp>
        <p:nvSpPr>
          <p:cNvPr id="79877"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(c) The WISE Academy, 2007</a:t>
            </a:r>
          </a:p>
        </p:txBody>
      </p:sp>
      <p:sp>
        <p:nvSpPr>
          <p:cNvPr id="79878"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A093860B-9443-4731-8C1E-D5A53C9130E1}" type="slidenum">
              <a:rPr lang="en-US">
                <a:latin typeface="Arial" panose="020B0604020202020204" pitchFamily="34" charset="0"/>
              </a:rPr>
              <a:pPr/>
              <a:t>19</a:t>
            </a:fld>
            <a:endParaRPr lang="en-US">
              <a:latin typeface="Arial" panose="020B0604020202020204" pitchFamily="34" charset="0"/>
            </a:endParaRPr>
          </a:p>
        </p:txBody>
      </p:sp>
    </p:spTree>
    <p:extLst>
      <p:ext uri="{BB962C8B-B14F-4D97-AF65-F5344CB8AC3E}">
        <p14:creationId xmlns:p14="http://schemas.microsoft.com/office/powerpoint/2010/main" val="340501776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lide Image Placeholder 1"/>
          <p:cNvSpPr>
            <a:spLocks noGrp="1" noRot="1" noChangeAspect="1" noTextEdit="1"/>
          </p:cNvSpPr>
          <p:nvPr>
            <p:ph type="sldImg"/>
          </p:nvPr>
        </p:nvSpPr>
        <p:spPr>
          <a:ln/>
        </p:spPr>
      </p:sp>
      <p:sp>
        <p:nvSpPr>
          <p:cNvPr id="8089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AU" smtClean="0">
              <a:latin typeface="Arial" panose="020B0604020202020204" pitchFamily="34" charset="0"/>
            </a:endParaRPr>
          </a:p>
        </p:txBody>
      </p:sp>
      <p:sp>
        <p:nvSpPr>
          <p:cNvPr id="80900"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Anatomy Review</a:t>
            </a:r>
          </a:p>
        </p:txBody>
      </p:sp>
      <p:sp>
        <p:nvSpPr>
          <p:cNvPr id="80901"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(c) The WISE Academy, 2007</a:t>
            </a:r>
          </a:p>
        </p:txBody>
      </p:sp>
      <p:sp>
        <p:nvSpPr>
          <p:cNvPr id="80902"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2DCA5890-0BE5-4E80-9A52-76F683BC9222}" type="slidenum">
              <a:rPr lang="en-US">
                <a:latin typeface="Arial" panose="020B0604020202020204" pitchFamily="34" charset="0"/>
              </a:rPr>
              <a:pPr/>
              <a:t>20</a:t>
            </a:fld>
            <a:endParaRPr lang="en-US">
              <a:latin typeface="Arial" panose="020B0604020202020204" pitchFamily="34" charset="0"/>
            </a:endParaRPr>
          </a:p>
        </p:txBody>
      </p:sp>
    </p:spTree>
    <p:extLst>
      <p:ext uri="{BB962C8B-B14F-4D97-AF65-F5344CB8AC3E}">
        <p14:creationId xmlns:p14="http://schemas.microsoft.com/office/powerpoint/2010/main" val="19041787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lide Image Placeholder 1"/>
          <p:cNvSpPr>
            <a:spLocks noGrp="1" noRot="1" noChangeAspect="1" noTextEdit="1"/>
          </p:cNvSpPr>
          <p:nvPr>
            <p:ph type="sldImg"/>
          </p:nvPr>
        </p:nvSpPr>
        <p:spPr>
          <a:ln/>
        </p:spPr>
      </p:sp>
      <p:sp>
        <p:nvSpPr>
          <p:cNvPr id="8192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AU" smtClean="0">
              <a:latin typeface="Arial" panose="020B0604020202020204" pitchFamily="34" charset="0"/>
            </a:endParaRPr>
          </a:p>
        </p:txBody>
      </p:sp>
      <p:sp>
        <p:nvSpPr>
          <p:cNvPr id="81924"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Anatomy Review</a:t>
            </a:r>
          </a:p>
        </p:txBody>
      </p:sp>
      <p:sp>
        <p:nvSpPr>
          <p:cNvPr id="81925"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(c) The WISE Academy, 2007</a:t>
            </a:r>
          </a:p>
        </p:txBody>
      </p:sp>
      <p:sp>
        <p:nvSpPr>
          <p:cNvPr id="81926"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F978ECD3-76B5-4852-A0CD-DF35E3590354}" type="slidenum">
              <a:rPr lang="en-US">
                <a:latin typeface="Arial" panose="020B0604020202020204" pitchFamily="34" charset="0"/>
              </a:rPr>
              <a:pPr/>
              <a:t>21</a:t>
            </a:fld>
            <a:endParaRPr lang="en-US">
              <a:latin typeface="Arial" panose="020B0604020202020204" pitchFamily="34" charset="0"/>
            </a:endParaRPr>
          </a:p>
        </p:txBody>
      </p:sp>
    </p:spTree>
    <p:extLst>
      <p:ext uri="{BB962C8B-B14F-4D97-AF65-F5344CB8AC3E}">
        <p14:creationId xmlns:p14="http://schemas.microsoft.com/office/powerpoint/2010/main" val="241904165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Slide Image Placeholder 1"/>
          <p:cNvSpPr>
            <a:spLocks noGrp="1" noRot="1" noChangeAspect="1" noTextEdit="1"/>
          </p:cNvSpPr>
          <p:nvPr>
            <p:ph type="sldImg"/>
          </p:nvPr>
        </p:nvSpPr>
        <p:spPr>
          <a:ln/>
        </p:spPr>
      </p:sp>
      <p:sp>
        <p:nvSpPr>
          <p:cNvPr id="8294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AU" smtClean="0">
              <a:latin typeface="Arial" panose="020B0604020202020204" pitchFamily="34" charset="0"/>
            </a:endParaRPr>
          </a:p>
        </p:txBody>
      </p:sp>
      <p:sp>
        <p:nvSpPr>
          <p:cNvPr id="82948"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Anatomy Review</a:t>
            </a:r>
          </a:p>
        </p:txBody>
      </p:sp>
      <p:sp>
        <p:nvSpPr>
          <p:cNvPr id="82949"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(c) The WISE Academy, 2007</a:t>
            </a:r>
          </a:p>
        </p:txBody>
      </p:sp>
      <p:sp>
        <p:nvSpPr>
          <p:cNvPr id="82950"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7573BBD6-5D77-4CA8-B410-F79D3F6EA258}" type="slidenum">
              <a:rPr lang="en-US">
                <a:latin typeface="Arial" panose="020B0604020202020204" pitchFamily="34" charset="0"/>
              </a:rPr>
              <a:pPr/>
              <a:t>22</a:t>
            </a:fld>
            <a:endParaRPr lang="en-US">
              <a:latin typeface="Arial" panose="020B0604020202020204" pitchFamily="34" charset="0"/>
            </a:endParaRPr>
          </a:p>
        </p:txBody>
      </p:sp>
    </p:spTree>
    <p:extLst>
      <p:ext uri="{BB962C8B-B14F-4D97-AF65-F5344CB8AC3E}">
        <p14:creationId xmlns:p14="http://schemas.microsoft.com/office/powerpoint/2010/main" val="164492235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Slide Image Placeholder 1"/>
          <p:cNvSpPr>
            <a:spLocks noGrp="1" noRot="1" noChangeAspect="1" noTextEdit="1"/>
          </p:cNvSpPr>
          <p:nvPr>
            <p:ph type="sldImg"/>
          </p:nvPr>
        </p:nvSpPr>
        <p:spPr>
          <a:ln/>
        </p:spPr>
      </p:sp>
      <p:sp>
        <p:nvSpPr>
          <p:cNvPr id="8294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AU" smtClean="0">
              <a:latin typeface="Arial" panose="020B0604020202020204" pitchFamily="34" charset="0"/>
            </a:endParaRPr>
          </a:p>
        </p:txBody>
      </p:sp>
      <p:sp>
        <p:nvSpPr>
          <p:cNvPr id="82948"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Anatomy Review</a:t>
            </a:r>
          </a:p>
        </p:txBody>
      </p:sp>
      <p:sp>
        <p:nvSpPr>
          <p:cNvPr id="82949"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(c) The WISE Academy, 2007</a:t>
            </a:r>
          </a:p>
        </p:txBody>
      </p:sp>
      <p:sp>
        <p:nvSpPr>
          <p:cNvPr id="82950"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7573BBD6-5D77-4CA8-B410-F79D3F6EA258}" type="slidenum">
              <a:rPr lang="en-US">
                <a:latin typeface="Arial" panose="020B0604020202020204" pitchFamily="34" charset="0"/>
              </a:rPr>
              <a:pPr/>
              <a:t>23</a:t>
            </a:fld>
            <a:endParaRPr lang="en-US">
              <a:latin typeface="Arial" panose="020B0604020202020204" pitchFamily="34" charset="0"/>
            </a:endParaRPr>
          </a:p>
        </p:txBody>
      </p:sp>
    </p:spTree>
    <p:extLst>
      <p:ext uri="{BB962C8B-B14F-4D97-AF65-F5344CB8AC3E}">
        <p14:creationId xmlns:p14="http://schemas.microsoft.com/office/powerpoint/2010/main" val="21156364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AU" smtClean="0">
              <a:latin typeface="Arial" panose="020B0604020202020204" pitchFamily="34" charset="0"/>
            </a:endParaRPr>
          </a:p>
        </p:txBody>
      </p:sp>
      <p:sp>
        <p:nvSpPr>
          <p:cNvPr id="83972"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Anatomy Review</a:t>
            </a:r>
          </a:p>
        </p:txBody>
      </p:sp>
      <p:sp>
        <p:nvSpPr>
          <p:cNvPr id="83973"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(c) The WISE Academy, 2007</a:t>
            </a:r>
          </a:p>
        </p:txBody>
      </p:sp>
      <p:sp>
        <p:nvSpPr>
          <p:cNvPr id="83974"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60ACAF9D-69B5-4457-AD99-0B046B8CF82A}" type="slidenum">
              <a:rPr lang="en-US">
                <a:latin typeface="Arial" panose="020B0604020202020204" pitchFamily="34" charset="0"/>
              </a:rPr>
              <a:pPr/>
              <a:t>24</a:t>
            </a:fld>
            <a:endParaRPr lang="en-US">
              <a:latin typeface="Arial" panose="020B0604020202020204" pitchFamily="34" charset="0"/>
            </a:endParaRPr>
          </a:p>
        </p:txBody>
      </p:sp>
    </p:spTree>
    <p:extLst>
      <p:ext uri="{BB962C8B-B14F-4D97-AF65-F5344CB8AC3E}">
        <p14:creationId xmlns:p14="http://schemas.microsoft.com/office/powerpoint/2010/main" val="236311011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AU" smtClean="0">
              <a:latin typeface="Arial" panose="020B0604020202020204" pitchFamily="34" charset="0"/>
            </a:endParaRPr>
          </a:p>
        </p:txBody>
      </p:sp>
      <p:sp>
        <p:nvSpPr>
          <p:cNvPr id="83972"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Anatomy Review</a:t>
            </a:r>
          </a:p>
        </p:txBody>
      </p:sp>
      <p:sp>
        <p:nvSpPr>
          <p:cNvPr id="83973"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(c) The WISE Academy, 2007</a:t>
            </a:r>
          </a:p>
        </p:txBody>
      </p:sp>
      <p:sp>
        <p:nvSpPr>
          <p:cNvPr id="83974"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60ACAF9D-69B5-4457-AD99-0B046B8CF82A}" type="slidenum">
              <a:rPr lang="en-US">
                <a:latin typeface="Arial" panose="020B0604020202020204" pitchFamily="34" charset="0"/>
              </a:rPr>
              <a:pPr/>
              <a:t>25</a:t>
            </a:fld>
            <a:endParaRPr lang="en-US">
              <a:latin typeface="Arial" panose="020B0604020202020204" pitchFamily="34" charset="0"/>
            </a:endParaRPr>
          </a:p>
        </p:txBody>
      </p:sp>
    </p:spTree>
    <p:extLst>
      <p:ext uri="{BB962C8B-B14F-4D97-AF65-F5344CB8AC3E}">
        <p14:creationId xmlns:p14="http://schemas.microsoft.com/office/powerpoint/2010/main" val="241149639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Slide Image Placeholder 1"/>
          <p:cNvSpPr>
            <a:spLocks noGrp="1" noRot="1" noChangeAspect="1" noTextEdit="1"/>
          </p:cNvSpPr>
          <p:nvPr>
            <p:ph type="sldImg"/>
          </p:nvPr>
        </p:nvSpPr>
        <p:spPr>
          <a:ln/>
        </p:spPr>
      </p:sp>
      <p:sp>
        <p:nvSpPr>
          <p:cNvPr id="8601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AU" smtClean="0">
              <a:latin typeface="Arial" panose="020B0604020202020204" pitchFamily="34" charset="0"/>
            </a:endParaRPr>
          </a:p>
        </p:txBody>
      </p:sp>
      <p:sp>
        <p:nvSpPr>
          <p:cNvPr id="86020"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Anatomy Review</a:t>
            </a:r>
          </a:p>
        </p:txBody>
      </p:sp>
      <p:sp>
        <p:nvSpPr>
          <p:cNvPr id="86021"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(c) The WISE Academy, 2007</a:t>
            </a:r>
          </a:p>
        </p:txBody>
      </p:sp>
      <p:sp>
        <p:nvSpPr>
          <p:cNvPr id="86022"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5328758A-736E-4E0F-A581-939E1CD457E7}" type="slidenum">
              <a:rPr lang="en-US">
                <a:latin typeface="Arial" panose="020B0604020202020204" pitchFamily="34" charset="0"/>
              </a:rPr>
              <a:pPr/>
              <a:t>26</a:t>
            </a:fld>
            <a:endParaRPr lang="en-US">
              <a:latin typeface="Arial" panose="020B0604020202020204" pitchFamily="34" charset="0"/>
            </a:endParaRPr>
          </a:p>
        </p:txBody>
      </p:sp>
    </p:spTree>
    <p:extLst>
      <p:ext uri="{BB962C8B-B14F-4D97-AF65-F5344CB8AC3E}">
        <p14:creationId xmlns:p14="http://schemas.microsoft.com/office/powerpoint/2010/main" val="288701723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Image Placeholder 1"/>
          <p:cNvSpPr>
            <a:spLocks noGrp="1" noRot="1" noChangeAspect="1" noTextEdit="1"/>
          </p:cNvSpPr>
          <p:nvPr>
            <p:ph type="sldImg"/>
          </p:nvPr>
        </p:nvSpPr>
        <p:spPr>
          <a:ln/>
        </p:spPr>
      </p:sp>
      <p:sp>
        <p:nvSpPr>
          <p:cNvPr id="8499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AU" smtClean="0">
              <a:latin typeface="Arial" panose="020B0604020202020204" pitchFamily="34" charset="0"/>
            </a:endParaRPr>
          </a:p>
        </p:txBody>
      </p:sp>
      <p:sp>
        <p:nvSpPr>
          <p:cNvPr id="84996"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Anatomy Review</a:t>
            </a:r>
          </a:p>
        </p:txBody>
      </p:sp>
      <p:sp>
        <p:nvSpPr>
          <p:cNvPr id="84997"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(c) The WISE Academy, 2007</a:t>
            </a:r>
          </a:p>
        </p:txBody>
      </p:sp>
      <p:sp>
        <p:nvSpPr>
          <p:cNvPr id="84998"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3EA02F4E-985F-4864-9D07-823A14F26C29}" type="slidenum">
              <a:rPr lang="en-US">
                <a:latin typeface="Arial" panose="020B0604020202020204" pitchFamily="34" charset="0"/>
              </a:rPr>
              <a:pPr/>
              <a:t>27</a:t>
            </a:fld>
            <a:endParaRPr lang="en-US">
              <a:latin typeface="Arial" panose="020B0604020202020204" pitchFamily="34" charset="0"/>
            </a:endParaRPr>
          </a:p>
        </p:txBody>
      </p:sp>
    </p:spTree>
    <p:extLst>
      <p:ext uri="{BB962C8B-B14F-4D97-AF65-F5344CB8AC3E}">
        <p14:creationId xmlns:p14="http://schemas.microsoft.com/office/powerpoint/2010/main" val="33282227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Slide Image Placeholder 1"/>
          <p:cNvSpPr>
            <a:spLocks noGrp="1" noRot="1" noChangeAspect="1" noTextEdit="1"/>
          </p:cNvSpPr>
          <p:nvPr>
            <p:ph type="sldImg"/>
          </p:nvPr>
        </p:nvSpPr>
        <p:spPr>
          <a:ln/>
        </p:spPr>
      </p:sp>
      <p:sp>
        <p:nvSpPr>
          <p:cNvPr id="8704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AU" smtClean="0">
              <a:latin typeface="Arial" panose="020B0604020202020204" pitchFamily="34" charset="0"/>
            </a:endParaRPr>
          </a:p>
        </p:txBody>
      </p:sp>
      <p:sp>
        <p:nvSpPr>
          <p:cNvPr id="87044"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Anatomy Review</a:t>
            </a:r>
          </a:p>
        </p:txBody>
      </p:sp>
      <p:sp>
        <p:nvSpPr>
          <p:cNvPr id="87045"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(c) The WISE Academy, 2007</a:t>
            </a:r>
          </a:p>
        </p:txBody>
      </p:sp>
      <p:sp>
        <p:nvSpPr>
          <p:cNvPr id="87046"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0BF26035-9BE6-4DDD-A69A-475FEE01A2CA}" type="slidenum">
              <a:rPr lang="en-US">
                <a:latin typeface="Arial" panose="020B0604020202020204" pitchFamily="34" charset="0"/>
              </a:rPr>
              <a:pPr/>
              <a:t>28</a:t>
            </a:fld>
            <a:endParaRPr lang="en-US">
              <a:latin typeface="Arial" panose="020B0604020202020204" pitchFamily="34" charset="0"/>
            </a:endParaRPr>
          </a:p>
        </p:txBody>
      </p:sp>
    </p:spTree>
    <p:extLst>
      <p:ext uri="{BB962C8B-B14F-4D97-AF65-F5344CB8AC3E}">
        <p14:creationId xmlns:p14="http://schemas.microsoft.com/office/powerpoint/2010/main" val="298876292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Slide Image Placeholder 1"/>
          <p:cNvSpPr>
            <a:spLocks noGrp="1" noRot="1" noChangeAspect="1" noTextEdit="1"/>
          </p:cNvSpPr>
          <p:nvPr>
            <p:ph type="sldImg"/>
          </p:nvPr>
        </p:nvSpPr>
        <p:spPr>
          <a:ln/>
        </p:spPr>
      </p:sp>
      <p:sp>
        <p:nvSpPr>
          <p:cNvPr id="931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AU" smtClean="0">
              <a:latin typeface="Arial" panose="020B0604020202020204" pitchFamily="34" charset="0"/>
            </a:endParaRPr>
          </a:p>
        </p:txBody>
      </p:sp>
      <p:sp>
        <p:nvSpPr>
          <p:cNvPr id="93188"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Anatomy Review</a:t>
            </a:r>
          </a:p>
        </p:txBody>
      </p:sp>
      <p:sp>
        <p:nvSpPr>
          <p:cNvPr id="93189"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(c) The WISE Academy, 2007</a:t>
            </a:r>
          </a:p>
        </p:txBody>
      </p:sp>
      <p:sp>
        <p:nvSpPr>
          <p:cNvPr id="93190"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554F3AC9-25FB-46A7-AF93-47F3AC866116}" type="slidenum">
              <a:rPr lang="en-US">
                <a:latin typeface="Arial" panose="020B0604020202020204" pitchFamily="34" charset="0"/>
              </a:rPr>
              <a:pPr/>
              <a:t>29</a:t>
            </a:fld>
            <a:endParaRPr lang="en-US">
              <a:latin typeface="Arial" panose="020B0604020202020204" pitchFamily="34" charset="0"/>
            </a:endParaRPr>
          </a:p>
        </p:txBody>
      </p:sp>
    </p:spTree>
    <p:extLst>
      <p:ext uri="{BB962C8B-B14F-4D97-AF65-F5344CB8AC3E}">
        <p14:creationId xmlns:p14="http://schemas.microsoft.com/office/powerpoint/2010/main" val="362974683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Slide Image Placeholder 1"/>
          <p:cNvSpPr>
            <a:spLocks noGrp="1" noRot="1" noChangeAspect="1" noTextEdit="1"/>
          </p:cNvSpPr>
          <p:nvPr>
            <p:ph type="sldImg"/>
          </p:nvPr>
        </p:nvSpPr>
        <p:spPr>
          <a:ln/>
        </p:spPr>
      </p:sp>
      <p:sp>
        <p:nvSpPr>
          <p:cNvPr id="8909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AU" smtClean="0">
              <a:latin typeface="Arial" panose="020B0604020202020204" pitchFamily="34" charset="0"/>
            </a:endParaRPr>
          </a:p>
        </p:txBody>
      </p:sp>
      <p:sp>
        <p:nvSpPr>
          <p:cNvPr id="89092"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Anatomy Review</a:t>
            </a:r>
          </a:p>
        </p:txBody>
      </p:sp>
      <p:sp>
        <p:nvSpPr>
          <p:cNvPr id="89093"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(c) The WISE Academy, 2007</a:t>
            </a:r>
          </a:p>
        </p:txBody>
      </p:sp>
      <p:sp>
        <p:nvSpPr>
          <p:cNvPr id="89094"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6FEE8E10-E021-4C07-9ADA-07A2DD306560}" type="slidenum">
              <a:rPr lang="en-US">
                <a:latin typeface="Arial" panose="020B0604020202020204" pitchFamily="34" charset="0"/>
              </a:rPr>
              <a:pPr/>
              <a:t>32</a:t>
            </a:fld>
            <a:endParaRPr lang="en-US">
              <a:latin typeface="Arial" panose="020B0604020202020204" pitchFamily="34" charset="0"/>
            </a:endParaRPr>
          </a:p>
        </p:txBody>
      </p:sp>
    </p:spTree>
    <p:extLst>
      <p:ext uri="{BB962C8B-B14F-4D97-AF65-F5344CB8AC3E}">
        <p14:creationId xmlns:p14="http://schemas.microsoft.com/office/powerpoint/2010/main" val="127616577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Slide Image Placeholder 1"/>
          <p:cNvSpPr>
            <a:spLocks noGrp="1" noRot="1" noChangeAspect="1" noTextEdit="1"/>
          </p:cNvSpPr>
          <p:nvPr>
            <p:ph type="sldImg"/>
          </p:nvPr>
        </p:nvSpPr>
        <p:spPr>
          <a:ln/>
        </p:spPr>
      </p:sp>
      <p:sp>
        <p:nvSpPr>
          <p:cNvPr id="9011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AU" smtClean="0">
              <a:latin typeface="Arial" panose="020B0604020202020204" pitchFamily="34" charset="0"/>
            </a:endParaRPr>
          </a:p>
        </p:txBody>
      </p:sp>
      <p:sp>
        <p:nvSpPr>
          <p:cNvPr id="90116"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Anatomy Review</a:t>
            </a:r>
          </a:p>
        </p:txBody>
      </p:sp>
      <p:sp>
        <p:nvSpPr>
          <p:cNvPr id="90117"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(c) The WISE Academy, 2007</a:t>
            </a:r>
          </a:p>
        </p:txBody>
      </p:sp>
      <p:sp>
        <p:nvSpPr>
          <p:cNvPr id="90118"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F562E619-6B0F-40E9-8CD7-97F18F82F541}" type="slidenum">
              <a:rPr lang="en-US">
                <a:latin typeface="Arial" panose="020B0604020202020204" pitchFamily="34" charset="0"/>
              </a:rPr>
              <a:pPr/>
              <a:t>33</a:t>
            </a:fld>
            <a:endParaRPr lang="en-US">
              <a:latin typeface="Arial" panose="020B0604020202020204" pitchFamily="34" charset="0"/>
            </a:endParaRPr>
          </a:p>
        </p:txBody>
      </p:sp>
    </p:spTree>
    <p:extLst>
      <p:ext uri="{BB962C8B-B14F-4D97-AF65-F5344CB8AC3E}">
        <p14:creationId xmlns:p14="http://schemas.microsoft.com/office/powerpoint/2010/main" val="325551913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Slide Image Placeholder 1"/>
          <p:cNvSpPr>
            <a:spLocks noGrp="1" noRot="1" noChangeAspect="1" noTextEdit="1"/>
          </p:cNvSpPr>
          <p:nvPr>
            <p:ph type="sldImg"/>
          </p:nvPr>
        </p:nvSpPr>
        <p:spPr>
          <a:ln/>
        </p:spPr>
      </p:sp>
      <p:sp>
        <p:nvSpPr>
          <p:cNvPr id="9421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AU" smtClean="0">
              <a:latin typeface="Arial" panose="020B0604020202020204" pitchFamily="34" charset="0"/>
            </a:endParaRPr>
          </a:p>
        </p:txBody>
      </p:sp>
      <p:sp>
        <p:nvSpPr>
          <p:cNvPr id="94212"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Anatomy Review</a:t>
            </a:r>
          </a:p>
        </p:txBody>
      </p:sp>
      <p:sp>
        <p:nvSpPr>
          <p:cNvPr id="94213"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(c) The WISE Academy, 2007</a:t>
            </a:r>
          </a:p>
        </p:txBody>
      </p:sp>
      <p:sp>
        <p:nvSpPr>
          <p:cNvPr id="94214"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3A756F9D-234E-4089-9FAA-5A9D1853ED6A}" type="slidenum">
              <a:rPr lang="en-US">
                <a:latin typeface="Arial" panose="020B0604020202020204" pitchFamily="34" charset="0"/>
              </a:rPr>
              <a:pPr/>
              <a:t>35</a:t>
            </a:fld>
            <a:endParaRPr lang="en-US">
              <a:latin typeface="Arial" panose="020B0604020202020204" pitchFamily="34" charset="0"/>
            </a:endParaRPr>
          </a:p>
        </p:txBody>
      </p:sp>
    </p:spTree>
    <p:extLst>
      <p:ext uri="{BB962C8B-B14F-4D97-AF65-F5344CB8AC3E}">
        <p14:creationId xmlns:p14="http://schemas.microsoft.com/office/powerpoint/2010/main" val="162600668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Slide Image Placeholder 1"/>
          <p:cNvSpPr>
            <a:spLocks noGrp="1" noRot="1" noChangeAspect="1" noTextEdit="1"/>
          </p:cNvSpPr>
          <p:nvPr>
            <p:ph type="sldImg"/>
          </p:nvPr>
        </p:nvSpPr>
        <p:spPr>
          <a:ln/>
        </p:spPr>
      </p:sp>
      <p:sp>
        <p:nvSpPr>
          <p:cNvPr id="921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AU" smtClean="0">
              <a:latin typeface="Arial" panose="020B0604020202020204" pitchFamily="34" charset="0"/>
            </a:endParaRPr>
          </a:p>
        </p:txBody>
      </p:sp>
      <p:sp>
        <p:nvSpPr>
          <p:cNvPr id="92164"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Anatomy Review</a:t>
            </a:r>
          </a:p>
        </p:txBody>
      </p:sp>
      <p:sp>
        <p:nvSpPr>
          <p:cNvPr id="92165"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(c) The WISE Academy, 2007</a:t>
            </a:r>
          </a:p>
        </p:txBody>
      </p:sp>
      <p:sp>
        <p:nvSpPr>
          <p:cNvPr id="92166"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4E77F52F-E2B4-40F9-8D01-5988AFABD83B}" type="slidenum">
              <a:rPr lang="en-US">
                <a:latin typeface="Arial" panose="020B0604020202020204" pitchFamily="34" charset="0"/>
              </a:rPr>
              <a:pPr/>
              <a:t>36</a:t>
            </a:fld>
            <a:endParaRPr lang="en-US">
              <a:latin typeface="Arial" panose="020B0604020202020204" pitchFamily="34" charset="0"/>
            </a:endParaRPr>
          </a:p>
        </p:txBody>
      </p:sp>
    </p:spTree>
    <p:extLst>
      <p:ext uri="{BB962C8B-B14F-4D97-AF65-F5344CB8AC3E}">
        <p14:creationId xmlns:p14="http://schemas.microsoft.com/office/powerpoint/2010/main" val="301893084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Slide Image Placeholder 1"/>
          <p:cNvSpPr>
            <a:spLocks noGrp="1" noRot="1" noChangeAspect="1" noTextEdit="1"/>
          </p:cNvSpPr>
          <p:nvPr>
            <p:ph type="sldImg"/>
          </p:nvPr>
        </p:nvSpPr>
        <p:spPr>
          <a:ln/>
        </p:spPr>
      </p:sp>
      <p:sp>
        <p:nvSpPr>
          <p:cNvPr id="921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AU" smtClean="0">
              <a:latin typeface="Arial" panose="020B0604020202020204" pitchFamily="34" charset="0"/>
            </a:endParaRPr>
          </a:p>
        </p:txBody>
      </p:sp>
      <p:sp>
        <p:nvSpPr>
          <p:cNvPr id="92164"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Anatomy Review</a:t>
            </a:r>
          </a:p>
        </p:txBody>
      </p:sp>
      <p:sp>
        <p:nvSpPr>
          <p:cNvPr id="92165"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(c) The WISE Academy, 2007</a:t>
            </a:r>
          </a:p>
        </p:txBody>
      </p:sp>
      <p:sp>
        <p:nvSpPr>
          <p:cNvPr id="92166"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4E77F52F-E2B4-40F9-8D01-5988AFABD83B}" type="slidenum">
              <a:rPr lang="en-US">
                <a:latin typeface="Arial" panose="020B0604020202020204" pitchFamily="34" charset="0"/>
              </a:rPr>
              <a:pPr/>
              <a:t>37</a:t>
            </a:fld>
            <a:endParaRPr lang="en-US">
              <a:latin typeface="Arial" panose="020B0604020202020204" pitchFamily="34" charset="0"/>
            </a:endParaRPr>
          </a:p>
        </p:txBody>
      </p:sp>
    </p:spTree>
    <p:extLst>
      <p:ext uri="{BB962C8B-B14F-4D97-AF65-F5344CB8AC3E}">
        <p14:creationId xmlns:p14="http://schemas.microsoft.com/office/powerpoint/2010/main" val="14112355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Slide Image Placeholder 1"/>
          <p:cNvSpPr>
            <a:spLocks noGrp="1" noRot="1" noChangeAspect="1" noTextEdit="1"/>
          </p:cNvSpPr>
          <p:nvPr>
            <p:ph type="sldImg"/>
          </p:nvPr>
        </p:nvSpPr>
        <p:spPr>
          <a:ln/>
        </p:spPr>
      </p:sp>
      <p:sp>
        <p:nvSpPr>
          <p:cNvPr id="952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AU" smtClean="0">
              <a:latin typeface="Arial" panose="020B0604020202020204" pitchFamily="34" charset="0"/>
            </a:endParaRPr>
          </a:p>
        </p:txBody>
      </p:sp>
      <p:sp>
        <p:nvSpPr>
          <p:cNvPr id="95236"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Anatomy Review</a:t>
            </a:r>
          </a:p>
        </p:txBody>
      </p:sp>
      <p:sp>
        <p:nvSpPr>
          <p:cNvPr id="95237"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(c) The WISE Academy, 2007</a:t>
            </a:r>
          </a:p>
        </p:txBody>
      </p:sp>
      <p:sp>
        <p:nvSpPr>
          <p:cNvPr id="95238"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E9850EC0-A2BF-4977-B03D-4D8D865FA46B}" type="slidenum">
              <a:rPr lang="en-US">
                <a:latin typeface="Arial" panose="020B0604020202020204" pitchFamily="34" charset="0"/>
              </a:rPr>
              <a:pPr/>
              <a:t>38</a:t>
            </a:fld>
            <a:endParaRPr lang="en-US">
              <a:latin typeface="Arial" panose="020B0604020202020204" pitchFamily="34" charset="0"/>
            </a:endParaRPr>
          </a:p>
        </p:txBody>
      </p:sp>
    </p:spTree>
    <p:extLst>
      <p:ext uri="{BB962C8B-B14F-4D97-AF65-F5344CB8AC3E}">
        <p14:creationId xmlns:p14="http://schemas.microsoft.com/office/powerpoint/2010/main" val="66136266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Slide Image Placeholder 1"/>
          <p:cNvSpPr>
            <a:spLocks noGrp="1" noRot="1" noChangeAspect="1" noTextEdit="1"/>
          </p:cNvSpPr>
          <p:nvPr>
            <p:ph type="sldImg"/>
          </p:nvPr>
        </p:nvSpPr>
        <p:spPr>
          <a:ln/>
        </p:spPr>
      </p:sp>
      <p:sp>
        <p:nvSpPr>
          <p:cNvPr id="9728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AU" smtClean="0">
              <a:latin typeface="Arial" panose="020B0604020202020204" pitchFamily="34" charset="0"/>
            </a:endParaRPr>
          </a:p>
        </p:txBody>
      </p:sp>
      <p:sp>
        <p:nvSpPr>
          <p:cNvPr id="97284"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Anatomy Review</a:t>
            </a:r>
          </a:p>
        </p:txBody>
      </p:sp>
      <p:sp>
        <p:nvSpPr>
          <p:cNvPr id="97285"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(c) The WISE Academy, 2007</a:t>
            </a:r>
          </a:p>
        </p:txBody>
      </p:sp>
      <p:sp>
        <p:nvSpPr>
          <p:cNvPr id="97286"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94E7E556-8D9B-4F17-B4CB-36E79F1865DA}" type="slidenum">
              <a:rPr lang="en-US">
                <a:latin typeface="Arial" panose="020B0604020202020204" pitchFamily="34" charset="0"/>
              </a:rPr>
              <a:pPr/>
              <a:t>39</a:t>
            </a:fld>
            <a:endParaRPr lang="en-US">
              <a:latin typeface="Arial" panose="020B0604020202020204" pitchFamily="34" charset="0"/>
            </a:endParaRPr>
          </a:p>
        </p:txBody>
      </p:sp>
    </p:spTree>
    <p:extLst>
      <p:ext uri="{BB962C8B-B14F-4D97-AF65-F5344CB8AC3E}">
        <p14:creationId xmlns:p14="http://schemas.microsoft.com/office/powerpoint/2010/main" val="214568281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Slide Image Placeholder 1"/>
          <p:cNvSpPr>
            <a:spLocks noGrp="1" noRot="1" noChangeAspect="1" noTextEdit="1"/>
          </p:cNvSpPr>
          <p:nvPr>
            <p:ph type="sldImg"/>
          </p:nvPr>
        </p:nvSpPr>
        <p:spPr>
          <a:ln/>
        </p:spPr>
      </p:sp>
      <p:sp>
        <p:nvSpPr>
          <p:cNvPr id="962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AU" smtClean="0">
              <a:latin typeface="Arial" panose="020B0604020202020204" pitchFamily="34" charset="0"/>
            </a:endParaRPr>
          </a:p>
        </p:txBody>
      </p:sp>
      <p:sp>
        <p:nvSpPr>
          <p:cNvPr id="96260"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Anatomy Review</a:t>
            </a:r>
          </a:p>
        </p:txBody>
      </p:sp>
      <p:sp>
        <p:nvSpPr>
          <p:cNvPr id="96261"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(c) The WISE Academy, 2007</a:t>
            </a:r>
          </a:p>
        </p:txBody>
      </p:sp>
      <p:sp>
        <p:nvSpPr>
          <p:cNvPr id="96262"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E73EC430-2FF2-4E8D-8634-F87275EE2096}" type="slidenum">
              <a:rPr lang="en-US">
                <a:latin typeface="Arial" panose="020B0604020202020204" pitchFamily="34" charset="0"/>
              </a:rPr>
              <a:pPr/>
              <a:t>40</a:t>
            </a:fld>
            <a:endParaRPr lang="en-US">
              <a:latin typeface="Arial" panose="020B0604020202020204" pitchFamily="34" charset="0"/>
            </a:endParaRPr>
          </a:p>
        </p:txBody>
      </p:sp>
    </p:spTree>
    <p:extLst>
      <p:ext uri="{BB962C8B-B14F-4D97-AF65-F5344CB8AC3E}">
        <p14:creationId xmlns:p14="http://schemas.microsoft.com/office/powerpoint/2010/main" val="389187915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Slide Image Placeholder 1"/>
          <p:cNvSpPr>
            <a:spLocks noGrp="1" noRot="1" noChangeAspect="1" noTextEdit="1"/>
          </p:cNvSpPr>
          <p:nvPr>
            <p:ph type="sldImg"/>
          </p:nvPr>
        </p:nvSpPr>
        <p:spPr>
          <a:ln/>
        </p:spPr>
      </p:sp>
      <p:sp>
        <p:nvSpPr>
          <p:cNvPr id="9830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AU" smtClean="0">
              <a:latin typeface="Arial" panose="020B0604020202020204" pitchFamily="34" charset="0"/>
            </a:endParaRPr>
          </a:p>
        </p:txBody>
      </p:sp>
      <p:sp>
        <p:nvSpPr>
          <p:cNvPr id="98308"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Anatomy Review</a:t>
            </a:r>
          </a:p>
        </p:txBody>
      </p:sp>
      <p:sp>
        <p:nvSpPr>
          <p:cNvPr id="98309"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(c) The WISE Academy, 2007</a:t>
            </a:r>
          </a:p>
        </p:txBody>
      </p:sp>
      <p:sp>
        <p:nvSpPr>
          <p:cNvPr id="98310"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04307B55-3B47-4C4A-9061-DA19030C489B}" type="slidenum">
              <a:rPr lang="en-US">
                <a:latin typeface="Arial" panose="020B0604020202020204" pitchFamily="34" charset="0"/>
              </a:rPr>
              <a:pPr/>
              <a:t>42</a:t>
            </a:fld>
            <a:endParaRPr lang="en-US">
              <a:latin typeface="Arial" panose="020B0604020202020204" pitchFamily="34" charset="0"/>
            </a:endParaRPr>
          </a:p>
        </p:txBody>
      </p:sp>
    </p:spTree>
    <p:extLst>
      <p:ext uri="{BB962C8B-B14F-4D97-AF65-F5344CB8AC3E}">
        <p14:creationId xmlns:p14="http://schemas.microsoft.com/office/powerpoint/2010/main" val="309875911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Slide Image Placeholder 1"/>
          <p:cNvSpPr>
            <a:spLocks noGrp="1" noRot="1" noChangeAspect="1" noTextEdit="1"/>
          </p:cNvSpPr>
          <p:nvPr>
            <p:ph type="sldImg"/>
          </p:nvPr>
        </p:nvSpPr>
        <p:spPr>
          <a:ln/>
        </p:spPr>
      </p:sp>
      <p:sp>
        <p:nvSpPr>
          <p:cNvPr id="9933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AU" smtClean="0">
              <a:latin typeface="Arial" panose="020B0604020202020204" pitchFamily="34" charset="0"/>
            </a:endParaRPr>
          </a:p>
        </p:txBody>
      </p:sp>
      <p:sp>
        <p:nvSpPr>
          <p:cNvPr id="99332"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Anatomy Review</a:t>
            </a:r>
          </a:p>
        </p:txBody>
      </p:sp>
      <p:sp>
        <p:nvSpPr>
          <p:cNvPr id="99333"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(c) The WISE Academy, 2007</a:t>
            </a:r>
          </a:p>
        </p:txBody>
      </p:sp>
      <p:sp>
        <p:nvSpPr>
          <p:cNvPr id="99334"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035FF0A6-5BC2-45F1-95EC-8C4EBE370756}" type="slidenum">
              <a:rPr lang="en-US">
                <a:latin typeface="Arial" panose="020B0604020202020204" pitchFamily="34" charset="0"/>
              </a:rPr>
              <a:pPr/>
              <a:t>44</a:t>
            </a:fld>
            <a:endParaRPr lang="en-US">
              <a:latin typeface="Arial" panose="020B0604020202020204" pitchFamily="34" charset="0"/>
            </a:endParaRPr>
          </a:p>
        </p:txBody>
      </p:sp>
    </p:spTree>
    <p:extLst>
      <p:ext uri="{BB962C8B-B14F-4D97-AF65-F5344CB8AC3E}">
        <p14:creationId xmlns:p14="http://schemas.microsoft.com/office/powerpoint/2010/main" val="275101596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Slide Image Placeholder 1"/>
          <p:cNvSpPr>
            <a:spLocks noGrp="1" noRot="1" noChangeAspect="1" noTextEdit="1"/>
          </p:cNvSpPr>
          <p:nvPr>
            <p:ph type="sldImg"/>
          </p:nvPr>
        </p:nvSpPr>
        <p:spPr>
          <a:ln/>
        </p:spPr>
      </p:sp>
      <p:sp>
        <p:nvSpPr>
          <p:cNvPr id="9933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AU" smtClean="0">
              <a:latin typeface="Arial" panose="020B0604020202020204" pitchFamily="34" charset="0"/>
            </a:endParaRPr>
          </a:p>
        </p:txBody>
      </p:sp>
      <p:sp>
        <p:nvSpPr>
          <p:cNvPr id="99332"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Anatomy Review</a:t>
            </a:r>
          </a:p>
        </p:txBody>
      </p:sp>
      <p:sp>
        <p:nvSpPr>
          <p:cNvPr id="99333"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(c) The WISE Academy, 2007</a:t>
            </a:r>
          </a:p>
        </p:txBody>
      </p:sp>
      <p:sp>
        <p:nvSpPr>
          <p:cNvPr id="99334"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035FF0A6-5BC2-45F1-95EC-8C4EBE370756}" type="slidenum">
              <a:rPr lang="en-US">
                <a:latin typeface="Arial" panose="020B0604020202020204" pitchFamily="34" charset="0"/>
              </a:rPr>
              <a:pPr/>
              <a:t>45</a:t>
            </a:fld>
            <a:endParaRPr lang="en-US">
              <a:latin typeface="Arial" panose="020B0604020202020204" pitchFamily="34" charset="0"/>
            </a:endParaRPr>
          </a:p>
        </p:txBody>
      </p:sp>
    </p:spTree>
    <p:extLst>
      <p:ext uri="{BB962C8B-B14F-4D97-AF65-F5344CB8AC3E}">
        <p14:creationId xmlns:p14="http://schemas.microsoft.com/office/powerpoint/2010/main" val="414004163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Slide Image Placeholder 1"/>
          <p:cNvSpPr>
            <a:spLocks noGrp="1" noRot="1" noChangeAspect="1" noTextEdit="1"/>
          </p:cNvSpPr>
          <p:nvPr>
            <p:ph type="sldImg"/>
          </p:nvPr>
        </p:nvSpPr>
        <p:spPr>
          <a:ln/>
        </p:spPr>
      </p:sp>
      <p:sp>
        <p:nvSpPr>
          <p:cNvPr id="10035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AU" smtClean="0">
              <a:latin typeface="Arial" panose="020B0604020202020204" pitchFamily="34" charset="0"/>
            </a:endParaRPr>
          </a:p>
        </p:txBody>
      </p:sp>
      <p:sp>
        <p:nvSpPr>
          <p:cNvPr id="100356"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Anatomy Review</a:t>
            </a:r>
          </a:p>
        </p:txBody>
      </p:sp>
      <p:sp>
        <p:nvSpPr>
          <p:cNvPr id="100357"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(c) The WISE Academy, 2007</a:t>
            </a:r>
          </a:p>
        </p:txBody>
      </p:sp>
      <p:sp>
        <p:nvSpPr>
          <p:cNvPr id="100358"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648AE7EA-BA4C-403E-BDE3-9AB337D6D414}" type="slidenum">
              <a:rPr lang="en-US">
                <a:latin typeface="Arial" panose="020B0604020202020204" pitchFamily="34" charset="0"/>
              </a:rPr>
              <a:pPr/>
              <a:t>46</a:t>
            </a:fld>
            <a:endParaRPr lang="en-US">
              <a:latin typeface="Arial" panose="020B0604020202020204" pitchFamily="34" charset="0"/>
            </a:endParaRPr>
          </a:p>
        </p:txBody>
      </p:sp>
    </p:spTree>
    <p:extLst>
      <p:ext uri="{BB962C8B-B14F-4D97-AF65-F5344CB8AC3E}">
        <p14:creationId xmlns:p14="http://schemas.microsoft.com/office/powerpoint/2010/main" val="246964940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Slide Image Placeholder 1"/>
          <p:cNvSpPr>
            <a:spLocks noGrp="1" noRot="1" noChangeAspect="1" noTextEdit="1"/>
          </p:cNvSpPr>
          <p:nvPr>
            <p:ph type="sldImg"/>
          </p:nvPr>
        </p:nvSpPr>
        <p:spPr>
          <a:ln/>
        </p:spPr>
      </p:sp>
      <p:sp>
        <p:nvSpPr>
          <p:cNvPr id="10240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AU" smtClean="0">
              <a:latin typeface="Arial" panose="020B0604020202020204" pitchFamily="34" charset="0"/>
            </a:endParaRPr>
          </a:p>
        </p:txBody>
      </p:sp>
      <p:sp>
        <p:nvSpPr>
          <p:cNvPr id="102404"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Anatomy Review</a:t>
            </a:r>
          </a:p>
        </p:txBody>
      </p:sp>
      <p:sp>
        <p:nvSpPr>
          <p:cNvPr id="102405"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(c) The WISE Academy, 2007</a:t>
            </a:r>
          </a:p>
        </p:txBody>
      </p:sp>
      <p:sp>
        <p:nvSpPr>
          <p:cNvPr id="102406"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E8119BC3-5E5C-45C9-BDED-B6D6CF544B53}" type="slidenum">
              <a:rPr lang="en-US">
                <a:latin typeface="Arial" panose="020B0604020202020204" pitchFamily="34" charset="0"/>
              </a:rPr>
              <a:pPr/>
              <a:t>47</a:t>
            </a:fld>
            <a:endParaRPr lang="en-US">
              <a:latin typeface="Arial" panose="020B0604020202020204" pitchFamily="34" charset="0"/>
            </a:endParaRPr>
          </a:p>
        </p:txBody>
      </p:sp>
    </p:spTree>
    <p:extLst>
      <p:ext uri="{BB962C8B-B14F-4D97-AF65-F5344CB8AC3E}">
        <p14:creationId xmlns:p14="http://schemas.microsoft.com/office/powerpoint/2010/main" val="314570083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Slide Image Placeholder 1"/>
          <p:cNvSpPr>
            <a:spLocks noGrp="1" noRot="1" noChangeAspect="1" noTextEdit="1"/>
          </p:cNvSpPr>
          <p:nvPr>
            <p:ph type="sldImg"/>
          </p:nvPr>
        </p:nvSpPr>
        <p:spPr>
          <a:ln/>
        </p:spPr>
      </p:sp>
      <p:sp>
        <p:nvSpPr>
          <p:cNvPr id="10445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AU" smtClean="0">
              <a:latin typeface="Arial" panose="020B0604020202020204" pitchFamily="34" charset="0"/>
            </a:endParaRPr>
          </a:p>
        </p:txBody>
      </p:sp>
      <p:sp>
        <p:nvSpPr>
          <p:cNvPr id="104452"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Anatomy Review</a:t>
            </a:r>
          </a:p>
        </p:txBody>
      </p:sp>
      <p:sp>
        <p:nvSpPr>
          <p:cNvPr id="104453"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(c) The WISE Academy, 2007</a:t>
            </a:r>
          </a:p>
        </p:txBody>
      </p:sp>
      <p:sp>
        <p:nvSpPr>
          <p:cNvPr id="104454"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D8F17027-56D8-4E47-AE3A-2BB585D68ABA}" type="slidenum">
              <a:rPr lang="en-US">
                <a:latin typeface="Arial" panose="020B0604020202020204" pitchFamily="34" charset="0"/>
              </a:rPr>
              <a:pPr/>
              <a:t>50</a:t>
            </a:fld>
            <a:endParaRPr lang="en-US">
              <a:latin typeface="Arial" panose="020B0604020202020204" pitchFamily="34" charset="0"/>
            </a:endParaRPr>
          </a:p>
        </p:txBody>
      </p:sp>
    </p:spTree>
    <p:extLst>
      <p:ext uri="{BB962C8B-B14F-4D97-AF65-F5344CB8AC3E}">
        <p14:creationId xmlns:p14="http://schemas.microsoft.com/office/powerpoint/2010/main" val="10671018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Slide Image Placeholder 1"/>
          <p:cNvSpPr>
            <a:spLocks noGrp="1" noRot="1" noChangeAspect="1" noTextEdit="1"/>
          </p:cNvSpPr>
          <p:nvPr>
            <p:ph type="sldImg"/>
          </p:nvPr>
        </p:nvSpPr>
        <p:spPr>
          <a:ln/>
        </p:spPr>
      </p:sp>
      <p:sp>
        <p:nvSpPr>
          <p:cNvPr id="10547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AU" smtClean="0">
              <a:latin typeface="Arial" panose="020B0604020202020204" pitchFamily="34" charset="0"/>
            </a:endParaRPr>
          </a:p>
        </p:txBody>
      </p:sp>
      <p:sp>
        <p:nvSpPr>
          <p:cNvPr id="105476"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Anatomy Review</a:t>
            </a:r>
          </a:p>
        </p:txBody>
      </p:sp>
      <p:sp>
        <p:nvSpPr>
          <p:cNvPr id="105477"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(c) The WISE Academy, 2007</a:t>
            </a:r>
          </a:p>
        </p:txBody>
      </p:sp>
      <p:sp>
        <p:nvSpPr>
          <p:cNvPr id="105478"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BAE54815-193B-4006-884B-32C3E7A7E0E0}" type="slidenum">
              <a:rPr lang="en-US">
                <a:latin typeface="Arial" panose="020B0604020202020204" pitchFamily="34" charset="0"/>
              </a:rPr>
              <a:pPr/>
              <a:t>51</a:t>
            </a:fld>
            <a:endParaRPr lang="en-US">
              <a:latin typeface="Arial" panose="020B0604020202020204" pitchFamily="34" charset="0"/>
            </a:endParaRPr>
          </a:p>
        </p:txBody>
      </p:sp>
    </p:spTree>
    <p:extLst>
      <p:ext uri="{BB962C8B-B14F-4D97-AF65-F5344CB8AC3E}">
        <p14:creationId xmlns:p14="http://schemas.microsoft.com/office/powerpoint/2010/main" val="396909838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Slide Image Placeholder 1"/>
          <p:cNvSpPr>
            <a:spLocks noGrp="1" noRot="1" noChangeAspect="1" noTextEdit="1"/>
          </p:cNvSpPr>
          <p:nvPr>
            <p:ph type="sldImg"/>
          </p:nvPr>
        </p:nvSpPr>
        <p:spPr>
          <a:ln/>
        </p:spPr>
      </p:sp>
      <p:sp>
        <p:nvSpPr>
          <p:cNvPr id="10752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AU" smtClean="0">
              <a:latin typeface="Arial" panose="020B0604020202020204" pitchFamily="34" charset="0"/>
            </a:endParaRPr>
          </a:p>
        </p:txBody>
      </p:sp>
      <p:sp>
        <p:nvSpPr>
          <p:cNvPr id="107524"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Anatomy Review</a:t>
            </a:r>
          </a:p>
        </p:txBody>
      </p:sp>
      <p:sp>
        <p:nvSpPr>
          <p:cNvPr id="107525"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(c) The WISE Academy, 2007</a:t>
            </a:r>
          </a:p>
        </p:txBody>
      </p:sp>
      <p:sp>
        <p:nvSpPr>
          <p:cNvPr id="107526"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D44905BE-AF74-4A0E-95C3-E5B36E061D9A}" type="slidenum">
              <a:rPr lang="en-US">
                <a:latin typeface="Arial" panose="020B0604020202020204" pitchFamily="34" charset="0"/>
              </a:rPr>
              <a:pPr/>
              <a:t>52</a:t>
            </a:fld>
            <a:endParaRPr lang="en-US">
              <a:latin typeface="Arial" panose="020B0604020202020204" pitchFamily="34" charset="0"/>
            </a:endParaRPr>
          </a:p>
        </p:txBody>
      </p:sp>
    </p:spTree>
    <p:extLst>
      <p:ext uri="{BB962C8B-B14F-4D97-AF65-F5344CB8AC3E}">
        <p14:creationId xmlns:p14="http://schemas.microsoft.com/office/powerpoint/2010/main" val="88315139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Slide Image Placeholder 1"/>
          <p:cNvSpPr>
            <a:spLocks noGrp="1" noRot="1" noChangeAspect="1" noTextEdit="1"/>
          </p:cNvSpPr>
          <p:nvPr>
            <p:ph type="sldImg"/>
          </p:nvPr>
        </p:nvSpPr>
        <p:spPr>
          <a:ln/>
        </p:spPr>
      </p:sp>
      <p:sp>
        <p:nvSpPr>
          <p:cNvPr id="1095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AU" smtClean="0">
              <a:latin typeface="Arial" panose="020B0604020202020204" pitchFamily="34" charset="0"/>
            </a:endParaRPr>
          </a:p>
        </p:txBody>
      </p:sp>
      <p:sp>
        <p:nvSpPr>
          <p:cNvPr id="109572"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Anatomy Review</a:t>
            </a:r>
          </a:p>
        </p:txBody>
      </p:sp>
      <p:sp>
        <p:nvSpPr>
          <p:cNvPr id="109573"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(c) The WISE Academy, 2007</a:t>
            </a:r>
          </a:p>
        </p:txBody>
      </p:sp>
      <p:sp>
        <p:nvSpPr>
          <p:cNvPr id="109574"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EC135B71-016D-4C92-8214-B5F50BFC7EB8}" type="slidenum">
              <a:rPr lang="en-US">
                <a:latin typeface="Arial" panose="020B0604020202020204" pitchFamily="34" charset="0"/>
              </a:rPr>
              <a:pPr/>
              <a:t>53</a:t>
            </a:fld>
            <a:endParaRPr lang="en-US">
              <a:latin typeface="Arial" panose="020B0604020202020204" pitchFamily="34" charset="0"/>
            </a:endParaRPr>
          </a:p>
        </p:txBody>
      </p:sp>
    </p:spTree>
    <p:extLst>
      <p:ext uri="{BB962C8B-B14F-4D97-AF65-F5344CB8AC3E}">
        <p14:creationId xmlns:p14="http://schemas.microsoft.com/office/powerpoint/2010/main" val="219946149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Slide Image Placeholder 1"/>
          <p:cNvSpPr>
            <a:spLocks noGrp="1" noRot="1" noChangeAspect="1" noTextEdit="1"/>
          </p:cNvSpPr>
          <p:nvPr>
            <p:ph type="sldImg"/>
          </p:nvPr>
        </p:nvSpPr>
        <p:spPr>
          <a:ln/>
        </p:spPr>
      </p:sp>
      <p:sp>
        <p:nvSpPr>
          <p:cNvPr id="10649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AU" smtClean="0">
              <a:latin typeface="Arial" panose="020B0604020202020204" pitchFamily="34" charset="0"/>
            </a:endParaRPr>
          </a:p>
        </p:txBody>
      </p:sp>
      <p:sp>
        <p:nvSpPr>
          <p:cNvPr id="106500"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Anatomy Review</a:t>
            </a:r>
          </a:p>
        </p:txBody>
      </p:sp>
      <p:sp>
        <p:nvSpPr>
          <p:cNvPr id="106501"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(c) The WISE Academy, 2007</a:t>
            </a:r>
          </a:p>
        </p:txBody>
      </p:sp>
      <p:sp>
        <p:nvSpPr>
          <p:cNvPr id="106502"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B3D2CA57-81D2-406B-80BA-D49C48F377E4}" type="slidenum">
              <a:rPr lang="en-US">
                <a:latin typeface="Arial" panose="020B0604020202020204" pitchFamily="34" charset="0"/>
              </a:rPr>
              <a:pPr/>
              <a:t>54</a:t>
            </a:fld>
            <a:endParaRPr lang="en-US">
              <a:latin typeface="Arial" panose="020B0604020202020204" pitchFamily="34" charset="0"/>
            </a:endParaRPr>
          </a:p>
        </p:txBody>
      </p:sp>
    </p:spTree>
    <p:extLst>
      <p:ext uri="{BB962C8B-B14F-4D97-AF65-F5344CB8AC3E}">
        <p14:creationId xmlns:p14="http://schemas.microsoft.com/office/powerpoint/2010/main" val="12335573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Slide Image Placeholder 1"/>
          <p:cNvSpPr>
            <a:spLocks noGrp="1" noRot="1" noChangeAspect="1" noTextEdit="1"/>
          </p:cNvSpPr>
          <p:nvPr>
            <p:ph type="sldImg"/>
          </p:nvPr>
        </p:nvSpPr>
        <p:spPr>
          <a:ln/>
        </p:spPr>
      </p:sp>
      <p:sp>
        <p:nvSpPr>
          <p:cNvPr id="10854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AU" smtClean="0">
              <a:latin typeface="Arial" panose="020B0604020202020204" pitchFamily="34" charset="0"/>
            </a:endParaRPr>
          </a:p>
        </p:txBody>
      </p:sp>
      <p:sp>
        <p:nvSpPr>
          <p:cNvPr id="108548"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Anatomy Review</a:t>
            </a:r>
          </a:p>
        </p:txBody>
      </p:sp>
      <p:sp>
        <p:nvSpPr>
          <p:cNvPr id="108549"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(c) The WISE Academy, 2007</a:t>
            </a:r>
          </a:p>
        </p:txBody>
      </p:sp>
      <p:sp>
        <p:nvSpPr>
          <p:cNvPr id="108550"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2571C65F-B3FD-4217-A369-3B395C55CF54}" type="slidenum">
              <a:rPr lang="en-US">
                <a:latin typeface="Arial" panose="020B0604020202020204" pitchFamily="34" charset="0"/>
              </a:rPr>
              <a:pPr/>
              <a:t>55</a:t>
            </a:fld>
            <a:endParaRPr lang="en-US">
              <a:latin typeface="Arial" panose="020B0604020202020204" pitchFamily="34" charset="0"/>
            </a:endParaRPr>
          </a:p>
        </p:txBody>
      </p:sp>
    </p:spTree>
    <p:extLst>
      <p:ext uri="{BB962C8B-B14F-4D97-AF65-F5344CB8AC3E}">
        <p14:creationId xmlns:p14="http://schemas.microsoft.com/office/powerpoint/2010/main" val="4687986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Slide Image Placeholder 1"/>
          <p:cNvSpPr>
            <a:spLocks noGrp="1" noRot="1" noChangeAspect="1" noTextEdit="1"/>
          </p:cNvSpPr>
          <p:nvPr>
            <p:ph type="sldImg"/>
          </p:nvPr>
        </p:nvSpPr>
        <p:spPr>
          <a:ln/>
        </p:spPr>
      </p:sp>
      <p:sp>
        <p:nvSpPr>
          <p:cNvPr id="1136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AU" smtClean="0">
              <a:latin typeface="Arial" panose="020B0604020202020204" pitchFamily="34" charset="0"/>
            </a:endParaRPr>
          </a:p>
        </p:txBody>
      </p:sp>
      <p:sp>
        <p:nvSpPr>
          <p:cNvPr id="113668"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Anatomy Review</a:t>
            </a:r>
          </a:p>
        </p:txBody>
      </p:sp>
      <p:sp>
        <p:nvSpPr>
          <p:cNvPr id="113669"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(c) The WISE Academy, 2007</a:t>
            </a:r>
          </a:p>
        </p:txBody>
      </p:sp>
      <p:sp>
        <p:nvSpPr>
          <p:cNvPr id="113670"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7637E287-847B-43C5-A096-BE4C76356DAD}" type="slidenum">
              <a:rPr lang="en-US">
                <a:latin typeface="Arial" panose="020B0604020202020204" pitchFamily="34" charset="0"/>
              </a:rPr>
              <a:pPr/>
              <a:t>56</a:t>
            </a:fld>
            <a:endParaRPr lang="en-US">
              <a:latin typeface="Arial" panose="020B0604020202020204" pitchFamily="34" charset="0"/>
            </a:endParaRPr>
          </a:p>
        </p:txBody>
      </p:sp>
    </p:spTree>
    <p:extLst>
      <p:ext uri="{BB962C8B-B14F-4D97-AF65-F5344CB8AC3E}">
        <p14:creationId xmlns:p14="http://schemas.microsoft.com/office/powerpoint/2010/main" val="2421723934"/>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Slide Image Placeholder 1"/>
          <p:cNvSpPr>
            <a:spLocks noGrp="1" noRot="1" noChangeAspect="1" noTextEdit="1"/>
          </p:cNvSpPr>
          <p:nvPr>
            <p:ph type="sldImg"/>
          </p:nvPr>
        </p:nvSpPr>
        <p:spPr>
          <a:ln/>
        </p:spPr>
      </p:sp>
      <p:sp>
        <p:nvSpPr>
          <p:cNvPr id="1136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AU" smtClean="0">
              <a:latin typeface="Arial" panose="020B0604020202020204" pitchFamily="34" charset="0"/>
            </a:endParaRPr>
          </a:p>
        </p:txBody>
      </p:sp>
      <p:sp>
        <p:nvSpPr>
          <p:cNvPr id="113668"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Anatomy Review</a:t>
            </a:r>
          </a:p>
        </p:txBody>
      </p:sp>
      <p:sp>
        <p:nvSpPr>
          <p:cNvPr id="113669"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(c) The WISE Academy, 2007</a:t>
            </a:r>
          </a:p>
        </p:txBody>
      </p:sp>
      <p:sp>
        <p:nvSpPr>
          <p:cNvPr id="113670"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7637E287-847B-43C5-A096-BE4C76356DAD}" type="slidenum">
              <a:rPr lang="en-US">
                <a:latin typeface="Arial" panose="020B0604020202020204" pitchFamily="34" charset="0"/>
              </a:rPr>
              <a:pPr/>
              <a:t>57</a:t>
            </a:fld>
            <a:endParaRPr lang="en-US">
              <a:latin typeface="Arial" panose="020B0604020202020204" pitchFamily="34" charset="0"/>
            </a:endParaRPr>
          </a:p>
        </p:txBody>
      </p:sp>
    </p:spTree>
    <p:extLst>
      <p:ext uri="{BB962C8B-B14F-4D97-AF65-F5344CB8AC3E}">
        <p14:creationId xmlns:p14="http://schemas.microsoft.com/office/powerpoint/2010/main" val="159730769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Slide Image Placeholder 1"/>
          <p:cNvSpPr>
            <a:spLocks noGrp="1" noRot="1" noChangeAspect="1" noTextEdit="1"/>
          </p:cNvSpPr>
          <p:nvPr>
            <p:ph type="sldImg"/>
          </p:nvPr>
        </p:nvSpPr>
        <p:spPr>
          <a:ln/>
        </p:spPr>
      </p:sp>
      <p:sp>
        <p:nvSpPr>
          <p:cNvPr id="1136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AU" smtClean="0">
              <a:latin typeface="Arial" panose="020B0604020202020204" pitchFamily="34" charset="0"/>
            </a:endParaRPr>
          </a:p>
        </p:txBody>
      </p:sp>
      <p:sp>
        <p:nvSpPr>
          <p:cNvPr id="113668"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Anatomy Review</a:t>
            </a:r>
          </a:p>
        </p:txBody>
      </p:sp>
      <p:sp>
        <p:nvSpPr>
          <p:cNvPr id="113669"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(c) The WISE Academy, 2007</a:t>
            </a:r>
          </a:p>
        </p:txBody>
      </p:sp>
      <p:sp>
        <p:nvSpPr>
          <p:cNvPr id="113670"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7637E287-847B-43C5-A096-BE4C76356DAD}" type="slidenum">
              <a:rPr lang="en-US">
                <a:latin typeface="Arial" panose="020B0604020202020204" pitchFamily="34" charset="0"/>
              </a:rPr>
              <a:pPr/>
              <a:t>58</a:t>
            </a:fld>
            <a:endParaRPr lang="en-US">
              <a:latin typeface="Arial" panose="020B0604020202020204" pitchFamily="34" charset="0"/>
            </a:endParaRPr>
          </a:p>
        </p:txBody>
      </p:sp>
    </p:spTree>
    <p:extLst>
      <p:ext uri="{BB962C8B-B14F-4D97-AF65-F5344CB8AC3E}">
        <p14:creationId xmlns:p14="http://schemas.microsoft.com/office/powerpoint/2010/main" val="191009778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Slide Image Placeholder 1"/>
          <p:cNvSpPr>
            <a:spLocks noGrp="1" noRot="1" noChangeAspect="1" noTextEdit="1"/>
          </p:cNvSpPr>
          <p:nvPr>
            <p:ph type="sldImg"/>
          </p:nvPr>
        </p:nvSpPr>
        <p:spPr>
          <a:ln/>
        </p:spPr>
      </p:sp>
      <p:sp>
        <p:nvSpPr>
          <p:cNvPr id="1136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AU" smtClean="0">
              <a:latin typeface="Arial" panose="020B0604020202020204" pitchFamily="34" charset="0"/>
            </a:endParaRPr>
          </a:p>
        </p:txBody>
      </p:sp>
      <p:sp>
        <p:nvSpPr>
          <p:cNvPr id="113668"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Anatomy Review</a:t>
            </a:r>
          </a:p>
        </p:txBody>
      </p:sp>
      <p:sp>
        <p:nvSpPr>
          <p:cNvPr id="113669"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(c) The WISE Academy, 2007</a:t>
            </a:r>
          </a:p>
        </p:txBody>
      </p:sp>
      <p:sp>
        <p:nvSpPr>
          <p:cNvPr id="113670"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7637E287-847B-43C5-A096-BE4C76356DAD}" type="slidenum">
              <a:rPr lang="en-US">
                <a:latin typeface="Arial" panose="020B0604020202020204" pitchFamily="34" charset="0"/>
              </a:rPr>
              <a:pPr/>
              <a:t>59</a:t>
            </a:fld>
            <a:endParaRPr lang="en-US">
              <a:latin typeface="Arial" panose="020B0604020202020204" pitchFamily="34" charset="0"/>
            </a:endParaRPr>
          </a:p>
        </p:txBody>
      </p:sp>
    </p:spTree>
    <p:extLst>
      <p:ext uri="{BB962C8B-B14F-4D97-AF65-F5344CB8AC3E}">
        <p14:creationId xmlns:p14="http://schemas.microsoft.com/office/powerpoint/2010/main" val="2879257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Slide Image Placeholder 1"/>
          <p:cNvSpPr>
            <a:spLocks noGrp="1" noRot="1" noChangeAspect="1" noTextEdit="1"/>
          </p:cNvSpPr>
          <p:nvPr>
            <p:ph type="sldImg"/>
          </p:nvPr>
        </p:nvSpPr>
        <p:spPr>
          <a:ln/>
        </p:spPr>
      </p:sp>
      <p:sp>
        <p:nvSpPr>
          <p:cNvPr id="11469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AU" smtClean="0">
              <a:latin typeface="Arial" panose="020B0604020202020204" pitchFamily="34" charset="0"/>
            </a:endParaRPr>
          </a:p>
        </p:txBody>
      </p:sp>
      <p:sp>
        <p:nvSpPr>
          <p:cNvPr id="114692"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Anatomy Review</a:t>
            </a:r>
          </a:p>
        </p:txBody>
      </p:sp>
      <p:sp>
        <p:nvSpPr>
          <p:cNvPr id="114693"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(c) The WISE Academy, 2007</a:t>
            </a:r>
          </a:p>
        </p:txBody>
      </p:sp>
      <p:sp>
        <p:nvSpPr>
          <p:cNvPr id="114694"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2E30C643-E1E2-4A28-A85B-07119D87666E}" type="slidenum">
              <a:rPr lang="en-US">
                <a:latin typeface="Arial" panose="020B0604020202020204" pitchFamily="34" charset="0"/>
              </a:rPr>
              <a:pPr/>
              <a:t>60</a:t>
            </a:fld>
            <a:endParaRPr lang="en-US">
              <a:latin typeface="Arial" panose="020B0604020202020204" pitchFamily="34" charset="0"/>
            </a:endParaRPr>
          </a:p>
        </p:txBody>
      </p:sp>
    </p:spTree>
    <p:extLst>
      <p:ext uri="{BB962C8B-B14F-4D97-AF65-F5344CB8AC3E}">
        <p14:creationId xmlns:p14="http://schemas.microsoft.com/office/powerpoint/2010/main" val="3780308915"/>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Slide Image Placeholder 1"/>
          <p:cNvSpPr>
            <a:spLocks noGrp="1" noRot="1" noChangeAspect="1" noTextEdit="1"/>
          </p:cNvSpPr>
          <p:nvPr>
            <p:ph type="sldImg"/>
          </p:nvPr>
        </p:nvSpPr>
        <p:spPr>
          <a:ln/>
        </p:spPr>
      </p:sp>
      <p:sp>
        <p:nvSpPr>
          <p:cNvPr id="1177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AU" smtClean="0">
              <a:latin typeface="Arial" panose="020B0604020202020204" pitchFamily="34" charset="0"/>
            </a:endParaRPr>
          </a:p>
        </p:txBody>
      </p:sp>
      <p:sp>
        <p:nvSpPr>
          <p:cNvPr id="117764"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Anatomy Review</a:t>
            </a:r>
          </a:p>
        </p:txBody>
      </p:sp>
      <p:sp>
        <p:nvSpPr>
          <p:cNvPr id="117765"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(c) The WISE Academy, 2007</a:t>
            </a:r>
          </a:p>
        </p:txBody>
      </p:sp>
      <p:sp>
        <p:nvSpPr>
          <p:cNvPr id="117766"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56A8E891-2BB7-426C-B67D-F813051CD811}" type="slidenum">
              <a:rPr lang="en-US">
                <a:latin typeface="Arial" panose="020B0604020202020204" pitchFamily="34" charset="0"/>
              </a:rPr>
              <a:pPr/>
              <a:t>62</a:t>
            </a:fld>
            <a:endParaRPr lang="en-US">
              <a:latin typeface="Arial" panose="020B0604020202020204" pitchFamily="34" charset="0"/>
            </a:endParaRPr>
          </a:p>
        </p:txBody>
      </p:sp>
    </p:spTree>
    <p:extLst>
      <p:ext uri="{BB962C8B-B14F-4D97-AF65-F5344CB8AC3E}">
        <p14:creationId xmlns:p14="http://schemas.microsoft.com/office/powerpoint/2010/main" val="318814896"/>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Biomechanics</a:t>
            </a:r>
          </a:p>
        </p:txBody>
      </p:sp>
      <p:sp>
        <p:nvSpPr>
          <p:cNvPr id="119811"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(c) The WISE Academy 2007-2008</a:t>
            </a:r>
          </a:p>
        </p:txBody>
      </p:sp>
      <p:sp>
        <p:nvSpPr>
          <p:cNvPr id="11981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3EFCCB22-E300-47D6-A78C-852C083CEA0D}" type="slidenum">
              <a:rPr lang="en-US">
                <a:latin typeface="Arial" panose="020B0604020202020204" pitchFamily="34" charset="0"/>
              </a:rPr>
              <a:pPr/>
              <a:t>63</a:t>
            </a:fld>
            <a:endParaRPr lang="en-US">
              <a:latin typeface="Arial" panose="020B0604020202020204" pitchFamily="34" charset="0"/>
            </a:endParaRPr>
          </a:p>
        </p:txBody>
      </p:sp>
      <p:sp>
        <p:nvSpPr>
          <p:cNvPr id="119813" name="Rectangle 2"/>
          <p:cNvSpPr>
            <a:spLocks noGrp="1" noRot="1" noChangeAspect="1" noChangeArrowheads="1" noTextEdit="1"/>
          </p:cNvSpPr>
          <p:nvPr>
            <p:ph type="sldImg"/>
          </p:nvPr>
        </p:nvSpPr>
        <p:spPr>
          <a:ln/>
        </p:spPr>
      </p:sp>
      <p:sp>
        <p:nvSpPr>
          <p:cNvPr id="11981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smtClean="0">
                <a:latin typeface="Arial" panose="020B0604020202020204" pitchFamily="34" charset="0"/>
              </a:rPr>
              <a:t>Planes of motion: can also be seen as views of the body</a:t>
            </a:r>
          </a:p>
          <a:p>
            <a:pPr eaLnBrk="1" hangingPunct="1"/>
            <a:r>
              <a:rPr lang="en-US" smtClean="0">
                <a:latin typeface="Arial" panose="020B0604020202020204" pitchFamily="34" charset="0"/>
              </a:rPr>
              <a:t>Sagittal – view from the side (e.g., sit-up)</a:t>
            </a:r>
          </a:p>
          <a:p>
            <a:pPr eaLnBrk="1" hangingPunct="1"/>
            <a:r>
              <a:rPr lang="en-US" smtClean="0">
                <a:latin typeface="Arial" panose="020B0604020202020204" pitchFamily="34" charset="0"/>
              </a:rPr>
              <a:t>Frontal – front (e.g., side bend)</a:t>
            </a:r>
          </a:p>
          <a:p>
            <a:pPr eaLnBrk="1" hangingPunct="1"/>
            <a:r>
              <a:rPr lang="en-US" smtClean="0">
                <a:latin typeface="Arial" panose="020B0604020202020204" pitchFamily="34" charset="0"/>
              </a:rPr>
              <a:t>Transverse – top of the body (e.g., seated hip adduction)</a:t>
            </a:r>
          </a:p>
          <a:p>
            <a:pPr eaLnBrk="1" hangingPunct="1"/>
            <a:endParaRPr lang="en-US" smtClean="0">
              <a:latin typeface="Arial" panose="020B0604020202020204" pitchFamily="34" charset="0"/>
            </a:endParaRPr>
          </a:p>
          <a:p>
            <a:pPr eaLnBrk="1" hangingPunct="1"/>
            <a:r>
              <a:rPr lang="en-US" smtClean="0">
                <a:latin typeface="Arial" panose="020B0604020202020204" pitchFamily="34" charset="0"/>
              </a:rPr>
              <a:t>Refer to pages 76 – 77 NSCA excellent</a:t>
            </a:r>
          </a:p>
        </p:txBody>
      </p:sp>
    </p:spTree>
    <p:extLst>
      <p:ext uri="{BB962C8B-B14F-4D97-AF65-F5344CB8AC3E}">
        <p14:creationId xmlns:p14="http://schemas.microsoft.com/office/powerpoint/2010/main" val="2949132128"/>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Biomechanics</a:t>
            </a:r>
          </a:p>
        </p:txBody>
      </p:sp>
      <p:sp>
        <p:nvSpPr>
          <p:cNvPr id="120835"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(c) The WISE Academy 2007-2008</a:t>
            </a:r>
          </a:p>
        </p:txBody>
      </p:sp>
      <p:sp>
        <p:nvSpPr>
          <p:cNvPr id="12083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798A3371-CA1F-4676-83AF-0F620B286565}" type="slidenum">
              <a:rPr lang="en-US">
                <a:latin typeface="Arial" panose="020B0604020202020204" pitchFamily="34" charset="0"/>
              </a:rPr>
              <a:pPr/>
              <a:t>64</a:t>
            </a:fld>
            <a:endParaRPr lang="en-US">
              <a:latin typeface="Arial" panose="020B0604020202020204" pitchFamily="34" charset="0"/>
            </a:endParaRPr>
          </a:p>
        </p:txBody>
      </p:sp>
      <p:sp>
        <p:nvSpPr>
          <p:cNvPr id="120837" name="Rectangle 2"/>
          <p:cNvSpPr>
            <a:spLocks noGrp="1" noRot="1" noChangeAspect="1" noChangeArrowheads="1" noTextEdit="1"/>
          </p:cNvSpPr>
          <p:nvPr>
            <p:ph type="sldImg"/>
          </p:nvPr>
        </p:nvSpPr>
        <p:spPr>
          <a:ln/>
        </p:spPr>
      </p:sp>
      <p:sp>
        <p:nvSpPr>
          <p:cNvPr id="12083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smtClean="0">
                <a:latin typeface="Arial" panose="020B0604020202020204" pitchFamily="34" charset="0"/>
              </a:rPr>
              <a:t>Centre of Gravity: theoretical point where the weight force of the object can be considered to act</a:t>
            </a:r>
          </a:p>
          <a:p>
            <a:pPr eaLnBrk="1" hangingPunct="1"/>
            <a:endParaRPr lang="en-US" smtClean="0">
              <a:latin typeface="Arial" panose="020B0604020202020204" pitchFamily="34" charset="0"/>
            </a:endParaRPr>
          </a:p>
          <a:p>
            <a:pPr eaLnBrk="1" hangingPunct="1"/>
            <a:r>
              <a:rPr lang="en-US" smtClean="0">
                <a:latin typeface="Arial" panose="020B0604020202020204" pitchFamily="34" charset="0"/>
              </a:rPr>
              <a:t>Efficient movement of body usually involves pushing C of G Not pulling.</a:t>
            </a:r>
          </a:p>
        </p:txBody>
      </p:sp>
    </p:spTree>
    <p:extLst>
      <p:ext uri="{BB962C8B-B14F-4D97-AF65-F5344CB8AC3E}">
        <p14:creationId xmlns:p14="http://schemas.microsoft.com/office/powerpoint/2010/main" val="172599983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Biomechanics</a:t>
            </a:r>
          </a:p>
        </p:txBody>
      </p:sp>
      <p:sp>
        <p:nvSpPr>
          <p:cNvPr id="121859"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(c) The WISE Academy 2007-2008</a:t>
            </a:r>
          </a:p>
        </p:txBody>
      </p:sp>
      <p:sp>
        <p:nvSpPr>
          <p:cNvPr id="12186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31158F3D-CCC8-4FA9-87CB-9C8847D54F86}" type="slidenum">
              <a:rPr lang="en-US">
                <a:latin typeface="Arial" panose="020B0604020202020204" pitchFamily="34" charset="0"/>
              </a:rPr>
              <a:pPr/>
              <a:t>65</a:t>
            </a:fld>
            <a:endParaRPr lang="en-US">
              <a:latin typeface="Arial" panose="020B0604020202020204" pitchFamily="34" charset="0"/>
            </a:endParaRPr>
          </a:p>
        </p:txBody>
      </p:sp>
      <p:sp>
        <p:nvSpPr>
          <p:cNvPr id="121861" name="Rectangle 2"/>
          <p:cNvSpPr>
            <a:spLocks noGrp="1" noRot="1" noChangeAspect="1" noChangeArrowheads="1" noTextEdit="1"/>
          </p:cNvSpPr>
          <p:nvPr>
            <p:ph type="sldImg"/>
          </p:nvPr>
        </p:nvSpPr>
        <p:spPr>
          <a:ln/>
        </p:spPr>
      </p:sp>
      <p:sp>
        <p:nvSpPr>
          <p:cNvPr id="12186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AU" smtClean="0">
                <a:latin typeface="Arial" panose="020B0604020202020204" pitchFamily="34" charset="0"/>
              </a:rPr>
              <a:t>Eg: pulling – not easy movement for lots of people</a:t>
            </a:r>
          </a:p>
        </p:txBody>
      </p:sp>
    </p:spTree>
    <p:extLst>
      <p:ext uri="{BB962C8B-B14F-4D97-AF65-F5344CB8AC3E}">
        <p14:creationId xmlns:p14="http://schemas.microsoft.com/office/powerpoint/2010/main" val="84949554"/>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Biomechanics</a:t>
            </a:r>
          </a:p>
        </p:txBody>
      </p:sp>
      <p:sp>
        <p:nvSpPr>
          <p:cNvPr id="122883"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(c) The WISE Academy 2007-2008</a:t>
            </a:r>
          </a:p>
        </p:txBody>
      </p:sp>
      <p:sp>
        <p:nvSpPr>
          <p:cNvPr id="12288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261F4792-443A-4E1A-9081-6B2C99A368F8}" type="slidenum">
              <a:rPr lang="en-US">
                <a:latin typeface="Arial" panose="020B0604020202020204" pitchFamily="34" charset="0"/>
              </a:rPr>
              <a:pPr/>
              <a:t>66</a:t>
            </a:fld>
            <a:endParaRPr lang="en-US">
              <a:latin typeface="Arial" panose="020B0604020202020204" pitchFamily="34" charset="0"/>
            </a:endParaRPr>
          </a:p>
        </p:txBody>
      </p:sp>
      <p:sp>
        <p:nvSpPr>
          <p:cNvPr id="122885" name="Rectangle 2"/>
          <p:cNvSpPr>
            <a:spLocks noGrp="1" noRot="1" noChangeAspect="1" noChangeArrowheads="1" noTextEdit="1"/>
          </p:cNvSpPr>
          <p:nvPr>
            <p:ph type="sldImg"/>
          </p:nvPr>
        </p:nvSpPr>
        <p:spPr>
          <a:ln/>
        </p:spPr>
      </p:sp>
      <p:sp>
        <p:nvSpPr>
          <p:cNvPr id="12288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smtClean="0">
                <a:latin typeface="Arial" panose="020B0604020202020204" pitchFamily="34" charset="0"/>
              </a:rPr>
              <a:t>Line of gravity: imaginary vertical line passing through the COG; typically assessed when standing</a:t>
            </a:r>
          </a:p>
          <a:p>
            <a:pPr eaLnBrk="1" hangingPunct="1"/>
            <a:r>
              <a:rPr lang="en-US" smtClean="0">
                <a:latin typeface="Arial" panose="020B0604020202020204" pitchFamily="34" charset="0"/>
              </a:rPr>
              <a:t>LOG helps define proper body alignment and posture</a:t>
            </a:r>
          </a:p>
          <a:p>
            <a:pPr eaLnBrk="1" hangingPunct="1"/>
            <a:endParaRPr lang="en-US" smtClean="0">
              <a:latin typeface="Arial" panose="020B0604020202020204" pitchFamily="34" charset="0"/>
            </a:endParaRPr>
          </a:p>
          <a:p>
            <a:pPr eaLnBrk="1" hangingPunct="1"/>
            <a:r>
              <a:rPr lang="en-US" smtClean="0">
                <a:latin typeface="Arial" panose="020B0604020202020204" pitchFamily="34" charset="0"/>
              </a:rPr>
              <a:t>LOG from the sagittal view  - page 111 (ACSM, 2006)</a:t>
            </a:r>
          </a:p>
          <a:p>
            <a:pPr eaLnBrk="1" hangingPunct="1"/>
            <a:r>
              <a:rPr lang="en-US" smtClean="0">
                <a:latin typeface="Arial" panose="020B0604020202020204" pitchFamily="34" charset="0"/>
              </a:rPr>
              <a:t>LOG from the frontal plane  - page 111 (ACSM, 2006)</a:t>
            </a:r>
          </a:p>
          <a:p>
            <a:pPr eaLnBrk="1" hangingPunct="1"/>
            <a:endParaRPr lang="en-US" smtClean="0">
              <a:latin typeface="Arial" panose="020B0604020202020204" pitchFamily="34" charset="0"/>
            </a:endParaRPr>
          </a:p>
        </p:txBody>
      </p:sp>
    </p:spTree>
    <p:extLst>
      <p:ext uri="{BB962C8B-B14F-4D97-AF65-F5344CB8AC3E}">
        <p14:creationId xmlns:p14="http://schemas.microsoft.com/office/powerpoint/2010/main" val="1819892174"/>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Biomechanics</a:t>
            </a:r>
          </a:p>
        </p:txBody>
      </p:sp>
      <p:sp>
        <p:nvSpPr>
          <p:cNvPr id="123907"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(c) The WISE Academy 2007-2008</a:t>
            </a:r>
          </a:p>
        </p:txBody>
      </p:sp>
      <p:sp>
        <p:nvSpPr>
          <p:cNvPr id="12390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4E39D552-B24B-4CFC-B817-C17BD6FE8732}" type="slidenum">
              <a:rPr lang="en-US">
                <a:latin typeface="Arial" panose="020B0604020202020204" pitchFamily="34" charset="0"/>
              </a:rPr>
              <a:pPr/>
              <a:t>67</a:t>
            </a:fld>
            <a:endParaRPr lang="en-US">
              <a:latin typeface="Arial" panose="020B0604020202020204" pitchFamily="34" charset="0"/>
            </a:endParaRPr>
          </a:p>
        </p:txBody>
      </p:sp>
      <p:sp>
        <p:nvSpPr>
          <p:cNvPr id="123909" name="Rectangle 2"/>
          <p:cNvSpPr>
            <a:spLocks noGrp="1" noRot="1" noChangeAspect="1" noChangeArrowheads="1" noTextEdit="1"/>
          </p:cNvSpPr>
          <p:nvPr>
            <p:ph type="sldImg"/>
          </p:nvPr>
        </p:nvSpPr>
        <p:spPr>
          <a:ln/>
        </p:spPr>
      </p:sp>
      <p:sp>
        <p:nvSpPr>
          <p:cNvPr id="12391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AU" smtClean="0">
              <a:latin typeface="Arial" panose="020B0604020202020204" pitchFamily="34" charset="0"/>
            </a:endParaRPr>
          </a:p>
        </p:txBody>
      </p:sp>
    </p:spTree>
    <p:extLst>
      <p:ext uri="{BB962C8B-B14F-4D97-AF65-F5344CB8AC3E}">
        <p14:creationId xmlns:p14="http://schemas.microsoft.com/office/powerpoint/2010/main" val="2239331694"/>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Biomechanics</a:t>
            </a:r>
          </a:p>
        </p:txBody>
      </p:sp>
      <p:sp>
        <p:nvSpPr>
          <p:cNvPr id="124931"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(c) The WISE Academy 2007-2008</a:t>
            </a:r>
          </a:p>
        </p:txBody>
      </p:sp>
      <p:sp>
        <p:nvSpPr>
          <p:cNvPr id="12493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CD2EC8DA-C5FE-49ED-88F2-75FBA22B756A}" type="slidenum">
              <a:rPr lang="en-US">
                <a:latin typeface="Arial" panose="020B0604020202020204" pitchFamily="34" charset="0"/>
              </a:rPr>
              <a:pPr/>
              <a:t>68</a:t>
            </a:fld>
            <a:endParaRPr lang="en-US">
              <a:latin typeface="Arial" panose="020B0604020202020204" pitchFamily="34" charset="0"/>
            </a:endParaRPr>
          </a:p>
        </p:txBody>
      </p:sp>
      <p:sp>
        <p:nvSpPr>
          <p:cNvPr id="124933" name="Rectangle 2"/>
          <p:cNvSpPr>
            <a:spLocks noGrp="1" noRot="1" noChangeAspect="1" noChangeArrowheads="1" noTextEdit="1"/>
          </p:cNvSpPr>
          <p:nvPr>
            <p:ph type="sldImg"/>
          </p:nvPr>
        </p:nvSpPr>
        <p:spPr>
          <a:ln/>
        </p:spPr>
      </p:sp>
      <p:sp>
        <p:nvSpPr>
          <p:cNvPr id="12493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AU" smtClean="0">
                <a:latin typeface="Arial" panose="020B0604020202020204" pitchFamily="34" charset="0"/>
              </a:rPr>
              <a:t>Muscles can only pull.</a:t>
            </a:r>
          </a:p>
          <a:p>
            <a:pPr eaLnBrk="1" hangingPunct="1"/>
            <a:endParaRPr lang="en-AU" smtClean="0">
              <a:latin typeface="Arial" panose="020B0604020202020204" pitchFamily="34" charset="0"/>
            </a:endParaRPr>
          </a:p>
          <a:p>
            <a:pPr eaLnBrk="1" hangingPunct="1"/>
            <a:endParaRPr lang="en-AU" smtClean="0">
              <a:latin typeface="Arial" panose="020B0604020202020204" pitchFamily="34" charset="0"/>
            </a:endParaRPr>
          </a:p>
          <a:p>
            <a:pPr eaLnBrk="1" hangingPunct="1"/>
            <a:r>
              <a:rPr lang="en-AU" smtClean="0">
                <a:latin typeface="Arial" panose="020B0604020202020204" pitchFamily="34" charset="0"/>
              </a:rPr>
              <a:t>Major joint actions and planes of motions page 114</a:t>
            </a:r>
          </a:p>
        </p:txBody>
      </p:sp>
    </p:spTree>
    <p:extLst>
      <p:ext uri="{BB962C8B-B14F-4D97-AF65-F5344CB8AC3E}">
        <p14:creationId xmlns:p14="http://schemas.microsoft.com/office/powerpoint/2010/main" val="2811976181"/>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Biomechanics</a:t>
            </a:r>
          </a:p>
        </p:txBody>
      </p:sp>
      <p:sp>
        <p:nvSpPr>
          <p:cNvPr id="125955"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(c) The WISE Academy 2007-2008</a:t>
            </a:r>
          </a:p>
        </p:txBody>
      </p:sp>
      <p:sp>
        <p:nvSpPr>
          <p:cNvPr id="12595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CEAD6F57-85A0-4C97-A810-E9B280BE2046}" type="slidenum">
              <a:rPr lang="en-US">
                <a:latin typeface="Arial" panose="020B0604020202020204" pitchFamily="34" charset="0"/>
              </a:rPr>
              <a:pPr/>
              <a:t>69</a:t>
            </a:fld>
            <a:endParaRPr lang="en-US">
              <a:latin typeface="Arial" panose="020B0604020202020204" pitchFamily="34" charset="0"/>
            </a:endParaRPr>
          </a:p>
        </p:txBody>
      </p:sp>
      <p:sp>
        <p:nvSpPr>
          <p:cNvPr id="125957" name="Rectangle 2"/>
          <p:cNvSpPr>
            <a:spLocks noGrp="1" noRot="1" noChangeAspect="1" noChangeArrowheads="1" noTextEdit="1"/>
          </p:cNvSpPr>
          <p:nvPr>
            <p:ph type="sldImg"/>
          </p:nvPr>
        </p:nvSpPr>
        <p:spPr>
          <a:ln/>
        </p:spPr>
      </p:sp>
      <p:sp>
        <p:nvSpPr>
          <p:cNvPr id="125958" name="Rectangle 3"/>
          <p:cNvSpPr>
            <a:spLocks noGrp="1" noChangeArrowheads="1"/>
          </p:cNvSpPr>
          <p:nvPr>
            <p:ph type="body" idx="1"/>
          </p:nvPr>
        </p:nvSpPr>
        <p:spPr>
          <a:xfrm>
            <a:off x="323850" y="4856163"/>
            <a:ext cx="6451600" cy="460057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AU" sz="1000" b="1" smtClean="0">
                <a:latin typeface="Arial" panose="020B0604020202020204" pitchFamily="34" charset="0"/>
              </a:rPr>
              <a:t>Fulcrum</a:t>
            </a:r>
            <a:r>
              <a:rPr lang="en-AU" sz="1000" smtClean="0">
                <a:latin typeface="Arial" panose="020B0604020202020204" pitchFamily="34" charset="0"/>
              </a:rPr>
              <a:t> – axis of rotation; where the lever pivots (NSCA, p. 54)</a:t>
            </a:r>
          </a:p>
          <a:p>
            <a:pPr eaLnBrk="1" hangingPunct="1"/>
            <a:r>
              <a:rPr lang="en-AU" sz="1000" b="1" smtClean="0">
                <a:latin typeface="Arial" panose="020B0604020202020204" pitchFamily="34" charset="0"/>
              </a:rPr>
              <a:t>Line of action of a force</a:t>
            </a:r>
            <a:r>
              <a:rPr lang="en-AU" sz="1000" smtClean="0">
                <a:latin typeface="Arial" panose="020B0604020202020204" pitchFamily="34" charset="0"/>
              </a:rPr>
              <a:t> – line along which the force acts, passing through the force’s point of application (NSCA, p. 54)</a:t>
            </a:r>
          </a:p>
          <a:p>
            <a:pPr eaLnBrk="1" hangingPunct="1"/>
            <a:r>
              <a:rPr lang="en-AU" sz="1000" b="1" smtClean="0">
                <a:latin typeface="Arial" panose="020B0604020202020204" pitchFamily="34" charset="0"/>
              </a:rPr>
              <a:t>Moment</a:t>
            </a:r>
            <a:r>
              <a:rPr lang="en-AU" sz="1000" smtClean="0">
                <a:latin typeface="Arial" panose="020B0604020202020204" pitchFamily="34" charset="0"/>
              </a:rPr>
              <a:t> (lever) arm-line starting from and perpendicaulr to the line of action of the force, extending to the fulcrum  (NSCA, p. 54) </a:t>
            </a:r>
          </a:p>
          <a:p>
            <a:pPr eaLnBrk="1" hangingPunct="1"/>
            <a:r>
              <a:rPr lang="en-AU" sz="1000" b="1" smtClean="0">
                <a:latin typeface="Arial" panose="020B0604020202020204" pitchFamily="34" charset="0"/>
              </a:rPr>
              <a:t>Torque</a:t>
            </a:r>
            <a:r>
              <a:rPr lang="en-AU" sz="1000" smtClean="0">
                <a:latin typeface="Arial" panose="020B0604020202020204" pitchFamily="34" charset="0"/>
              </a:rPr>
              <a:t> – turning (rotating) effect of a force about an axis (NSCA, p. 54)</a:t>
            </a:r>
          </a:p>
          <a:p>
            <a:pPr eaLnBrk="1" hangingPunct="1"/>
            <a:r>
              <a:rPr lang="en-AU" sz="1000" b="1" smtClean="0">
                <a:latin typeface="Arial" panose="020B0604020202020204" pitchFamily="34" charset="0"/>
              </a:rPr>
              <a:t>Muscle force:</a:t>
            </a:r>
            <a:r>
              <a:rPr lang="en-AU" sz="1000" smtClean="0">
                <a:latin typeface="Arial" panose="020B0604020202020204" pitchFamily="34" charset="0"/>
              </a:rPr>
              <a:t> force exerted by a muscle at either of its ends when it is electochemically stimulated to shorten (NSCA, p. 54)</a:t>
            </a:r>
          </a:p>
          <a:p>
            <a:pPr eaLnBrk="1" hangingPunct="1"/>
            <a:r>
              <a:rPr lang="en-AU" sz="1000" b="1" smtClean="0">
                <a:latin typeface="Arial" panose="020B0604020202020204" pitchFamily="34" charset="0"/>
              </a:rPr>
              <a:t>Resistive force:</a:t>
            </a:r>
            <a:r>
              <a:rPr lang="en-AU" sz="1000" smtClean="0">
                <a:latin typeface="Arial" panose="020B0604020202020204" pitchFamily="34" charset="0"/>
              </a:rPr>
              <a:t> force due to gravity, inertia, or friction  (NSCA, p. 54)</a:t>
            </a:r>
          </a:p>
          <a:p>
            <a:pPr eaLnBrk="1" hangingPunct="1"/>
            <a:r>
              <a:rPr lang="en-AU" sz="1000" b="1" smtClean="0">
                <a:latin typeface="Arial" panose="020B0604020202020204" pitchFamily="34" charset="0"/>
              </a:rPr>
              <a:t>Mechanical advantage:</a:t>
            </a:r>
            <a:r>
              <a:rPr lang="en-AU" sz="1000" smtClean="0">
                <a:latin typeface="Arial" panose="020B0604020202020204" pitchFamily="34" charset="0"/>
              </a:rPr>
              <a:t> ratio of output force to the applied force in a particular leverage system; MA &gt; 1.0: force exerted on the resisting object by the lever is greater than the applied force; If MA &lt;1.o: lever exerts a smaller force on the resisting object than the force applied to the lever (disadvantage)  (NSCA, p. 54)</a:t>
            </a:r>
          </a:p>
          <a:p>
            <a:pPr eaLnBrk="1" hangingPunct="1"/>
            <a:r>
              <a:rPr lang="en-AU" sz="1000" b="1" smtClean="0">
                <a:latin typeface="Arial" panose="020B0604020202020204" pitchFamily="34" charset="0"/>
              </a:rPr>
              <a:t>First class lever:</a:t>
            </a:r>
            <a:r>
              <a:rPr lang="en-AU" sz="1000" smtClean="0">
                <a:latin typeface="Arial" panose="020B0604020202020204" pitchFamily="34" charset="0"/>
              </a:rPr>
              <a:t> lever which the applied and resistance forces act on opposite sides of the fulcrum [e.g., triceps extension] (NSCA, p. 54)</a:t>
            </a:r>
          </a:p>
          <a:p>
            <a:pPr eaLnBrk="1" hangingPunct="1"/>
            <a:r>
              <a:rPr lang="en-AU" sz="1000" b="1" smtClean="0">
                <a:latin typeface="Arial" panose="020B0604020202020204" pitchFamily="34" charset="0"/>
              </a:rPr>
              <a:t>Second class lever:</a:t>
            </a:r>
            <a:r>
              <a:rPr lang="en-AU" sz="1000" smtClean="0">
                <a:latin typeface="Arial" panose="020B0604020202020204" pitchFamily="34" charset="0"/>
              </a:rPr>
              <a:t> lever for which the applied and resistive forces act on the same sides of the fulcrum, with the resistive force acting through a moment arm shorts than that of the applied force --- mechanical advantage greater than 1.0 [heel raises]</a:t>
            </a:r>
          </a:p>
          <a:p>
            <a:pPr eaLnBrk="1" hangingPunct="1"/>
            <a:r>
              <a:rPr lang="en-AU" sz="1000" b="1" smtClean="0">
                <a:latin typeface="Arial" panose="020B0604020202020204" pitchFamily="34" charset="0"/>
              </a:rPr>
              <a:t>Third Class Levers:</a:t>
            </a:r>
            <a:r>
              <a:rPr lang="en-AU" sz="1000" smtClean="0">
                <a:latin typeface="Arial" panose="020B0604020202020204" pitchFamily="34" charset="0"/>
              </a:rPr>
              <a:t> lever which the applied and resistive forces act on the same side of the fulcrum, but with the resistive force acting through a longer moment arm than that of the applied force, the providing a MA of less than 1.0 [e.g., forearm during the arm curl exercise] (NSCA, p. 54)</a:t>
            </a:r>
          </a:p>
          <a:p>
            <a:pPr eaLnBrk="1" hangingPunct="1"/>
            <a:r>
              <a:rPr lang="en-AU" sz="1000" b="1" smtClean="0">
                <a:latin typeface="Arial" panose="020B0604020202020204" pitchFamily="34" charset="0"/>
              </a:rPr>
              <a:t>Strength</a:t>
            </a:r>
            <a:r>
              <a:rPr lang="en-AU" sz="1000" smtClean="0">
                <a:latin typeface="Arial" panose="020B0604020202020204" pitchFamily="34" charset="0"/>
              </a:rPr>
              <a:t>: ability to exert force (how much a person can lift; arm wresting, tug-of-war); ability to exert force at low speed</a:t>
            </a:r>
          </a:p>
          <a:p>
            <a:pPr eaLnBrk="1" hangingPunct="1"/>
            <a:r>
              <a:rPr lang="en-AU" sz="1000" b="1" smtClean="0">
                <a:latin typeface="Arial" panose="020B0604020202020204" pitchFamily="34" charset="0"/>
              </a:rPr>
              <a:t>Power</a:t>
            </a:r>
            <a:r>
              <a:rPr lang="en-AU" sz="1000" smtClean="0">
                <a:latin typeface="Arial" panose="020B0604020202020204" pitchFamily="34" charset="0"/>
              </a:rPr>
              <a:t>: time rate of doing work [force x velocity]  where ‘work’ is the product of the force exerted on an object and the distance the object moves in the direction in which the force is exerted; ability to exert force at high speed</a:t>
            </a:r>
          </a:p>
          <a:p>
            <a:pPr eaLnBrk="1" hangingPunct="1"/>
            <a:r>
              <a:rPr lang="en-AU" sz="1000" b="1" smtClean="0">
                <a:latin typeface="Arial" panose="020B0604020202020204" pitchFamily="34" charset="0"/>
              </a:rPr>
              <a:t>Acceleration</a:t>
            </a:r>
            <a:r>
              <a:rPr lang="en-AU" sz="1000" smtClean="0">
                <a:latin typeface="Arial" panose="020B0604020202020204" pitchFamily="34" charset="0"/>
              </a:rPr>
              <a:t>: increase in velocity</a:t>
            </a:r>
          </a:p>
          <a:p>
            <a:pPr eaLnBrk="1" hangingPunct="1"/>
            <a:r>
              <a:rPr lang="en-AU" sz="1000" b="1" smtClean="0">
                <a:latin typeface="Arial" panose="020B0604020202020204" pitchFamily="34" charset="0"/>
              </a:rPr>
              <a:t>Deceleration</a:t>
            </a:r>
            <a:r>
              <a:rPr lang="en-AU" sz="1000" smtClean="0">
                <a:latin typeface="Arial" panose="020B0604020202020204" pitchFamily="34" charset="0"/>
              </a:rPr>
              <a:t>: decrease in velocity</a:t>
            </a:r>
          </a:p>
          <a:p>
            <a:pPr eaLnBrk="1" hangingPunct="1"/>
            <a:r>
              <a:rPr lang="en-AU" sz="1000" b="1" smtClean="0">
                <a:latin typeface="Arial" panose="020B0604020202020204" pitchFamily="34" charset="0"/>
              </a:rPr>
              <a:t>Force-velocity relationship</a:t>
            </a:r>
            <a:r>
              <a:rPr lang="en-AU" sz="1000" smtClean="0">
                <a:latin typeface="Arial" panose="020B0604020202020204" pitchFamily="34" charset="0"/>
              </a:rPr>
              <a:t>: the force that a muscle can exert decreases as the movement speed increases</a:t>
            </a:r>
          </a:p>
        </p:txBody>
      </p:sp>
    </p:spTree>
    <p:extLst>
      <p:ext uri="{BB962C8B-B14F-4D97-AF65-F5344CB8AC3E}">
        <p14:creationId xmlns:p14="http://schemas.microsoft.com/office/powerpoint/2010/main" val="225859698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Biomechanics</a:t>
            </a:r>
          </a:p>
        </p:txBody>
      </p:sp>
      <p:sp>
        <p:nvSpPr>
          <p:cNvPr id="126979"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(c) The WISE Academy 2007-2008</a:t>
            </a:r>
          </a:p>
        </p:txBody>
      </p:sp>
      <p:sp>
        <p:nvSpPr>
          <p:cNvPr id="12698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34F79363-D4FB-48D2-BF36-88658A8D32C6}" type="slidenum">
              <a:rPr lang="en-US">
                <a:latin typeface="Arial" panose="020B0604020202020204" pitchFamily="34" charset="0"/>
              </a:rPr>
              <a:pPr/>
              <a:t>70</a:t>
            </a:fld>
            <a:endParaRPr lang="en-US">
              <a:latin typeface="Arial" panose="020B0604020202020204" pitchFamily="34" charset="0"/>
            </a:endParaRPr>
          </a:p>
        </p:txBody>
      </p:sp>
      <p:sp>
        <p:nvSpPr>
          <p:cNvPr id="126981" name="Rectangle 2"/>
          <p:cNvSpPr>
            <a:spLocks noGrp="1" noRot="1" noChangeAspect="1" noChangeArrowheads="1" noTextEdit="1"/>
          </p:cNvSpPr>
          <p:nvPr>
            <p:ph type="sldImg"/>
          </p:nvPr>
        </p:nvSpPr>
        <p:spPr>
          <a:ln/>
        </p:spPr>
      </p:sp>
      <p:sp>
        <p:nvSpPr>
          <p:cNvPr id="12698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latin typeface="Arial" panose="020B0604020202020204" pitchFamily="34" charset="0"/>
            </a:endParaRPr>
          </a:p>
        </p:txBody>
      </p:sp>
    </p:spTree>
    <p:extLst>
      <p:ext uri="{BB962C8B-B14F-4D97-AF65-F5344CB8AC3E}">
        <p14:creationId xmlns:p14="http://schemas.microsoft.com/office/powerpoint/2010/main" val="4106498026"/>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Biomechanics</a:t>
            </a:r>
          </a:p>
        </p:txBody>
      </p:sp>
      <p:sp>
        <p:nvSpPr>
          <p:cNvPr id="129027"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(c) The WISE Academy 2007-2008</a:t>
            </a:r>
          </a:p>
        </p:txBody>
      </p:sp>
      <p:sp>
        <p:nvSpPr>
          <p:cNvPr id="12902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7E7FA3FA-A4D3-4DF2-BF55-88B5721A78F2}" type="slidenum">
              <a:rPr lang="en-US">
                <a:latin typeface="Arial" panose="020B0604020202020204" pitchFamily="34" charset="0"/>
              </a:rPr>
              <a:pPr/>
              <a:t>71</a:t>
            </a:fld>
            <a:endParaRPr lang="en-US">
              <a:latin typeface="Arial" panose="020B0604020202020204" pitchFamily="34" charset="0"/>
            </a:endParaRPr>
          </a:p>
        </p:txBody>
      </p:sp>
      <p:sp>
        <p:nvSpPr>
          <p:cNvPr id="129029" name="Rectangle 2"/>
          <p:cNvSpPr>
            <a:spLocks noGrp="1" noRot="1" noChangeAspect="1" noChangeArrowheads="1" noTextEdit="1"/>
          </p:cNvSpPr>
          <p:nvPr>
            <p:ph type="sldImg"/>
          </p:nvPr>
        </p:nvSpPr>
        <p:spPr>
          <a:ln/>
        </p:spPr>
      </p:sp>
      <p:sp>
        <p:nvSpPr>
          <p:cNvPr id="12903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AU" smtClean="0">
              <a:latin typeface="Arial" panose="020B0604020202020204" pitchFamily="34" charset="0"/>
            </a:endParaRPr>
          </a:p>
        </p:txBody>
      </p:sp>
    </p:spTree>
    <p:extLst>
      <p:ext uri="{BB962C8B-B14F-4D97-AF65-F5344CB8AC3E}">
        <p14:creationId xmlns:p14="http://schemas.microsoft.com/office/powerpoint/2010/main" val="505054522"/>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Biomechanics</a:t>
            </a:r>
          </a:p>
        </p:txBody>
      </p:sp>
      <p:sp>
        <p:nvSpPr>
          <p:cNvPr id="130051"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(c) The WISE Academy 2007-2008</a:t>
            </a:r>
          </a:p>
        </p:txBody>
      </p:sp>
      <p:sp>
        <p:nvSpPr>
          <p:cNvPr id="13005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4757189D-3391-4605-8FDF-2B28C8E5BF9C}" type="slidenum">
              <a:rPr lang="en-US">
                <a:latin typeface="Arial" panose="020B0604020202020204" pitchFamily="34" charset="0"/>
              </a:rPr>
              <a:pPr/>
              <a:t>72</a:t>
            </a:fld>
            <a:endParaRPr lang="en-US">
              <a:latin typeface="Arial" panose="020B0604020202020204" pitchFamily="34" charset="0"/>
            </a:endParaRPr>
          </a:p>
        </p:txBody>
      </p:sp>
      <p:sp>
        <p:nvSpPr>
          <p:cNvPr id="130053" name="Rectangle 2"/>
          <p:cNvSpPr>
            <a:spLocks noGrp="1" noRot="1" noChangeAspect="1" noChangeArrowheads="1" noTextEdit="1"/>
          </p:cNvSpPr>
          <p:nvPr>
            <p:ph type="sldImg"/>
          </p:nvPr>
        </p:nvSpPr>
        <p:spPr>
          <a:ln/>
        </p:spPr>
      </p:sp>
      <p:sp>
        <p:nvSpPr>
          <p:cNvPr id="13005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AU" smtClean="0">
              <a:latin typeface="Arial" panose="020B0604020202020204" pitchFamily="34" charset="0"/>
            </a:endParaRPr>
          </a:p>
        </p:txBody>
      </p:sp>
    </p:spTree>
    <p:extLst>
      <p:ext uri="{BB962C8B-B14F-4D97-AF65-F5344CB8AC3E}">
        <p14:creationId xmlns:p14="http://schemas.microsoft.com/office/powerpoint/2010/main" val="996864417"/>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Biomechanics</a:t>
            </a:r>
          </a:p>
        </p:txBody>
      </p:sp>
      <p:sp>
        <p:nvSpPr>
          <p:cNvPr id="131075"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(c) The WISE Academy 2007-2008</a:t>
            </a:r>
          </a:p>
        </p:txBody>
      </p:sp>
      <p:sp>
        <p:nvSpPr>
          <p:cNvPr id="13107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1A5FEE6E-3F27-4459-9BB0-6BE0B1D77EE2}" type="slidenum">
              <a:rPr lang="en-US">
                <a:latin typeface="Arial" panose="020B0604020202020204" pitchFamily="34" charset="0"/>
              </a:rPr>
              <a:pPr/>
              <a:t>73</a:t>
            </a:fld>
            <a:endParaRPr lang="en-US">
              <a:latin typeface="Arial" panose="020B0604020202020204" pitchFamily="34" charset="0"/>
            </a:endParaRPr>
          </a:p>
        </p:txBody>
      </p:sp>
      <p:sp>
        <p:nvSpPr>
          <p:cNvPr id="131077" name="Rectangle 2"/>
          <p:cNvSpPr>
            <a:spLocks noGrp="1" noRot="1" noChangeAspect="1" noChangeArrowheads="1" noTextEdit="1"/>
          </p:cNvSpPr>
          <p:nvPr>
            <p:ph type="sldImg"/>
          </p:nvPr>
        </p:nvSpPr>
        <p:spPr>
          <a:ln/>
        </p:spPr>
      </p:sp>
      <p:sp>
        <p:nvSpPr>
          <p:cNvPr id="13107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AU" smtClean="0">
              <a:latin typeface="Arial" panose="020B0604020202020204" pitchFamily="34" charset="0"/>
            </a:endParaRPr>
          </a:p>
        </p:txBody>
      </p:sp>
    </p:spTree>
    <p:extLst>
      <p:ext uri="{BB962C8B-B14F-4D97-AF65-F5344CB8AC3E}">
        <p14:creationId xmlns:p14="http://schemas.microsoft.com/office/powerpoint/2010/main" val="305529129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Biomechanics</a:t>
            </a:r>
          </a:p>
        </p:txBody>
      </p:sp>
      <p:sp>
        <p:nvSpPr>
          <p:cNvPr id="132099"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(c) The WISE Academy 2007-2008</a:t>
            </a:r>
          </a:p>
        </p:txBody>
      </p:sp>
      <p:sp>
        <p:nvSpPr>
          <p:cNvPr id="13210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912E4873-2B2B-4DB9-ABA8-08CCEDFA5F83}" type="slidenum">
              <a:rPr lang="en-US">
                <a:latin typeface="Arial" panose="020B0604020202020204" pitchFamily="34" charset="0"/>
              </a:rPr>
              <a:pPr/>
              <a:t>74</a:t>
            </a:fld>
            <a:endParaRPr lang="en-US">
              <a:latin typeface="Arial" panose="020B0604020202020204" pitchFamily="34" charset="0"/>
            </a:endParaRPr>
          </a:p>
        </p:txBody>
      </p:sp>
      <p:sp>
        <p:nvSpPr>
          <p:cNvPr id="132101" name="Rectangle 2"/>
          <p:cNvSpPr>
            <a:spLocks noGrp="1" noRot="1" noChangeAspect="1" noChangeArrowheads="1" noTextEdit="1"/>
          </p:cNvSpPr>
          <p:nvPr>
            <p:ph type="sldImg"/>
          </p:nvPr>
        </p:nvSpPr>
        <p:spPr>
          <a:ln/>
        </p:spPr>
      </p:sp>
      <p:sp>
        <p:nvSpPr>
          <p:cNvPr id="13210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AU" smtClean="0">
              <a:latin typeface="Arial" panose="020B0604020202020204" pitchFamily="34" charset="0"/>
            </a:endParaRPr>
          </a:p>
        </p:txBody>
      </p:sp>
    </p:spTree>
    <p:extLst>
      <p:ext uri="{BB962C8B-B14F-4D97-AF65-F5344CB8AC3E}">
        <p14:creationId xmlns:p14="http://schemas.microsoft.com/office/powerpoint/2010/main" val="138246952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Slide Image Placeholder 1"/>
          <p:cNvSpPr>
            <a:spLocks noGrp="1" noRot="1" noChangeAspect="1" noTextEdit="1"/>
          </p:cNvSpPr>
          <p:nvPr>
            <p:ph type="sldImg"/>
          </p:nvPr>
        </p:nvSpPr>
        <p:spPr>
          <a:ln/>
        </p:spPr>
      </p:sp>
      <p:sp>
        <p:nvSpPr>
          <p:cNvPr id="13312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AU" smtClean="0">
              <a:latin typeface="Arial" panose="020B0604020202020204" pitchFamily="34" charset="0"/>
            </a:endParaRPr>
          </a:p>
        </p:txBody>
      </p:sp>
      <p:sp>
        <p:nvSpPr>
          <p:cNvPr id="133124"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Anatomy Review</a:t>
            </a:r>
          </a:p>
        </p:txBody>
      </p:sp>
      <p:sp>
        <p:nvSpPr>
          <p:cNvPr id="133125"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(c) The WISE Academy, 2007</a:t>
            </a:r>
          </a:p>
        </p:txBody>
      </p:sp>
      <p:sp>
        <p:nvSpPr>
          <p:cNvPr id="133126"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69B5A8C4-8AC9-47CA-B71E-F55F699793E1}" type="slidenum">
              <a:rPr lang="en-US">
                <a:latin typeface="Arial" panose="020B0604020202020204" pitchFamily="34" charset="0"/>
              </a:rPr>
              <a:pPr/>
              <a:t>75</a:t>
            </a:fld>
            <a:endParaRPr lang="en-US">
              <a:latin typeface="Arial" panose="020B0604020202020204" pitchFamily="34" charset="0"/>
            </a:endParaRPr>
          </a:p>
        </p:txBody>
      </p:sp>
    </p:spTree>
    <p:extLst>
      <p:ext uri="{BB962C8B-B14F-4D97-AF65-F5344CB8AC3E}">
        <p14:creationId xmlns:p14="http://schemas.microsoft.com/office/powerpoint/2010/main" val="62286647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Biomechanics</a:t>
            </a:r>
          </a:p>
        </p:txBody>
      </p:sp>
      <p:sp>
        <p:nvSpPr>
          <p:cNvPr id="134147"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(c) The WISE Academy 2007-2008</a:t>
            </a:r>
          </a:p>
        </p:txBody>
      </p:sp>
      <p:sp>
        <p:nvSpPr>
          <p:cNvPr id="13414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5EBCC28A-E4FB-420A-9C57-7BEAB38FC29F}" type="slidenum">
              <a:rPr lang="en-US">
                <a:latin typeface="Arial" panose="020B0604020202020204" pitchFamily="34" charset="0"/>
              </a:rPr>
              <a:pPr/>
              <a:t>76</a:t>
            </a:fld>
            <a:endParaRPr lang="en-US">
              <a:latin typeface="Arial" panose="020B0604020202020204" pitchFamily="34" charset="0"/>
            </a:endParaRPr>
          </a:p>
        </p:txBody>
      </p:sp>
      <p:sp>
        <p:nvSpPr>
          <p:cNvPr id="134149" name="Rectangle 2"/>
          <p:cNvSpPr>
            <a:spLocks noGrp="1" noRot="1" noChangeAspect="1" noChangeArrowheads="1" noTextEdit="1"/>
          </p:cNvSpPr>
          <p:nvPr>
            <p:ph type="sldImg"/>
          </p:nvPr>
        </p:nvSpPr>
        <p:spPr>
          <a:ln/>
        </p:spPr>
      </p:sp>
      <p:sp>
        <p:nvSpPr>
          <p:cNvPr id="13415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AU" smtClean="0">
              <a:latin typeface="Arial" panose="020B0604020202020204" pitchFamily="34" charset="0"/>
            </a:endParaRPr>
          </a:p>
        </p:txBody>
      </p:sp>
    </p:spTree>
    <p:extLst>
      <p:ext uri="{BB962C8B-B14F-4D97-AF65-F5344CB8AC3E}">
        <p14:creationId xmlns:p14="http://schemas.microsoft.com/office/powerpoint/2010/main" val="2258256701"/>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Biomechanics</a:t>
            </a:r>
          </a:p>
        </p:txBody>
      </p:sp>
      <p:sp>
        <p:nvSpPr>
          <p:cNvPr id="135171"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(c) The WISE Academy 2007-2008</a:t>
            </a:r>
          </a:p>
        </p:txBody>
      </p:sp>
      <p:sp>
        <p:nvSpPr>
          <p:cNvPr id="13517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C7726B76-A317-4FE8-9D14-791BBC78C56F}" type="slidenum">
              <a:rPr lang="en-US">
                <a:latin typeface="Arial" panose="020B0604020202020204" pitchFamily="34" charset="0"/>
              </a:rPr>
              <a:pPr/>
              <a:t>77</a:t>
            </a:fld>
            <a:endParaRPr lang="en-US">
              <a:latin typeface="Arial" panose="020B0604020202020204" pitchFamily="34" charset="0"/>
            </a:endParaRPr>
          </a:p>
        </p:txBody>
      </p:sp>
      <p:sp>
        <p:nvSpPr>
          <p:cNvPr id="135173" name="Rectangle 2"/>
          <p:cNvSpPr>
            <a:spLocks noGrp="1" noRot="1" noChangeAspect="1" noChangeArrowheads="1" noTextEdit="1"/>
          </p:cNvSpPr>
          <p:nvPr>
            <p:ph type="sldImg"/>
          </p:nvPr>
        </p:nvSpPr>
        <p:spPr>
          <a:ln/>
        </p:spPr>
      </p:sp>
      <p:sp>
        <p:nvSpPr>
          <p:cNvPr id="13517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lvl="1" eaLnBrk="1" hangingPunct="1">
              <a:lnSpc>
                <a:spcPct val="80000"/>
              </a:lnSpc>
            </a:pPr>
            <a:r>
              <a:rPr lang="en-AU" sz="800" b="1" smtClean="0">
                <a:latin typeface="Arial" panose="020B0604020202020204" pitchFamily="34" charset="0"/>
              </a:rPr>
              <a:t>Neural control / adaptations</a:t>
            </a:r>
            <a:r>
              <a:rPr lang="en-AU" sz="800" smtClean="0">
                <a:latin typeface="Arial" panose="020B0604020202020204" pitchFamily="34" charset="0"/>
              </a:rPr>
              <a:t>: initially muscle improvement in the early start of training attributed to neural adaptations in which the brain learns how to produce more force from a given amount of muscle tissue.  </a:t>
            </a:r>
          </a:p>
          <a:p>
            <a:pPr lvl="1" eaLnBrk="1" hangingPunct="1">
              <a:lnSpc>
                <a:spcPct val="80000"/>
              </a:lnSpc>
            </a:pPr>
            <a:endParaRPr lang="en-AU" sz="800" b="1" smtClean="0">
              <a:latin typeface="Arial" panose="020B0604020202020204" pitchFamily="34" charset="0"/>
            </a:endParaRPr>
          </a:p>
          <a:p>
            <a:pPr lvl="1" eaLnBrk="1" hangingPunct="1">
              <a:lnSpc>
                <a:spcPct val="80000"/>
              </a:lnSpc>
            </a:pPr>
            <a:r>
              <a:rPr lang="en-AU" sz="800" b="1" smtClean="0">
                <a:latin typeface="Arial" panose="020B0604020202020204" pitchFamily="34" charset="0"/>
              </a:rPr>
              <a:t>Muscle cross-sectional Area</a:t>
            </a:r>
            <a:r>
              <a:rPr lang="en-AU" sz="800" smtClean="0">
                <a:latin typeface="Arial" panose="020B0604020202020204" pitchFamily="34" charset="0"/>
              </a:rPr>
              <a:t>: the strength of the muscle is related primarily to its cross-sectional area rather than its volume. </a:t>
            </a:r>
          </a:p>
          <a:p>
            <a:pPr lvl="1" eaLnBrk="1" hangingPunct="1">
              <a:lnSpc>
                <a:spcPct val="80000"/>
              </a:lnSpc>
            </a:pPr>
            <a:r>
              <a:rPr lang="en-AU" sz="800" smtClean="0">
                <a:latin typeface="Arial" panose="020B0604020202020204" pitchFamily="34" charset="0"/>
              </a:rPr>
              <a:t>best example – two people who have different heights but same body weight and body fat % will not have the same ability to manipulate their own body weight.  Taller individual has smaller muscle cross sectional area and thus less strength in proportion to body mass.  More difficult for taller person to do exercises such as pull ups, push ups and sprints; (NSCA, 2004, p. 61)</a:t>
            </a:r>
          </a:p>
          <a:p>
            <a:pPr lvl="1" eaLnBrk="1" hangingPunct="1">
              <a:lnSpc>
                <a:spcPct val="80000"/>
              </a:lnSpc>
            </a:pPr>
            <a:endParaRPr lang="en-AU" sz="800" b="1" smtClean="0">
              <a:latin typeface="Arial" panose="020B0604020202020204" pitchFamily="34" charset="0"/>
            </a:endParaRPr>
          </a:p>
          <a:p>
            <a:pPr lvl="1" eaLnBrk="1" hangingPunct="1">
              <a:lnSpc>
                <a:spcPct val="80000"/>
              </a:lnSpc>
            </a:pPr>
            <a:r>
              <a:rPr lang="en-AU" sz="800" b="1" smtClean="0">
                <a:latin typeface="Arial" panose="020B0604020202020204" pitchFamily="34" charset="0"/>
              </a:rPr>
              <a:t>Arrangement of muscle fibres</a:t>
            </a:r>
            <a:r>
              <a:rPr lang="en-AU" sz="800" smtClean="0">
                <a:latin typeface="Arial" panose="020B0604020202020204" pitchFamily="34" charset="0"/>
              </a:rPr>
              <a:t>: NSCA, p 62</a:t>
            </a:r>
          </a:p>
          <a:p>
            <a:pPr lvl="1" eaLnBrk="1" hangingPunct="1">
              <a:lnSpc>
                <a:spcPct val="80000"/>
              </a:lnSpc>
            </a:pPr>
            <a:endParaRPr lang="en-AU" sz="800" b="1" smtClean="0">
              <a:latin typeface="Arial" panose="020B0604020202020204" pitchFamily="34" charset="0"/>
            </a:endParaRPr>
          </a:p>
          <a:p>
            <a:pPr lvl="1" eaLnBrk="1" hangingPunct="1">
              <a:lnSpc>
                <a:spcPct val="80000"/>
              </a:lnSpc>
            </a:pPr>
            <a:r>
              <a:rPr lang="en-AU" sz="800" b="1" smtClean="0">
                <a:latin typeface="Arial" panose="020B0604020202020204" pitchFamily="34" charset="0"/>
              </a:rPr>
              <a:t>Muscle length</a:t>
            </a:r>
            <a:r>
              <a:rPr lang="en-AU" sz="800" smtClean="0">
                <a:latin typeface="Arial" panose="020B0604020202020204" pitchFamily="34" charset="0"/>
              </a:rPr>
              <a:t>: force capability is reduced when the muscle is either longer or shorter than its resting length</a:t>
            </a:r>
          </a:p>
          <a:p>
            <a:pPr lvl="1" eaLnBrk="1" hangingPunct="1">
              <a:lnSpc>
                <a:spcPct val="80000"/>
              </a:lnSpc>
            </a:pPr>
            <a:endParaRPr lang="en-AU" sz="800" smtClean="0">
              <a:latin typeface="Arial" panose="020B0604020202020204" pitchFamily="34" charset="0"/>
            </a:endParaRPr>
          </a:p>
          <a:p>
            <a:pPr lvl="1" eaLnBrk="1" hangingPunct="1">
              <a:lnSpc>
                <a:spcPct val="80000"/>
              </a:lnSpc>
            </a:pPr>
            <a:r>
              <a:rPr lang="en-AU" sz="800" b="1" smtClean="0">
                <a:latin typeface="Arial" panose="020B0604020202020204" pitchFamily="34" charset="0"/>
              </a:rPr>
              <a:t>Joint angle:</a:t>
            </a:r>
            <a:r>
              <a:rPr lang="en-AU" sz="800" smtClean="0">
                <a:latin typeface="Arial" panose="020B0604020202020204" pitchFamily="34" charset="0"/>
              </a:rPr>
              <a:t> give example of the difference between seated vs standing heel raises and joint angles of soleus and gastrocnemius)</a:t>
            </a:r>
          </a:p>
          <a:p>
            <a:pPr lvl="1" eaLnBrk="1" hangingPunct="1">
              <a:lnSpc>
                <a:spcPct val="80000"/>
              </a:lnSpc>
            </a:pPr>
            <a:endParaRPr lang="en-AU" sz="800" b="1" smtClean="0">
              <a:latin typeface="Arial" panose="020B0604020202020204" pitchFamily="34" charset="0"/>
            </a:endParaRPr>
          </a:p>
          <a:p>
            <a:pPr lvl="1" eaLnBrk="1" hangingPunct="1">
              <a:lnSpc>
                <a:spcPct val="80000"/>
              </a:lnSpc>
            </a:pPr>
            <a:r>
              <a:rPr lang="en-AU" sz="800" b="1" smtClean="0">
                <a:latin typeface="Arial" panose="020B0604020202020204" pitchFamily="34" charset="0"/>
              </a:rPr>
              <a:t>Muscle contraction velocity</a:t>
            </a:r>
            <a:r>
              <a:rPr lang="en-AU" sz="800" smtClean="0">
                <a:latin typeface="Arial" panose="020B0604020202020204" pitchFamily="34" charset="0"/>
              </a:rPr>
              <a:t>: force capability of muscle decreases as the velocity of contraction increases</a:t>
            </a:r>
          </a:p>
          <a:p>
            <a:pPr lvl="1" eaLnBrk="1" hangingPunct="1">
              <a:lnSpc>
                <a:spcPct val="80000"/>
              </a:lnSpc>
            </a:pPr>
            <a:endParaRPr lang="en-AU" sz="800" b="1" smtClean="0">
              <a:latin typeface="Arial" panose="020B0604020202020204" pitchFamily="34" charset="0"/>
            </a:endParaRPr>
          </a:p>
          <a:p>
            <a:pPr lvl="1" eaLnBrk="1" hangingPunct="1">
              <a:lnSpc>
                <a:spcPct val="80000"/>
              </a:lnSpc>
            </a:pPr>
            <a:r>
              <a:rPr lang="en-AU" sz="800" b="1" smtClean="0">
                <a:latin typeface="Arial" panose="020B0604020202020204" pitchFamily="34" charset="0"/>
              </a:rPr>
              <a:t>Joint angular velocity</a:t>
            </a:r>
            <a:r>
              <a:rPr lang="en-AU" sz="800" smtClean="0">
                <a:latin typeface="Arial" panose="020B0604020202020204" pitchFamily="34" charset="0"/>
              </a:rPr>
              <a:t>: during isokinetic concentric exercise, maximal torque decreases as angular velocity increases; during eccentric exercise, as jt angular velcocity increases, maximal torque increases until joint angular velocity reaches about 90 degrees / second then declines gradually therefore greatest muscle force can be obtained during eccentric muscle action</a:t>
            </a:r>
          </a:p>
          <a:p>
            <a:pPr lvl="1" eaLnBrk="1" hangingPunct="1">
              <a:lnSpc>
                <a:spcPct val="80000"/>
              </a:lnSpc>
            </a:pPr>
            <a:endParaRPr lang="en-AU" sz="800" b="1" smtClean="0">
              <a:latin typeface="Arial" panose="020B0604020202020204" pitchFamily="34" charset="0"/>
            </a:endParaRPr>
          </a:p>
          <a:p>
            <a:pPr lvl="1" eaLnBrk="1" hangingPunct="1">
              <a:lnSpc>
                <a:spcPct val="80000"/>
              </a:lnSpc>
            </a:pPr>
            <a:r>
              <a:rPr lang="en-AU" sz="800" b="1" smtClean="0">
                <a:latin typeface="Arial" panose="020B0604020202020204" pitchFamily="34" charset="0"/>
              </a:rPr>
              <a:t>Strength-to-Mass Ratio</a:t>
            </a:r>
            <a:r>
              <a:rPr lang="en-AU" sz="800" smtClean="0">
                <a:latin typeface="Arial" panose="020B0604020202020204" pitchFamily="34" charset="0"/>
              </a:rPr>
              <a:t>: GO TO NEXT SLIDE ---  equals the force the person can exert during a particular movement divided by the mass of the body; strength training can improve the S-M ratio only if strength increases by a greater percentage than does body weight.  Greater S-M ratio generally means improved physical performance. </a:t>
            </a:r>
          </a:p>
          <a:p>
            <a:pPr eaLnBrk="1" hangingPunct="1">
              <a:lnSpc>
                <a:spcPct val="80000"/>
              </a:lnSpc>
            </a:pPr>
            <a:endParaRPr lang="en-US" sz="700" smtClean="0">
              <a:latin typeface="Arial" panose="020B0604020202020204" pitchFamily="34" charset="0"/>
            </a:endParaRPr>
          </a:p>
        </p:txBody>
      </p:sp>
    </p:spTree>
    <p:extLst>
      <p:ext uri="{BB962C8B-B14F-4D97-AF65-F5344CB8AC3E}">
        <p14:creationId xmlns:p14="http://schemas.microsoft.com/office/powerpoint/2010/main" val="3842813654"/>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Biomechanics</a:t>
            </a:r>
          </a:p>
        </p:txBody>
      </p:sp>
      <p:sp>
        <p:nvSpPr>
          <p:cNvPr id="136195"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(c) The WISE Academy 2007-2008</a:t>
            </a:r>
          </a:p>
        </p:txBody>
      </p:sp>
      <p:sp>
        <p:nvSpPr>
          <p:cNvPr id="13619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A48A7C74-4968-4EA1-A8C7-5BD77085AFA3}" type="slidenum">
              <a:rPr lang="en-US">
                <a:latin typeface="Arial" panose="020B0604020202020204" pitchFamily="34" charset="0"/>
              </a:rPr>
              <a:pPr/>
              <a:t>78</a:t>
            </a:fld>
            <a:endParaRPr lang="en-US">
              <a:latin typeface="Arial" panose="020B0604020202020204" pitchFamily="34" charset="0"/>
            </a:endParaRPr>
          </a:p>
        </p:txBody>
      </p:sp>
      <p:sp>
        <p:nvSpPr>
          <p:cNvPr id="136197" name="Rectangle 2"/>
          <p:cNvSpPr>
            <a:spLocks noGrp="1" noRot="1" noChangeAspect="1" noChangeArrowheads="1" noTextEdit="1"/>
          </p:cNvSpPr>
          <p:nvPr>
            <p:ph type="sldImg"/>
          </p:nvPr>
        </p:nvSpPr>
        <p:spPr>
          <a:ln/>
        </p:spPr>
      </p:sp>
      <p:sp>
        <p:nvSpPr>
          <p:cNvPr id="13619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AU" smtClean="0">
              <a:latin typeface="Arial" panose="020B0604020202020204" pitchFamily="34" charset="0"/>
            </a:endParaRPr>
          </a:p>
        </p:txBody>
      </p:sp>
    </p:spTree>
    <p:extLst>
      <p:ext uri="{BB962C8B-B14F-4D97-AF65-F5344CB8AC3E}">
        <p14:creationId xmlns:p14="http://schemas.microsoft.com/office/powerpoint/2010/main" val="713897504"/>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Biomechanics</a:t>
            </a:r>
          </a:p>
        </p:txBody>
      </p:sp>
      <p:sp>
        <p:nvSpPr>
          <p:cNvPr id="137219"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(c) The WISE Academy 2007-2008</a:t>
            </a:r>
          </a:p>
        </p:txBody>
      </p:sp>
      <p:sp>
        <p:nvSpPr>
          <p:cNvPr id="13722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AE598022-D0A2-400A-BD8F-89B528C0CA26}" type="slidenum">
              <a:rPr lang="en-US">
                <a:latin typeface="Arial" panose="020B0604020202020204" pitchFamily="34" charset="0"/>
              </a:rPr>
              <a:pPr/>
              <a:t>79</a:t>
            </a:fld>
            <a:endParaRPr lang="en-US">
              <a:latin typeface="Arial" panose="020B0604020202020204" pitchFamily="34" charset="0"/>
            </a:endParaRPr>
          </a:p>
        </p:txBody>
      </p:sp>
      <p:sp>
        <p:nvSpPr>
          <p:cNvPr id="137221" name="Rectangle 2"/>
          <p:cNvSpPr>
            <a:spLocks noGrp="1" noRot="1" noChangeAspect="1" noChangeArrowheads="1" noTextEdit="1"/>
          </p:cNvSpPr>
          <p:nvPr>
            <p:ph type="sldImg"/>
          </p:nvPr>
        </p:nvSpPr>
        <p:spPr>
          <a:ln/>
        </p:spPr>
      </p:sp>
      <p:sp>
        <p:nvSpPr>
          <p:cNvPr id="13722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AU" smtClean="0">
              <a:latin typeface="Arial" panose="020B0604020202020204" pitchFamily="34" charset="0"/>
            </a:endParaRPr>
          </a:p>
        </p:txBody>
      </p:sp>
    </p:spTree>
    <p:extLst>
      <p:ext uri="{BB962C8B-B14F-4D97-AF65-F5344CB8AC3E}">
        <p14:creationId xmlns:p14="http://schemas.microsoft.com/office/powerpoint/2010/main" val="332363584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Biomechanics</a:t>
            </a:r>
          </a:p>
        </p:txBody>
      </p:sp>
      <p:sp>
        <p:nvSpPr>
          <p:cNvPr id="138243"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mtClean="0">
                <a:latin typeface="Arial" panose="020B0604020202020204" pitchFamily="34" charset="0"/>
              </a:rPr>
              <a:t>(c) The WISE Academy 2007-2008</a:t>
            </a:r>
          </a:p>
        </p:txBody>
      </p:sp>
      <p:sp>
        <p:nvSpPr>
          <p:cNvPr id="13824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3592D074-30BA-4DBE-BFF2-5BB974236563}" type="slidenum">
              <a:rPr lang="en-US">
                <a:latin typeface="Arial" panose="020B0604020202020204" pitchFamily="34" charset="0"/>
              </a:rPr>
              <a:pPr/>
              <a:t>80</a:t>
            </a:fld>
            <a:endParaRPr lang="en-US">
              <a:latin typeface="Arial" panose="020B0604020202020204" pitchFamily="34" charset="0"/>
            </a:endParaRPr>
          </a:p>
        </p:txBody>
      </p:sp>
      <p:sp>
        <p:nvSpPr>
          <p:cNvPr id="138245" name="Rectangle 2"/>
          <p:cNvSpPr>
            <a:spLocks noGrp="1" noRot="1" noChangeAspect="1" noChangeArrowheads="1" noTextEdit="1"/>
          </p:cNvSpPr>
          <p:nvPr>
            <p:ph type="sldImg"/>
          </p:nvPr>
        </p:nvSpPr>
        <p:spPr>
          <a:ln/>
        </p:spPr>
      </p:sp>
      <p:sp>
        <p:nvSpPr>
          <p:cNvPr id="13824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sz="1000" b="1" smtClean="0">
                <a:latin typeface="Arial" panose="020B0604020202020204" pitchFamily="34" charset="0"/>
              </a:rPr>
              <a:t>GRAVITY</a:t>
            </a:r>
          </a:p>
          <a:p>
            <a:pPr eaLnBrk="1" hangingPunct="1"/>
            <a:r>
              <a:rPr lang="en-US" sz="1000" b="1" smtClean="0">
                <a:latin typeface="Arial" panose="020B0604020202020204" pitchFamily="34" charset="0"/>
              </a:rPr>
              <a:t>Gravity</a:t>
            </a:r>
            <a:r>
              <a:rPr lang="en-US" sz="1000" smtClean="0">
                <a:latin typeface="Arial" panose="020B0604020202020204" pitchFamily="34" charset="0"/>
              </a:rPr>
              <a:t>: The force exerted on an object always acts downward in free weight training, direction of movement is relatively unrestricted and pattern of resistance about each body joint depends on how the movement pattern affects the horizontal distance from the weight to the joint; gravity is still the source of resistance in weight resisted machine training but the direction and pattern of resistance in weight resisted machines are manipulated by levers, gears, cams, pulleys and cables which makes it difficult to determine the actual level and pattern of resistance.</a:t>
            </a:r>
          </a:p>
          <a:p>
            <a:pPr eaLnBrk="1" hangingPunct="1"/>
            <a:r>
              <a:rPr lang="en-US" sz="1000" smtClean="0">
                <a:latin typeface="Arial" panose="020B0604020202020204" pitchFamily="34" charset="0"/>
              </a:rPr>
              <a:t>EXCELLENT EXAMPLES on p 68 NSCA</a:t>
            </a:r>
          </a:p>
          <a:p>
            <a:pPr eaLnBrk="1" hangingPunct="1"/>
            <a:endParaRPr lang="en-US" sz="1000" smtClean="0">
              <a:latin typeface="Arial" panose="020B0604020202020204" pitchFamily="34" charset="0"/>
            </a:endParaRPr>
          </a:p>
          <a:p>
            <a:pPr eaLnBrk="1" hangingPunct="1"/>
            <a:r>
              <a:rPr lang="en-US" sz="1000" b="1" smtClean="0">
                <a:latin typeface="Arial" panose="020B0604020202020204" pitchFamily="34" charset="0"/>
              </a:rPr>
              <a:t>INERTIA</a:t>
            </a:r>
          </a:p>
          <a:p>
            <a:pPr eaLnBrk="1" hangingPunct="1"/>
            <a:r>
              <a:rPr lang="en-US" sz="1000" smtClean="0">
                <a:latin typeface="Arial" panose="020B0604020202020204" pitchFamily="34" charset="0"/>
              </a:rPr>
              <a:t>-resistance to acceleration</a:t>
            </a:r>
          </a:p>
          <a:p>
            <a:pPr eaLnBrk="1" hangingPunct="1"/>
            <a:r>
              <a:rPr lang="en-US" sz="1000" smtClean="0">
                <a:latin typeface="Arial" panose="020B0604020202020204" pitchFamily="34" charset="0"/>
              </a:rPr>
              <a:t>-”cheat” lifting movements: when a lifter becomes so determined to increase the weight lifted that lifting technique deteriorates to permit completion of the lift; a ‘sticking point’ may occur – where there is a point in the movement at which the resistance point is too great to overcome when lifting at a relatively constant rate.  The lifter may accelerate the bar before that point so that the bar has enough momentum to carry it past the sticking point (NSCA, 2004, p. 69)  </a:t>
            </a:r>
          </a:p>
          <a:p>
            <a:pPr eaLnBrk="1" hangingPunct="1"/>
            <a:endParaRPr lang="en-US" sz="1000" smtClean="0">
              <a:latin typeface="Arial" panose="020B0604020202020204" pitchFamily="34" charset="0"/>
            </a:endParaRPr>
          </a:p>
          <a:p>
            <a:pPr eaLnBrk="1" hangingPunct="1"/>
            <a:r>
              <a:rPr lang="en-US" sz="1000" smtClean="0">
                <a:latin typeface="Arial" panose="020B0604020202020204" pitchFamily="34" charset="0"/>
              </a:rPr>
              <a:t>FLUID RESISTANCE: excellent examples on NSCA p. 72 with application to Exercise Machines.</a:t>
            </a:r>
          </a:p>
          <a:p>
            <a:pPr eaLnBrk="1" hangingPunct="1"/>
            <a:endParaRPr lang="en-US" sz="1000" smtClean="0">
              <a:latin typeface="Arial" panose="020B0604020202020204" pitchFamily="34" charset="0"/>
            </a:endParaRPr>
          </a:p>
          <a:p>
            <a:pPr eaLnBrk="1" hangingPunct="1"/>
            <a:r>
              <a:rPr lang="en-US" sz="1000" b="1" smtClean="0">
                <a:latin typeface="Arial" panose="020B0604020202020204" pitchFamily="34" charset="0"/>
              </a:rPr>
              <a:t>ELASTIC RESISTANCE</a:t>
            </a:r>
          </a:p>
          <a:p>
            <a:pPr eaLnBrk="1" hangingPunct="1"/>
            <a:r>
              <a:rPr lang="en-US" sz="1000" smtClean="0">
                <a:latin typeface="Arial" panose="020B0604020202020204" pitchFamily="34" charset="0"/>
              </a:rPr>
              <a:t>-tension increases with the degree of stretching</a:t>
            </a:r>
          </a:p>
          <a:p>
            <a:pPr eaLnBrk="1" hangingPunct="1"/>
            <a:r>
              <a:rPr lang="en-US" sz="1000" smtClean="0">
                <a:latin typeface="Arial" panose="020B0604020202020204" pitchFamily="34" charset="0"/>
              </a:rPr>
              <a:t>-always start with low resistance and end with high resistance</a:t>
            </a:r>
          </a:p>
        </p:txBody>
      </p:sp>
    </p:spTree>
    <p:extLst>
      <p:ext uri="{BB962C8B-B14F-4D97-AF65-F5344CB8AC3E}">
        <p14:creationId xmlns:p14="http://schemas.microsoft.com/office/powerpoint/2010/main" val="3625497"/>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Motor Learning</a:t>
            </a:r>
          </a:p>
        </p:txBody>
      </p:sp>
      <p:sp>
        <p:nvSpPr>
          <p:cNvPr id="25603"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(c) The WISE Academy 2007-08</a:t>
            </a:r>
          </a:p>
        </p:txBody>
      </p:sp>
      <p:sp>
        <p:nvSpPr>
          <p:cNvPr id="2560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D75D714C-27DC-4F3A-8D86-125031D4A7E3}" type="slidenum">
              <a:rPr lang="en-US">
                <a:latin typeface="Arial" panose="020B0604020202020204" pitchFamily="34" charset="0"/>
              </a:rPr>
              <a:pPr/>
              <a:t>83</a:t>
            </a:fld>
            <a:endParaRPr lang="en-US">
              <a:latin typeface="Arial" panose="020B0604020202020204" pitchFamily="34" charset="0"/>
            </a:endParaRPr>
          </a:p>
        </p:txBody>
      </p:sp>
      <p:sp>
        <p:nvSpPr>
          <p:cNvPr id="25605" name="Rectangle 2"/>
          <p:cNvSpPr>
            <a:spLocks noGrp="1" noRot="1" noChangeAspect="1" noChangeArrowheads="1" noTextEdit="1"/>
          </p:cNvSpPr>
          <p:nvPr>
            <p:ph type="sldImg"/>
          </p:nvPr>
        </p:nvSpPr>
        <p:spPr>
          <a:ln/>
        </p:spPr>
      </p:sp>
      <p:sp>
        <p:nvSpPr>
          <p:cNvPr id="2560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extLst>
      <p:ext uri="{BB962C8B-B14F-4D97-AF65-F5344CB8AC3E}">
        <p14:creationId xmlns:p14="http://schemas.microsoft.com/office/powerpoint/2010/main" val="183357066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a:latin typeface="Arial" panose="020B0604020202020204" pitchFamily="34" charset="0"/>
              </a:rPr>
              <a:t>Client Induction and Screening 2</a:t>
            </a:r>
          </a:p>
        </p:txBody>
      </p:sp>
      <p:sp>
        <p:nvSpPr>
          <p:cNvPr id="47107"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smtClean="0">
                <a:latin typeface="Arial" panose="020B0604020202020204" pitchFamily="34" charset="0"/>
              </a:rPr>
              <a:t>The WISE Academy, 2007</a:t>
            </a:r>
          </a:p>
        </p:txBody>
      </p:sp>
      <p:sp>
        <p:nvSpPr>
          <p:cNvPr id="4710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CF301FB9-B8CF-4183-A6FA-4196A37C43D7}" type="slidenum">
              <a:rPr lang="en-US" altLang="en-US" smtClean="0">
                <a:latin typeface="Arial" panose="020B0604020202020204" pitchFamily="34" charset="0"/>
              </a:rPr>
              <a:pPr/>
              <a:t>84</a:t>
            </a:fld>
            <a:endParaRPr lang="en-US" altLang="en-US" smtClean="0">
              <a:latin typeface="Arial" panose="020B0604020202020204" pitchFamily="34" charset="0"/>
            </a:endParaRPr>
          </a:p>
        </p:txBody>
      </p:sp>
      <p:sp>
        <p:nvSpPr>
          <p:cNvPr id="47109" name="Rectangle 2"/>
          <p:cNvSpPr>
            <a:spLocks noRot="1" noChangeArrowheads="1" noTextEdit="1"/>
          </p:cNvSpPr>
          <p:nvPr>
            <p:ph type="sldImg"/>
          </p:nvPr>
        </p:nvSpPr>
        <p:spPr>
          <a:ln/>
        </p:spPr>
      </p:sp>
      <p:sp>
        <p:nvSpPr>
          <p:cNvPr id="4711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24598528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a:latin typeface="Arial" panose="020B0604020202020204" pitchFamily="34" charset="0"/>
              </a:rPr>
              <a:t>Client Induction and Screening</a:t>
            </a:r>
          </a:p>
        </p:txBody>
      </p:sp>
      <p:sp>
        <p:nvSpPr>
          <p:cNvPr id="43011"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smtClean="0">
                <a:latin typeface="Arial" panose="020B0604020202020204" pitchFamily="34" charset="0"/>
              </a:rPr>
              <a:t>The WISE Academy, 2007</a:t>
            </a:r>
          </a:p>
        </p:txBody>
      </p:sp>
      <p:sp>
        <p:nvSpPr>
          <p:cNvPr id="4301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423F2563-4829-457D-B467-AE5B66B47517}" type="slidenum">
              <a:rPr lang="en-US" altLang="en-US" smtClean="0">
                <a:latin typeface="Arial" panose="020B0604020202020204" pitchFamily="34" charset="0"/>
              </a:rPr>
              <a:pPr/>
              <a:t>85</a:t>
            </a:fld>
            <a:endParaRPr lang="en-US" altLang="en-US" smtClean="0">
              <a:latin typeface="Arial" panose="020B0604020202020204" pitchFamily="34" charset="0"/>
            </a:endParaRPr>
          </a:p>
        </p:txBody>
      </p:sp>
      <p:sp>
        <p:nvSpPr>
          <p:cNvPr id="43013" name="Rectangle 2"/>
          <p:cNvSpPr>
            <a:spLocks noRot="1" noChangeArrowheads="1" noTextEdit="1"/>
          </p:cNvSpPr>
          <p:nvPr>
            <p:ph type="sldImg"/>
          </p:nvPr>
        </p:nvSpPr>
        <p:spPr>
          <a:ln/>
        </p:spPr>
      </p:sp>
      <p:sp>
        <p:nvSpPr>
          <p:cNvPr id="4301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789581012"/>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a:latin typeface="Arial" panose="020B0604020202020204" pitchFamily="34" charset="0"/>
              </a:rPr>
              <a:t>Client Induction and Screening 2</a:t>
            </a:r>
          </a:p>
        </p:txBody>
      </p:sp>
      <p:sp>
        <p:nvSpPr>
          <p:cNvPr id="49155"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smtClean="0">
                <a:latin typeface="Arial" panose="020B0604020202020204" pitchFamily="34" charset="0"/>
              </a:rPr>
              <a:t>The WISE Academy, 2007</a:t>
            </a:r>
          </a:p>
        </p:txBody>
      </p:sp>
      <p:sp>
        <p:nvSpPr>
          <p:cNvPr id="4915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E404531E-AE38-4A94-9B45-58B5054B538C}" type="slidenum">
              <a:rPr lang="en-US" altLang="en-US" smtClean="0">
                <a:latin typeface="Arial" panose="020B0604020202020204" pitchFamily="34" charset="0"/>
              </a:rPr>
              <a:pPr/>
              <a:t>86</a:t>
            </a:fld>
            <a:endParaRPr lang="en-US" altLang="en-US" smtClean="0">
              <a:latin typeface="Arial" panose="020B0604020202020204" pitchFamily="34" charset="0"/>
            </a:endParaRPr>
          </a:p>
        </p:txBody>
      </p:sp>
      <p:sp>
        <p:nvSpPr>
          <p:cNvPr id="49157" name="Rectangle 2"/>
          <p:cNvSpPr>
            <a:spLocks noRot="1" noChangeArrowheads="1" noTextEdit="1"/>
          </p:cNvSpPr>
          <p:nvPr>
            <p:ph type="sldImg"/>
          </p:nvPr>
        </p:nvSpPr>
        <p:spPr>
          <a:ln/>
        </p:spPr>
      </p:sp>
      <p:sp>
        <p:nvSpPr>
          <p:cNvPr id="4915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676935898"/>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743CBAD7-F254-45BA-8459-A12759750BFF}" type="slidenum">
              <a:rPr lang="en-US"/>
              <a:pPr/>
              <a:t>87</a:t>
            </a:fld>
            <a:endParaRPr lang="en-US"/>
          </a:p>
        </p:txBody>
      </p:sp>
      <p:sp>
        <p:nvSpPr>
          <p:cNvPr id="218114" name="Rectangle 2"/>
          <p:cNvSpPr>
            <a:spLocks noGrp="1" noRot="1" noChangeAspect="1" noChangeArrowheads="1" noTextEdit="1"/>
          </p:cNvSpPr>
          <p:nvPr>
            <p:ph type="sldImg"/>
          </p:nvPr>
        </p:nvSpPr>
        <p:spPr>
          <a:ln/>
        </p:spPr>
      </p:sp>
      <p:sp>
        <p:nvSpPr>
          <p:cNvPr id="218115" name="Rectangle 3"/>
          <p:cNvSpPr>
            <a:spLocks noGrp="1" noChangeArrowheads="1"/>
          </p:cNvSpPr>
          <p:nvPr>
            <p:ph type="body" idx="1"/>
          </p:nvPr>
        </p:nvSpPr>
        <p:spPr/>
        <p:txBody>
          <a:bodyPr/>
          <a:lstStyle/>
          <a:p>
            <a:r>
              <a:rPr lang="en-AU"/>
              <a:t>Page 147</a:t>
            </a:r>
          </a:p>
        </p:txBody>
      </p:sp>
    </p:spTree>
    <p:extLst>
      <p:ext uri="{BB962C8B-B14F-4D97-AF65-F5344CB8AC3E}">
        <p14:creationId xmlns:p14="http://schemas.microsoft.com/office/powerpoint/2010/main" val="393634131"/>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a:latin typeface="Arial" panose="020B0604020202020204" pitchFamily="34" charset="0"/>
              </a:rPr>
              <a:t>Client Induction and Screening</a:t>
            </a:r>
          </a:p>
        </p:txBody>
      </p:sp>
      <p:sp>
        <p:nvSpPr>
          <p:cNvPr id="22531"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smtClean="0">
                <a:latin typeface="Arial" panose="020B0604020202020204" pitchFamily="34" charset="0"/>
              </a:rPr>
              <a:t>The WISE Academy, 2007</a:t>
            </a:r>
          </a:p>
        </p:txBody>
      </p:sp>
      <p:sp>
        <p:nvSpPr>
          <p:cNvPr id="2253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536B6B40-598A-408E-A844-4ECFF05095A1}" type="slidenum">
              <a:rPr lang="en-US" altLang="en-US" smtClean="0">
                <a:latin typeface="Arial" panose="020B0604020202020204" pitchFamily="34" charset="0"/>
              </a:rPr>
              <a:pPr/>
              <a:t>88</a:t>
            </a:fld>
            <a:endParaRPr lang="en-US" altLang="en-US" smtClean="0">
              <a:latin typeface="Arial" panose="020B0604020202020204" pitchFamily="34" charset="0"/>
            </a:endParaRPr>
          </a:p>
        </p:txBody>
      </p:sp>
      <p:sp>
        <p:nvSpPr>
          <p:cNvPr id="22533" name="Rectangle 2"/>
          <p:cNvSpPr>
            <a:spLocks noRot="1" noChangeArrowheads="1" noTextEdit="1"/>
          </p:cNvSpPr>
          <p:nvPr>
            <p:ph type="sldImg"/>
          </p:nvPr>
        </p:nvSpPr>
        <p:spPr>
          <a:ln/>
        </p:spPr>
      </p:sp>
      <p:sp>
        <p:nvSpPr>
          <p:cNvPr id="2253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4133568201"/>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a:latin typeface="Arial" panose="020B0604020202020204" pitchFamily="34" charset="0"/>
              </a:rPr>
              <a:t>Client Induction and Screening</a:t>
            </a:r>
          </a:p>
        </p:txBody>
      </p:sp>
      <p:sp>
        <p:nvSpPr>
          <p:cNvPr id="24579"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smtClean="0">
                <a:latin typeface="Arial" panose="020B0604020202020204" pitchFamily="34" charset="0"/>
              </a:rPr>
              <a:t>The WISE Academy, 2007</a:t>
            </a:r>
          </a:p>
        </p:txBody>
      </p:sp>
      <p:sp>
        <p:nvSpPr>
          <p:cNvPr id="2458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94E6AB04-7A18-4929-9E5E-D1580F9BF8FD}" type="slidenum">
              <a:rPr lang="en-US" altLang="en-US" smtClean="0">
                <a:latin typeface="Arial" panose="020B0604020202020204" pitchFamily="34" charset="0"/>
              </a:rPr>
              <a:pPr/>
              <a:t>89</a:t>
            </a:fld>
            <a:endParaRPr lang="en-US" altLang="en-US" smtClean="0">
              <a:latin typeface="Arial" panose="020B0604020202020204" pitchFamily="34" charset="0"/>
            </a:endParaRPr>
          </a:p>
        </p:txBody>
      </p:sp>
      <p:sp>
        <p:nvSpPr>
          <p:cNvPr id="24581" name="Rectangle 2"/>
          <p:cNvSpPr>
            <a:spLocks noRot="1" noChangeArrowheads="1" noTextEdit="1"/>
          </p:cNvSpPr>
          <p:nvPr>
            <p:ph type="sldImg"/>
          </p:nvPr>
        </p:nvSpPr>
        <p:spPr>
          <a:ln/>
        </p:spPr>
      </p:sp>
      <p:sp>
        <p:nvSpPr>
          <p:cNvPr id="2458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1265077111"/>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a:latin typeface="Arial" panose="020B0604020202020204" pitchFamily="34" charset="0"/>
              </a:rPr>
              <a:t>Client Induction and Screening</a:t>
            </a:r>
          </a:p>
        </p:txBody>
      </p:sp>
      <p:sp>
        <p:nvSpPr>
          <p:cNvPr id="28675"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smtClean="0">
                <a:latin typeface="Arial" panose="020B0604020202020204" pitchFamily="34" charset="0"/>
              </a:rPr>
              <a:t>The WISE Academy, 2007</a:t>
            </a:r>
          </a:p>
        </p:txBody>
      </p:sp>
      <p:sp>
        <p:nvSpPr>
          <p:cNvPr id="2867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0AD7DFCE-F0F8-4334-9D0B-8E3D2FB0016E}" type="slidenum">
              <a:rPr lang="en-US" altLang="en-US" smtClean="0">
                <a:latin typeface="Arial" panose="020B0604020202020204" pitchFamily="34" charset="0"/>
              </a:rPr>
              <a:pPr/>
              <a:t>90</a:t>
            </a:fld>
            <a:endParaRPr lang="en-US" altLang="en-US" smtClean="0">
              <a:latin typeface="Arial" panose="020B0604020202020204" pitchFamily="34" charset="0"/>
            </a:endParaRPr>
          </a:p>
        </p:txBody>
      </p:sp>
      <p:sp>
        <p:nvSpPr>
          <p:cNvPr id="28677" name="Rectangle 2"/>
          <p:cNvSpPr>
            <a:spLocks noRot="1" noChangeArrowheads="1" noTextEdit="1"/>
          </p:cNvSpPr>
          <p:nvPr>
            <p:ph type="sldImg"/>
          </p:nvPr>
        </p:nvSpPr>
        <p:spPr>
          <a:ln/>
        </p:spPr>
      </p:sp>
      <p:sp>
        <p:nvSpPr>
          <p:cNvPr id="2867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3859244223"/>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a:latin typeface="Arial" panose="020B0604020202020204" pitchFamily="34" charset="0"/>
              </a:rPr>
              <a:t>Client Induction and Screening</a:t>
            </a:r>
          </a:p>
        </p:txBody>
      </p:sp>
      <p:sp>
        <p:nvSpPr>
          <p:cNvPr id="30723"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smtClean="0">
                <a:latin typeface="Arial" panose="020B0604020202020204" pitchFamily="34" charset="0"/>
              </a:rPr>
              <a:t>The WISE Academy, 2007</a:t>
            </a:r>
          </a:p>
        </p:txBody>
      </p:sp>
      <p:sp>
        <p:nvSpPr>
          <p:cNvPr id="3072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DB68B47E-5BB5-440C-AD5B-45F45094DD00}" type="slidenum">
              <a:rPr lang="en-US" altLang="en-US" smtClean="0">
                <a:latin typeface="Arial" panose="020B0604020202020204" pitchFamily="34" charset="0"/>
              </a:rPr>
              <a:pPr/>
              <a:t>91</a:t>
            </a:fld>
            <a:endParaRPr lang="en-US" altLang="en-US" smtClean="0">
              <a:latin typeface="Arial" panose="020B0604020202020204" pitchFamily="34" charset="0"/>
            </a:endParaRPr>
          </a:p>
        </p:txBody>
      </p:sp>
      <p:sp>
        <p:nvSpPr>
          <p:cNvPr id="30725" name="Rectangle 2"/>
          <p:cNvSpPr>
            <a:spLocks noRot="1" noChangeArrowheads="1" noTextEdit="1"/>
          </p:cNvSpPr>
          <p:nvPr>
            <p:ph type="sldImg"/>
          </p:nvPr>
        </p:nvSpPr>
        <p:spPr>
          <a:ln/>
        </p:spPr>
      </p:sp>
      <p:sp>
        <p:nvSpPr>
          <p:cNvPr id="3072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54204663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a:latin typeface="Arial" panose="020B0604020202020204" pitchFamily="34" charset="0"/>
              </a:rPr>
              <a:t>Client Induction and Screening</a:t>
            </a:r>
          </a:p>
        </p:txBody>
      </p:sp>
      <p:sp>
        <p:nvSpPr>
          <p:cNvPr id="34819"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smtClean="0">
                <a:latin typeface="Arial" panose="020B0604020202020204" pitchFamily="34" charset="0"/>
              </a:rPr>
              <a:t>The WISE Academy, 2007</a:t>
            </a:r>
          </a:p>
        </p:txBody>
      </p:sp>
      <p:sp>
        <p:nvSpPr>
          <p:cNvPr id="3482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C399FE1A-777C-4718-8E16-DF687A77E144}" type="slidenum">
              <a:rPr lang="en-US" altLang="en-US" smtClean="0">
                <a:latin typeface="Arial" panose="020B0604020202020204" pitchFamily="34" charset="0"/>
              </a:rPr>
              <a:pPr/>
              <a:t>92</a:t>
            </a:fld>
            <a:endParaRPr lang="en-US" altLang="en-US" smtClean="0">
              <a:latin typeface="Arial" panose="020B0604020202020204" pitchFamily="34" charset="0"/>
            </a:endParaRPr>
          </a:p>
        </p:txBody>
      </p:sp>
      <p:sp>
        <p:nvSpPr>
          <p:cNvPr id="34821" name="Rectangle 2"/>
          <p:cNvSpPr>
            <a:spLocks noRot="1" noChangeArrowheads="1" noTextEdit="1"/>
          </p:cNvSpPr>
          <p:nvPr>
            <p:ph type="sldImg"/>
          </p:nvPr>
        </p:nvSpPr>
        <p:spPr>
          <a:ln/>
        </p:spPr>
      </p:sp>
      <p:sp>
        <p:nvSpPr>
          <p:cNvPr id="3482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3973982281"/>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a:latin typeface="Arial" panose="020B0604020202020204" pitchFamily="34" charset="0"/>
              </a:rPr>
              <a:t>Client Induction and Screening</a:t>
            </a:r>
          </a:p>
        </p:txBody>
      </p:sp>
      <p:sp>
        <p:nvSpPr>
          <p:cNvPr id="36867"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smtClean="0">
                <a:latin typeface="Arial" panose="020B0604020202020204" pitchFamily="34" charset="0"/>
              </a:rPr>
              <a:t>The WISE Academy, 2007</a:t>
            </a:r>
          </a:p>
        </p:txBody>
      </p:sp>
      <p:sp>
        <p:nvSpPr>
          <p:cNvPr id="3686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C1070129-1CC1-420C-8217-1440C73D0E80}" type="slidenum">
              <a:rPr lang="en-US" altLang="en-US" smtClean="0">
                <a:latin typeface="Arial" panose="020B0604020202020204" pitchFamily="34" charset="0"/>
              </a:rPr>
              <a:pPr/>
              <a:t>93</a:t>
            </a:fld>
            <a:endParaRPr lang="en-US" altLang="en-US" smtClean="0">
              <a:latin typeface="Arial" panose="020B0604020202020204" pitchFamily="34" charset="0"/>
            </a:endParaRPr>
          </a:p>
        </p:txBody>
      </p:sp>
      <p:sp>
        <p:nvSpPr>
          <p:cNvPr id="36869" name="Rectangle 2"/>
          <p:cNvSpPr>
            <a:spLocks noRot="1" noChangeArrowheads="1" noTextEdit="1"/>
          </p:cNvSpPr>
          <p:nvPr>
            <p:ph type="sldImg"/>
          </p:nvPr>
        </p:nvSpPr>
        <p:spPr>
          <a:ln/>
        </p:spPr>
      </p:sp>
      <p:sp>
        <p:nvSpPr>
          <p:cNvPr id="3687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2422118735"/>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743CBAD7-F254-45BA-8459-A12759750BFF}" type="slidenum">
              <a:rPr lang="en-US"/>
              <a:pPr/>
              <a:t>94</a:t>
            </a:fld>
            <a:endParaRPr lang="en-US"/>
          </a:p>
        </p:txBody>
      </p:sp>
      <p:sp>
        <p:nvSpPr>
          <p:cNvPr id="218114" name="Rectangle 2"/>
          <p:cNvSpPr>
            <a:spLocks noGrp="1" noRot="1" noChangeAspect="1" noChangeArrowheads="1" noTextEdit="1"/>
          </p:cNvSpPr>
          <p:nvPr>
            <p:ph type="sldImg"/>
          </p:nvPr>
        </p:nvSpPr>
        <p:spPr>
          <a:ln/>
        </p:spPr>
      </p:sp>
      <p:sp>
        <p:nvSpPr>
          <p:cNvPr id="218115" name="Rectangle 3"/>
          <p:cNvSpPr>
            <a:spLocks noGrp="1" noChangeArrowheads="1"/>
          </p:cNvSpPr>
          <p:nvPr>
            <p:ph type="body" idx="1"/>
          </p:nvPr>
        </p:nvSpPr>
        <p:spPr/>
        <p:txBody>
          <a:bodyPr/>
          <a:lstStyle/>
          <a:p>
            <a:r>
              <a:rPr lang="en-AU"/>
              <a:t>Page 147</a:t>
            </a:r>
          </a:p>
        </p:txBody>
      </p:sp>
    </p:spTree>
    <p:extLst>
      <p:ext uri="{BB962C8B-B14F-4D97-AF65-F5344CB8AC3E}">
        <p14:creationId xmlns:p14="http://schemas.microsoft.com/office/powerpoint/2010/main" val="637620626"/>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a:latin typeface="Arial" panose="020B0604020202020204" pitchFamily="34" charset="0"/>
              </a:rPr>
              <a:t>Client Induction and Screening 2</a:t>
            </a:r>
          </a:p>
        </p:txBody>
      </p:sp>
      <p:sp>
        <p:nvSpPr>
          <p:cNvPr id="53251"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smtClean="0">
                <a:latin typeface="Arial" panose="020B0604020202020204" pitchFamily="34" charset="0"/>
              </a:rPr>
              <a:t>The WISE Academy, 2007</a:t>
            </a:r>
          </a:p>
        </p:txBody>
      </p:sp>
      <p:sp>
        <p:nvSpPr>
          <p:cNvPr id="5325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CFBF2467-F9A9-42F3-9307-3FF47F3C970C}" type="slidenum">
              <a:rPr lang="en-US" altLang="en-US" smtClean="0">
                <a:latin typeface="Arial" panose="020B0604020202020204" pitchFamily="34" charset="0"/>
              </a:rPr>
              <a:pPr/>
              <a:t>95</a:t>
            </a:fld>
            <a:endParaRPr lang="en-US" altLang="en-US" smtClean="0">
              <a:latin typeface="Arial" panose="020B0604020202020204" pitchFamily="34" charset="0"/>
            </a:endParaRPr>
          </a:p>
        </p:txBody>
      </p:sp>
      <p:sp>
        <p:nvSpPr>
          <p:cNvPr id="53253" name="Rectangle 2"/>
          <p:cNvSpPr>
            <a:spLocks noRot="1" noChangeArrowheads="1" noTextEdit="1"/>
          </p:cNvSpPr>
          <p:nvPr>
            <p:ph type="sldImg"/>
          </p:nvPr>
        </p:nvSpPr>
        <p:spPr>
          <a:ln/>
        </p:spPr>
      </p:sp>
      <p:sp>
        <p:nvSpPr>
          <p:cNvPr id="5325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pPr>
            <a:r>
              <a:rPr lang="en-US" altLang="en-US" sz="2400" dirty="0" smtClean="0"/>
              <a:t>Cardio-respiratory Endurance</a:t>
            </a:r>
          </a:p>
          <a:p>
            <a:r>
              <a:rPr lang="en-US" sz="1200" b="0" kern="1200" dirty="0" smtClean="0">
                <a:solidFill>
                  <a:schemeClr val="tx1"/>
                </a:solidFill>
                <a:effectLst/>
                <a:latin typeface="+mn-lt"/>
                <a:ea typeface="+mn-ea"/>
                <a:cs typeface="+mn-cs"/>
              </a:rPr>
              <a:t>	assess ability of the heart and lungs to take in and deliver an adequate supply of oxygen to exercising muscles</a:t>
            </a:r>
            <a:endParaRPr lang="en-AU" sz="1200" b="1" kern="1200" dirty="0" smtClean="0">
              <a:solidFill>
                <a:schemeClr val="tx1"/>
              </a:solidFill>
              <a:effectLst/>
              <a:latin typeface="+mn-lt"/>
              <a:ea typeface="+mn-ea"/>
              <a:cs typeface="+mn-cs"/>
            </a:endParaRPr>
          </a:p>
          <a:p>
            <a:pPr>
              <a:lnSpc>
                <a:spcPct val="80000"/>
              </a:lnSpc>
            </a:pPr>
            <a:r>
              <a:rPr lang="en-US" altLang="en-US" sz="2400" dirty="0" smtClean="0"/>
              <a:t>Muscular Strength</a:t>
            </a:r>
          </a:p>
          <a:p>
            <a:pPr lvl="1">
              <a:lnSpc>
                <a:spcPct val="80000"/>
              </a:lnSpc>
            </a:pPr>
            <a:r>
              <a:rPr lang="en-US" altLang="en-US" dirty="0" smtClean="0"/>
              <a:t>Amount of force a muscle can generate over a given range of motion; 1RM is max amount of force that can be generated in 1 max contraction</a:t>
            </a:r>
          </a:p>
          <a:p>
            <a:pPr>
              <a:lnSpc>
                <a:spcPct val="80000"/>
              </a:lnSpc>
            </a:pPr>
            <a:r>
              <a:rPr lang="en-US" altLang="en-US" sz="2400" dirty="0" smtClean="0"/>
              <a:t>Muscular Endurance</a:t>
            </a:r>
          </a:p>
          <a:p>
            <a:pPr lvl="1">
              <a:lnSpc>
                <a:spcPct val="80000"/>
              </a:lnSpc>
            </a:pPr>
            <a:r>
              <a:rPr lang="en-US" altLang="en-US" dirty="0" smtClean="0"/>
              <a:t>Ability of muscle(s) to sustain repeated contractions</a:t>
            </a:r>
          </a:p>
          <a:p>
            <a:pPr>
              <a:lnSpc>
                <a:spcPct val="80000"/>
              </a:lnSpc>
            </a:pPr>
            <a:r>
              <a:rPr lang="en-US" altLang="en-US" sz="2400" dirty="0" smtClean="0"/>
              <a:t>Flexibility</a:t>
            </a:r>
          </a:p>
          <a:p>
            <a:pPr lvl="1">
              <a:lnSpc>
                <a:spcPct val="80000"/>
              </a:lnSpc>
            </a:pPr>
            <a:r>
              <a:rPr lang="en-US" altLang="en-US" dirty="0" smtClean="0"/>
              <a:t>The ROM that a joint(s) can move through</a:t>
            </a:r>
          </a:p>
          <a:p>
            <a:pPr lvl="1">
              <a:lnSpc>
                <a:spcPct val="80000"/>
              </a:lnSpc>
            </a:pPr>
            <a:r>
              <a:rPr lang="en-US" altLang="en-US" dirty="0" smtClean="0"/>
              <a:t>Particularly important for posture, joint stability, coordination and balance</a:t>
            </a:r>
          </a:p>
          <a:p>
            <a:pPr lvl="1">
              <a:lnSpc>
                <a:spcPct val="80000"/>
              </a:lnSpc>
            </a:pPr>
            <a:r>
              <a:rPr lang="en-US" altLang="en-US" dirty="0" smtClean="0"/>
              <a:t>Often limited by tight muscles</a:t>
            </a:r>
          </a:p>
          <a:p>
            <a:pPr>
              <a:lnSpc>
                <a:spcPct val="80000"/>
              </a:lnSpc>
            </a:pPr>
            <a:r>
              <a:rPr lang="en-US" altLang="en-US" sz="2400" dirty="0" smtClean="0"/>
              <a:t>Body Composition</a:t>
            </a:r>
          </a:p>
          <a:p>
            <a:pPr lvl="1">
              <a:lnSpc>
                <a:spcPct val="80000"/>
              </a:lnSpc>
            </a:pPr>
            <a:r>
              <a:rPr lang="en-US" altLang="en-US" dirty="0" smtClean="0"/>
              <a:t>Refers to the amount of water, muscle, fat, tissue and bone </a:t>
            </a:r>
          </a:p>
        </p:txBody>
      </p:sp>
    </p:spTree>
    <p:extLst>
      <p:ext uri="{BB962C8B-B14F-4D97-AF65-F5344CB8AC3E}">
        <p14:creationId xmlns:p14="http://schemas.microsoft.com/office/powerpoint/2010/main" val="104836545"/>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a:latin typeface="Arial" panose="020B0604020202020204" pitchFamily="34" charset="0"/>
              </a:rPr>
              <a:t>Client Induction and Screening 2</a:t>
            </a:r>
          </a:p>
        </p:txBody>
      </p:sp>
      <p:sp>
        <p:nvSpPr>
          <p:cNvPr id="63491"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smtClean="0">
                <a:latin typeface="Arial" panose="020B0604020202020204" pitchFamily="34" charset="0"/>
              </a:rPr>
              <a:t>The WISE Academy, 2007</a:t>
            </a:r>
          </a:p>
        </p:txBody>
      </p:sp>
      <p:sp>
        <p:nvSpPr>
          <p:cNvPr id="6349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D4E6B314-BE9E-4812-BF71-C43DD1B488AF}" type="slidenum">
              <a:rPr lang="en-US" altLang="en-US" smtClean="0">
                <a:latin typeface="Arial" panose="020B0604020202020204" pitchFamily="34" charset="0"/>
              </a:rPr>
              <a:pPr/>
              <a:t>96</a:t>
            </a:fld>
            <a:endParaRPr lang="en-US" altLang="en-US" smtClean="0">
              <a:latin typeface="Arial" panose="020B0604020202020204" pitchFamily="34" charset="0"/>
            </a:endParaRPr>
          </a:p>
        </p:txBody>
      </p:sp>
      <p:sp>
        <p:nvSpPr>
          <p:cNvPr id="63493" name="Rectangle 2"/>
          <p:cNvSpPr>
            <a:spLocks noRot="1" noChangeArrowheads="1" noTextEdit="1"/>
          </p:cNvSpPr>
          <p:nvPr>
            <p:ph type="sldImg"/>
          </p:nvPr>
        </p:nvSpPr>
        <p:spPr>
          <a:ln/>
        </p:spPr>
      </p:sp>
      <p:sp>
        <p:nvSpPr>
          <p:cNvPr id="6349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3243488171"/>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a:latin typeface="Arial" panose="020B0604020202020204" pitchFamily="34" charset="0"/>
              </a:rPr>
              <a:t>Client Induction and Screening 2</a:t>
            </a:r>
          </a:p>
        </p:txBody>
      </p:sp>
      <p:sp>
        <p:nvSpPr>
          <p:cNvPr id="65539"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smtClean="0">
                <a:latin typeface="Arial" panose="020B0604020202020204" pitchFamily="34" charset="0"/>
              </a:rPr>
              <a:t>The WISE Academy, 2007</a:t>
            </a:r>
          </a:p>
        </p:txBody>
      </p:sp>
      <p:sp>
        <p:nvSpPr>
          <p:cNvPr id="6554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AA751D36-3881-4F16-A604-FEBA9D462A69}" type="slidenum">
              <a:rPr lang="en-US" altLang="en-US" smtClean="0">
                <a:latin typeface="Arial" panose="020B0604020202020204" pitchFamily="34" charset="0"/>
              </a:rPr>
              <a:pPr/>
              <a:t>97</a:t>
            </a:fld>
            <a:endParaRPr lang="en-US" altLang="en-US" smtClean="0">
              <a:latin typeface="Arial" panose="020B0604020202020204" pitchFamily="34" charset="0"/>
            </a:endParaRPr>
          </a:p>
        </p:txBody>
      </p:sp>
      <p:sp>
        <p:nvSpPr>
          <p:cNvPr id="65541" name="Rectangle 2"/>
          <p:cNvSpPr>
            <a:spLocks noRot="1" noChangeArrowheads="1" noTextEdit="1"/>
          </p:cNvSpPr>
          <p:nvPr>
            <p:ph type="sldImg"/>
          </p:nvPr>
        </p:nvSpPr>
        <p:spPr>
          <a:ln/>
        </p:spPr>
      </p:sp>
      <p:sp>
        <p:nvSpPr>
          <p:cNvPr id="6554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3962887746"/>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a:latin typeface="Arial" panose="020B0604020202020204" pitchFamily="34" charset="0"/>
              </a:rPr>
              <a:t>Client Induction and Screening 2</a:t>
            </a:r>
          </a:p>
        </p:txBody>
      </p:sp>
      <p:sp>
        <p:nvSpPr>
          <p:cNvPr id="67587"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smtClean="0">
                <a:latin typeface="Arial" panose="020B0604020202020204" pitchFamily="34" charset="0"/>
              </a:rPr>
              <a:t>The WISE Academy, 2007</a:t>
            </a:r>
          </a:p>
        </p:txBody>
      </p:sp>
      <p:sp>
        <p:nvSpPr>
          <p:cNvPr id="6758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656205C6-C658-4843-8575-4D3A4F141F57}" type="slidenum">
              <a:rPr lang="en-US" altLang="en-US" smtClean="0">
                <a:latin typeface="Arial" panose="020B0604020202020204" pitchFamily="34" charset="0"/>
              </a:rPr>
              <a:pPr/>
              <a:t>98</a:t>
            </a:fld>
            <a:endParaRPr lang="en-US" altLang="en-US" smtClean="0">
              <a:latin typeface="Arial" panose="020B0604020202020204" pitchFamily="34" charset="0"/>
            </a:endParaRPr>
          </a:p>
        </p:txBody>
      </p:sp>
      <p:sp>
        <p:nvSpPr>
          <p:cNvPr id="67589" name="Rectangle 2"/>
          <p:cNvSpPr>
            <a:spLocks noRot="1" noChangeArrowheads="1" noTextEdit="1"/>
          </p:cNvSpPr>
          <p:nvPr>
            <p:ph type="sldImg"/>
          </p:nvPr>
        </p:nvSpPr>
        <p:spPr>
          <a:ln/>
        </p:spPr>
      </p:sp>
      <p:sp>
        <p:nvSpPr>
          <p:cNvPr id="6759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3063547953"/>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a:latin typeface="Arial" panose="020B0604020202020204" pitchFamily="34" charset="0"/>
              </a:rPr>
              <a:t>Client Induction and Screening 2</a:t>
            </a:r>
          </a:p>
        </p:txBody>
      </p:sp>
      <p:sp>
        <p:nvSpPr>
          <p:cNvPr id="69635"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smtClean="0">
                <a:latin typeface="Arial" panose="020B0604020202020204" pitchFamily="34" charset="0"/>
              </a:rPr>
              <a:t>The WISE Academy, 2007</a:t>
            </a:r>
          </a:p>
        </p:txBody>
      </p:sp>
      <p:sp>
        <p:nvSpPr>
          <p:cNvPr id="6963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82358CAE-3887-4C2B-A17A-CBB8F55902CE}" type="slidenum">
              <a:rPr lang="en-US" altLang="en-US" smtClean="0">
                <a:latin typeface="Arial" panose="020B0604020202020204" pitchFamily="34" charset="0"/>
              </a:rPr>
              <a:pPr/>
              <a:t>99</a:t>
            </a:fld>
            <a:endParaRPr lang="en-US" altLang="en-US" smtClean="0">
              <a:latin typeface="Arial" panose="020B0604020202020204" pitchFamily="34" charset="0"/>
            </a:endParaRPr>
          </a:p>
        </p:txBody>
      </p:sp>
      <p:sp>
        <p:nvSpPr>
          <p:cNvPr id="69637" name="Rectangle 2"/>
          <p:cNvSpPr>
            <a:spLocks noRot="1" noChangeArrowheads="1" noTextEdit="1"/>
          </p:cNvSpPr>
          <p:nvPr>
            <p:ph type="sldImg"/>
          </p:nvPr>
        </p:nvSpPr>
        <p:spPr>
          <a:ln/>
        </p:spPr>
      </p:sp>
      <p:sp>
        <p:nvSpPr>
          <p:cNvPr id="6963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3959725404"/>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a:latin typeface="Arial" panose="020B0604020202020204" pitchFamily="34" charset="0"/>
              </a:rPr>
              <a:t>Client Induction and Screening 2</a:t>
            </a:r>
          </a:p>
        </p:txBody>
      </p:sp>
      <p:sp>
        <p:nvSpPr>
          <p:cNvPr id="71683"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smtClean="0">
                <a:latin typeface="Arial" panose="020B0604020202020204" pitchFamily="34" charset="0"/>
              </a:rPr>
              <a:t>The WISE Academy, 2007</a:t>
            </a:r>
          </a:p>
        </p:txBody>
      </p:sp>
      <p:sp>
        <p:nvSpPr>
          <p:cNvPr id="7168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11CEB7FB-4F5B-4A98-A4B7-256D3C3EE216}" type="slidenum">
              <a:rPr lang="en-US" altLang="en-US" smtClean="0">
                <a:latin typeface="Arial" panose="020B0604020202020204" pitchFamily="34" charset="0"/>
              </a:rPr>
              <a:pPr/>
              <a:t>100</a:t>
            </a:fld>
            <a:endParaRPr lang="en-US" altLang="en-US" smtClean="0">
              <a:latin typeface="Arial" panose="020B0604020202020204" pitchFamily="34" charset="0"/>
            </a:endParaRPr>
          </a:p>
        </p:txBody>
      </p:sp>
      <p:sp>
        <p:nvSpPr>
          <p:cNvPr id="71685" name="Rectangle 2"/>
          <p:cNvSpPr>
            <a:spLocks noRot="1" noChangeArrowheads="1" noTextEdit="1"/>
          </p:cNvSpPr>
          <p:nvPr>
            <p:ph type="sldImg"/>
          </p:nvPr>
        </p:nvSpPr>
        <p:spPr>
          <a:ln/>
        </p:spPr>
      </p:sp>
      <p:sp>
        <p:nvSpPr>
          <p:cNvPr id="7168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1953642290"/>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a:latin typeface="Arial" panose="020B0604020202020204" pitchFamily="34" charset="0"/>
              </a:rPr>
              <a:t>Client Induction and Screening 2</a:t>
            </a:r>
          </a:p>
        </p:txBody>
      </p:sp>
      <p:sp>
        <p:nvSpPr>
          <p:cNvPr id="77827"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smtClean="0">
                <a:latin typeface="Arial" panose="020B0604020202020204" pitchFamily="34" charset="0"/>
              </a:rPr>
              <a:t>The WISE Academy, 2007</a:t>
            </a:r>
          </a:p>
        </p:txBody>
      </p:sp>
      <p:sp>
        <p:nvSpPr>
          <p:cNvPr id="7782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9E917072-5242-4F62-BDC9-F711C3301F4F}" type="slidenum">
              <a:rPr lang="en-US" altLang="en-US" smtClean="0">
                <a:latin typeface="Arial" panose="020B0604020202020204" pitchFamily="34" charset="0"/>
              </a:rPr>
              <a:pPr/>
              <a:t>101</a:t>
            </a:fld>
            <a:endParaRPr lang="en-US" altLang="en-US" smtClean="0">
              <a:latin typeface="Arial" panose="020B0604020202020204" pitchFamily="34" charset="0"/>
            </a:endParaRPr>
          </a:p>
        </p:txBody>
      </p:sp>
      <p:sp>
        <p:nvSpPr>
          <p:cNvPr id="77829" name="Rectangle 2"/>
          <p:cNvSpPr>
            <a:spLocks noRot="1" noChangeArrowheads="1" noTextEdit="1"/>
          </p:cNvSpPr>
          <p:nvPr>
            <p:ph type="sldImg"/>
          </p:nvPr>
        </p:nvSpPr>
        <p:spPr>
          <a:ln/>
        </p:spPr>
      </p:sp>
      <p:sp>
        <p:nvSpPr>
          <p:cNvPr id="7783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4142179912"/>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a:latin typeface="Arial" panose="020B0604020202020204" pitchFamily="34" charset="0"/>
              </a:rPr>
              <a:t>Client Induction and Screening 2</a:t>
            </a:r>
          </a:p>
        </p:txBody>
      </p:sp>
      <p:sp>
        <p:nvSpPr>
          <p:cNvPr id="79875"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smtClean="0">
                <a:latin typeface="Arial" panose="020B0604020202020204" pitchFamily="34" charset="0"/>
              </a:rPr>
              <a:t>The WISE Academy, 2007</a:t>
            </a:r>
          </a:p>
        </p:txBody>
      </p:sp>
      <p:sp>
        <p:nvSpPr>
          <p:cNvPr id="7987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AC514FCC-383B-43F5-BF57-169FC0CA8FA6}" type="slidenum">
              <a:rPr lang="en-US" altLang="en-US" smtClean="0">
                <a:latin typeface="Arial" panose="020B0604020202020204" pitchFamily="34" charset="0"/>
              </a:rPr>
              <a:pPr/>
              <a:t>102</a:t>
            </a:fld>
            <a:endParaRPr lang="en-US" altLang="en-US" smtClean="0">
              <a:latin typeface="Arial" panose="020B0604020202020204" pitchFamily="34" charset="0"/>
            </a:endParaRPr>
          </a:p>
        </p:txBody>
      </p:sp>
      <p:sp>
        <p:nvSpPr>
          <p:cNvPr id="79877" name="Rectangle 2"/>
          <p:cNvSpPr>
            <a:spLocks noRot="1" noChangeArrowheads="1" noTextEdit="1"/>
          </p:cNvSpPr>
          <p:nvPr>
            <p:ph type="sldImg"/>
          </p:nvPr>
        </p:nvSpPr>
        <p:spPr>
          <a:ln/>
        </p:spPr>
      </p:sp>
      <p:sp>
        <p:nvSpPr>
          <p:cNvPr id="7987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2331732327"/>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a:latin typeface="Arial" panose="020B0604020202020204" pitchFamily="34" charset="0"/>
              </a:rPr>
              <a:t>Client Induction and Screening 2</a:t>
            </a:r>
          </a:p>
        </p:txBody>
      </p:sp>
      <p:sp>
        <p:nvSpPr>
          <p:cNvPr id="81923"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smtClean="0">
                <a:latin typeface="Arial" panose="020B0604020202020204" pitchFamily="34" charset="0"/>
              </a:rPr>
              <a:t>The WISE Academy, 2007</a:t>
            </a:r>
          </a:p>
        </p:txBody>
      </p:sp>
      <p:sp>
        <p:nvSpPr>
          <p:cNvPr id="8192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31762D77-ED93-4ABB-9AE9-49E05BF34416}" type="slidenum">
              <a:rPr lang="en-US" altLang="en-US" smtClean="0">
                <a:latin typeface="Arial" panose="020B0604020202020204" pitchFamily="34" charset="0"/>
              </a:rPr>
              <a:pPr/>
              <a:t>103</a:t>
            </a:fld>
            <a:endParaRPr lang="en-US" altLang="en-US" smtClean="0">
              <a:latin typeface="Arial" panose="020B0604020202020204" pitchFamily="34" charset="0"/>
            </a:endParaRPr>
          </a:p>
        </p:txBody>
      </p:sp>
      <p:sp>
        <p:nvSpPr>
          <p:cNvPr id="81925" name="Rectangle 2"/>
          <p:cNvSpPr>
            <a:spLocks noRot="1" noChangeArrowheads="1" noTextEdit="1"/>
          </p:cNvSpPr>
          <p:nvPr>
            <p:ph type="sldImg"/>
          </p:nvPr>
        </p:nvSpPr>
        <p:spPr>
          <a:ln/>
        </p:spPr>
      </p:sp>
      <p:sp>
        <p:nvSpPr>
          <p:cNvPr id="8192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251670028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a:latin typeface="Arial" panose="020B0604020202020204" pitchFamily="34" charset="0"/>
              </a:rPr>
              <a:t>Client Induction and Screening 2</a:t>
            </a:r>
          </a:p>
        </p:txBody>
      </p:sp>
      <p:sp>
        <p:nvSpPr>
          <p:cNvPr id="90115"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smtClean="0">
                <a:latin typeface="Arial" panose="020B0604020202020204" pitchFamily="34" charset="0"/>
              </a:rPr>
              <a:t>The WISE Academy, 2007</a:t>
            </a:r>
          </a:p>
        </p:txBody>
      </p:sp>
      <p:sp>
        <p:nvSpPr>
          <p:cNvPr id="9011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8D27ABC6-0135-48C7-B844-A0B552D1DAD1}" type="slidenum">
              <a:rPr lang="en-US" altLang="en-US" smtClean="0">
                <a:latin typeface="Arial" panose="020B0604020202020204" pitchFamily="34" charset="0"/>
              </a:rPr>
              <a:pPr/>
              <a:t>104</a:t>
            </a:fld>
            <a:endParaRPr lang="en-US" altLang="en-US" smtClean="0">
              <a:latin typeface="Arial" panose="020B0604020202020204" pitchFamily="34" charset="0"/>
            </a:endParaRPr>
          </a:p>
        </p:txBody>
      </p:sp>
      <p:sp>
        <p:nvSpPr>
          <p:cNvPr id="90117" name="Rectangle 2"/>
          <p:cNvSpPr>
            <a:spLocks noRot="1" noChangeArrowheads="1" noTextEdit="1"/>
          </p:cNvSpPr>
          <p:nvPr>
            <p:ph type="sldImg"/>
          </p:nvPr>
        </p:nvSpPr>
        <p:spPr>
          <a:ln/>
        </p:spPr>
      </p:sp>
      <p:sp>
        <p:nvSpPr>
          <p:cNvPr id="9011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1588496394"/>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a:latin typeface="Arial" panose="020B0604020202020204" pitchFamily="34" charset="0"/>
              </a:rPr>
              <a:t>Client Induction and Screening 2</a:t>
            </a:r>
          </a:p>
        </p:txBody>
      </p:sp>
      <p:sp>
        <p:nvSpPr>
          <p:cNvPr id="92163"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smtClean="0">
                <a:latin typeface="Arial" panose="020B0604020202020204" pitchFamily="34" charset="0"/>
              </a:rPr>
              <a:t>The WISE Academy, 2007</a:t>
            </a:r>
          </a:p>
        </p:txBody>
      </p:sp>
      <p:sp>
        <p:nvSpPr>
          <p:cNvPr id="9216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5CB707AB-71BF-4335-BF9C-66DBC9069098}" type="slidenum">
              <a:rPr lang="en-US" altLang="en-US" smtClean="0">
                <a:latin typeface="Arial" panose="020B0604020202020204" pitchFamily="34" charset="0"/>
              </a:rPr>
              <a:pPr/>
              <a:t>105</a:t>
            </a:fld>
            <a:endParaRPr lang="en-US" altLang="en-US" smtClean="0">
              <a:latin typeface="Arial" panose="020B0604020202020204" pitchFamily="34" charset="0"/>
            </a:endParaRPr>
          </a:p>
        </p:txBody>
      </p:sp>
      <p:sp>
        <p:nvSpPr>
          <p:cNvPr id="92165" name="Rectangle 2"/>
          <p:cNvSpPr>
            <a:spLocks noRot="1" noChangeArrowheads="1" noTextEdit="1"/>
          </p:cNvSpPr>
          <p:nvPr>
            <p:ph type="sldImg"/>
          </p:nvPr>
        </p:nvSpPr>
        <p:spPr>
          <a:ln/>
        </p:spPr>
      </p:sp>
      <p:sp>
        <p:nvSpPr>
          <p:cNvPr id="9216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166932429"/>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a:latin typeface="Arial" panose="020B0604020202020204" pitchFamily="34" charset="0"/>
              </a:rPr>
              <a:t>Client Induction and Screening 2</a:t>
            </a:r>
          </a:p>
        </p:txBody>
      </p:sp>
      <p:sp>
        <p:nvSpPr>
          <p:cNvPr id="94211"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smtClean="0">
                <a:latin typeface="Arial" panose="020B0604020202020204" pitchFamily="34" charset="0"/>
              </a:rPr>
              <a:t>The WISE Academy, 2007</a:t>
            </a:r>
          </a:p>
        </p:txBody>
      </p:sp>
      <p:sp>
        <p:nvSpPr>
          <p:cNvPr id="9421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8CC50087-2D66-4B31-B362-73F1519502B1}" type="slidenum">
              <a:rPr lang="en-US" altLang="en-US" smtClean="0">
                <a:latin typeface="Arial" panose="020B0604020202020204" pitchFamily="34" charset="0"/>
              </a:rPr>
              <a:pPr/>
              <a:t>106</a:t>
            </a:fld>
            <a:endParaRPr lang="en-US" altLang="en-US" smtClean="0">
              <a:latin typeface="Arial" panose="020B0604020202020204" pitchFamily="34" charset="0"/>
            </a:endParaRPr>
          </a:p>
        </p:txBody>
      </p:sp>
      <p:sp>
        <p:nvSpPr>
          <p:cNvPr id="94213" name="Rectangle 2"/>
          <p:cNvSpPr>
            <a:spLocks noRot="1" noChangeArrowheads="1" noTextEdit="1"/>
          </p:cNvSpPr>
          <p:nvPr>
            <p:ph type="sldImg"/>
          </p:nvPr>
        </p:nvSpPr>
        <p:spPr>
          <a:ln/>
        </p:spPr>
      </p:sp>
      <p:sp>
        <p:nvSpPr>
          <p:cNvPr id="9421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1437334600"/>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a:latin typeface="Arial" panose="020B0604020202020204" pitchFamily="34" charset="0"/>
              </a:rPr>
              <a:t>Client Induction and Screening 2</a:t>
            </a:r>
          </a:p>
        </p:txBody>
      </p:sp>
      <p:sp>
        <p:nvSpPr>
          <p:cNvPr id="96259"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smtClean="0">
                <a:latin typeface="Arial" panose="020B0604020202020204" pitchFamily="34" charset="0"/>
              </a:rPr>
              <a:t>The WISE Academy, 2007</a:t>
            </a:r>
          </a:p>
        </p:txBody>
      </p:sp>
      <p:sp>
        <p:nvSpPr>
          <p:cNvPr id="9626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90F6F458-FED7-488F-B8FC-623C13B0EBA6}" type="slidenum">
              <a:rPr lang="en-US" altLang="en-US" smtClean="0">
                <a:latin typeface="Arial" panose="020B0604020202020204" pitchFamily="34" charset="0"/>
              </a:rPr>
              <a:pPr/>
              <a:t>107</a:t>
            </a:fld>
            <a:endParaRPr lang="en-US" altLang="en-US" smtClean="0">
              <a:latin typeface="Arial" panose="020B0604020202020204" pitchFamily="34" charset="0"/>
            </a:endParaRPr>
          </a:p>
        </p:txBody>
      </p:sp>
      <p:sp>
        <p:nvSpPr>
          <p:cNvPr id="96261" name="Rectangle 2"/>
          <p:cNvSpPr>
            <a:spLocks noRot="1" noChangeArrowheads="1" noTextEdit="1"/>
          </p:cNvSpPr>
          <p:nvPr>
            <p:ph type="sldImg"/>
          </p:nvPr>
        </p:nvSpPr>
        <p:spPr>
          <a:ln/>
        </p:spPr>
      </p:sp>
      <p:sp>
        <p:nvSpPr>
          <p:cNvPr id="9626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3312872814"/>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a:latin typeface="Arial" panose="020B0604020202020204" pitchFamily="34" charset="0"/>
              </a:rPr>
              <a:t>Client Induction and Screening 2</a:t>
            </a:r>
          </a:p>
        </p:txBody>
      </p:sp>
      <p:sp>
        <p:nvSpPr>
          <p:cNvPr id="98307"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smtClean="0">
                <a:latin typeface="Arial" panose="020B0604020202020204" pitchFamily="34" charset="0"/>
              </a:rPr>
              <a:t>The WISE Academy, 2007</a:t>
            </a:r>
          </a:p>
        </p:txBody>
      </p:sp>
      <p:sp>
        <p:nvSpPr>
          <p:cNvPr id="9830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0044BCA7-0AAB-4487-9B9C-E9176E4C65C0}" type="slidenum">
              <a:rPr lang="en-US" altLang="en-US" smtClean="0">
                <a:latin typeface="Arial" panose="020B0604020202020204" pitchFamily="34" charset="0"/>
              </a:rPr>
              <a:pPr/>
              <a:t>108</a:t>
            </a:fld>
            <a:endParaRPr lang="en-US" altLang="en-US" smtClean="0">
              <a:latin typeface="Arial" panose="020B0604020202020204" pitchFamily="34" charset="0"/>
            </a:endParaRPr>
          </a:p>
        </p:txBody>
      </p:sp>
      <p:sp>
        <p:nvSpPr>
          <p:cNvPr id="98309" name="Rectangle 2"/>
          <p:cNvSpPr>
            <a:spLocks noRot="1" noChangeArrowheads="1" noTextEdit="1"/>
          </p:cNvSpPr>
          <p:nvPr>
            <p:ph type="sldImg"/>
          </p:nvPr>
        </p:nvSpPr>
        <p:spPr>
          <a:ln/>
        </p:spPr>
      </p:sp>
      <p:sp>
        <p:nvSpPr>
          <p:cNvPr id="9831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2981446966"/>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a:latin typeface="Arial" panose="020B0604020202020204" pitchFamily="34" charset="0"/>
              </a:rPr>
              <a:t>Client Induction and Screening 2</a:t>
            </a:r>
          </a:p>
        </p:txBody>
      </p:sp>
      <p:sp>
        <p:nvSpPr>
          <p:cNvPr id="100355"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smtClean="0">
                <a:latin typeface="Arial" panose="020B0604020202020204" pitchFamily="34" charset="0"/>
              </a:rPr>
              <a:t>The WISE Academy, 2007</a:t>
            </a:r>
          </a:p>
        </p:txBody>
      </p:sp>
      <p:sp>
        <p:nvSpPr>
          <p:cNvPr id="10035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B876C7FF-7F66-420E-B5C9-83C7FB641852}" type="slidenum">
              <a:rPr lang="en-US" altLang="en-US" smtClean="0">
                <a:latin typeface="Arial" panose="020B0604020202020204" pitchFamily="34" charset="0"/>
              </a:rPr>
              <a:pPr/>
              <a:t>109</a:t>
            </a:fld>
            <a:endParaRPr lang="en-US" altLang="en-US" smtClean="0">
              <a:latin typeface="Arial" panose="020B0604020202020204" pitchFamily="34" charset="0"/>
            </a:endParaRPr>
          </a:p>
        </p:txBody>
      </p:sp>
      <p:sp>
        <p:nvSpPr>
          <p:cNvPr id="100357" name="Rectangle 2"/>
          <p:cNvSpPr>
            <a:spLocks noRot="1" noChangeArrowheads="1" noTextEdit="1"/>
          </p:cNvSpPr>
          <p:nvPr>
            <p:ph type="sldImg"/>
          </p:nvPr>
        </p:nvSpPr>
        <p:spPr>
          <a:ln/>
        </p:spPr>
      </p:sp>
      <p:sp>
        <p:nvSpPr>
          <p:cNvPr id="10035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3975545819"/>
      </p:ext>
    </p:extLst>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a:latin typeface="Arial" panose="020B0604020202020204" pitchFamily="34" charset="0"/>
              </a:rPr>
              <a:t>Client Induction and Screening 2</a:t>
            </a:r>
          </a:p>
        </p:txBody>
      </p:sp>
      <p:sp>
        <p:nvSpPr>
          <p:cNvPr id="102403"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smtClean="0">
                <a:latin typeface="Arial" panose="020B0604020202020204" pitchFamily="34" charset="0"/>
              </a:rPr>
              <a:t>The WISE Academy, 2007</a:t>
            </a:r>
          </a:p>
        </p:txBody>
      </p:sp>
      <p:sp>
        <p:nvSpPr>
          <p:cNvPr id="10240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D7288944-7681-4F1D-9480-1C547AA8BF0E}" type="slidenum">
              <a:rPr lang="en-US" altLang="en-US" smtClean="0">
                <a:latin typeface="Arial" panose="020B0604020202020204" pitchFamily="34" charset="0"/>
              </a:rPr>
              <a:pPr/>
              <a:t>110</a:t>
            </a:fld>
            <a:endParaRPr lang="en-US" altLang="en-US" smtClean="0">
              <a:latin typeface="Arial" panose="020B0604020202020204" pitchFamily="34" charset="0"/>
            </a:endParaRPr>
          </a:p>
        </p:txBody>
      </p:sp>
      <p:sp>
        <p:nvSpPr>
          <p:cNvPr id="102405" name="Rectangle 2"/>
          <p:cNvSpPr>
            <a:spLocks noRot="1" noChangeArrowheads="1" noTextEdit="1"/>
          </p:cNvSpPr>
          <p:nvPr>
            <p:ph type="sldImg"/>
          </p:nvPr>
        </p:nvSpPr>
        <p:spPr>
          <a:ln/>
        </p:spPr>
      </p:sp>
      <p:sp>
        <p:nvSpPr>
          <p:cNvPr id="10240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2757309812"/>
      </p:ext>
    </p:extLst>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a:latin typeface="Arial" panose="020B0604020202020204" pitchFamily="34" charset="0"/>
              </a:rPr>
              <a:t>Client Induction and Screening 2</a:t>
            </a:r>
          </a:p>
        </p:txBody>
      </p:sp>
      <p:sp>
        <p:nvSpPr>
          <p:cNvPr id="104451"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smtClean="0">
                <a:latin typeface="Arial" panose="020B0604020202020204" pitchFamily="34" charset="0"/>
              </a:rPr>
              <a:t>The WISE Academy, 2007</a:t>
            </a:r>
          </a:p>
        </p:txBody>
      </p:sp>
      <p:sp>
        <p:nvSpPr>
          <p:cNvPr id="10445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341DF86F-A837-4904-9894-38F472AEBED1}" type="slidenum">
              <a:rPr lang="en-US" altLang="en-US" smtClean="0">
                <a:latin typeface="Arial" panose="020B0604020202020204" pitchFamily="34" charset="0"/>
              </a:rPr>
              <a:pPr/>
              <a:t>111</a:t>
            </a:fld>
            <a:endParaRPr lang="en-US" altLang="en-US" smtClean="0">
              <a:latin typeface="Arial" panose="020B0604020202020204" pitchFamily="34" charset="0"/>
            </a:endParaRPr>
          </a:p>
        </p:txBody>
      </p:sp>
      <p:sp>
        <p:nvSpPr>
          <p:cNvPr id="104453" name="Rectangle 2"/>
          <p:cNvSpPr>
            <a:spLocks noRot="1" noChangeArrowheads="1" noTextEdit="1"/>
          </p:cNvSpPr>
          <p:nvPr>
            <p:ph type="sldImg"/>
          </p:nvPr>
        </p:nvSpPr>
        <p:spPr>
          <a:ln/>
        </p:spPr>
      </p:sp>
      <p:sp>
        <p:nvSpPr>
          <p:cNvPr id="10445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4275057692"/>
      </p:ext>
    </p:extLst>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a:latin typeface="Arial" panose="020B0604020202020204" pitchFamily="34" charset="0"/>
              </a:rPr>
              <a:t>Client Induction and Screening 2</a:t>
            </a:r>
          </a:p>
        </p:txBody>
      </p:sp>
      <p:sp>
        <p:nvSpPr>
          <p:cNvPr id="106499"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smtClean="0">
                <a:latin typeface="Arial" panose="020B0604020202020204" pitchFamily="34" charset="0"/>
              </a:rPr>
              <a:t>The WISE Academy, 2007</a:t>
            </a:r>
          </a:p>
        </p:txBody>
      </p:sp>
      <p:sp>
        <p:nvSpPr>
          <p:cNvPr id="10650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7FE558E6-90F5-458E-A81A-8FFC4AF00E2C}" type="slidenum">
              <a:rPr lang="en-US" altLang="en-US" smtClean="0">
                <a:latin typeface="Arial" panose="020B0604020202020204" pitchFamily="34" charset="0"/>
              </a:rPr>
              <a:pPr/>
              <a:t>112</a:t>
            </a:fld>
            <a:endParaRPr lang="en-US" altLang="en-US" smtClean="0">
              <a:latin typeface="Arial" panose="020B0604020202020204" pitchFamily="34" charset="0"/>
            </a:endParaRPr>
          </a:p>
        </p:txBody>
      </p:sp>
      <p:sp>
        <p:nvSpPr>
          <p:cNvPr id="106501" name="Rectangle 2"/>
          <p:cNvSpPr>
            <a:spLocks noRot="1" noChangeArrowheads="1" noTextEdit="1"/>
          </p:cNvSpPr>
          <p:nvPr>
            <p:ph type="sldImg"/>
          </p:nvPr>
        </p:nvSpPr>
        <p:spPr>
          <a:ln/>
        </p:spPr>
      </p:sp>
      <p:sp>
        <p:nvSpPr>
          <p:cNvPr id="10650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2983674652"/>
      </p:ext>
    </p:extLst>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a:latin typeface="Arial" panose="020B0604020202020204" pitchFamily="34" charset="0"/>
              </a:rPr>
              <a:t>Client Induction and Screening 2</a:t>
            </a:r>
          </a:p>
        </p:txBody>
      </p:sp>
      <p:sp>
        <p:nvSpPr>
          <p:cNvPr id="108547"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smtClean="0">
                <a:latin typeface="Arial" panose="020B0604020202020204" pitchFamily="34" charset="0"/>
              </a:rPr>
              <a:t>The WISE Academy, 2007</a:t>
            </a:r>
          </a:p>
        </p:txBody>
      </p:sp>
      <p:sp>
        <p:nvSpPr>
          <p:cNvPr id="10854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F783E141-508E-4DC9-B39C-23ECA6FC3551}" type="slidenum">
              <a:rPr lang="en-US" altLang="en-US" smtClean="0">
                <a:latin typeface="Arial" panose="020B0604020202020204" pitchFamily="34" charset="0"/>
              </a:rPr>
              <a:pPr/>
              <a:t>113</a:t>
            </a:fld>
            <a:endParaRPr lang="en-US" altLang="en-US" smtClean="0">
              <a:latin typeface="Arial" panose="020B0604020202020204" pitchFamily="34" charset="0"/>
            </a:endParaRPr>
          </a:p>
        </p:txBody>
      </p:sp>
      <p:sp>
        <p:nvSpPr>
          <p:cNvPr id="108549" name="Rectangle 2"/>
          <p:cNvSpPr>
            <a:spLocks noRot="1" noChangeArrowheads="1" noTextEdit="1"/>
          </p:cNvSpPr>
          <p:nvPr>
            <p:ph type="sldImg"/>
          </p:nvPr>
        </p:nvSpPr>
        <p:spPr>
          <a:ln/>
        </p:spPr>
      </p:sp>
      <p:sp>
        <p:nvSpPr>
          <p:cNvPr id="10855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2064939528"/>
      </p:ext>
    </p:extLst>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a:latin typeface="Arial" panose="020B0604020202020204" pitchFamily="34" charset="0"/>
              </a:rPr>
              <a:t>Client Induction and Screening 2</a:t>
            </a:r>
          </a:p>
        </p:txBody>
      </p:sp>
      <p:sp>
        <p:nvSpPr>
          <p:cNvPr id="110595"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smtClean="0">
                <a:latin typeface="Arial" panose="020B0604020202020204" pitchFamily="34" charset="0"/>
              </a:rPr>
              <a:t>The WISE Academy, 2007</a:t>
            </a:r>
          </a:p>
        </p:txBody>
      </p:sp>
      <p:sp>
        <p:nvSpPr>
          <p:cNvPr id="11059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D75CEB4B-D79E-415F-BD15-411CE7A6CD4C}" type="slidenum">
              <a:rPr lang="en-US" altLang="en-US" smtClean="0">
                <a:latin typeface="Arial" panose="020B0604020202020204" pitchFamily="34" charset="0"/>
              </a:rPr>
              <a:pPr/>
              <a:t>114</a:t>
            </a:fld>
            <a:endParaRPr lang="en-US" altLang="en-US" smtClean="0">
              <a:latin typeface="Arial" panose="020B0604020202020204" pitchFamily="34" charset="0"/>
            </a:endParaRPr>
          </a:p>
        </p:txBody>
      </p:sp>
      <p:sp>
        <p:nvSpPr>
          <p:cNvPr id="110597" name="Rectangle 2"/>
          <p:cNvSpPr>
            <a:spLocks noRot="1" noChangeArrowheads="1" noTextEdit="1"/>
          </p:cNvSpPr>
          <p:nvPr>
            <p:ph type="sldImg"/>
          </p:nvPr>
        </p:nvSpPr>
        <p:spPr>
          <a:ln/>
        </p:spPr>
      </p:sp>
      <p:sp>
        <p:nvSpPr>
          <p:cNvPr id="11059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994182455"/>
      </p:ext>
    </p:extLst>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a:latin typeface="Arial" panose="020B0604020202020204" pitchFamily="34" charset="0"/>
              </a:rPr>
              <a:t>Client Induction and Screening 2</a:t>
            </a:r>
          </a:p>
        </p:txBody>
      </p:sp>
      <p:sp>
        <p:nvSpPr>
          <p:cNvPr id="112643"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smtClean="0">
                <a:latin typeface="Arial" panose="020B0604020202020204" pitchFamily="34" charset="0"/>
              </a:rPr>
              <a:t>The WISE Academy, 2007</a:t>
            </a:r>
          </a:p>
        </p:txBody>
      </p:sp>
      <p:sp>
        <p:nvSpPr>
          <p:cNvPr id="11264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E85C1CEC-1E1F-42BD-8C77-CA4B330BB704}" type="slidenum">
              <a:rPr lang="en-US" altLang="en-US" smtClean="0">
                <a:latin typeface="Arial" panose="020B0604020202020204" pitchFamily="34" charset="0"/>
              </a:rPr>
              <a:pPr/>
              <a:t>115</a:t>
            </a:fld>
            <a:endParaRPr lang="en-US" altLang="en-US" smtClean="0">
              <a:latin typeface="Arial" panose="020B0604020202020204" pitchFamily="34" charset="0"/>
            </a:endParaRPr>
          </a:p>
        </p:txBody>
      </p:sp>
      <p:sp>
        <p:nvSpPr>
          <p:cNvPr id="112645" name="Rectangle 2"/>
          <p:cNvSpPr>
            <a:spLocks noRot="1" noChangeArrowheads="1" noTextEdit="1"/>
          </p:cNvSpPr>
          <p:nvPr>
            <p:ph type="sldImg"/>
          </p:nvPr>
        </p:nvSpPr>
        <p:spPr>
          <a:ln/>
        </p:spPr>
      </p:sp>
      <p:sp>
        <p:nvSpPr>
          <p:cNvPr id="11264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1763827622"/>
      </p:ext>
    </p:extLst>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a:latin typeface="Arial" panose="020B0604020202020204" pitchFamily="34" charset="0"/>
              </a:rPr>
              <a:t>Client Induction and Screening</a:t>
            </a:r>
          </a:p>
          <a:p>
            <a:r>
              <a:rPr lang="en-US" altLang="en-US">
                <a:latin typeface="Arial" panose="020B0604020202020204" pitchFamily="34" charset="0"/>
              </a:rPr>
              <a:t>Motivational Techniques</a:t>
            </a:r>
          </a:p>
        </p:txBody>
      </p:sp>
      <p:sp>
        <p:nvSpPr>
          <p:cNvPr id="116739"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sz="1000" smtClean="0">
                <a:latin typeface="Arial" panose="020B0604020202020204" pitchFamily="34" charset="0"/>
              </a:rPr>
              <a:t>The WISE Academy, 2007-2014</a:t>
            </a:r>
          </a:p>
        </p:txBody>
      </p:sp>
      <p:sp>
        <p:nvSpPr>
          <p:cNvPr id="11674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50FF8A93-DED0-4902-A151-865B0B372235}" type="slidenum">
              <a:rPr lang="en-US" altLang="en-US" smtClean="0">
                <a:latin typeface="Arial" panose="020B0604020202020204" pitchFamily="34" charset="0"/>
              </a:rPr>
              <a:pPr/>
              <a:t>116</a:t>
            </a:fld>
            <a:endParaRPr lang="en-US" altLang="en-US" smtClean="0">
              <a:latin typeface="Arial" panose="020B0604020202020204" pitchFamily="34" charset="0"/>
            </a:endParaRPr>
          </a:p>
        </p:txBody>
      </p:sp>
      <p:sp>
        <p:nvSpPr>
          <p:cNvPr id="116741" name="Rectangle 2"/>
          <p:cNvSpPr>
            <a:spLocks noRot="1" noChangeArrowheads="1" noTextEdit="1"/>
          </p:cNvSpPr>
          <p:nvPr>
            <p:ph type="sldImg"/>
          </p:nvPr>
        </p:nvSpPr>
        <p:spPr>
          <a:ln/>
        </p:spPr>
      </p:sp>
      <p:sp>
        <p:nvSpPr>
          <p:cNvPr id="11674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1395580256"/>
      </p:ext>
    </p:extLst>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743CBAD7-F254-45BA-8459-A12759750BFF}" type="slidenum">
              <a:rPr lang="en-US"/>
              <a:pPr/>
              <a:t>117</a:t>
            </a:fld>
            <a:endParaRPr lang="en-US"/>
          </a:p>
        </p:txBody>
      </p:sp>
      <p:sp>
        <p:nvSpPr>
          <p:cNvPr id="218114" name="Rectangle 2"/>
          <p:cNvSpPr>
            <a:spLocks noGrp="1" noRot="1" noChangeAspect="1" noChangeArrowheads="1" noTextEdit="1"/>
          </p:cNvSpPr>
          <p:nvPr>
            <p:ph type="sldImg"/>
          </p:nvPr>
        </p:nvSpPr>
        <p:spPr>
          <a:ln/>
        </p:spPr>
      </p:sp>
      <p:sp>
        <p:nvSpPr>
          <p:cNvPr id="218115" name="Rectangle 3"/>
          <p:cNvSpPr>
            <a:spLocks noGrp="1" noChangeArrowheads="1"/>
          </p:cNvSpPr>
          <p:nvPr>
            <p:ph type="body" idx="1"/>
          </p:nvPr>
        </p:nvSpPr>
        <p:spPr/>
        <p:txBody>
          <a:bodyPr/>
          <a:lstStyle/>
          <a:p>
            <a:r>
              <a:rPr lang="en-AU"/>
              <a:t>Page 147</a:t>
            </a:r>
          </a:p>
        </p:txBody>
      </p:sp>
    </p:spTree>
    <p:extLst>
      <p:ext uri="{BB962C8B-B14F-4D97-AF65-F5344CB8AC3E}">
        <p14:creationId xmlns:p14="http://schemas.microsoft.com/office/powerpoint/2010/main" val="829923946"/>
      </p:ext>
    </p:extLst>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743CBAD7-F254-45BA-8459-A12759750BFF}" type="slidenum">
              <a:rPr lang="en-US"/>
              <a:pPr/>
              <a:t>118</a:t>
            </a:fld>
            <a:endParaRPr lang="en-US"/>
          </a:p>
        </p:txBody>
      </p:sp>
      <p:sp>
        <p:nvSpPr>
          <p:cNvPr id="218114" name="Rectangle 2"/>
          <p:cNvSpPr>
            <a:spLocks noGrp="1" noRot="1" noChangeAspect="1" noChangeArrowheads="1" noTextEdit="1"/>
          </p:cNvSpPr>
          <p:nvPr>
            <p:ph type="sldImg"/>
          </p:nvPr>
        </p:nvSpPr>
        <p:spPr>
          <a:ln/>
        </p:spPr>
      </p:sp>
      <p:sp>
        <p:nvSpPr>
          <p:cNvPr id="218115" name="Rectangle 3"/>
          <p:cNvSpPr>
            <a:spLocks noGrp="1" noChangeArrowheads="1"/>
          </p:cNvSpPr>
          <p:nvPr>
            <p:ph type="body" idx="1"/>
          </p:nvPr>
        </p:nvSpPr>
        <p:spPr/>
        <p:txBody>
          <a:bodyPr/>
          <a:lstStyle/>
          <a:p>
            <a:r>
              <a:rPr lang="en-AU"/>
              <a:t>Page 147</a:t>
            </a:r>
          </a:p>
        </p:txBody>
      </p:sp>
    </p:spTree>
    <p:extLst>
      <p:ext uri="{BB962C8B-B14F-4D97-AF65-F5344CB8AC3E}">
        <p14:creationId xmlns:p14="http://schemas.microsoft.com/office/powerpoint/2010/main" val="746832816"/>
      </p:ext>
    </p:extLst>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743CBAD7-F254-45BA-8459-A12759750BFF}" type="slidenum">
              <a:rPr lang="en-US"/>
              <a:pPr/>
              <a:t>119</a:t>
            </a:fld>
            <a:endParaRPr lang="en-US"/>
          </a:p>
        </p:txBody>
      </p:sp>
      <p:sp>
        <p:nvSpPr>
          <p:cNvPr id="218114" name="Rectangle 2"/>
          <p:cNvSpPr>
            <a:spLocks noGrp="1" noRot="1" noChangeAspect="1" noChangeArrowheads="1" noTextEdit="1"/>
          </p:cNvSpPr>
          <p:nvPr>
            <p:ph type="sldImg"/>
          </p:nvPr>
        </p:nvSpPr>
        <p:spPr>
          <a:ln/>
        </p:spPr>
      </p:sp>
      <p:sp>
        <p:nvSpPr>
          <p:cNvPr id="218115" name="Rectangle 3"/>
          <p:cNvSpPr>
            <a:spLocks noGrp="1" noChangeArrowheads="1"/>
          </p:cNvSpPr>
          <p:nvPr>
            <p:ph type="body" idx="1"/>
          </p:nvPr>
        </p:nvSpPr>
        <p:spPr/>
        <p:txBody>
          <a:bodyPr/>
          <a:lstStyle/>
          <a:p>
            <a:r>
              <a:rPr lang="en-AU"/>
              <a:t>Page 147</a:t>
            </a:r>
          </a:p>
        </p:txBody>
      </p:sp>
    </p:spTree>
    <p:extLst>
      <p:ext uri="{BB962C8B-B14F-4D97-AF65-F5344CB8AC3E}">
        <p14:creationId xmlns:p14="http://schemas.microsoft.com/office/powerpoint/2010/main" val="3332977980"/>
      </p:ext>
    </p:extLst>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a:latin typeface="Arial" panose="020B0604020202020204" pitchFamily="34" charset="0"/>
              </a:rPr>
              <a:t>Client Induction and Screening</a:t>
            </a:r>
          </a:p>
        </p:txBody>
      </p:sp>
      <p:sp>
        <p:nvSpPr>
          <p:cNvPr id="40963"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smtClean="0">
                <a:latin typeface="Arial" panose="020B0604020202020204" pitchFamily="34" charset="0"/>
              </a:rPr>
              <a:t>The WISE Academy, 2007</a:t>
            </a:r>
          </a:p>
        </p:txBody>
      </p:sp>
      <p:sp>
        <p:nvSpPr>
          <p:cNvPr id="4096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9FFD2100-5DDF-4B0F-B590-6623076C0B69}" type="slidenum">
              <a:rPr lang="en-US" altLang="en-US" smtClean="0">
                <a:latin typeface="Arial" panose="020B0604020202020204" pitchFamily="34" charset="0"/>
              </a:rPr>
              <a:pPr/>
              <a:t>120</a:t>
            </a:fld>
            <a:endParaRPr lang="en-US" altLang="en-US" smtClean="0">
              <a:latin typeface="Arial" panose="020B0604020202020204" pitchFamily="34" charset="0"/>
            </a:endParaRPr>
          </a:p>
        </p:txBody>
      </p:sp>
      <p:sp>
        <p:nvSpPr>
          <p:cNvPr id="40965" name="Rectangle 2"/>
          <p:cNvSpPr>
            <a:spLocks noRot="1" noChangeArrowheads="1" noTextEdit="1"/>
          </p:cNvSpPr>
          <p:nvPr>
            <p:ph type="sldImg"/>
          </p:nvPr>
        </p:nvSpPr>
        <p:spPr>
          <a:ln/>
        </p:spPr>
      </p:sp>
      <p:sp>
        <p:nvSpPr>
          <p:cNvPr id="4096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2243018577"/>
      </p:ext>
    </p:extLst>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38A26D0-8EA8-414D-AF62-B06495752003}" type="slidenum">
              <a:rPr lang="en-US"/>
              <a:pPr/>
              <a:t>121</a:t>
            </a:fld>
            <a:endParaRPr lang="en-US"/>
          </a:p>
        </p:txBody>
      </p:sp>
      <p:sp>
        <p:nvSpPr>
          <p:cNvPr id="83970" name="Rectangle 2"/>
          <p:cNvSpPr>
            <a:spLocks noGrp="1" noRot="1" noChangeAspect="1" noChangeArrowheads="1" noTextEdit="1"/>
          </p:cNvSpPr>
          <p:nvPr>
            <p:ph type="sldImg"/>
          </p:nvPr>
        </p:nvSpPr>
        <p:spPr>
          <a:ln/>
        </p:spPr>
      </p:sp>
      <p:sp>
        <p:nvSpPr>
          <p:cNvPr id="83971" name="Rectangle 3"/>
          <p:cNvSpPr>
            <a:spLocks noGrp="1" noChangeArrowheads="1"/>
          </p:cNvSpPr>
          <p:nvPr>
            <p:ph type="body" idx="1"/>
          </p:nvPr>
        </p:nvSpPr>
        <p:spPr/>
        <p:txBody>
          <a:bodyPr/>
          <a:lstStyle/>
          <a:p>
            <a:endParaRPr lang="en-AU"/>
          </a:p>
        </p:txBody>
      </p:sp>
    </p:spTree>
    <p:extLst>
      <p:ext uri="{BB962C8B-B14F-4D97-AF65-F5344CB8AC3E}">
        <p14:creationId xmlns:p14="http://schemas.microsoft.com/office/powerpoint/2010/main" val="1085930934"/>
      </p:ext>
    </p:extLst>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743CBAD7-F254-45BA-8459-A12759750BFF}" type="slidenum">
              <a:rPr lang="en-US"/>
              <a:pPr/>
              <a:t>122</a:t>
            </a:fld>
            <a:endParaRPr lang="en-US"/>
          </a:p>
        </p:txBody>
      </p:sp>
      <p:sp>
        <p:nvSpPr>
          <p:cNvPr id="218114" name="Rectangle 2"/>
          <p:cNvSpPr>
            <a:spLocks noGrp="1" noRot="1" noChangeAspect="1" noChangeArrowheads="1" noTextEdit="1"/>
          </p:cNvSpPr>
          <p:nvPr>
            <p:ph type="sldImg"/>
          </p:nvPr>
        </p:nvSpPr>
        <p:spPr>
          <a:ln/>
        </p:spPr>
      </p:sp>
      <p:sp>
        <p:nvSpPr>
          <p:cNvPr id="218115" name="Rectangle 3"/>
          <p:cNvSpPr>
            <a:spLocks noGrp="1" noChangeArrowheads="1"/>
          </p:cNvSpPr>
          <p:nvPr>
            <p:ph type="body" idx="1"/>
          </p:nvPr>
        </p:nvSpPr>
        <p:spPr/>
        <p:txBody>
          <a:bodyPr/>
          <a:lstStyle/>
          <a:p>
            <a:r>
              <a:rPr lang="en-AU"/>
              <a:t>Page 147</a:t>
            </a:r>
          </a:p>
        </p:txBody>
      </p:sp>
    </p:spTree>
    <p:extLst>
      <p:ext uri="{BB962C8B-B14F-4D97-AF65-F5344CB8AC3E}">
        <p14:creationId xmlns:p14="http://schemas.microsoft.com/office/powerpoint/2010/main" val="2890913323"/>
      </p:ext>
    </p:extLst>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B0D76E8-5B51-49D5-9288-750E6BF4AB7B}" type="slidenum">
              <a:rPr lang="en-US"/>
              <a:pPr/>
              <a:t>123</a:t>
            </a:fld>
            <a:endParaRPr lang="en-US"/>
          </a:p>
        </p:txBody>
      </p:sp>
      <p:sp>
        <p:nvSpPr>
          <p:cNvPr id="86018" name="Rectangle 2"/>
          <p:cNvSpPr>
            <a:spLocks noGrp="1" noRot="1" noChangeAspect="1" noChangeArrowheads="1" noTextEdit="1"/>
          </p:cNvSpPr>
          <p:nvPr>
            <p:ph type="sldImg"/>
          </p:nvPr>
        </p:nvSpPr>
        <p:spPr>
          <a:ln/>
        </p:spPr>
      </p:sp>
      <p:sp>
        <p:nvSpPr>
          <p:cNvPr id="86019" name="Rectangle 3"/>
          <p:cNvSpPr>
            <a:spLocks noGrp="1" noChangeArrowheads="1"/>
          </p:cNvSpPr>
          <p:nvPr>
            <p:ph type="body" idx="1"/>
          </p:nvPr>
        </p:nvSpPr>
        <p:spPr/>
        <p:txBody>
          <a:bodyPr/>
          <a:lstStyle/>
          <a:p>
            <a:r>
              <a:rPr lang="en-AU"/>
              <a:t>Page 147</a:t>
            </a:r>
          </a:p>
        </p:txBody>
      </p:sp>
    </p:spTree>
    <p:extLst>
      <p:ext uri="{BB962C8B-B14F-4D97-AF65-F5344CB8AC3E}">
        <p14:creationId xmlns:p14="http://schemas.microsoft.com/office/powerpoint/2010/main" val="1668773885"/>
      </p:ext>
    </p:extLst>
  </p:cSld>
  <p:clrMapOvr>
    <a:masterClrMapping/>
  </p:clrMapOvr>
</p:notes>
</file>

<file path=ppt/notesSlides/notesSlide1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E42057A0-E459-488C-8B0B-89469951BA05}" type="slidenum">
              <a:rPr lang="en-US"/>
              <a:pPr/>
              <a:t>124</a:t>
            </a:fld>
            <a:endParaRPr lang="en-US"/>
          </a:p>
        </p:txBody>
      </p:sp>
      <p:sp>
        <p:nvSpPr>
          <p:cNvPr id="236546" name="Rectangle 2"/>
          <p:cNvSpPr>
            <a:spLocks noGrp="1" noRot="1" noChangeAspect="1" noChangeArrowheads="1" noTextEdit="1"/>
          </p:cNvSpPr>
          <p:nvPr>
            <p:ph type="sldImg"/>
          </p:nvPr>
        </p:nvSpPr>
        <p:spPr>
          <a:ln/>
        </p:spPr>
      </p:sp>
      <p:sp>
        <p:nvSpPr>
          <p:cNvPr id="236547" name="Rectangle 3"/>
          <p:cNvSpPr>
            <a:spLocks noGrp="1" noChangeArrowheads="1"/>
          </p:cNvSpPr>
          <p:nvPr>
            <p:ph type="body" idx="1"/>
          </p:nvPr>
        </p:nvSpPr>
        <p:spPr/>
        <p:txBody>
          <a:bodyPr/>
          <a:lstStyle/>
          <a:p>
            <a:endParaRPr lang="en-AU"/>
          </a:p>
        </p:txBody>
      </p:sp>
    </p:spTree>
    <p:extLst>
      <p:ext uri="{BB962C8B-B14F-4D97-AF65-F5344CB8AC3E}">
        <p14:creationId xmlns:p14="http://schemas.microsoft.com/office/powerpoint/2010/main" val="1958901648"/>
      </p:ext>
    </p:extLst>
  </p:cSld>
  <p:clrMapOvr>
    <a:masterClrMapping/>
  </p:clrMapOvr>
</p:notes>
</file>

<file path=ppt/notesSlides/notesSlide1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1A880026-A958-48F3-B341-4993190BF81E}" type="slidenum">
              <a:rPr lang="en-US"/>
              <a:pPr/>
              <a:t>125</a:t>
            </a:fld>
            <a:endParaRPr lang="en-US"/>
          </a:p>
        </p:txBody>
      </p:sp>
      <p:sp>
        <p:nvSpPr>
          <p:cNvPr id="234498" name="Rectangle 2"/>
          <p:cNvSpPr>
            <a:spLocks noGrp="1" noRot="1" noChangeAspect="1" noChangeArrowheads="1" noTextEdit="1"/>
          </p:cNvSpPr>
          <p:nvPr>
            <p:ph type="sldImg"/>
          </p:nvPr>
        </p:nvSpPr>
        <p:spPr>
          <a:ln/>
        </p:spPr>
      </p:sp>
      <p:sp>
        <p:nvSpPr>
          <p:cNvPr id="234499" name="Rectangle 3"/>
          <p:cNvSpPr>
            <a:spLocks noGrp="1" noChangeArrowheads="1"/>
          </p:cNvSpPr>
          <p:nvPr>
            <p:ph type="body" idx="1"/>
          </p:nvPr>
        </p:nvSpPr>
        <p:spPr/>
        <p:txBody>
          <a:bodyPr/>
          <a:lstStyle/>
          <a:p>
            <a:r>
              <a:rPr lang="en-AU"/>
              <a:t>Page 147</a:t>
            </a:r>
          </a:p>
        </p:txBody>
      </p:sp>
    </p:spTree>
    <p:extLst>
      <p:ext uri="{BB962C8B-B14F-4D97-AF65-F5344CB8AC3E}">
        <p14:creationId xmlns:p14="http://schemas.microsoft.com/office/powerpoint/2010/main" val="3272592643"/>
      </p:ext>
    </p:extLst>
  </p:cSld>
  <p:clrMapOvr>
    <a:masterClrMapping/>
  </p:clrMapOvr>
</p:notes>
</file>

<file path=ppt/notesSlides/notesSlide1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71FD2DAA-0F6F-40A3-927A-293BAB44CD77}" type="slidenum">
              <a:rPr lang="en-US"/>
              <a:pPr/>
              <a:t>126</a:t>
            </a:fld>
            <a:endParaRPr lang="en-US"/>
          </a:p>
        </p:txBody>
      </p:sp>
      <p:sp>
        <p:nvSpPr>
          <p:cNvPr id="208898" name="Rectangle 2"/>
          <p:cNvSpPr>
            <a:spLocks noGrp="1" noRot="1" noChangeAspect="1" noChangeArrowheads="1" noTextEdit="1"/>
          </p:cNvSpPr>
          <p:nvPr>
            <p:ph type="sldImg"/>
          </p:nvPr>
        </p:nvSpPr>
        <p:spPr>
          <a:ln/>
        </p:spPr>
      </p:sp>
      <p:sp>
        <p:nvSpPr>
          <p:cNvPr id="208899" name="Rectangle 3"/>
          <p:cNvSpPr>
            <a:spLocks noGrp="1" noChangeArrowheads="1"/>
          </p:cNvSpPr>
          <p:nvPr>
            <p:ph type="body" idx="1"/>
          </p:nvPr>
        </p:nvSpPr>
        <p:spPr/>
        <p:txBody>
          <a:bodyPr/>
          <a:lstStyle/>
          <a:p>
            <a:r>
              <a:rPr lang="en-AU"/>
              <a:t>Page 147</a:t>
            </a:r>
          </a:p>
        </p:txBody>
      </p:sp>
    </p:spTree>
    <p:extLst>
      <p:ext uri="{BB962C8B-B14F-4D97-AF65-F5344CB8AC3E}">
        <p14:creationId xmlns:p14="http://schemas.microsoft.com/office/powerpoint/2010/main" val="1024232102"/>
      </p:ext>
    </p:extLst>
  </p:cSld>
  <p:clrMapOvr>
    <a:masterClrMapping/>
  </p:clrMapOvr>
</p:notes>
</file>

<file path=ppt/notesSlides/notesSlide1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E42057A0-E459-488C-8B0B-89469951BA05}" type="slidenum">
              <a:rPr lang="en-US"/>
              <a:pPr/>
              <a:t>127</a:t>
            </a:fld>
            <a:endParaRPr lang="en-US"/>
          </a:p>
        </p:txBody>
      </p:sp>
      <p:sp>
        <p:nvSpPr>
          <p:cNvPr id="236546" name="Rectangle 2"/>
          <p:cNvSpPr>
            <a:spLocks noGrp="1" noRot="1" noChangeAspect="1" noChangeArrowheads="1" noTextEdit="1"/>
          </p:cNvSpPr>
          <p:nvPr>
            <p:ph type="sldImg"/>
          </p:nvPr>
        </p:nvSpPr>
        <p:spPr>
          <a:ln/>
        </p:spPr>
      </p:sp>
      <p:sp>
        <p:nvSpPr>
          <p:cNvPr id="236547" name="Rectangle 3"/>
          <p:cNvSpPr>
            <a:spLocks noGrp="1" noChangeArrowheads="1"/>
          </p:cNvSpPr>
          <p:nvPr>
            <p:ph type="body" idx="1"/>
          </p:nvPr>
        </p:nvSpPr>
        <p:spPr/>
        <p:txBody>
          <a:bodyPr/>
          <a:lstStyle/>
          <a:p>
            <a:endParaRPr lang="en-AU"/>
          </a:p>
        </p:txBody>
      </p:sp>
    </p:spTree>
    <p:extLst>
      <p:ext uri="{BB962C8B-B14F-4D97-AF65-F5344CB8AC3E}">
        <p14:creationId xmlns:p14="http://schemas.microsoft.com/office/powerpoint/2010/main" val="32404300"/>
      </p:ext>
    </p:extLst>
  </p:cSld>
  <p:clrMapOvr>
    <a:masterClrMapping/>
  </p:clrMapOvr>
</p:notes>
</file>

<file path=ppt/notesSlides/notesSlide1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F08A2311-873E-4915-9402-23988691AB53}" type="slidenum">
              <a:rPr lang="en-US"/>
              <a:pPr/>
              <a:t>128</a:t>
            </a:fld>
            <a:endParaRPr lang="en-US"/>
          </a:p>
        </p:txBody>
      </p:sp>
      <p:sp>
        <p:nvSpPr>
          <p:cNvPr id="238594" name="Rectangle 2"/>
          <p:cNvSpPr>
            <a:spLocks noGrp="1" noRot="1" noChangeAspect="1" noChangeArrowheads="1" noTextEdit="1"/>
          </p:cNvSpPr>
          <p:nvPr>
            <p:ph type="sldImg"/>
          </p:nvPr>
        </p:nvSpPr>
        <p:spPr>
          <a:ln/>
        </p:spPr>
      </p:sp>
      <p:sp>
        <p:nvSpPr>
          <p:cNvPr id="238595" name="Rectangle 3"/>
          <p:cNvSpPr>
            <a:spLocks noGrp="1" noChangeArrowheads="1"/>
          </p:cNvSpPr>
          <p:nvPr>
            <p:ph type="body" idx="1"/>
          </p:nvPr>
        </p:nvSpPr>
        <p:spPr/>
        <p:txBody>
          <a:bodyPr/>
          <a:lstStyle/>
          <a:p>
            <a:endParaRPr lang="en-AU"/>
          </a:p>
        </p:txBody>
      </p:sp>
    </p:spTree>
    <p:extLst>
      <p:ext uri="{BB962C8B-B14F-4D97-AF65-F5344CB8AC3E}">
        <p14:creationId xmlns:p14="http://schemas.microsoft.com/office/powerpoint/2010/main" val="3704449485"/>
      </p:ext>
    </p:extLst>
  </p:cSld>
  <p:clrMapOvr>
    <a:masterClrMapping/>
  </p:clrMapOvr>
</p:notes>
</file>

<file path=ppt/notesSlides/notesSlide1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C9AA694A-AA23-4AA4-AF5D-6CECFA5091CD}" type="slidenum">
              <a:rPr lang="en-US"/>
              <a:pPr/>
              <a:t>129</a:t>
            </a:fld>
            <a:endParaRPr lang="en-US"/>
          </a:p>
        </p:txBody>
      </p:sp>
      <p:sp>
        <p:nvSpPr>
          <p:cNvPr id="249858" name="Rectangle 2"/>
          <p:cNvSpPr>
            <a:spLocks noGrp="1" noRot="1" noChangeAspect="1" noChangeArrowheads="1" noTextEdit="1"/>
          </p:cNvSpPr>
          <p:nvPr>
            <p:ph type="sldImg"/>
          </p:nvPr>
        </p:nvSpPr>
        <p:spPr>
          <a:ln/>
        </p:spPr>
      </p:sp>
      <p:sp>
        <p:nvSpPr>
          <p:cNvPr id="249859" name="Rectangle 3"/>
          <p:cNvSpPr>
            <a:spLocks noGrp="1" noChangeArrowheads="1"/>
          </p:cNvSpPr>
          <p:nvPr>
            <p:ph type="body" idx="1"/>
          </p:nvPr>
        </p:nvSpPr>
        <p:spPr/>
        <p:txBody>
          <a:bodyPr/>
          <a:lstStyle/>
          <a:p>
            <a:endParaRPr lang="en-AU"/>
          </a:p>
        </p:txBody>
      </p:sp>
    </p:spTree>
    <p:extLst>
      <p:ext uri="{BB962C8B-B14F-4D97-AF65-F5344CB8AC3E}">
        <p14:creationId xmlns:p14="http://schemas.microsoft.com/office/powerpoint/2010/main" val="3472281994"/>
      </p:ext>
    </p:extLst>
  </p:cSld>
  <p:clrMapOvr>
    <a:masterClrMapping/>
  </p:clrMapOvr>
</p:notes>
</file>

<file path=ppt/notesSlides/notesSlide1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A920C710-3F9F-4EA8-9117-8E506597AA2D}" type="slidenum">
              <a:rPr lang="en-US"/>
              <a:pPr/>
              <a:t>130</a:t>
            </a:fld>
            <a:endParaRPr lang="en-US"/>
          </a:p>
        </p:txBody>
      </p:sp>
      <p:sp>
        <p:nvSpPr>
          <p:cNvPr id="210946" name="Rectangle 2"/>
          <p:cNvSpPr>
            <a:spLocks noGrp="1" noRot="1" noChangeAspect="1" noChangeArrowheads="1" noTextEdit="1"/>
          </p:cNvSpPr>
          <p:nvPr>
            <p:ph type="sldImg"/>
          </p:nvPr>
        </p:nvSpPr>
        <p:spPr>
          <a:ln/>
        </p:spPr>
      </p:sp>
      <p:sp>
        <p:nvSpPr>
          <p:cNvPr id="210947" name="Rectangle 3"/>
          <p:cNvSpPr>
            <a:spLocks noGrp="1" noChangeArrowheads="1"/>
          </p:cNvSpPr>
          <p:nvPr>
            <p:ph type="body" idx="1"/>
          </p:nvPr>
        </p:nvSpPr>
        <p:spPr/>
        <p:txBody>
          <a:bodyPr/>
          <a:lstStyle/>
          <a:p>
            <a:r>
              <a:rPr lang="en-AU"/>
              <a:t>Page 195</a:t>
            </a:r>
          </a:p>
        </p:txBody>
      </p:sp>
    </p:spTree>
    <p:extLst>
      <p:ext uri="{BB962C8B-B14F-4D97-AF65-F5344CB8AC3E}">
        <p14:creationId xmlns:p14="http://schemas.microsoft.com/office/powerpoint/2010/main" val="1656798041"/>
      </p:ext>
    </p:extLst>
  </p:cSld>
  <p:clrMapOvr>
    <a:masterClrMapping/>
  </p:clrMapOvr>
</p:notes>
</file>

<file path=ppt/notesSlides/notesSlide1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A920C710-3F9F-4EA8-9117-8E506597AA2D}" type="slidenum">
              <a:rPr lang="en-US"/>
              <a:pPr/>
              <a:t>131</a:t>
            </a:fld>
            <a:endParaRPr lang="en-US"/>
          </a:p>
        </p:txBody>
      </p:sp>
      <p:sp>
        <p:nvSpPr>
          <p:cNvPr id="210946" name="Rectangle 2"/>
          <p:cNvSpPr>
            <a:spLocks noGrp="1" noRot="1" noChangeAspect="1" noChangeArrowheads="1" noTextEdit="1"/>
          </p:cNvSpPr>
          <p:nvPr>
            <p:ph type="sldImg"/>
          </p:nvPr>
        </p:nvSpPr>
        <p:spPr>
          <a:ln/>
        </p:spPr>
      </p:sp>
      <p:sp>
        <p:nvSpPr>
          <p:cNvPr id="210947" name="Rectangle 3"/>
          <p:cNvSpPr>
            <a:spLocks noGrp="1" noChangeArrowheads="1"/>
          </p:cNvSpPr>
          <p:nvPr>
            <p:ph type="body" idx="1"/>
          </p:nvPr>
        </p:nvSpPr>
        <p:spPr/>
        <p:txBody>
          <a:bodyPr/>
          <a:lstStyle/>
          <a:p>
            <a:r>
              <a:rPr lang="en-AU"/>
              <a:t>Page 195</a:t>
            </a:r>
          </a:p>
        </p:txBody>
      </p:sp>
    </p:spTree>
    <p:extLst>
      <p:ext uri="{BB962C8B-B14F-4D97-AF65-F5344CB8AC3E}">
        <p14:creationId xmlns:p14="http://schemas.microsoft.com/office/powerpoint/2010/main" val="2884890142"/>
      </p:ext>
    </p:extLst>
  </p:cSld>
  <p:clrMapOvr>
    <a:masterClrMapping/>
  </p:clrMapOvr>
</p:notes>
</file>

<file path=ppt/notesSlides/notesSlide1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15FD7B81-74D1-4BF1-AAE9-6FCDE42AC091}" type="slidenum">
              <a:rPr lang="en-US"/>
              <a:pPr/>
              <a:t>132</a:t>
            </a:fld>
            <a:endParaRPr lang="en-US"/>
          </a:p>
        </p:txBody>
      </p:sp>
      <p:sp>
        <p:nvSpPr>
          <p:cNvPr id="240642" name="Rectangle 2"/>
          <p:cNvSpPr>
            <a:spLocks noGrp="1" noRot="1" noChangeAspect="1" noChangeArrowheads="1" noTextEdit="1"/>
          </p:cNvSpPr>
          <p:nvPr>
            <p:ph type="sldImg"/>
          </p:nvPr>
        </p:nvSpPr>
        <p:spPr>
          <a:ln/>
        </p:spPr>
      </p:sp>
      <p:sp>
        <p:nvSpPr>
          <p:cNvPr id="240643" name="Rectangle 3"/>
          <p:cNvSpPr>
            <a:spLocks noGrp="1" noChangeArrowheads="1"/>
          </p:cNvSpPr>
          <p:nvPr>
            <p:ph type="body" idx="1"/>
          </p:nvPr>
        </p:nvSpPr>
        <p:spPr/>
        <p:txBody>
          <a:bodyPr/>
          <a:lstStyle/>
          <a:p>
            <a:r>
              <a:rPr lang="en-US" b="1"/>
              <a:t>Training potential</a:t>
            </a:r>
            <a:r>
              <a:rPr lang="en-US"/>
              <a:t> – remember that gains will be affected by one’s genetic potential</a:t>
            </a:r>
            <a:endParaRPr lang="en-US" b="1"/>
          </a:p>
          <a:p>
            <a:r>
              <a:rPr lang="en-US" b="1"/>
              <a:t>Initial assessments</a:t>
            </a:r>
            <a:r>
              <a:rPr lang="en-US"/>
              <a:t> – devote adequate time to learn about the client’s prior resistance exercise experience; conduct a needs analysis learning about the client</a:t>
            </a:r>
          </a:p>
          <a:p>
            <a:r>
              <a:rPr lang="en-US" b="1"/>
              <a:t>Follow-up assessments </a:t>
            </a:r>
            <a:r>
              <a:rPr lang="en-US"/>
              <a:t>– workout logs; important to reassess against the measures you initially took of the client; concepts of progression, variation, and overload can be applied to the resistance training program to achieve physiology performance and to accommodate changing fitness levels and goals of clients.</a:t>
            </a:r>
          </a:p>
          <a:p>
            <a:r>
              <a:rPr lang="en-US" b="1"/>
              <a:t>Individualisation </a:t>
            </a:r>
            <a:r>
              <a:rPr lang="en-US"/>
              <a:t>– do not give standard programs to clients!  Need to focus on optimising individual’s physiological adaptations</a:t>
            </a:r>
          </a:p>
          <a:p>
            <a:r>
              <a:rPr lang="en-US" b="1"/>
              <a:t>Client feedback </a:t>
            </a:r>
            <a:r>
              <a:rPr lang="en-US"/>
              <a:t>– LISTEN LISTEN LISTEN!!!  If the client complains of pain, stop the exercise.</a:t>
            </a:r>
          </a:p>
          <a:p>
            <a:r>
              <a:rPr lang="en-US" b="1"/>
              <a:t>Setting and evaluating goals </a:t>
            </a:r>
            <a:r>
              <a:rPr lang="en-US"/>
              <a:t>– make sure the client’s goals are NOT unrealistic (they will have a tendency to be)</a:t>
            </a:r>
          </a:p>
          <a:p>
            <a:pPr lvl="2"/>
            <a:r>
              <a:rPr lang="en-US" b="1"/>
              <a:t>Maintenance of training goals</a:t>
            </a:r>
          </a:p>
          <a:p>
            <a:pPr lvl="2"/>
            <a:r>
              <a:rPr lang="en-US" b="1"/>
              <a:t>Unrealistic goals</a:t>
            </a:r>
          </a:p>
          <a:p>
            <a:endParaRPr lang="en-AU" b="1"/>
          </a:p>
        </p:txBody>
      </p:sp>
    </p:spTree>
    <p:extLst>
      <p:ext uri="{BB962C8B-B14F-4D97-AF65-F5344CB8AC3E}">
        <p14:creationId xmlns:p14="http://schemas.microsoft.com/office/powerpoint/2010/main" val="3690085777"/>
      </p:ext>
    </p:extLst>
  </p:cSld>
  <p:clrMapOvr>
    <a:masterClrMapping/>
  </p:clrMapOvr>
</p:notes>
</file>

<file path=ppt/notesSlides/notesSlide1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15FD7B81-74D1-4BF1-AAE9-6FCDE42AC091}" type="slidenum">
              <a:rPr lang="en-US"/>
              <a:pPr/>
              <a:t>133</a:t>
            </a:fld>
            <a:endParaRPr lang="en-US"/>
          </a:p>
        </p:txBody>
      </p:sp>
      <p:sp>
        <p:nvSpPr>
          <p:cNvPr id="240642" name="Rectangle 2"/>
          <p:cNvSpPr>
            <a:spLocks noGrp="1" noRot="1" noChangeAspect="1" noChangeArrowheads="1" noTextEdit="1"/>
          </p:cNvSpPr>
          <p:nvPr>
            <p:ph type="sldImg"/>
          </p:nvPr>
        </p:nvSpPr>
        <p:spPr>
          <a:ln/>
        </p:spPr>
      </p:sp>
      <p:sp>
        <p:nvSpPr>
          <p:cNvPr id="240643" name="Rectangle 3"/>
          <p:cNvSpPr>
            <a:spLocks noGrp="1" noChangeArrowheads="1"/>
          </p:cNvSpPr>
          <p:nvPr>
            <p:ph type="body" idx="1"/>
          </p:nvPr>
        </p:nvSpPr>
        <p:spPr/>
        <p:txBody>
          <a:bodyPr/>
          <a:lstStyle/>
          <a:p>
            <a:endParaRPr lang="en-AU" b="1" dirty="0"/>
          </a:p>
        </p:txBody>
      </p:sp>
    </p:spTree>
    <p:extLst>
      <p:ext uri="{BB962C8B-B14F-4D97-AF65-F5344CB8AC3E}">
        <p14:creationId xmlns:p14="http://schemas.microsoft.com/office/powerpoint/2010/main" val="2534019298"/>
      </p:ext>
    </p:extLst>
  </p:cSld>
  <p:clrMapOvr>
    <a:masterClrMapping/>
  </p:clrMapOvr>
</p:notes>
</file>

<file path=ppt/notesSlides/notesSlide1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15FD7B81-74D1-4BF1-AAE9-6FCDE42AC091}" type="slidenum">
              <a:rPr lang="en-US"/>
              <a:pPr/>
              <a:t>134</a:t>
            </a:fld>
            <a:endParaRPr lang="en-US"/>
          </a:p>
        </p:txBody>
      </p:sp>
      <p:sp>
        <p:nvSpPr>
          <p:cNvPr id="240642" name="Rectangle 2"/>
          <p:cNvSpPr>
            <a:spLocks noGrp="1" noRot="1" noChangeAspect="1" noChangeArrowheads="1" noTextEdit="1"/>
          </p:cNvSpPr>
          <p:nvPr>
            <p:ph type="sldImg"/>
          </p:nvPr>
        </p:nvSpPr>
        <p:spPr>
          <a:ln/>
        </p:spPr>
      </p:sp>
      <p:sp>
        <p:nvSpPr>
          <p:cNvPr id="240643" name="Rectangle 3"/>
          <p:cNvSpPr>
            <a:spLocks noGrp="1" noChangeArrowheads="1"/>
          </p:cNvSpPr>
          <p:nvPr>
            <p:ph type="body" idx="1"/>
          </p:nvPr>
        </p:nvSpPr>
        <p:spPr/>
        <p:txBody>
          <a:bodyPr/>
          <a:lstStyle/>
          <a:p>
            <a:endParaRPr lang="en-AU" b="1" dirty="0"/>
          </a:p>
        </p:txBody>
      </p:sp>
    </p:spTree>
    <p:extLst>
      <p:ext uri="{BB962C8B-B14F-4D97-AF65-F5344CB8AC3E}">
        <p14:creationId xmlns:p14="http://schemas.microsoft.com/office/powerpoint/2010/main" val="183618530"/>
      </p:ext>
    </p:extLst>
  </p:cSld>
  <p:clrMapOvr>
    <a:masterClrMapping/>
  </p:clrMapOvr>
</p:notes>
</file>

<file path=ppt/notesSlides/notesSlide1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15FD7B81-74D1-4BF1-AAE9-6FCDE42AC091}" type="slidenum">
              <a:rPr lang="en-US"/>
              <a:pPr/>
              <a:t>135</a:t>
            </a:fld>
            <a:endParaRPr lang="en-US"/>
          </a:p>
        </p:txBody>
      </p:sp>
      <p:sp>
        <p:nvSpPr>
          <p:cNvPr id="240642" name="Rectangle 2"/>
          <p:cNvSpPr>
            <a:spLocks noGrp="1" noRot="1" noChangeAspect="1" noChangeArrowheads="1" noTextEdit="1"/>
          </p:cNvSpPr>
          <p:nvPr>
            <p:ph type="sldImg"/>
          </p:nvPr>
        </p:nvSpPr>
        <p:spPr>
          <a:ln/>
        </p:spPr>
      </p:sp>
      <p:sp>
        <p:nvSpPr>
          <p:cNvPr id="240643" name="Rectangle 3"/>
          <p:cNvSpPr>
            <a:spLocks noGrp="1" noChangeArrowheads="1"/>
          </p:cNvSpPr>
          <p:nvPr>
            <p:ph type="body" idx="1"/>
          </p:nvPr>
        </p:nvSpPr>
        <p:spPr/>
        <p:txBody>
          <a:bodyPr/>
          <a:lstStyle/>
          <a:p>
            <a:endParaRPr lang="en-AU" b="1" dirty="0"/>
          </a:p>
        </p:txBody>
      </p:sp>
    </p:spTree>
    <p:extLst>
      <p:ext uri="{BB962C8B-B14F-4D97-AF65-F5344CB8AC3E}">
        <p14:creationId xmlns:p14="http://schemas.microsoft.com/office/powerpoint/2010/main" val="4282525101"/>
      </p:ext>
    </p:extLst>
  </p:cSld>
  <p:clrMapOvr>
    <a:masterClrMapping/>
  </p:clrMapOvr>
</p:notes>
</file>

<file path=ppt/notesSlides/notesSlide1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15FD7B81-74D1-4BF1-AAE9-6FCDE42AC091}" type="slidenum">
              <a:rPr lang="en-US"/>
              <a:pPr/>
              <a:t>136</a:t>
            </a:fld>
            <a:endParaRPr lang="en-US"/>
          </a:p>
        </p:txBody>
      </p:sp>
      <p:sp>
        <p:nvSpPr>
          <p:cNvPr id="240642" name="Rectangle 2"/>
          <p:cNvSpPr>
            <a:spLocks noGrp="1" noRot="1" noChangeAspect="1" noChangeArrowheads="1" noTextEdit="1"/>
          </p:cNvSpPr>
          <p:nvPr>
            <p:ph type="sldImg"/>
          </p:nvPr>
        </p:nvSpPr>
        <p:spPr>
          <a:ln/>
        </p:spPr>
      </p:sp>
      <p:sp>
        <p:nvSpPr>
          <p:cNvPr id="240643" name="Rectangle 3"/>
          <p:cNvSpPr>
            <a:spLocks noGrp="1" noChangeArrowheads="1"/>
          </p:cNvSpPr>
          <p:nvPr>
            <p:ph type="body" idx="1"/>
          </p:nvPr>
        </p:nvSpPr>
        <p:spPr/>
        <p:txBody>
          <a:bodyPr/>
          <a:lstStyle/>
          <a:p>
            <a:endParaRPr lang="en-AU" b="1" dirty="0"/>
          </a:p>
        </p:txBody>
      </p:sp>
    </p:spTree>
    <p:extLst>
      <p:ext uri="{BB962C8B-B14F-4D97-AF65-F5344CB8AC3E}">
        <p14:creationId xmlns:p14="http://schemas.microsoft.com/office/powerpoint/2010/main" val="198670362"/>
      </p:ext>
    </p:extLst>
  </p:cSld>
  <p:clrMapOvr>
    <a:masterClrMapping/>
  </p:clrMapOvr>
</p:notes>
</file>

<file path=ppt/notesSlides/notesSlide1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15FD7B81-74D1-4BF1-AAE9-6FCDE42AC091}" type="slidenum">
              <a:rPr lang="en-US"/>
              <a:pPr/>
              <a:t>137</a:t>
            </a:fld>
            <a:endParaRPr lang="en-US"/>
          </a:p>
        </p:txBody>
      </p:sp>
      <p:sp>
        <p:nvSpPr>
          <p:cNvPr id="240642" name="Rectangle 2"/>
          <p:cNvSpPr>
            <a:spLocks noGrp="1" noRot="1" noChangeAspect="1" noChangeArrowheads="1" noTextEdit="1"/>
          </p:cNvSpPr>
          <p:nvPr>
            <p:ph type="sldImg"/>
          </p:nvPr>
        </p:nvSpPr>
        <p:spPr>
          <a:ln/>
        </p:spPr>
      </p:sp>
      <p:sp>
        <p:nvSpPr>
          <p:cNvPr id="240643" name="Rectangle 3"/>
          <p:cNvSpPr>
            <a:spLocks noGrp="1" noChangeArrowheads="1"/>
          </p:cNvSpPr>
          <p:nvPr>
            <p:ph type="body" idx="1"/>
          </p:nvPr>
        </p:nvSpPr>
        <p:spPr/>
        <p:txBody>
          <a:bodyPr/>
          <a:lstStyle/>
          <a:p>
            <a:endParaRPr lang="en-AU" b="1" dirty="0"/>
          </a:p>
        </p:txBody>
      </p:sp>
    </p:spTree>
    <p:extLst>
      <p:ext uri="{BB962C8B-B14F-4D97-AF65-F5344CB8AC3E}">
        <p14:creationId xmlns:p14="http://schemas.microsoft.com/office/powerpoint/2010/main" val="908726652"/>
      </p:ext>
    </p:extLst>
  </p:cSld>
  <p:clrMapOvr>
    <a:masterClrMapping/>
  </p:clrMapOvr>
</p:notes>
</file>

<file path=ppt/notesSlides/notesSlide1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1EB4F2C-EDDF-4821-84EB-B621ECAD204C}" type="slidenum">
              <a:rPr lang="en-US"/>
              <a:pPr/>
              <a:t>138</a:t>
            </a:fld>
            <a:endParaRPr lang="en-US"/>
          </a:p>
        </p:txBody>
      </p:sp>
      <p:sp>
        <p:nvSpPr>
          <p:cNvPr id="212994" name="Rectangle 2"/>
          <p:cNvSpPr>
            <a:spLocks noGrp="1" noRot="1" noChangeAspect="1" noChangeArrowheads="1" noTextEdit="1"/>
          </p:cNvSpPr>
          <p:nvPr>
            <p:ph type="sldImg"/>
          </p:nvPr>
        </p:nvSpPr>
        <p:spPr>
          <a:ln/>
        </p:spPr>
      </p:sp>
      <p:sp>
        <p:nvSpPr>
          <p:cNvPr id="212995" name="Rectangle 3"/>
          <p:cNvSpPr>
            <a:spLocks noGrp="1" noChangeArrowheads="1"/>
          </p:cNvSpPr>
          <p:nvPr>
            <p:ph type="body" idx="1"/>
          </p:nvPr>
        </p:nvSpPr>
        <p:spPr/>
        <p:txBody>
          <a:bodyPr/>
          <a:lstStyle/>
          <a:p>
            <a:r>
              <a:rPr lang="en-AU"/>
              <a:t>Page 195</a:t>
            </a:r>
          </a:p>
        </p:txBody>
      </p:sp>
    </p:spTree>
    <p:extLst>
      <p:ext uri="{BB962C8B-B14F-4D97-AF65-F5344CB8AC3E}">
        <p14:creationId xmlns:p14="http://schemas.microsoft.com/office/powerpoint/2010/main" val="1731494140"/>
      </p:ext>
    </p:extLst>
  </p:cSld>
  <p:clrMapOvr>
    <a:masterClrMapping/>
  </p:clrMapOvr>
</p:notes>
</file>

<file path=ppt/notesSlides/notesSlide1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FD74D75C-4746-4541-A917-E8F488754E7D}" type="slidenum">
              <a:rPr lang="en-US"/>
              <a:pPr/>
              <a:t>139</a:t>
            </a:fld>
            <a:endParaRPr lang="en-US"/>
          </a:p>
        </p:txBody>
      </p:sp>
      <p:sp>
        <p:nvSpPr>
          <p:cNvPr id="216066" name="Rectangle 2"/>
          <p:cNvSpPr>
            <a:spLocks noGrp="1" noRot="1" noChangeAspect="1" noChangeArrowheads="1" noTextEdit="1"/>
          </p:cNvSpPr>
          <p:nvPr>
            <p:ph type="sldImg"/>
          </p:nvPr>
        </p:nvSpPr>
        <p:spPr>
          <a:ln/>
        </p:spPr>
      </p:sp>
      <p:sp>
        <p:nvSpPr>
          <p:cNvPr id="216067" name="Rectangle 3"/>
          <p:cNvSpPr>
            <a:spLocks noGrp="1" noChangeArrowheads="1"/>
          </p:cNvSpPr>
          <p:nvPr>
            <p:ph type="body" idx="1"/>
          </p:nvPr>
        </p:nvSpPr>
        <p:spPr/>
        <p:txBody>
          <a:bodyPr/>
          <a:lstStyle/>
          <a:p>
            <a:endParaRPr lang="en-AU"/>
          </a:p>
          <a:p>
            <a:r>
              <a:rPr lang="en-AU" b="1"/>
              <a:t>Ascending strength curve: </a:t>
            </a:r>
            <a:r>
              <a:rPr lang="en-AU"/>
              <a:t>possible to lift more weight if onlyy the top ½ or ¼ of a repetition is performed than if the complete ROM of a repetition is performed; e.g., squat</a:t>
            </a:r>
          </a:p>
          <a:p>
            <a:endParaRPr lang="en-AU" b="1"/>
          </a:p>
          <a:p>
            <a:r>
              <a:rPr lang="en-AU" b="1"/>
              <a:t>Descending strength curve: </a:t>
            </a:r>
            <a:r>
              <a:rPr lang="en-AU"/>
              <a:t>possible to lift more weight if only the bottom half of the repetition is performed; e.g., upright row</a:t>
            </a:r>
          </a:p>
          <a:p>
            <a:endParaRPr lang="en-AU"/>
          </a:p>
          <a:p>
            <a:r>
              <a:rPr lang="en-AU" b="1"/>
              <a:t>Bell-Shaped Curve: </a:t>
            </a:r>
            <a:r>
              <a:rPr lang="en-AU"/>
              <a:t>exercise which it is possible to life more resistance, if only the middle portion of the ROM is performed and not the beginning or end portions of the ROM; e.g., elbow curls</a:t>
            </a:r>
          </a:p>
          <a:p>
            <a:endParaRPr lang="en-AU"/>
          </a:p>
        </p:txBody>
      </p:sp>
    </p:spTree>
    <p:extLst>
      <p:ext uri="{BB962C8B-B14F-4D97-AF65-F5344CB8AC3E}">
        <p14:creationId xmlns:p14="http://schemas.microsoft.com/office/powerpoint/2010/main" val="3389415999"/>
      </p:ext>
    </p:extLst>
  </p:cSld>
  <p:clrMapOvr>
    <a:masterClrMapping/>
  </p:clrMapOvr>
</p:notes>
</file>

<file path=ppt/notesSlides/notesSlide1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E27EC5D3-9985-4034-8991-A62AEC8B1096}" type="slidenum">
              <a:rPr lang="en-US"/>
              <a:pPr/>
              <a:t>140</a:t>
            </a:fld>
            <a:endParaRPr lang="en-US"/>
          </a:p>
        </p:txBody>
      </p:sp>
      <p:sp>
        <p:nvSpPr>
          <p:cNvPr id="251906" name="Rectangle 2"/>
          <p:cNvSpPr>
            <a:spLocks noGrp="1" noRot="1" noChangeAspect="1" noChangeArrowheads="1" noTextEdit="1"/>
          </p:cNvSpPr>
          <p:nvPr>
            <p:ph type="sldImg"/>
          </p:nvPr>
        </p:nvSpPr>
        <p:spPr>
          <a:ln/>
        </p:spPr>
      </p:sp>
      <p:sp>
        <p:nvSpPr>
          <p:cNvPr id="251907" name="Rectangle 3"/>
          <p:cNvSpPr>
            <a:spLocks noGrp="1" noChangeArrowheads="1"/>
          </p:cNvSpPr>
          <p:nvPr>
            <p:ph type="body" idx="1"/>
          </p:nvPr>
        </p:nvSpPr>
        <p:spPr/>
        <p:txBody>
          <a:bodyPr/>
          <a:lstStyle/>
          <a:p>
            <a:endParaRPr lang="en-AU"/>
          </a:p>
        </p:txBody>
      </p:sp>
    </p:spTree>
    <p:extLst>
      <p:ext uri="{BB962C8B-B14F-4D97-AF65-F5344CB8AC3E}">
        <p14:creationId xmlns:p14="http://schemas.microsoft.com/office/powerpoint/2010/main" val="2092619763"/>
      </p:ext>
    </p:extLst>
  </p:cSld>
  <p:clrMapOvr>
    <a:masterClrMapping/>
  </p:clrMapOvr>
</p:notes>
</file>

<file path=ppt/notesSlides/notesSlide1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05D4D48F-6495-4D56-B4BA-2944D76F0497}" type="slidenum">
              <a:rPr lang="en-US"/>
              <a:pPr/>
              <a:t>141</a:t>
            </a:fld>
            <a:endParaRPr lang="en-US"/>
          </a:p>
        </p:txBody>
      </p:sp>
      <p:sp>
        <p:nvSpPr>
          <p:cNvPr id="220162" name="Rectangle 2"/>
          <p:cNvSpPr>
            <a:spLocks noGrp="1" noRot="1" noChangeAspect="1" noChangeArrowheads="1" noTextEdit="1"/>
          </p:cNvSpPr>
          <p:nvPr>
            <p:ph type="sldImg"/>
          </p:nvPr>
        </p:nvSpPr>
        <p:spPr>
          <a:ln/>
        </p:spPr>
      </p:sp>
      <p:sp>
        <p:nvSpPr>
          <p:cNvPr id="220163" name="Rectangle 3"/>
          <p:cNvSpPr>
            <a:spLocks noGrp="1" noChangeArrowheads="1"/>
          </p:cNvSpPr>
          <p:nvPr>
            <p:ph type="body" idx="1"/>
          </p:nvPr>
        </p:nvSpPr>
        <p:spPr/>
        <p:txBody>
          <a:bodyPr/>
          <a:lstStyle/>
          <a:p>
            <a:r>
              <a:rPr lang="en-AU"/>
              <a:t>Page 198 Griffin 2006</a:t>
            </a:r>
          </a:p>
        </p:txBody>
      </p:sp>
    </p:spTree>
    <p:extLst>
      <p:ext uri="{BB962C8B-B14F-4D97-AF65-F5344CB8AC3E}">
        <p14:creationId xmlns:p14="http://schemas.microsoft.com/office/powerpoint/2010/main" val="4095773010"/>
      </p:ext>
    </p:extLst>
  </p:cSld>
  <p:clrMapOvr>
    <a:masterClrMapping/>
  </p:clrMapOvr>
</p:notes>
</file>

<file path=ppt/notesSlides/notesSlide1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05D4D48F-6495-4D56-B4BA-2944D76F0497}" type="slidenum">
              <a:rPr lang="en-US"/>
              <a:pPr/>
              <a:t>142</a:t>
            </a:fld>
            <a:endParaRPr lang="en-US"/>
          </a:p>
        </p:txBody>
      </p:sp>
      <p:sp>
        <p:nvSpPr>
          <p:cNvPr id="220162" name="Rectangle 2"/>
          <p:cNvSpPr>
            <a:spLocks noGrp="1" noRot="1" noChangeAspect="1" noChangeArrowheads="1" noTextEdit="1"/>
          </p:cNvSpPr>
          <p:nvPr>
            <p:ph type="sldImg"/>
          </p:nvPr>
        </p:nvSpPr>
        <p:spPr>
          <a:ln/>
        </p:spPr>
      </p:sp>
      <p:sp>
        <p:nvSpPr>
          <p:cNvPr id="220163" name="Rectangle 3"/>
          <p:cNvSpPr>
            <a:spLocks noGrp="1" noChangeArrowheads="1"/>
          </p:cNvSpPr>
          <p:nvPr>
            <p:ph type="body" idx="1"/>
          </p:nvPr>
        </p:nvSpPr>
        <p:spPr/>
        <p:txBody>
          <a:bodyPr/>
          <a:lstStyle/>
          <a:p>
            <a:r>
              <a:rPr lang="en-AU"/>
              <a:t>Page 198 Griffin 2006</a:t>
            </a:r>
          </a:p>
        </p:txBody>
      </p:sp>
    </p:spTree>
    <p:extLst>
      <p:ext uri="{BB962C8B-B14F-4D97-AF65-F5344CB8AC3E}">
        <p14:creationId xmlns:p14="http://schemas.microsoft.com/office/powerpoint/2010/main" val="3670946366"/>
      </p:ext>
    </p:extLst>
  </p:cSld>
  <p:clrMapOvr>
    <a:masterClrMapping/>
  </p:clrMapOvr>
</p:notes>
</file>

<file path=ppt/notesSlides/notesSlide1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67D6A71E-2986-4968-9F70-3185EDE33592}" type="slidenum">
              <a:rPr lang="en-US"/>
              <a:pPr/>
              <a:t>143</a:t>
            </a:fld>
            <a:endParaRPr lang="en-US"/>
          </a:p>
        </p:txBody>
      </p:sp>
      <p:sp>
        <p:nvSpPr>
          <p:cNvPr id="222210" name="Rectangle 2"/>
          <p:cNvSpPr>
            <a:spLocks noGrp="1" noRot="1" noChangeAspect="1" noChangeArrowheads="1" noTextEdit="1"/>
          </p:cNvSpPr>
          <p:nvPr>
            <p:ph type="sldImg"/>
          </p:nvPr>
        </p:nvSpPr>
        <p:spPr>
          <a:ln/>
        </p:spPr>
      </p:sp>
      <p:sp>
        <p:nvSpPr>
          <p:cNvPr id="222211" name="Rectangle 3"/>
          <p:cNvSpPr>
            <a:spLocks noGrp="1" noChangeArrowheads="1"/>
          </p:cNvSpPr>
          <p:nvPr>
            <p:ph type="body" idx="1"/>
          </p:nvPr>
        </p:nvSpPr>
        <p:spPr/>
        <p:txBody>
          <a:bodyPr/>
          <a:lstStyle/>
          <a:p>
            <a:endParaRPr lang="en-AU"/>
          </a:p>
        </p:txBody>
      </p:sp>
    </p:spTree>
    <p:extLst>
      <p:ext uri="{BB962C8B-B14F-4D97-AF65-F5344CB8AC3E}">
        <p14:creationId xmlns:p14="http://schemas.microsoft.com/office/powerpoint/2010/main" val="308859095"/>
      </p:ext>
    </p:extLst>
  </p:cSld>
  <p:clrMapOvr>
    <a:masterClrMapping/>
  </p:clrMapOvr>
</p:notes>
</file>

<file path=ppt/notesSlides/notesSlide1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35379A07-D8B5-4C8B-B606-1702C07765DE}" type="slidenum">
              <a:rPr lang="en-US"/>
              <a:pPr/>
              <a:t>144</a:t>
            </a:fld>
            <a:endParaRPr lang="en-US"/>
          </a:p>
        </p:txBody>
      </p:sp>
      <p:sp>
        <p:nvSpPr>
          <p:cNvPr id="247810" name="Rectangle 2"/>
          <p:cNvSpPr>
            <a:spLocks noGrp="1" noRot="1" noChangeAspect="1" noChangeArrowheads="1" noTextEdit="1"/>
          </p:cNvSpPr>
          <p:nvPr>
            <p:ph type="sldImg"/>
          </p:nvPr>
        </p:nvSpPr>
        <p:spPr>
          <a:ln/>
        </p:spPr>
      </p:sp>
      <p:sp>
        <p:nvSpPr>
          <p:cNvPr id="247811" name="Rectangle 3"/>
          <p:cNvSpPr>
            <a:spLocks noGrp="1" noChangeArrowheads="1"/>
          </p:cNvSpPr>
          <p:nvPr>
            <p:ph type="body" idx="1"/>
          </p:nvPr>
        </p:nvSpPr>
        <p:spPr/>
        <p:txBody>
          <a:bodyPr/>
          <a:lstStyle/>
          <a:p>
            <a:pPr marL="190500" indent="-190500">
              <a:lnSpc>
                <a:spcPct val="80000"/>
              </a:lnSpc>
            </a:pPr>
            <a:r>
              <a:rPr lang="en-US" sz="800" b="1" dirty="0"/>
              <a:t>Choice of exercises</a:t>
            </a:r>
          </a:p>
          <a:p>
            <a:pPr marL="190500" indent="-190500">
              <a:lnSpc>
                <a:spcPct val="80000"/>
              </a:lnSpc>
              <a:buFontTx/>
              <a:buChar char="•"/>
            </a:pPr>
            <a:r>
              <a:rPr lang="en-US" sz="800" dirty="0"/>
              <a:t>Related to the biomechanical characteristics of the goals targeted for the improvement</a:t>
            </a:r>
          </a:p>
          <a:p>
            <a:pPr marL="190500" indent="-190500">
              <a:lnSpc>
                <a:spcPct val="80000"/>
              </a:lnSpc>
              <a:buFontTx/>
              <a:buChar char="•"/>
            </a:pPr>
            <a:r>
              <a:rPr lang="en-US" sz="800" dirty="0"/>
              <a:t>Primary exercises or assistance exercises</a:t>
            </a:r>
          </a:p>
          <a:p>
            <a:pPr marL="190500" indent="-190500">
              <a:lnSpc>
                <a:spcPct val="80000"/>
              </a:lnSpc>
              <a:buFontTx/>
              <a:buChar char="•"/>
            </a:pPr>
            <a:r>
              <a:rPr lang="en-US" sz="800" dirty="0"/>
              <a:t>Multi-joint or single-joint exercises</a:t>
            </a:r>
          </a:p>
          <a:p>
            <a:pPr marL="190500" indent="-190500">
              <a:lnSpc>
                <a:spcPct val="80000"/>
              </a:lnSpc>
              <a:buFontTx/>
              <a:buChar char="•"/>
            </a:pPr>
            <a:r>
              <a:rPr lang="en-US" sz="800" dirty="0"/>
              <a:t>Bilateral or unilateral</a:t>
            </a:r>
          </a:p>
          <a:p>
            <a:pPr marL="190500" indent="-190500">
              <a:lnSpc>
                <a:spcPct val="80000"/>
              </a:lnSpc>
              <a:buFontTx/>
              <a:buChar char="•"/>
            </a:pPr>
            <a:endParaRPr lang="en-US" sz="800" dirty="0"/>
          </a:p>
          <a:p>
            <a:pPr marL="190500" indent="-190500">
              <a:lnSpc>
                <a:spcPct val="80000"/>
              </a:lnSpc>
            </a:pPr>
            <a:r>
              <a:rPr lang="en-US" sz="800" b="1" dirty="0"/>
              <a:t>Order of exercises </a:t>
            </a:r>
            <a:r>
              <a:rPr lang="en-US" sz="800" dirty="0"/>
              <a:t>– important variable that affects the quality and focus of the workout; sequencing</a:t>
            </a:r>
          </a:p>
          <a:p>
            <a:pPr marL="190500" indent="-190500">
              <a:lnSpc>
                <a:spcPct val="80000"/>
              </a:lnSpc>
              <a:buFontTx/>
              <a:buChar char="•"/>
            </a:pPr>
            <a:r>
              <a:rPr lang="en-US" sz="800" dirty="0"/>
              <a:t>Large muscle group before small muscle group</a:t>
            </a:r>
          </a:p>
          <a:p>
            <a:pPr marL="190500" indent="-190500">
              <a:lnSpc>
                <a:spcPct val="80000"/>
              </a:lnSpc>
              <a:buFontTx/>
              <a:buChar char="•"/>
            </a:pPr>
            <a:r>
              <a:rPr lang="en-US" sz="800" dirty="0"/>
              <a:t>Multi-joint before single-joint exercises</a:t>
            </a:r>
          </a:p>
          <a:p>
            <a:pPr marL="190500" indent="-190500">
              <a:lnSpc>
                <a:spcPct val="80000"/>
              </a:lnSpc>
              <a:buFontTx/>
              <a:buChar char="•"/>
            </a:pPr>
            <a:r>
              <a:rPr lang="en-US" sz="800" dirty="0"/>
              <a:t>Alternating push/pull exercises for total body sessions</a:t>
            </a:r>
          </a:p>
          <a:p>
            <a:pPr marL="190500" indent="-190500">
              <a:lnSpc>
                <a:spcPct val="80000"/>
              </a:lnSpc>
              <a:buFontTx/>
              <a:buChar char="•"/>
            </a:pPr>
            <a:r>
              <a:rPr lang="en-US" sz="800" dirty="0"/>
              <a:t>Alternating upper/lower body exercises for total body sessions</a:t>
            </a:r>
          </a:p>
          <a:p>
            <a:pPr marL="190500" indent="-190500">
              <a:lnSpc>
                <a:spcPct val="80000"/>
              </a:lnSpc>
              <a:buFontTx/>
              <a:buChar char="•"/>
            </a:pPr>
            <a:r>
              <a:rPr lang="en-US" sz="800" dirty="0"/>
              <a:t>Explosive/power type lifts before basic strength and single-joint exercises</a:t>
            </a:r>
          </a:p>
          <a:p>
            <a:pPr marL="190500" indent="-190500">
              <a:lnSpc>
                <a:spcPct val="80000"/>
              </a:lnSpc>
              <a:buFontTx/>
              <a:buChar char="•"/>
            </a:pPr>
            <a:r>
              <a:rPr lang="en-US" sz="800" dirty="0"/>
              <a:t>Exercises for weak areas (priority) performed before exercises for strong areas of the client</a:t>
            </a:r>
          </a:p>
          <a:p>
            <a:pPr marL="190500" indent="-190500">
              <a:lnSpc>
                <a:spcPct val="80000"/>
              </a:lnSpc>
              <a:buFontTx/>
              <a:buChar char="•"/>
            </a:pPr>
            <a:r>
              <a:rPr lang="en-US" sz="800" dirty="0"/>
              <a:t>Most intense to least intense</a:t>
            </a:r>
          </a:p>
          <a:p>
            <a:pPr marL="190500" indent="-190500">
              <a:lnSpc>
                <a:spcPct val="80000"/>
              </a:lnSpc>
            </a:pPr>
            <a:endParaRPr lang="en-US" sz="800" dirty="0"/>
          </a:p>
          <a:p>
            <a:pPr marL="190500" indent="-190500">
              <a:lnSpc>
                <a:spcPct val="80000"/>
              </a:lnSpc>
            </a:pPr>
            <a:r>
              <a:rPr lang="en-US" sz="800" b="1" dirty="0"/>
              <a:t>Resistance and repetitions used </a:t>
            </a:r>
            <a:r>
              <a:rPr lang="en-US" sz="800" dirty="0"/>
              <a:t>– key variables in resistance training</a:t>
            </a:r>
          </a:p>
          <a:p>
            <a:pPr marL="190500" indent="-190500">
              <a:lnSpc>
                <a:spcPct val="80000"/>
              </a:lnSpc>
            </a:pPr>
            <a:endParaRPr lang="en-US" sz="800" dirty="0"/>
          </a:p>
          <a:p>
            <a:pPr marL="190500" indent="-190500">
              <a:lnSpc>
                <a:spcPct val="80000"/>
              </a:lnSpc>
            </a:pPr>
            <a:r>
              <a:rPr lang="en-US" sz="800" b="1" dirty="0"/>
              <a:t>Number of sets of each exercise</a:t>
            </a:r>
            <a:r>
              <a:rPr lang="en-US" sz="800" dirty="0"/>
              <a:t> - </a:t>
            </a:r>
          </a:p>
          <a:p>
            <a:pPr marL="190500" indent="-190500">
              <a:lnSpc>
                <a:spcPct val="80000"/>
              </a:lnSpc>
            </a:pPr>
            <a:endParaRPr lang="en-US" sz="800" dirty="0"/>
          </a:p>
          <a:p>
            <a:pPr marL="190500" indent="-190500">
              <a:lnSpc>
                <a:spcPct val="80000"/>
              </a:lnSpc>
            </a:pPr>
            <a:r>
              <a:rPr lang="en-US" sz="800" b="1" dirty="0"/>
              <a:t>Duration of rest period between sets and exercises </a:t>
            </a:r>
            <a:r>
              <a:rPr lang="en-US" sz="800" dirty="0"/>
              <a:t> - rest periods play an important role in dictating the metabolic stress of the workout and influence the amount of resistance that can be used during each set or exercise.</a:t>
            </a:r>
          </a:p>
          <a:p>
            <a:pPr marL="190500" indent="-190500">
              <a:lnSpc>
                <a:spcPct val="80000"/>
              </a:lnSpc>
              <a:buFontTx/>
              <a:buChar char="•"/>
            </a:pPr>
            <a:r>
              <a:rPr lang="en-US" sz="800" dirty="0"/>
              <a:t>Very short rest periods – 1 minute or shorter</a:t>
            </a:r>
          </a:p>
          <a:p>
            <a:pPr marL="190500" indent="-190500">
              <a:lnSpc>
                <a:spcPct val="80000"/>
              </a:lnSpc>
              <a:buFontTx/>
              <a:buChar char="•"/>
            </a:pPr>
            <a:r>
              <a:rPr lang="en-US" sz="800" dirty="0"/>
              <a:t>Short rest periods – 1 – 2 minutes</a:t>
            </a:r>
          </a:p>
          <a:p>
            <a:pPr marL="190500" indent="-190500">
              <a:lnSpc>
                <a:spcPct val="80000"/>
              </a:lnSpc>
              <a:buFontTx/>
              <a:buChar char="•"/>
            </a:pPr>
            <a:r>
              <a:rPr lang="en-US" sz="800" dirty="0"/>
              <a:t>Moderate rest periods – 2 – 3 minutes</a:t>
            </a:r>
          </a:p>
          <a:p>
            <a:pPr marL="190500" indent="-190500">
              <a:lnSpc>
                <a:spcPct val="80000"/>
              </a:lnSpc>
              <a:buFontTx/>
              <a:buChar char="•"/>
            </a:pPr>
            <a:r>
              <a:rPr lang="en-US" sz="800" dirty="0"/>
              <a:t>Long rest periods – 3 – 4 minutes</a:t>
            </a:r>
          </a:p>
          <a:p>
            <a:pPr marL="190500" indent="-190500">
              <a:lnSpc>
                <a:spcPct val="80000"/>
              </a:lnSpc>
              <a:buFontTx/>
              <a:buChar char="•"/>
            </a:pPr>
            <a:r>
              <a:rPr lang="en-US" sz="800" dirty="0"/>
              <a:t>Very long rest periods – 5 minutes or longer</a:t>
            </a:r>
          </a:p>
          <a:p>
            <a:pPr marL="190500" indent="-190500">
              <a:lnSpc>
                <a:spcPct val="80000"/>
              </a:lnSpc>
            </a:pPr>
            <a:endParaRPr lang="en-US" sz="800" dirty="0"/>
          </a:p>
          <a:p>
            <a:pPr marL="190500" indent="-190500">
              <a:lnSpc>
                <a:spcPct val="80000"/>
              </a:lnSpc>
            </a:pPr>
            <a:r>
              <a:rPr lang="en-US" sz="800" dirty="0" smtClean="0"/>
              <a:t>VARIATIONS</a:t>
            </a:r>
            <a:endParaRPr lang="en-US" sz="800" dirty="0"/>
          </a:p>
          <a:p>
            <a:pPr marL="647700" lvl="1" indent="-190500">
              <a:lnSpc>
                <a:spcPct val="80000"/>
              </a:lnSpc>
            </a:pPr>
            <a:r>
              <a:rPr lang="en-US" sz="800" dirty="0"/>
              <a:t>Muscle actions</a:t>
            </a:r>
          </a:p>
          <a:p>
            <a:pPr marL="647700" lvl="1" indent="-190500">
              <a:lnSpc>
                <a:spcPct val="80000"/>
              </a:lnSpc>
            </a:pPr>
            <a:r>
              <a:rPr lang="en-US" sz="800" dirty="0"/>
              <a:t>True repetition and ROM</a:t>
            </a:r>
            <a:endParaRPr lang="en-AU" sz="800" dirty="0"/>
          </a:p>
        </p:txBody>
      </p:sp>
    </p:spTree>
    <p:extLst>
      <p:ext uri="{BB962C8B-B14F-4D97-AF65-F5344CB8AC3E}">
        <p14:creationId xmlns:p14="http://schemas.microsoft.com/office/powerpoint/2010/main" val="723329635"/>
      </p:ext>
    </p:extLst>
  </p:cSld>
  <p:clrMapOvr>
    <a:masterClrMapping/>
  </p:clrMapOvr>
</p:notes>
</file>

<file path=ppt/notesSlides/notesSlide1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35379A07-D8B5-4C8B-B606-1702C07765DE}" type="slidenum">
              <a:rPr lang="en-US"/>
              <a:pPr/>
              <a:t>145</a:t>
            </a:fld>
            <a:endParaRPr lang="en-US"/>
          </a:p>
        </p:txBody>
      </p:sp>
      <p:sp>
        <p:nvSpPr>
          <p:cNvPr id="247810" name="Rectangle 2"/>
          <p:cNvSpPr>
            <a:spLocks noGrp="1" noRot="1" noChangeAspect="1" noChangeArrowheads="1" noTextEdit="1"/>
          </p:cNvSpPr>
          <p:nvPr>
            <p:ph type="sldImg"/>
          </p:nvPr>
        </p:nvSpPr>
        <p:spPr>
          <a:ln/>
        </p:spPr>
      </p:sp>
      <p:sp>
        <p:nvSpPr>
          <p:cNvPr id="247811" name="Rectangle 3"/>
          <p:cNvSpPr>
            <a:spLocks noGrp="1" noChangeArrowheads="1"/>
          </p:cNvSpPr>
          <p:nvPr>
            <p:ph type="body" idx="1"/>
          </p:nvPr>
        </p:nvSpPr>
        <p:spPr/>
        <p:txBody>
          <a:bodyPr/>
          <a:lstStyle/>
          <a:p>
            <a:pPr marL="190500" indent="-190500">
              <a:lnSpc>
                <a:spcPct val="80000"/>
              </a:lnSpc>
            </a:pPr>
            <a:r>
              <a:rPr lang="en-US" sz="800" b="1" dirty="0"/>
              <a:t>Choice of exercises</a:t>
            </a:r>
          </a:p>
          <a:p>
            <a:pPr marL="190500" indent="-190500">
              <a:lnSpc>
                <a:spcPct val="80000"/>
              </a:lnSpc>
              <a:buFontTx/>
              <a:buChar char="•"/>
            </a:pPr>
            <a:r>
              <a:rPr lang="en-US" sz="800" dirty="0"/>
              <a:t>Related to the biomechanical characteristics of the goals targeted for the improvement</a:t>
            </a:r>
          </a:p>
          <a:p>
            <a:pPr marL="190500" indent="-190500">
              <a:lnSpc>
                <a:spcPct val="80000"/>
              </a:lnSpc>
              <a:buFontTx/>
              <a:buChar char="•"/>
            </a:pPr>
            <a:r>
              <a:rPr lang="en-US" sz="800" dirty="0"/>
              <a:t>Primary exercises or assistance exercises</a:t>
            </a:r>
          </a:p>
          <a:p>
            <a:pPr marL="190500" indent="-190500">
              <a:lnSpc>
                <a:spcPct val="80000"/>
              </a:lnSpc>
              <a:buFontTx/>
              <a:buChar char="•"/>
            </a:pPr>
            <a:r>
              <a:rPr lang="en-US" sz="800" dirty="0"/>
              <a:t>Multi-joint or single-joint exercises</a:t>
            </a:r>
          </a:p>
          <a:p>
            <a:pPr marL="190500" indent="-190500">
              <a:lnSpc>
                <a:spcPct val="80000"/>
              </a:lnSpc>
              <a:buFontTx/>
              <a:buChar char="•"/>
            </a:pPr>
            <a:r>
              <a:rPr lang="en-US" sz="800" dirty="0"/>
              <a:t>Bilateral or </a:t>
            </a:r>
            <a:r>
              <a:rPr lang="en-US" sz="800" dirty="0" smtClean="0"/>
              <a:t>unilateral</a:t>
            </a:r>
            <a:endParaRPr lang="en-US" sz="800" dirty="0"/>
          </a:p>
        </p:txBody>
      </p:sp>
    </p:spTree>
    <p:extLst>
      <p:ext uri="{BB962C8B-B14F-4D97-AF65-F5344CB8AC3E}">
        <p14:creationId xmlns:p14="http://schemas.microsoft.com/office/powerpoint/2010/main" val="3017370888"/>
      </p:ext>
    </p:extLst>
  </p:cSld>
  <p:clrMapOvr>
    <a:masterClrMapping/>
  </p:clrMapOvr>
</p:notes>
</file>

<file path=ppt/notesSlides/notesSlide1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35379A07-D8B5-4C8B-B606-1702C07765DE}" type="slidenum">
              <a:rPr lang="en-US"/>
              <a:pPr/>
              <a:t>146</a:t>
            </a:fld>
            <a:endParaRPr lang="en-US"/>
          </a:p>
        </p:txBody>
      </p:sp>
      <p:sp>
        <p:nvSpPr>
          <p:cNvPr id="247810" name="Rectangle 2"/>
          <p:cNvSpPr>
            <a:spLocks noGrp="1" noRot="1" noChangeAspect="1" noChangeArrowheads="1" noTextEdit="1"/>
          </p:cNvSpPr>
          <p:nvPr>
            <p:ph type="sldImg"/>
          </p:nvPr>
        </p:nvSpPr>
        <p:spPr>
          <a:ln/>
        </p:spPr>
      </p:sp>
      <p:sp>
        <p:nvSpPr>
          <p:cNvPr id="247811" name="Rectangle 3"/>
          <p:cNvSpPr>
            <a:spLocks noGrp="1" noChangeArrowheads="1"/>
          </p:cNvSpPr>
          <p:nvPr>
            <p:ph type="body" idx="1"/>
          </p:nvPr>
        </p:nvSpPr>
        <p:spPr/>
        <p:txBody>
          <a:bodyPr/>
          <a:lstStyle/>
          <a:p>
            <a:pPr marL="190500" indent="-190500">
              <a:lnSpc>
                <a:spcPct val="80000"/>
              </a:lnSpc>
            </a:pPr>
            <a:r>
              <a:rPr lang="en-US" sz="800" b="1" dirty="0" smtClean="0"/>
              <a:t>Order </a:t>
            </a:r>
            <a:r>
              <a:rPr lang="en-US" sz="800" b="1" dirty="0"/>
              <a:t>of exercises </a:t>
            </a:r>
            <a:r>
              <a:rPr lang="en-US" sz="800" dirty="0"/>
              <a:t>– important variable that affects the quality and focus of the workout; sequencing</a:t>
            </a:r>
          </a:p>
          <a:p>
            <a:pPr marL="190500" indent="-190500">
              <a:lnSpc>
                <a:spcPct val="80000"/>
              </a:lnSpc>
              <a:buFontTx/>
              <a:buChar char="•"/>
            </a:pPr>
            <a:r>
              <a:rPr lang="en-US" sz="800" dirty="0"/>
              <a:t>Large muscle group before small muscle group</a:t>
            </a:r>
          </a:p>
          <a:p>
            <a:pPr marL="190500" indent="-190500">
              <a:lnSpc>
                <a:spcPct val="80000"/>
              </a:lnSpc>
              <a:buFontTx/>
              <a:buChar char="•"/>
            </a:pPr>
            <a:r>
              <a:rPr lang="en-US" sz="800" dirty="0"/>
              <a:t>Multi-joint before single-joint exercises</a:t>
            </a:r>
          </a:p>
          <a:p>
            <a:pPr marL="190500" indent="-190500">
              <a:lnSpc>
                <a:spcPct val="80000"/>
              </a:lnSpc>
              <a:buFontTx/>
              <a:buChar char="•"/>
            </a:pPr>
            <a:r>
              <a:rPr lang="en-US" sz="800" dirty="0"/>
              <a:t>Alternating push/pull exercises for total body sessions</a:t>
            </a:r>
          </a:p>
          <a:p>
            <a:pPr marL="190500" indent="-190500">
              <a:lnSpc>
                <a:spcPct val="80000"/>
              </a:lnSpc>
              <a:buFontTx/>
              <a:buChar char="•"/>
            </a:pPr>
            <a:r>
              <a:rPr lang="en-US" sz="800" dirty="0"/>
              <a:t>Alternating upper/lower body exercises for total body sessions</a:t>
            </a:r>
          </a:p>
          <a:p>
            <a:pPr marL="190500" indent="-190500">
              <a:lnSpc>
                <a:spcPct val="80000"/>
              </a:lnSpc>
              <a:buFontTx/>
              <a:buChar char="•"/>
            </a:pPr>
            <a:r>
              <a:rPr lang="en-US" sz="800" dirty="0"/>
              <a:t>Explosive/power type lifts before basic strength and single-joint exercises</a:t>
            </a:r>
          </a:p>
          <a:p>
            <a:pPr marL="190500" indent="-190500">
              <a:lnSpc>
                <a:spcPct val="80000"/>
              </a:lnSpc>
              <a:buFontTx/>
              <a:buChar char="•"/>
            </a:pPr>
            <a:r>
              <a:rPr lang="en-US" sz="800" dirty="0"/>
              <a:t>Exercises for weak areas (priority) performed before exercises for strong areas of the client</a:t>
            </a:r>
          </a:p>
          <a:p>
            <a:pPr marL="190500" indent="-190500">
              <a:lnSpc>
                <a:spcPct val="80000"/>
              </a:lnSpc>
              <a:buFontTx/>
              <a:buChar char="•"/>
            </a:pPr>
            <a:r>
              <a:rPr lang="en-US" sz="800" dirty="0"/>
              <a:t>Most intense to least </a:t>
            </a:r>
            <a:r>
              <a:rPr lang="en-US" sz="800" dirty="0" smtClean="0"/>
              <a:t>intense</a:t>
            </a:r>
            <a:endParaRPr lang="en-US" sz="800" dirty="0"/>
          </a:p>
        </p:txBody>
      </p:sp>
    </p:spTree>
    <p:extLst>
      <p:ext uri="{BB962C8B-B14F-4D97-AF65-F5344CB8AC3E}">
        <p14:creationId xmlns:p14="http://schemas.microsoft.com/office/powerpoint/2010/main" val="3685345654"/>
      </p:ext>
    </p:extLst>
  </p:cSld>
  <p:clrMapOvr>
    <a:masterClrMapping/>
  </p:clrMapOvr>
</p:notes>
</file>

<file path=ppt/notesSlides/notesSlide1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35379A07-D8B5-4C8B-B606-1702C07765DE}" type="slidenum">
              <a:rPr lang="en-US"/>
              <a:pPr/>
              <a:t>147</a:t>
            </a:fld>
            <a:endParaRPr lang="en-US"/>
          </a:p>
        </p:txBody>
      </p:sp>
      <p:sp>
        <p:nvSpPr>
          <p:cNvPr id="247810" name="Rectangle 2"/>
          <p:cNvSpPr>
            <a:spLocks noGrp="1" noRot="1" noChangeAspect="1" noChangeArrowheads="1" noTextEdit="1"/>
          </p:cNvSpPr>
          <p:nvPr>
            <p:ph type="sldImg"/>
          </p:nvPr>
        </p:nvSpPr>
        <p:spPr>
          <a:ln/>
        </p:spPr>
      </p:sp>
      <p:sp>
        <p:nvSpPr>
          <p:cNvPr id="247811" name="Rectangle 3"/>
          <p:cNvSpPr>
            <a:spLocks noGrp="1" noChangeArrowheads="1"/>
          </p:cNvSpPr>
          <p:nvPr>
            <p:ph type="body" idx="1"/>
          </p:nvPr>
        </p:nvSpPr>
        <p:spPr/>
        <p:txBody>
          <a:bodyPr/>
          <a:lstStyle/>
          <a:p>
            <a:pPr marL="190500" indent="-190500">
              <a:lnSpc>
                <a:spcPct val="80000"/>
              </a:lnSpc>
            </a:pPr>
            <a:r>
              <a:rPr lang="en-US" sz="800" b="1" dirty="0" smtClean="0"/>
              <a:t>Resistance </a:t>
            </a:r>
            <a:r>
              <a:rPr lang="en-US" sz="800" b="1" dirty="0"/>
              <a:t>and repetitions used </a:t>
            </a:r>
            <a:r>
              <a:rPr lang="en-US" sz="800" dirty="0"/>
              <a:t>– key variables in resistance training</a:t>
            </a:r>
          </a:p>
          <a:p>
            <a:pPr marL="190500" indent="-190500">
              <a:lnSpc>
                <a:spcPct val="80000"/>
              </a:lnSpc>
            </a:pPr>
            <a:endParaRPr lang="en-US" sz="800" dirty="0"/>
          </a:p>
          <a:p>
            <a:pPr marL="190500" indent="-190500">
              <a:lnSpc>
                <a:spcPct val="80000"/>
              </a:lnSpc>
            </a:pPr>
            <a:r>
              <a:rPr lang="en-US" sz="800" b="1" dirty="0"/>
              <a:t>Number of sets of each exercise</a:t>
            </a:r>
            <a:r>
              <a:rPr lang="en-US" sz="800" dirty="0"/>
              <a:t> - </a:t>
            </a:r>
          </a:p>
        </p:txBody>
      </p:sp>
    </p:spTree>
    <p:extLst>
      <p:ext uri="{BB962C8B-B14F-4D97-AF65-F5344CB8AC3E}">
        <p14:creationId xmlns:p14="http://schemas.microsoft.com/office/powerpoint/2010/main" val="3070672291"/>
      </p:ext>
    </p:extLst>
  </p:cSld>
  <p:clrMapOvr>
    <a:masterClrMapping/>
  </p:clrMapOvr>
</p:notes>
</file>

<file path=ppt/notesSlides/notesSlide1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35379A07-D8B5-4C8B-B606-1702C07765DE}" type="slidenum">
              <a:rPr lang="en-US"/>
              <a:pPr/>
              <a:t>148</a:t>
            </a:fld>
            <a:endParaRPr lang="en-US"/>
          </a:p>
        </p:txBody>
      </p:sp>
      <p:sp>
        <p:nvSpPr>
          <p:cNvPr id="247810" name="Rectangle 2"/>
          <p:cNvSpPr>
            <a:spLocks noGrp="1" noRot="1" noChangeAspect="1" noChangeArrowheads="1" noTextEdit="1"/>
          </p:cNvSpPr>
          <p:nvPr>
            <p:ph type="sldImg"/>
          </p:nvPr>
        </p:nvSpPr>
        <p:spPr>
          <a:ln/>
        </p:spPr>
      </p:sp>
      <p:sp>
        <p:nvSpPr>
          <p:cNvPr id="247811" name="Rectangle 3"/>
          <p:cNvSpPr>
            <a:spLocks noGrp="1" noChangeArrowheads="1"/>
          </p:cNvSpPr>
          <p:nvPr>
            <p:ph type="body" idx="1"/>
          </p:nvPr>
        </p:nvSpPr>
        <p:spPr/>
        <p:txBody>
          <a:bodyPr/>
          <a:lstStyle/>
          <a:p>
            <a:pPr marL="190500" indent="-190500">
              <a:lnSpc>
                <a:spcPct val="80000"/>
              </a:lnSpc>
            </a:pPr>
            <a:r>
              <a:rPr lang="en-US" sz="800" b="1" dirty="0" smtClean="0"/>
              <a:t>Duration </a:t>
            </a:r>
            <a:r>
              <a:rPr lang="en-US" sz="800" b="1" dirty="0"/>
              <a:t>of rest period between sets and exercises </a:t>
            </a:r>
            <a:r>
              <a:rPr lang="en-US" sz="800" dirty="0"/>
              <a:t> - rest periods play an important role in dictating the metabolic stress of the workout and influence the amount of resistance that can be used during each set or exercise.</a:t>
            </a:r>
          </a:p>
          <a:p>
            <a:pPr marL="190500" indent="-190500">
              <a:lnSpc>
                <a:spcPct val="80000"/>
              </a:lnSpc>
              <a:buFontTx/>
              <a:buChar char="•"/>
            </a:pPr>
            <a:r>
              <a:rPr lang="en-US" sz="800" dirty="0"/>
              <a:t>Very short rest periods – 1 minute or shorter</a:t>
            </a:r>
          </a:p>
          <a:p>
            <a:pPr marL="190500" indent="-190500">
              <a:lnSpc>
                <a:spcPct val="80000"/>
              </a:lnSpc>
              <a:buFontTx/>
              <a:buChar char="•"/>
            </a:pPr>
            <a:r>
              <a:rPr lang="en-US" sz="800" dirty="0"/>
              <a:t>Short rest periods – 1 – 2 minutes</a:t>
            </a:r>
          </a:p>
          <a:p>
            <a:pPr marL="190500" indent="-190500">
              <a:lnSpc>
                <a:spcPct val="80000"/>
              </a:lnSpc>
              <a:buFontTx/>
              <a:buChar char="•"/>
            </a:pPr>
            <a:r>
              <a:rPr lang="en-US" sz="800" dirty="0"/>
              <a:t>Moderate rest periods – 2 – 3 minutes</a:t>
            </a:r>
          </a:p>
          <a:p>
            <a:pPr marL="190500" indent="-190500">
              <a:lnSpc>
                <a:spcPct val="80000"/>
              </a:lnSpc>
              <a:buFontTx/>
              <a:buChar char="•"/>
            </a:pPr>
            <a:r>
              <a:rPr lang="en-US" sz="800" dirty="0"/>
              <a:t>Long rest periods – 3 – 4 minutes</a:t>
            </a:r>
          </a:p>
          <a:p>
            <a:pPr marL="190500" indent="-190500">
              <a:lnSpc>
                <a:spcPct val="80000"/>
              </a:lnSpc>
              <a:buFontTx/>
              <a:buChar char="•"/>
            </a:pPr>
            <a:r>
              <a:rPr lang="en-US" sz="800" dirty="0"/>
              <a:t>Very long rest periods – 5 minutes or longer</a:t>
            </a:r>
          </a:p>
          <a:p>
            <a:pPr marL="190500" indent="-190500">
              <a:lnSpc>
                <a:spcPct val="80000"/>
              </a:lnSpc>
            </a:pPr>
            <a:endParaRPr lang="en-US" sz="800" dirty="0"/>
          </a:p>
          <a:p>
            <a:pPr marL="190500" indent="-190500">
              <a:lnSpc>
                <a:spcPct val="80000"/>
              </a:lnSpc>
            </a:pPr>
            <a:r>
              <a:rPr lang="en-US" sz="800" dirty="0" smtClean="0"/>
              <a:t>VARIATIONS</a:t>
            </a:r>
            <a:endParaRPr lang="en-US" sz="800" dirty="0"/>
          </a:p>
          <a:p>
            <a:pPr marL="647700" lvl="1" indent="-190500">
              <a:lnSpc>
                <a:spcPct val="80000"/>
              </a:lnSpc>
            </a:pPr>
            <a:r>
              <a:rPr lang="en-US" sz="800" dirty="0"/>
              <a:t>Muscle actions</a:t>
            </a:r>
          </a:p>
          <a:p>
            <a:pPr marL="647700" lvl="1" indent="-190500">
              <a:lnSpc>
                <a:spcPct val="80000"/>
              </a:lnSpc>
            </a:pPr>
            <a:r>
              <a:rPr lang="en-US" sz="800" dirty="0"/>
              <a:t>True repetition and ROM</a:t>
            </a:r>
            <a:endParaRPr lang="en-AU" sz="800" dirty="0"/>
          </a:p>
        </p:txBody>
      </p:sp>
    </p:spTree>
    <p:extLst>
      <p:ext uri="{BB962C8B-B14F-4D97-AF65-F5344CB8AC3E}">
        <p14:creationId xmlns:p14="http://schemas.microsoft.com/office/powerpoint/2010/main" val="1470983901"/>
      </p:ext>
    </p:extLst>
  </p:cSld>
  <p:clrMapOvr>
    <a:masterClrMapping/>
  </p:clrMapOvr>
</p:notes>
</file>

<file path=ppt/notesSlides/notesSlide1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A2AA34CD-5D49-4168-87B2-6289A92B5D25}" type="slidenum">
              <a:rPr lang="en-US"/>
              <a:pPr/>
              <a:t>149</a:t>
            </a:fld>
            <a:endParaRPr lang="en-US"/>
          </a:p>
        </p:txBody>
      </p:sp>
      <p:sp>
        <p:nvSpPr>
          <p:cNvPr id="186370" name="Rectangle 2"/>
          <p:cNvSpPr>
            <a:spLocks noGrp="1" noRot="1" noChangeAspect="1" noChangeArrowheads="1" noTextEdit="1"/>
          </p:cNvSpPr>
          <p:nvPr>
            <p:ph type="sldImg"/>
          </p:nvPr>
        </p:nvSpPr>
        <p:spPr>
          <a:ln/>
        </p:spPr>
      </p:sp>
      <p:sp>
        <p:nvSpPr>
          <p:cNvPr id="186371" name="Rectangle 3"/>
          <p:cNvSpPr>
            <a:spLocks noGrp="1" noChangeArrowheads="1"/>
          </p:cNvSpPr>
          <p:nvPr>
            <p:ph type="body" idx="1"/>
          </p:nvPr>
        </p:nvSpPr>
        <p:spPr/>
        <p:txBody>
          <a:bodyPr/>
          <a:lstStyle/>
          <a:p>
            <a:r>
              <a:rPr lang="en-AU" b="1"/>
              <a:t>NEEDS ANALYSIS – also ask / identify</a:t>
            </a:r>
          </a:p>
          <a:p>
            <a:r>
              <a:rPr lang="en-AU"/>
              <a:t>1- what muscle groups needs to be trained?  [Biomechanical analysis]</a:t>
            </a:r>
          </a:p>
          <a:p>
            <a:r>
              <a:rPr lang="en-AU"/>
              <a:t>2- what are the basic energy sources (aerobic, anaerobic) that need to be trained?</a:t>
            </a:r>
          </a:p>
          <a:p>
            <a:r>
              <a:rPr lang="en-AU"/>
              <a:t>3- what type of muscle action (isometric, eccentric actions) should be used? [Resistance modality]</a:t>
            </a:r>
          </a:p>
          <a:p>
            <a:r>
              <a:rPr lang="en-AU"/>
              <a:t>4- what are the primary sites of injury for the particular sport or prior injury history of the individual?</a:t>
            </a:r>
          </a:p>
        </p:txBody>
      </p:sp>
    </p:spTree>
    <p:extLst>
      <p:ext uri="{BB962C8B-B14F-4D97-AF65-F5344CB8AC3E}">
        <p14:creationId xmlns:p14="http://schemas.microsoft.com/office/powerpoint/2010/main" val="1838301387"/>
      </p:ext>
    </p:extLst>
  </p:cSld>
  <p:clrMapOvr>
    <a:masterClrMapping/>
  </p:clrMapOvr>
</p:notes>
</file>

<file path=ppt/notesSlides/notesSlide1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C95F7D2F-4BF7-4FBB-818E-392D1EE63D50}" type="slidenum">
              <a:rPr lang="en-US"/>
              <a:pPr/>
              <a:t>150</a:t>
            </a:fld>
            <a:endParaRPr lang="en-US"/>
          </a:p>
        </p:txBody>
      </p:sp>
      <p:sp>
        <p:nvSpPr>
          <p:cNvPr id="224258" name="Rectangle 2"/>
          <p:cNvSpPr>
            <a:spLocks noGrp="1" noRot="1" noChangeAspect="1" noChangeArrowheads="1" noTextEdit="1"/>
          </p:cNvSpPr>
          <p:nvPr>
            <p:ph type="sldImg"/>
          </p:nvPr>
        </p:nvSpPr>
        <p:spPr>
          <a:ln/>
        </p:spPr>
      </p:sp>
      <p:sp>
        <p:nvSpPr>
          <p:cNvPr id="224259" name="Rectangle 3"/>
          <p:cNvSpPr>
            <a:spLocks noGrp="1" noChangeArrowheads="1"/>
          </p:cNvSpPr>
          <p:nvPr>
            <p:ph type="body" idx="1"/>
          </p:nvPr>
        </p:nvSpPr>
        <p:spPr/>
        <p:txBody>
          <a:bodyPr/>
          <a:lstStyle/>
          <a:p>
            <a:endParaRPr lang="en-AU"/>
          </a:p>
        </p:txBody>
      </p:sp>
    </p:spTree>
    <p:extLst>
      <p:ext uri="{BB962C8B-B14F-4D97-AF65-F5344CB8AC3E}">
        <p14:creationId xmlns:p14="http://schemas.microsoft.com/office/powerpoint/2010/main" val="943534501"/>
      </p:ext>
    </p:extLst>
  </p:cSld>
  <p:clrMapOvr>
    <a:masterClrMapping/>
  </p:clrMapOvr>
</p:notes>
</file>

<file path=ppt/notesSlides/notesSlide1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AFF4FB20-723C-4315-AC3B-EF4BA340476C}" type="slidenum">
              <a:rPr lang="en-US"/>
              <a:pPr/>
              <a:t>151</a:t>
            </a:fld>
            <a:endParaRPr lang="en-US"/>
          </a:p>
        </p:txBody>
      </p:sp>
      <p:sp>
        <p:nvSpPr>
          <p:cNvPr id="226306" name="Rectangle 2"/>
          <p:cNvSpPr>
            <a:spLocks noGrp="1" noRot="1" noChangeAspect="1" noChangeArrowheads="1" noTextEdit="1"/>
          </p:cNvSpPr>
          <p:nvPr>
            <p:ph type="sldImg"/>
          </p:nvPr>
        </p:nvSpPr>
        <p:spPr>
          <a:ln/>
        </p:spPr>
      </p:sp>
      <p:sp>
        <p:nvSpPr>
          <p:cNvPr id="226307" name="Rectangle 3"/>
          <p:cNvSpPr>
            <a:spLocks noGrp="1" noChangeArrowheads="1"/>
          </p:cNvSpPr>
          <p:nvPr>
            <p:ph type="body" idx="1"/>
          </p:nvPr>
        </p:nvSpPr>
        <p:spPr/>
        <p:txBody>
          <a:bodyPr/>
          <a:lstStyle/>
          <a:p>
            <a:endParaRPr lang="en-AU"/>
          </a:p>
        </p:txBody>
      </p:sp>
    </p:spTree>
    <p:extLst>
      <p:ext uri="{BB962C8B-B14F-4D97-AF65-F5344CB8AC3E}">
        <p14:creationId xmlns:p14="http://schemas.microsoft.com/office/powerpoint/2010/main" val="1156618628"/>
      </p:ext>
    </p:extLst>
  </p:cSld>
  <p:clrMapOvr>
    <a:masterClrMapping/>
  </p:clrMapOvr>
</p:notes>
</file>

<file path=ppt/notesSlides/notesSlide1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D5373BD5-AB7D-4B31-87EC-A6269AEEDBBD}" type="slidenum">
              <a:rPr lang="en-US"/>
              <a:pPr/>
              <a:t>152</a:t>
            </a:fld>
            <a:endParaRPr lang="en-US"/>
          </a:p>
        </p:txBody>
      </p:sp>
      <p:sp>
        <p:nvSpPr>
          <p:cNvPr id="228354" name="Rectangle 2"/>
          <p:cNvSpPr>
            <a:spLocks noGrp="1" noRot="1" noChangeAspect="1" noChangeArrowheads="1" noTextEdit="1"/>
          </p:cNvSpPr>
          <p:nvPr>
            <p:ph type="sldImg"/>
          </p:nvPr>
        </p:nvSpPr>
        <p:spPr>
          <a:ln/>
        </p:spPr>
      </p:sp>
      <p:sp>
        <p:nvSpPr>
          <p:cNvPr id="228355" name="Rectangle 3"/>
          <p:cNvSpPr>
            <a:spLocks noGrp="1" noChangeArrowheads="1"/>
          </p:cNvSpPr>
          <p:nvPr>
            <p:ph type="body" idx="1"/>
          </p:nvPr>
        </p:nvSpPr>
        <p:spPr/>
        <p:txBody>
          <a:bodyPr/>
          <a:lstStyle/>
          <a:p>
            <a:r>
              <a:rPr lang="en-AU"/>
              <a:t>Griffin, 2006, p. 206</a:t>
            </a:r>
          </a:p>
        </p:txBody>
      </p:sp>
    </p:spTree>
    <p:extLst>
      <p:ext uri="{BB962C8B-B14F-4D97-AF65-F5344CB8AC3E}">
        <p14:creationId xmlns:p14="http://schemas.microsoft.com/office/powerpoint/2010/main" val="1769580299"/>
      </p:ext>
    </p:extLst>
  </p:cSld>
  <p:clrMapOvr>
    <a:masterClrMapping/>
  </p:clrMapOvr>
</p:notes>
</file>

<file path=ppt/notesSlides/notesSlide1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A27C3175-7DBE-4E05-9F15-AE39670DF868}" type="slidenum">
              <a:rPr lang="en-US"/>
              <a:pPr/>
              <a:t>153</a:t>
            </a:fld>
            <a:endParaRPr lang="en-US"/>
          </a:p>
        </p:txBody>
      </p:sp>
      <p:sp>
        <p:nvSpPr>
          <p:cNvPr id="230402" name="Rectangle 2"/>
          <p:cNvSpPr>
            <a:spLocks noGrp="1" noRot="1" noChangeAspect="1" noChangeArrowheads="1" noTextEdit="1"/>
          </p:cNvSpPr>
          <p:nvPr>
            <p:ph type="sldImg"/>
          </p:nvPr>
        </p:nvSpPr>
        <p:spPr>
          <a:ln/>
        </p:spPr>
      </p:sp>
      <p:sp>
        <p:nvSpPr>
          <p:cNvPr id="230403" name="Rectangle 3"/>
          <p:cNvSpPr>
            <a:spLocks noGrp="1" noChangeArrowheads="1"/>
          </p:cNvSpPr>
          <p:nvPr>
            <p:ph type="body" idx="1"/>
          </p:nvPr>
        </p:nvSpPr>
        <p:spPr/>
        <p:txBody>
          <a:bodyPr/>
          <a:lstStyle/>
          <a:p>
            <a:endParaRPr lang="en-AU"/>
          </a:p>
        </p:txBody>
      </p:sp>
    </p:spTree>
    <p:extLst>
      <p:ext uri="{BB962C8B-B14F-4D97-AF65-F5344CB8AC3E}">
        <p14:creationId xmlns:p14="http://schemas.microsoft.com/office/powerpoint/2010/main" val="4101062650"/>
      </p:ext>
    </p:extLst>
  </p:cSld>
  <p:clrMapOvr>
    <a:masterClrMapping/>
  </p:clrMapOvr>
</p:notes>
</file>

<file path=ppt/notesSlides/notesSlide1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E27EC5D3-9985-4034-8991-A62AEC8B1096}" type="slidenum">
              <a:rPr lang="en-US"/>
              <a:pPr/>
              <a:t>154</a:t>
            </a:fld>
            <a:endParaRPr lang="en-US"/>
          </a:p>
        </p:txBody>
      </p:sp>
      <p:sp>
        <p:nvSpPr>
          <p:cNvPr id="251906" name="Rectangle 2"/>
          <p:cNvSpPr>
            <a:spLocks noGrp="1" noRot="1" noChangeAspect="1" noChangeArrowheads="1" noTextEdit="1"/>
          </p:cNvSpPr>
          <p:nvPr>
            <p:ph type="sldImg"/>
          </p:nvPr>
        </p:nvSpPr>
        <p:spPr>
          <a:ln/>
        </p:spPr>
      </p:sp>
      <p:sp>
        <p:nvSpPr>
          <p:cNvPr id="251907" name="Rectangle 3"/>
          <p:cNvSpPr>
            <a:spLocks noGrp="1" noChangeArrowheads="1"/>
          </p:cNvSpPr>
          <p:nvPr>
            <p:ph type="body" idx="1"/>
          </p:nvPr>
        </p:nvSpPr>
        <p:spPr/>
        <p:txBody>
          <a:bodyPr/>
          <a:lstStyle/>
          <a:p>
            <a:endParaRPr lang="en-AU"/>
          </a:p>
        </p:txBody>
      </p:sp>
    </p:spTree>
    <p:extLst>
      <p:ext uri="{BB962C8B-B14F-4D97-AF65-F5344CB8AC3E}">
        <p14:creationId xmlns:p14="http://schemas.microsoft.com/office/powerpoint/2010/main" val="1463573601"/>
      </p:ext>
    </p:extLst>
  </p:cSld>
  <p:clrMapOvr>
    <a:masterClrMapping/>
  </p:clrMapOvr>
</p:notes>
</file>

<file path=ppt/notesSlides/notesSlide1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E27EC5D3-9985-4034-8991-A62AEC8B1096}" type="slidenum">
              <a:rPr lang="en-US"/>
              <a:pPr/>
              <a:t>155</a:t>
            </a:fld>
            <a:endParaRPr lang="en-US"/>
          </a:p>
        </p:txBody>
      </p:sp>
      <p:sp>
        <p:nvSpPr>
          <p:cNvPr id="251906" name="Rectangle 2"/>
          <p:cNvSpPr>
            <a:spLocks noGrp="1" noRot="1" noChangeAspect="1" noChangeArrowheads="1" noTextEdit="1"/>
          </p:cNvSpPr>
          <p:nvPr>
            <p:ph type="sldImg"/>
          </p:nvPr>
        </p:nvSpPr>
        <p:spPr>
          <a:ln/>
        </p:spPr>
      </p:sp>
      <p:sp>
        <p:nvSpPr>
          <p:cNvPr id="251907" name="Rectangle 3"/>
          <p:cNvSpPr>
            <a:spLocks noGrp="1" noChangeArrowheads="1"/>
          </p:cNvSpPr>
          <p:nvPr>
            <p:ph type="body" idx="1"/>
          </p:nvPr>
        </p:nvSpPr>
        <p:spPr/>
        <p:txBody>
          <a:bodyPr/>
          <a:lstStyle/>
          <a:p>
            <a:endParaRPr lang="en-AU"/>
          </a:p>
        </p:txBody>
      </p:sp>
    </p:spTree>
    <p:extLst>
      <p:ext uri="{BB962C8B-B14F-4D97-AF65-F5344CB8AC3E}">
        <p14:creationId xmlns:p14="http://schemas.microsoft.com/office/powerpoint/2010/main" val="185961520"/>
      </p:ext>
    </p:extLst>
  </p:cSld>
  <p:clrMapOvr>
    <a:masterClrMapping/>
  </p:clrMapOvr>
</p:notes>
</file>

<file path=ppt/notesSlides/notesSlide1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840DCFDE-DF5B-43F1-9315-EEE683256053}" type="slidenum">
              <a:rPr lang="en-US"/>
              <a:pPr/>
              <a:t>156</a:t>
            </a:fld>
            <a:endParaRPr lang="en-US"/>
          </a:p>
        </p:txBody>
      </p:sp>
      <p:sp>
        <p:nvSpPr>
          <p:cNvPr id="253954" name="Rectangle 2"/>
          <p:cNvSpPr>
            <a:spLocks noGrp="1" noRot="1" noChangeAspect="1" noChangeArrowheads="1" noTextEdit="1"/>
          </p:cNvSpPr>
          <p:nvPr>
            <p:ph type="sldImg"/>
          </p:nvPr>
        </p:nvSpPr>
        <p:spPr>
          <a:ln/>
        </p:spPr>
      </p:sp>
      <p:sp>
        <p:nvSpPr>
          <p:cNvPr id="253955" name="Rectangle 3"/>
          <p:cNvSpPr>
            <a:spLocks noGrp="1" noChangeArrowheads="1"/>
          </p:cNvSpPr>
          <p:nvPr>
            <p:ph type="body" idx="1"/>
          </p:nvPr>
        </p:nvSpPr>
        <p:spPr/>
        <p:txBody>
          <a:bodyPr/>
          <a:lstStyle/>
          <a:p>
            <a:endParaRPr lang="en-AU"/>
          </a:p>
        </p:txBody>
      </p:sp>
    </p:spTree>
    <p:extLst>
      <p:ext uri="{BB962C8B-B14F-4D97-AF65-F5344CB8AC3E}">
        <p14:creationId xmlns:p14="http://schemas.microsoft.com/office/powerpoint/2010/main" val="436819151"/>
      </p:ext>
    </p:extLst>
  </p:cSld>
  <p:clrMapOvr>
    <a:masterClrMapping/>
  </p:clrMapOvr>
</p:notes>
</file>

<file path=ppt/notesSlides/notesSlide1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48262F35-6C9B-43E4-9A5A-DFEB44EC89FF}" type="slidenum">
              <a:rPr lang="en-US"/>
              <a:pPr/>
              <a:t>157</a:t>
            </a:fld>
            <a:endParaRPr lang="en-US"/>
          </a:p>
        </p:txBody>
      </p:sp>
      <p:sp>
        <p:nvSpPr>
          <p:cNvPr id="256002" name="Rectangle 2"/>
          <p:cNvSpPr>
            <a:spLocks noGrp="1" noRot="1" noChangeAspect="1" noChangeArrowheads="1" noTextEdit="1"/>
          </p:cNvSpPr>
          <p:nvPr>
            <p:ph type="sldImg"/>
          </p:nvPr>
        </p:nvSpPr>
        <p:spPr>
          <a:ln/>
        </p:spPr>
      </p:sp>
      <p:sp>
        <p:nvSpPr>
          <p:cNvPr id="256003" name="Rectangle 3"/>
          <p:cNvSpPr>
            <a:spLocks noGrp="1" noChangeArrowheads="1"/>
          </p:cNvSpPr>
          <p:nvPr>
            <p:ph type="body" idx="1"/>
          </p:nvPr>
        </p:nvSpPr>
        <p:spPr/>
        <p:txBody>
          <a:bodyPr/>
          <a:lstStyle/>
          <a:p>
            <a:endParaRPr lang="en-AU"/>
          </a:p>
        </p:txBody>
      </p:sp>
    </p:spTree>
    <p:extLst>
      <p:ext uri="{BB962C8B-B14F-4D97-AF65-F5344CB8AC3E}">
        <p14:creationId xmlns:p14="http://schemas.microsoft.com/office/powerpoint/2010/main" val="367953178"/>
      </p:ext>
    </p:extLst>
  </p:cSld>
  <p:clrMapOvr>
    <a:masterClrMapping/>
  </p:clrMapOvr>
</p:notes>
</file>

<file path=ppt/notesSlides/notesSlide1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896CA7DC-E065-4F18-9FCD-0A4299A0E2E6}" type="slidenum">
              <a:rPr lang="en-US"/>
              <a:pPr/>
              <a:t>158</a:t>
            </a:fld>
            <a:endParaRPr lang="en-US"/>
          </a:p>
        </p:txBody>
      </p:sp>
      <p:sp>
        <p:nvSpPr>
          <p:cNvPr id="83970" name="Rectangle 2"/>
          <p:cNvSpPr>
            <a:spLocks noGrp="1" noRot="1" noChangeAspect="1" noChangeArrowheads="1" noTextEdit="1"/>
          </p:cNvSpPr>
          <p:nvPr>
            <p:ph type="sldImg"/>
          </p:nvPr>
        </p:nvSpPr>
        <p:spPr>
          <a:ln/>
        </p:spPr>
      </p:sp>
      <p:sp>
        <p:nvSpPr>
          <p:cNvPr id="83971" name="Rectangle 3"/>
          <p:cNvSpPr>
            <a:spLocks noGrp="1" noChangeArrowheads="1"/>
          </p:cNvSpPr>
          <p:nvPr>
            <p:ph type="body" idx="1"/>
          </p:nvPr>
        </p:nvSpPr>
        <p:spPr/>
        <p:txBody>
          <a:bodyPr/>
          <a:lstStyle/>
          <a:p>
            <a:endParaRPr lang="en-AU"/>
          </a:p>
        </p:txBody>
      </p:sp>
    </p:spTree>
    <p:extLst>
      <p:ext uri="{BB962C8B-B14F-4D97-AF65-F5344CB8AC3E}">
        <p14:creationId xmlns:p14="http://schemas.microsoft.com/office/powerpoint/2010/main" val="643469921"/>
      </p:ext>
    </p:extLst>
  </p:cSld>
  <p:clrMapOvr>
    <a:masterClrMapping/>
  </p:clrMapOvr>
</p:notes>
</file>

<file path=ppt/notesSlides/notesSlide1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36E74FD6-6BBF-4C10-B086-2174D0AAAA19}" type="slidenum">
              <a:rPr lang="en-US"/>
              <a:pPr/>
              <a:t>159</a:t>
            </a:fld>
            <a:endParaRPr lang="en-US"/>
          </a:p>
        </p:txBody>
      </p:sp>
      <p:sp>
        <p:nvSpPr>
          <p:cNvPr id="278530" name="Rectangle 2"/>
          <p:cNvSpPr>
            <a:spLocks noGrp="1" noRot="1" noChangeAspect="1" noChangeArrowheads="1" noTextEdit="1"/>
          </p:cNvSpPr>
          <p:nvPr>
            <p:ph type="sldImg"/>
          </p:nvPr>
        </p:nvSpPr>
        <p:spPr>
          <a:ln/>
        </p:spPr>
      </p:sp>
      <p:sp>
        <p:nvSpPr>
          <p:cNvPr id="278531"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1269796515"/>
      </p:ext>
    </p:extLst>
  </p:cSld>
  <p:clrMapOvr>
    <a:masterClrMapping/>
  </p:clrMapOvr>
</p:notes>
</file>

<file path=ppt/notesSlides/notesSlide1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E1CED46B-AA75-4022-B165-FAA3C073FC5C}" type="slidenum">
              <a:rPr lang="en-US"/>
              <a:pPr/>
              <a:t>160</a:t>
            </a:fld>
            <a:endParaRPr lang="en-US"/>
          </a:p>
        </p:txBody>
      </p:sp>
      <p:sp>
        <p:nvSpPr>
          <p:cNvPr id="280578" name="Rectangle 2"/>
          <p:cNvSpPr>
            <a:spLocks noGrp="1" noRot="1" noChangeAspect="1" noChangeArrowheads="1" noTextEdit="1"/>
          </p:cNvSpPr>
          <p:nvPr>
            <p:ph type="sldImg"/>
          </p:nvPr>
        </p:nvSpPr>
        <p:spPr>
          <a:ln/>
        </p:spPr>
      </p:sp>
      <p:sp>
        <p:nvSpPr>
          <p:cNvPr id="280579"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114572867"/>
      </p:ext>
    </p:extLst>
  </p:cSld>
  <p:clrMapOvr>
    <a:masterClrMapping/>
  </p:clrMapOvr>
</p:notes>
</file>

<file path=ppt/notesSlides/notesSlide1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0836EE69-A03A-4766-AA6E-4B05869CCF4C}" type="slidenum">
              <a:rPr lang="en-US"/>
              <a:pPr/>
              <a:t>161</a:t>
            </a:fld>
            <a:endParaRPr lang="en-US"/>
          </a:p>
        </p:txBody>
      </p:sp>
      <p:sp>
        <p:nvSpPr>
          <p:cNvPr id="282626" name="Rectangle 2"/>
          <p:cNvSpPr>
            <a:spLocks noGrp="1" noRot="1" noChangeAspect="1" noChangeArrowheads="1" noTextEdit="1"/>
          </p:cNvSpPr>
          <p:nvPr>
            <p:ph type="sldImg"/>
          </p:nvPr>
        </p:nvSpPr>
        <p:spPr>
          <a:ln/>
        </p:spPr>
      </p:sp>
      <p:sp>
        <p:nvSpPr>
          <p:cNvPr id="282627"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705674681"/>
      </p:ext>
    </p:extLst>
  </p:cSld>
  <p:clrMapOvr>
    <a:masterClrMapping/>
  </p:clrMapOvr>
</p:notes>
</file>

<file path=ppt/notesSlides/notesSlide1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BCD4DD4A-0436-4560-A3F7-DEE35083E152}" type="slidenum">
              <a:rPr lang="en-US"/>
              <a:pPr/>
              <a:t>162</a:t>
            </a:fld>
            <a:endParaRPr lang="en-US"/>
          </a:p>
        </p:txBody>
      </p:sp>
      <p:sp>
        <p:nvSpPr>
          <p:cNvPr id="284674" name="Rectangle 2"/>
          <p:cNvSpPr>
            <a:spLocks noGrp="1" noRot="1" noChangeAspect="1" noChangeArrowheads="1" noTextEdit="1"/>
          </p:cNvSpPr>
          <p:nvPr>
            <p:ph type="sldImg"/>
          </p:nvPr>
        </p:nvSpPr>
        <p:spPr>
          <a:ln/>
        </p:spPr>
      </p:sp>
      <p:sp>
        <p:nvSpPr>
          <p:cNvPr id="284675"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3472310572"/>
      </p:ext>
    </p:extLst>
  </p:cSld>
  <p:clrMapOvr>
    <a:masterClrMapping/>
  </p:clrMapOvr>
</p:notes>
</file>

<file path=ppt/notesSlides/notesSlide1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B64F18A-B10C-476F-8D0F-0A1BE02F083D}" type="slidenum">
              <a:rPr lang="en-US"/>
              <a:pPr/>
              <a:t>163</a:t>
            </a:fld>
            <a:endParaRPr lang="en-US"/>
          </a:p>
        </p:txBody>
      </p:sp>
      <p:sp>
        <p:nvSpPr>
          <p:cNvPr id="286722" name="Rectangle 2"/>
          <p:cNvSpPr>
            <a:spLocks noGrp="1" noRot="1" noChangeAspect="1" noChangeArrowheads="1" noTextEdit="1"/>
          </p:cNvSpPr>
          <p:nvPr>
            <p:ph type="sldImg"/>
          </p:nvPr>
        </p:nvSpPr>
        <p:spPr>
          <a:ln/>
        </p:spPr>
      </p:sp>
      <p:sp>
        <p:nvSpPr>
          <p:cNvPr id="286723" name="Rectangle 3"/>
          <p:cNvSpPr>
            <a:spLocks noGrp="1" noChangeArrowheads="1"/>
          </p:cNvSpPr>
          <p:nvPr>
            <p:ph type="body" idx="1"/>
          </p:nvPr>
        </p:nvSpPr>
        <p:spPr/>
        <p:txBody>
          <a:bodyPr/>
          <a:lstStyle/>
          <a:p>
            <a:r>
              <a:rPr lang="en-US"/>
              <a:t>Active Static Stretching</a:t>
            </a:r>
          </a:p>
          <a:p>
            <a:r>
              <a:rPr lang="en-US"/>
              <a:t>Moving the agonist muscle to the end of its ROM and holding it in position with an isometric contraction of the agonist muscles with other aid (Griffin, p. 225)</a:t>
            </a:r>
          </a:p>
          <a:p>
            <a:endParaRPr lang="en-US"/>
          </a:p>
          <a:p>
            <a:r>
              <a:rPr lang="en-US"/>
              <a:t>Passive static Stretching</a:t>
            </a:r>
          </a:p>
          <a:p>
            <a:r>
              <a:rPr lang="en-US"/>
              <a:t>Outside agent applies the force: </a:t>
            </a:r>
          </a:p>
          <a:p>
            <a:r>
              <a:rPr lang="en-US"/>
              <a:t>pressure or held traction: side-lying quad stretch</a:t>
            </a:r>
          </a:p>
          <a:p>
            <a:r>
              <a:rPr lang="en-US"/>
              <a:t>External leverage – doorway stretch – internal rotators</a:t>
            </a:r>
          </a:p>
          <a:p>
            <a:r>
              <a:rPr lang="en-US"/>
              <a:t>Partner</a:t>
            </a:r>
          </a:p>
          <a:p>
            <a:endParaRPr lang="en-US"/>
          </a:p>
          <a:p>
            <a:endParaRPr lang="en-US"/>
          </a:p>
        </p:txBody>
      </p:sp>
    </p:spTree>
    <p:extLst>
      <p:ext uri="{BB962C8B-B14F-4D97-AF65-F5344CB8AC3E}">
        <p14:creationId xmlns:p14="http://schemas.microsoft.com/office/powerpoint/2010/main" val="2113090140"/>
      </p:ext>
    </p:extLst>
  </p:cSld>
  <p:clrMapOvr>
    <a:masterClrMapping/>
  </p:clrMapOvr>
</p:notes>
</file>

<file path=ppt/notesSlides/notesSlide1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B64F18A-B10C-476F-8D0F-0A1BE02F083D}" type="slidenum">
              <a:rPr lang="en-US"/>
              <a:pPr/>
              <a:t>164</a:t>
            </a:fld>
            <a:endParaRPr lang="en-US"/>
          </a:p>
        </p:txBody>
      </p:sp>
      <p:sp>
        <p:nvSpPr>
          <p:cNvPr id="286722" name="Rectangle 2"/>
          <p:cNvSpPr>
            <a:spLocks noGrp="1" noRot="1" noChangeAspect="1" noChangeArrowheads="1" noTextEdit="1"/>
          </p:cNvSpPr>
          <p:nvPr>
            <p:ph type="sldImg"/>
          </p:nvPr>
        </p:nvSpPr>
        <p:spPr>
          <a:ln/>
        </p:spPr>
      </p:sp>
      <p:sp>
        <p:nvSpPr>
          <p:cNvPr id="286723" name="Rectangle 3"/>
          <p:cNvSpPr>
            <a:spLocks noGrp="1" noChangeArrowheads="1"/>
          </p:cNvSpPr>
          <p:nvPr>
            <p:ph type="body" idx="1"/>
          </p:nvPr>
        </p:nvSpPr>
        <p:spPr/>
        <p:txBody>
          <a:bodyPr/>
          <a:lstStyle/>
          <a:p>
            <a:endParaRPr lang="en-US" dirty="0"/>
          </a:p>
        </p:txBody>
      </p:sp>
    </p:spTree>
    <p:extLst>
      <p:ext uri="{BB962C8B-B14F-4D97-AF65-F5344CB8AC3E}">
        <p14:creationId xmlns:p14="http://schemas.microsoft.com/office/powerpoint/2010/main" val="1473605506"/>
      </p:ext>
    </p:extLst>
  </p:cSld>
  <p:clrMapOvr>
    <a:masterClrMapping/>
  </p:clrMapOvr>
</p:notes>
</file>

<file path=ppt/notesSlides/notesSlide1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B64F18A-B10C-476F-8D0F-0A1BE02F083D}" type="slidenum">
              <a:rPr lang="en-US"/>
              <a:pPr/>
              <a:t>165</a:t>
            </a:fld>
            <a:endParaRPr lang="en-US"/>
          </a:p>
        </p:txBody>
      </p:sp>
      <p:sp>
        <p:nvSpPr>
          <p:cNvPr id="286722" name="Rectangle 2"/>
          <p:cNvSpPr>
            <a:spLocks noGrp="1" noRot="1" noChangeAspect="1" noChangeArrowheads="1" noTextEdit="1"/>
          </p:cNvSpPr>
          <p:nvPr>
            <p:ph type="sldImg"/>
          </p:nvPr>
        </p:nvSpPr>
        <p:spPr>
          <a:ln/>
        </p:spPr>
      </p:sp>
      <p:sp>
        <p:nvSpPr>
          <p:cNvPr id="286723" name="Rectangle 3"/>
          <p:cNvSpPr>
            <a:spLocks noGrp="1" noChangeArrowheads="1"/>
          </p:cNvSpPr>
          <p:nvPr>
            <p:ph type="body" idx="1"/>
          </p:nvPr>
        </p:nvSpPr>
        <p:spPr/>
        <p:txBody>
          <a:bodyPr/>
          <a:lstStyle/>
          <a:p>
            <a:endParaRPr lang="en-US" dirty="0"/>
          </a:p>
        </p:txBody>
      </p:sp>
    </p:spTree>
    <p:extLst>
      <p:ext uri="{BB962C8B-B14F-4D97-AF65-F5344CB8AC3E}">
        <p14:creationId xmlns:p14="http://schemas.microsoft.com/office/powerpoint/2010/main" val="1032315730"/>
      </p:ext>
    </p:extLst>
  </p:cSld>
  <p:clrMapOvr>
    <a:masterClrMapping/>
  </p:clrMapOvr>
</p:notes>
</file>

<file path=ppt/notesSlides/notesSlide1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B64F18A-B10C-476F-8D0F-0A1BE02F083D}" type="slidenum">
              <a:rPr lang="en-US"/>
              <a:pPr/>
              <a:t>166</a:t>
            </a:fld>
            <a:endParaRPr lang="en-US"/>
          </a:p>
        </p:txBody>
      </p:sp>
      <p:sp>
        <p:nvSpPr>
          <p:cNvPr id="286722" name="Rectangle 2"/>
          <p:cNvSpPr>
            <a:spLocks noGrp="1" noRot="1" noChangeAspect="1" noChangeArrowheads="1" noTextEdit="1"/>
          </p:cNvSpPr>
          <p:nvPr>
            <p:ph type="sldImg"/>
          </p:nvPr>
        </p:nvSpPr>
        <p:spPr>
          <a:ln/>
        </p:spPr>
      </p:sp>
      <p:sp>
        <p:nvSpPr>
          <p:cNvPr id="286723" name="Rectangle 3"/>
          <p:cNvSpPr>
            <a:spLocks noGrp="1" noChangeArrowheads="1"/>
          </p:cNvSpPr>
          <p:nvPr>
            <p:ph type="body" idx="1"/>
          </p:nvPr>
        </p:nvSpPr>
        <p:spPr/>
        <p:txBody>
          <a:bodyPr/>
          <a:lstStyle/>
          <a:p>
            <a:endParaRPr lang="en-US" dirty="0"/>
          </a:p>
        </p:txBody>
      </p:sp>
    </p:spTree>
    <p:extLst>
      <p:ext uri="{BB962C8B-B14F-4D97-AF65-F5344CB8AC3E}">
        <p14:creationId xmlns:p14="http://schemas.microsoft.com/office/powerpoint/2010/main" val="868733507"/>
      </p:ext>
    </p:extLst>
  </p:cSld>
  <p:clrMapOvr>
    <a:masterClrMapping/>
  </p:clrMapOvr>
</p:notes>
</file>

<file path=ppt/notesSlides/notesSlide1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C92CDB24-54DB-4A12-9BAC-4562DB0F3705}" type="slidenum">
              <a:rPr lang="en-US"/>
              <a:pPr/>
              <a:t>167</a:t>
            </a:fld>
            <a:endParaRPr lang="en-US"/>
          </a:p>
        </p:txBody>
      </p:sp>
      <p:sp>
        <p:nvSpPr>
          <p:cNvPr id="288770" name="Rectangle 2"/>
          <p:cNvSpPr>
            <a:spLocks noGrp="1" noRot="1" noChangeAspect="1" noChangeArrowheads="1" noTextEdit="1"/>
          </p:cNvSpPr>
          <p:nvPr>
            <p:ph type="sldImg"/>
          </p:nvPr>
        </p:nvSpPr>
        <p:spPr>
          <a:ln/>
        </p:spPr>
      </p:sp>
      <p:sp>
        <p:nvSpPr>
          <p:cNvPr id="288771" name="Rectangle 3"/>
          <p:cNvSpPr>
            <a:spLocks noGrp="1" noChangeArrowheads="1"/>
          </p:cNvSpPr>
          <p:nvPr>
            <p:ph type="body" idx="1"/>
          </p:nvPr>
        </p:nvSpPr>
        <p:spPr/>
        <p:txBody>
          <a:bodyPr/>
          <a:lstStyle/>
          <a:p>
            <a:endParaRPr lang="en-US" dirty="0"/>
          </a:p>
        </p:txBody>
      </p:sp>
    </p:spTree>
    <p:extLst>
      <p:ext uri="{BB962C8B-B14F-4D97-AF65-F5344CB8AC3E}">
        <p14:creationId xmlns:p14="http://schemas.microsoft.com/office/powerpoint/2010/main" val="2017452249"/>
      </p:ext>
    </p:extLst>
  </p:cSld>
  <p:clrMapOvr>
    <a:masterClrMapping/>
  </p:clrMapOvr>
</p:notes>
</file>

<file path=ppt/notesSlides/notesSlide1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3987CE4A-EA4E-4644-BC20-9602CACA9048}" type="slidenum">
              <a:rPr lang="en-US"/>
              <a:pPr/>
              <a:t>168</a:t>
            </a:fld>
            <a:endParaRPr lang="en-US"/>
          </a:p>
        </p:txBody>
      </p:sp>
      <p:sp>
        <p:nvSpPr>
          <p:cNvPr id="290818" name="Rectangle 2"/>
          <p:cNvSpPr>
            <a:spLocks noGrp="1" noRot="1" noChangeAspect="1" noChangeArrowheads="1" noTextEdit="1"/>
          </p:cNvSpPr>
          <p:nvPr>
            <p:ph type="sldImg"/>
          </p:nvPr>
        </p:nvSpPr>
        <p:spPr>
          <a:ln/>
        </p:spPr>
      </p:sp>
      <p:sp>
        <p:nvSpPr>
          <p:cNvPr id="290819" name="Rectangle 3"/>
          <p:cNvSpPr>
            <a:spLocks noGrp="1" noChangeArrowheads="1"/>
          </p:cNvSpPr>
          <p:nvPr>
            <p:ph type="body" idx="1"/>
          </p:nvPr>
        </p:nvSpPr>
        <p:spPr/>
        <p:txBody>
          <a:bodyPr/>
          <a:lstStyle/>
          <a:p>
            <a:r>
              <a:rPr lang="en-US" sz="1000" dirty="0"/>
              <a:t>Hold-relax</a:t>
            </a:r>
          </a:p>
          <a:p>
            <a:r>
              <a:rPr lang="en-US" sz="1000" dirty="0"/>
              <a:t>Isometric contraction of the antagonist at the limit of the initial ROM followed by a period of relaxation</a:t>
            </a:r>
          </a:p>
          <a:p>
            <a:r>
              <a:rPr lang="en-US" sz="1000" dirty="0"/>
              <a:t>Limb actively moves farther in the same direction against minimal resistance through the new ROM to the new point of limitation</a:t>
            </a:r>
          </a:p>
          <a:p>
            <a:r>
              <a:rPr lang="en-US" sz="1000" dirty="0"/>
              <a:t>Effective when ROM has decreased because of muscle tightness on one side of the joint</a:t>
            </a:r>
          </a:p>
          <a:p>
            <a:endParaRPr lang="en-US" sz="1000" dirty="0"/>
          </a:p>
          <a:p>
            <a:r>
              <a:rPr lang="en-US" sz="1000" dirty="0"/>
              <a:t>Contract-relax (CR)</a:t>
            </a:r>
          </a:p>
          <a:p>
            <a:r>
              <a:rPr lang="en-US" sz="1000" dirty="0"/>
              <a:t>Similar to H-R</a:t>
            </a:r>
          </a:p>
          <a:p>
            <a:r>
              <a:rPr lang="en-US" sz="1000" dirty="0"/>
              <a:t>You provide resistance as the client attempts to move the limb to the initial limit of the ROM of the target muscle</a:t>
            </a:r>
          </a:p>
          <a:p>
            <a:r>
              <a:rPr lang="en-US" sz="1000" dirty="0"/>
              <a:t>Your resistance prevents the limb from moving clients muscles contract </a:t>
            </a:r>
            <a:r>
              <a:rPr lang="en-US" sz="1000" dirty="0" err="1"/>
              <a:t>isometrically</a:t>
            </a:r>
            <a:endParaRPr lang="en-US" sz="1000" dirty="0"/>
          </a:p>
          <a:p>
            <a:r>
              <a:rPr lang="en-US" sz="1000" dirty="0"/>
              <a:t>When client relaxes, you again move the limb passively beyond the initial limit</a:t>
            </a:r>
          </a:p>
          <a:p>
            <a:r>
              <a:rPr lang="en-US" sz="1000" dirty="0"/>
              <a:t>C-R preferred to H-R when ROM is good and motion pain-free</a:t>
            </a:r>
          </a:p>
          <a:p>
            <a:endParaRPr lang="en-US" sz="1000" dirty="0"/>
          </a:p>
          <a:p>
            <a:r>
              <a:rPr lang="en-US" sz="1000" dirty="0"/>
              <a:t>Contract-relax, antagonist-contract (CRAC)</a:t>
            </a:r>
          </a:p>
          <a:p>
            <a:r>
              <a:rPr lang="en-US" sz="1000" dirty="0"/>
              <a:t>Similar to C-R except that after isometric contraction the client actively moves his limb into the new ROM</a:t>
            </a:r>
          </a:p>
          <a:p>
            <a:endParaRPr lang="en-US" sz="1000" dirty="0"/>
          </a:p>
          <a:p>
            <a:r>
              <a:rPr lang="en-US" sz="1000" dirty="0"/>
              <a:t>Manual isometric stretch</a:t>
            </a:r>
          </a:p>
          <a:p>
            <a:r>
              <a:rPr lang="en-US" sz="1000" dirty="0"/>
              <a:t>Modification of PNF</a:t>
            </a:r>
          </a:p>
          <a:p>
            <a:r>
              <a:rPr lang="en-US" sz="1000" dirty="0"/>
              <a:t>Griffin p 227</a:t>
            </a:r>
          </a:p>
        </p:txBody>
      </p:sp>
    </p:spTree>
    <p:extLst>
      <p:ext uri="{BB962C8B-B14F-4D97-AF65-F5344CB8AC3E}">
        <p14:creationId xmlns:p14="http://schemas.microsoft.com/office/powerpoint/2010/main" val="958566520"/>
      </p:ext>
    </p:extLst>
  </p:cSld>
  <p:clrMapOvr>
    <a:masterClrMapping/>
  </p:clrMapOvr>
</p:notes>
</file>

<file path=ppt/notesSlides/notesSlide1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54494667-7C00-4ED4-976D-50D792AFB962}" type="slidenum">
              <a:rPr lang="en-US"/>
              <a:pPr/>
              <a:t>169</a:t>
            </a:fld>
            <a:endParaRPr lang="en-US"/>
          </a:p>
        </p:txBody>
      </p:sp>
      <p:sp>
        <p:nvSpPr>
          <p:cNvPr id="292866" name="Rectangle 2"/>
          <p:cNvSpPr>
            <a:spLocks noGrp="1" noRot="1" noChangeAspect="1" noChangeArrowheads="1" noTextEdit="1"/>
          </p:cNvSpPr>
          <p:nvPr>
            <p:ph type="sldImg"/>
          </p:nvPr>
        </p:nvSpPr>
        <p:spPr>
          <a:ln/>
        </p:spPr>
      </p:sp>
      <p:sp>
        <p:nvSpPr>
          <p:cNvPr id="292867"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1055860392"/>
      </p:ext>
    </p:extLst>
  </p:cSld>
  <p:clrMapOvr>
    <a:masterClrMapping/>
  </p:clrMapOvr>
</p:notes>
</file>

<file path=ppt/notesSlides/notesSlide1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E27EC5D3-9985-4034-8991-A62AEC8B1096}" type="slidenum">
              <a:rPr lang="en-US"/>
              <a:pPr/>
              <a:t>170</a:t>
            </a:fld>
            <a:endParaRPr lang="en-US"/>
          </a:p>
        </p:txBody>
      </p:sp>
      <p:sp>
        <p:nvSpPr>
          <p:cNvPr id="251906" name="Rectangle 2"/>
          <p:cNvSpPr>
            <a:spLocks noGrp="1" noRot="1" noChangeAspect="1" noChangeArrowheads="1" noTextEdit="1"/>
          </p:cNvSpPr>
          <p:nvPr>
            <p:ph type="sldImg"/>
          </p:nvPr>
        </p:nvSpPr>
        <p:spPr>
          <a:ln/>
        </p:spPr>
      </p:sp>
      <p:sp>
        <p:nvSpPr>
          <p:cNvPr id="251907" name="Rectangle 3"/>
          <p:cNvSpPr>
            <a:spLocks noGrp="1" noChangeArrowheads="1"/>
          </p:cNvSpPr>
          <p:nvPr>
            <p:ph type="body" idx="1"/>
          </p:nvPr>
        </p:nvSpPr>
        <p:spPr/>
        <p:txBody>
          <a:bodyPr/>
          <a:lstStyle/>
          <a:p>
            <a:r>
              <a:rPr lang="en-US" sz="1200" b="0" kern="1200" dirty="0" smtClean="0">
                <a:solidFill>
                  <a:schemeClr val="tx1"/>
                </a:solidFill>
                <a:effectLst/>
                <a:latin typeface="+mn-lt"/>
                <a:ea typeface="+mn-ea"/>
                <a:cs typeface="+mn-cs"/>
              </a:rPr>
              <a:t>http://fitness.org.au/articles/policies-guidelines/fitness-australia-code-of-ethics/4/73/20</a:t>
            </a:r>
            <a:endParaRPr lang="en-AU" sz="1200" b="1" kern="1200" dirty="0">
              <a:solidFill>
                <a:schemeClr val="tx1"/>
              </a:solidFill>
              <a:effectLst/>
              <a:latin typeface="+mn-lt"/>
              <a:ea typeface="+mn-ea"/>
              <a:cs typeface="+mn-cs"/>
            </a:endParaRPr>
          </a:p>
        </p:txBody>
      </p:sp>
    </p:spTree>
    <p:extLst>
      <p:ext uri="{BB962C8B-B14F-4D97-AF65-F5344CB8AC3E}">
        <p14:creationId xmlns:p14="http://schemas.microsoft.com/office/powerpoint/2010/main" val="2989047932"/>
      </p:ext>
    </p:extLst>
  </p:cSld>
  <p:clrMapOvr>
    <a:masterClrMapping/>
  </p:clrMapOvr>
</p:notes>
</file>

<file path=ppt/notesSlides/notesSlide1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E27EC5D3-9985-4034-8991-A62AEC8B1096}" type="slidenum">
              <a:rPr lang="en-US"/>
              <a:pPr/>
              <a:t>171</a:t>
            </a:fld>
            <a:endParaRPr lang="en-US"/>
          </a:p>
        </p:txBody>
      </p:sp>
      <p:sp>
        <p:nvSpPr>
          <p:cNvPr id="251906" name="Rectangle 2"/>
          <p:cNvSpPr>
            <a:spLocks noGrp="1" noRot="1" noChangeAspect="1" noChangeArrowheads="1" noTextEdit="1"/>
          </p:cNvSpPr>
          <p:nvPr>
            <p:ph type="sldImg"/>
          </p:nvPr>
        </p:nvSpPr>
        <p:spPr>
          <a:ln/>
        </p:spPr>
      </p:sp>
      <p:sp>
        <p:nvSpPr>
          <p:cNvPr id="251907" name="Rectangle 3"/>
          <p:cNvSpPr>
            <a:spLocks noGrp="1" noChangeArrowheads="1"/>
          </p:cNvSpPr>
          <p:nvPr>
            <p:ph type="body" idx="1"/>
          </p:nvPr>
        </p:nvSpPr>
        <p:spPr/>
        <p:txBody>
          <a:bodyPr/>
          <a:lstStyle/>
          <a:p>
            <a:r>
              <a:rPr lang="en-US" sz="1200" b="0" kern="1200" dirty="0" smtClean="0">
                <a:solidFill>
                  <a:schemeClr val="tx1"/>
                </a:solidFill>
                <a:effectLst/>
                <a:latin typeface="+mn-lt"/>
                <a:ea typeface="+mn-ea"/>
                <a:cs typeface="+mn-cs"/>
              </a:rPr>
              <a:t>http://fitness.org.au/articles/policies-guidelines/fitness-australia-code-of-ethics/4/73/20</a:t>
            </a:r>
            <a:endParaRPr lang="en-AU" sz="1200" b="1" kern="1200" dirty="0">
              <a:solidFill>
                <a:schemeClr val="tx1"/>
              </a:solidFill>
              <a:effectLst/>
              <a:latin typeface="+mn-lt"/>
              <a:ea typeface="+mn-ea"/>
              <a:cs typeface="+mn-cs"/>
            </a:endParaRPr>
          </a:p>
        </p:txBody>
      </p:sp>
    </p:spTree>
    <p:extLst>
      <p:ext uri="{BB962C8B-B14F-4D97-AF65-F5344CB8AC3E}">
        <p14:creationId xmlns:p14="http://schemas.microsoft.com/office/powerpoint/2010/main" val="3390155535"/>
      </p:ext>
    </p:extLst>
  </p:cSld>
  <p:clrMapOvr>
    <a:masterClrMapping/>
  </p:clrMapOvr>
</p:notes>
</file>

<file path=ppt/notesSlides/notesSlide1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E27EC5D3-9985-4034-8991-A62AEC8B1096}" type="slidenum">
              <a:rPr lang="en-US"/>
              <a:pPr/>
              <a:t>172</a:t>
            </a:fld>
            <a:endParaRPr lang="en-US"/>
          </a:p>
        </p:txBody>
      </p:sp>
      <p:sp>
        <p:nvSpPr>
          <p:cNvPr id="251906" name="Rectangle 2"/>
          <p:cNvSpPr>
            <a:spLocks noGrp="1" noRot="1" noChangeAspect="1" noChangeArrowheads="1" noTextEdit="1"/>
          </p:cNvSpPr>
          <p:nvPr>
            <p:ph type="sldImg"/>
          </p:nvPr>
        </p:nvSpPr>
        <p:spPr>
          <a:ln/>
        </p:spPr>
      </p:sp>
      <p:sp>
        <p:nvSpPr>
          <p:cNvPr id="251907" name="Rectangle 3"/>
          <p:cNvSpPr>
            <a:spLocks noGrp="1" noChangeArrowheads="1"/>
          </p:cNvSpPr>
          <p:nvPr>
            <p:ph type="body" idx="1"/>
          </p:nvPr>
        </p:nvSpPr>
        <p:spPr/>
        <p:txBody>
          <a:bodyPr/>
          <a:lstStyle/>
          <a:p>
            <a:r>
              <a:rPr lang="en-AU" dirty="0" smtClean="0"/>
              <a:t>http://www.fitness.com/articles/1244/10_ethical_issues_facing_health_fitness_professionals.php</a:t>
            </a:r>
            <a:endParaRPr lang="en-AU" dirty="0"/>
          </a:p>
        </p:txBody>
      </p:sp>
    </p:spTree>
    <p:extLst>
      <p:ext uri="{BB962C8B-B14F-4D97-AF65-F5344CB8AC3E}">
        <p14:creationId xmlns:p14="http://schemas.microsoft.com/office/powerpoint/2010/main" val="4359381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b="1">
                <a:solidFill>
                  <a:srgbClr val="0070C0"/>
                </a:solidFill>
                <a:latin typeface="Arial" panose="020B0604020202020204" pitchFamily="34" charset="0"/>
                <a:cs typeface="Arial" panose="020B0604020202020204" pitchFamily="34" charset="0"/>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US" dirty="0"/>
          </a:p>
        </p:txBody>
      </p:sp>
      <p:sp>
        <p:nvSpPr>
          <p:cNvPr id="4" name="Date Placeholder 3"/>
          <p:cNvSpPr>
            <a:spLocks noGrp="1"/>
          </p:cNvSpPr>
          <p:nvPr>
            <p:ph type="dt" sz="half" idx="10"/>
          </p:nvPr>
        </p:nvSpPr>
        <p:spPr/>
        <p:txBody>
          <a:bodyPr/>
          <a:lstStyle/>
          <a:p>
            <a:fld id="{E2971478-EFC3-4C7B-AA44-9966FD679E06}" type="datetime1">
              <a:rPr lang="en-AU" smtClean="0"/>
              <a:t>2/10/2015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098FC7C-5A73-4CE4-9ED4-529E12F90497}" type="slidenum">
              <a:rPr lang="en-AU" smtClean="0"/>
              <a:t>‹#›</a:t>
            </a:fld>
            <a:endParaRPr lang="en-AU"/>
          </a:p>
        </p:txBody>
      </p:sp>
    </p:spTree>
    <p:extLst>
      <p:ext uri="{BB962C8B-B14F-4D97-AF65-F5344CB8AC3E}">
        <p14:creationId xmlns:p14="http://schemas.microsoft.com/office/powerpoint/2010/main" val="23534597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lgn="ctr">
              <a:defRPr sz="4000" b="1">
                <a:solidFill>
                  <a:srgbClr val="0070C0"/>
                </a:solidFill>
                <a:latin typeface="Arial" panose="020B0604020202020204" pitchFamily="34" charset="0"/>
                <a:cs typeface="Arial" panose="020B0604020202020204" pitchFamily="34" charset="0"/>
              </a:defRPr>
            </a:lvl1p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77ADC21A-EFB4-4AE6-B174-23F5F0171994}" type="datetime1">
              <a:rPr lang="en-AU" smtClean="0"/>
              <a:t>2/10/2015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098FC7C-5A73-4CE4-9ED4-529E12F90497}" type="slidenum">
              <a:rPr lang="en-AU" smtClean="0"/>
              <a:t>‹#›</a:t>
            </a:fld>
            <a:endParaRPr lang="en-AU"/>
          </a:p>
        </p:txBody>
      </p:sp>
    </p:spTree>
    <p:extLst>
      <p:ext uri="{BB962C8B-B14F-4D97-AF65-F5344CB8AC3E}">
        <p14:creationId xmlns:p14="http://schemas.microsoft.com/office/powerpoint/2010/main" val="3303173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b="1">
                <a:solidFill>
                  <a:srgbClr val="0070C0"/>
                </a:solidFill>
                <a:latin typeface="Arial" panose="020B0604020202020204" pitchFamily="34" charset="0"/>
                <a:cs typeface="Arial" panose="020B0604020202020204" pitchFamily="34" charset="0"/>
              </a:defRPr>
            </a:lvl1pPr>
          </a:lstStyle>
          <a:p>
            <a:r>
              <a:rPr lang="en-US" dirty="0"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b="0">
                <a:solidFill>
                  <a:schemeClr val="tx1"/>
                </a:solidFill>
                <a:latin typeface="Arial" panose="020B0604020202020204" pitchFamily="34" charset="0"/>
                <a:cs typeface="Arial" panose="020B060402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smtClean="0"/>
              <a:t>Click to edit Master text styles</a:t>
            </a:r>
          </a:p>
        </p:txBody>
      </p:sp>
      <p:sp>
        <p:nvSpPr>
          <p:cNvPr id="4" name="Date Placeholder 3"/>
          <p:cNvSpPr>
            <a:spLocks noGrp="1"/>
          </p:cNvSpPr>
          <p:nvPr>
            <p:ph type="dt" sz="half" idx="10"/>
          </p:nvPr>
        </p:nvSpPr>
        <p:spPr/>
        <p:txBody>
          <a:bodyPr/>
          <a:lstStyle/>
          <a:p>
            <a:fld id="{84F86C44-B7C1-4339-8977-9D996FB06673}" type="datetime1">
              <a:rPr lang="en-AU" smtClean="0"/>
              <a:t>2/10/2015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098FC7C-5A73-4CE4-9ED4-529E12F90497}" type="slidenum">
              <a:rPr lang="en-AU" smtClean="0"/>
              <a:t>‹#›</a:t>
            </a:fld>
            <a:endParaRPr lang="en-AU"/>
          </a:p>
        </p:txBody>
      </p:sp>
    </p:spTree>
    <p:extLst>
      <p:ext uri="{BB962C8B-B14F-4D97-AF65-F5344CB8AC3E}">
        <p14:creationId xmlns:p14="http://schemas.microsoft.com/office/powerpoint/2010/main" val="19622626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4000" b="1">
                <a:solidFill>
                  <a:srgbClr val="0070C0"/>
                </a:solidFill>
                <a:latin typeface="Arial" panose="020B0604020202020204" pitchFamily="34" charset="0"/>
                <a:cs typeface="Arial" panose="020B0604020202020204" pitchFamily="34" charset="0"/>
              </a:defRPr>
            </a:lvl1pPr>
          </a:lstStyle>
          <a:p>
            <a:r>
              <a:rPr lang="en-US" dirty="0"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Date Placeholder 4"/>
          <p:cNvSpPr>
            <a:spLocks noGrp="1"/>
          </p:cNvSpPr>
          <p:nvPr>
            <p:ph type="dt" sz="half" idx="10"/>
          </p:nvPr>
        </p:nvSpPr>
        <p:spPr/>
        <p:txBody>
          <a:bodyPr/>
          <a:lstStyle/>
          <a:p>
            <a:fld id="{0D065D68-166D-4523-A732-B374EDC35DB4}" type="datetime1">
              <a:rPr lang="en-AU" smtClean="0"/>
              <a:t>2/10/2015</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2098FC7C-5A73-4CE4-9ED4-529E12F90497}" type="slidenum">
              <a:rPr lang="en-AU" smtClean="0"/>
              <a:t>‹#›</a:t>
            </a:fld>
            <a:endParaRPr lang="en-AU"/>
          </a:p>
        </p:txBody>
      </p:sp>
    </p:spTree>
    <p:extLst>
      <p:ext uri="{BB962C8B-B14F-4D97-AF65-F5344CB8AC3E}">
        <p14:creationId xmlns:p14="http://schemas.microsoft.com/office/powerpoint/2010/main" val="30599649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lvl1pPr>
              <a:defRPr b="1">
                <a:solidFill>
                  <a:srgbClr val="0070C0"/>
                </a:solidFill>
                <a:latin typeface="Arial" panose="020B0604020202020204" pitchFamily="34" charset="0"/>
                <a:cs typeface="Arial" panose="020B0604020202020204" pitchFamily="34" charset="0"/>
              </a:defRPr>
            </a:lvl1pPr>
          </a:lstStyle>
          <a:p>
            <a:r>
              <a:rPr lang="en-US" dirty="0"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C459A93-F5AA-48BD-979C-88D1483EC4D5}" type="datetime1">
              <a:rPr lang="en-AU" smtClean="0"/>
              <a:t>2/10/2015</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2098FC7C-5A73-4CE4-9ED4-529E12F90497}" type="slidenum">
              <a:rPr lang="en-AU" smtClean="0"/>
              <a:t>‹#›</a:t>
            </a:fld>
            <a:endParaRPr lang="en-AU"/>
          </a:p>
        </p:txBody>
      </p:sp>
    </p:spTree>
    <p:extLst>
      <p:ext uri="{BB962C8B-B14F-4D97-AF65-F5344CB8AC3E}">
        <p14:creationId xmlns:p14="http://schemas.microsoft.com/office/powerpoint/2010/main" val="8003332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9DE4B7A-B677-4FDA-AED9-FE3F934D2592}" type="datetime1">
              <a:rPr lang="en-AU" smtClean="0"/>
              <a:t>2/10/2015</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2098FC7C-5A73-4CE4-9ED4-529E12F90497}" type="slidenum">
              <a:rPr lang="en-AU" smtClean="0"/>
              <a:t>‹#›</a:t>
            </a:fld>
            <a:endParaRPr lang="en-AU"/>
          </a:p>
        </p:txBody>
      </p:sp>
    </p:spTree>
    <p:extLst>
      <p:ext uri="{BB962C8B-B14F-4D97-AF65-F5344CB8AC3E}">
        <p14:creationId xmlns:p14="http://schemas.microsoft.com/office/powerpoint/2010/main" val="41272031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8B808CB-73AF-4440-997A-734C34A730F2}" type="datetime1">
              <a:rPr lang="en-AU" smtClean="0"/>
              <a:t>2/10/2015</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2098FC7C-5A73-4CE4-9ED4-529E12F90497}" type="slidenum">
              <a:rPr lang="en-AU" smtClean="0"/>
              <a:t>‹#›</a:t>
            </a:fld>
            <a:endParaRPr lang="en-AU"/>
          </a:p>
        </p:txBody>
      </p:sp>
    </p:spTree>
    <p:extLst>
      <p:ext uri="{BB962C8B-B14F-4D97-AF65-F5344CB8AC3E}">
        <p14:creationId xmlns:p14="http://schemas.microsoft.com/office/powerpoint/2010/main" val="961984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747F10B-EB31-456F-B09C-9AEEEAA63350}" type="datetime1">
              <a:rPr lang="en-AU" smtClean="0"/>
              <a:t>2/10/2015</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2098FC7C-5A73-4CE4-9ED4-529E12F90497}" type="slidenum">
              <a:rPr lang="en-AU" smtClean="0"/>
              <a:t>‹#›</a:t>
            </a:fld>
            <a:endParaRPr lang="en-AU"/>
          </a:p>
        </p:txBody>
      </p:sp>
    </p:spTree>
    <p:extLst>
      <p:ext uri="{BB962C8B-B14F-4D97-AF65-F5344CB8AC3E}">
        <p14:creationId xmlns:p14="http://schemas.microsoft.com/office/powerpoint/2010/main" val="18085755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DB15E4E-9B73-43C3-8500-DAC2380E6FB4}" type="datetime1">
              <a:rPr lang="en-AU" smtClean="0"/>
              <a:t>2/10/2015</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2098FC7C-5A73-4CE4-9ED4-529E12F90497}" type="slidenum">
              <a:rPr lang="en-AU" smtClean="0"/>
              <a:t>‹#›</a:t>
            </a:fld>
            <a:endParaRPr lang="en-AU"/>
          </a:p>
        </p:txBody>
      </p:sp>
    </p:spTree>
    <p:extLst>
      <p:ext uri="{BB962C8B-B14F-4D97-AF65-F5344CB8AC3E}">
        <p14:creationId xmlns:p14="http://schemas.microsoft.com/office/powerpoint/2010/main" val="40037418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144C719-E251-43CF-A313-BC4A95651400}" type="datetime1">
              <a:rPr lang="en-AU" smtClean="0"/>
              <a:t>2/10/2015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098FC7C-5A73-4CE4-9ED4-529E12F90497}" type="slidenum">
              <a:rPr lang="en-AU" smtClean="0"/>
              <a:t>‹#›</a:t>
            </a:fld>
            <a:endParaRPr lang="en-AU"/>
          </a:p>
        </p:txBody>
      </p:sp>
    </p:spTree>
    <p:extLst>
      <p:ext uri="{BB962C8B-B14F-4D97-AF65-F5344CB8AC3E}">
        <p14:creationId xmlns:p14="http://schemas.microsoft.com/office/powerpoint/2010/main" val="15377346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1029B64-5964-40CF-ACCA-818220A8FE86}" type="datetime1">
              <a:rPr lang="en-AU" smtClean="0"/>
              <a:t>2/10/2015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098FC7C-5A73-4CE4-9ED4-529E12F90497}" type="slidenum">
              <a:rPr lang="en-AU" smtClean="0"/>
              <a:t>‹#›</a:t>
            </a:fld>
            <a:endParaRPr lang="en-AU"/>
          </a:p>
        </p:txBody>
      </p:sp>
    </p:spTree>
    <p:extLst>
      <p:ext uri="{BB962C8B-B14F-4D97-AF65-F5344CB8AC3E}">
        <p14:creationId xmlns:p14="http://schemas.microsoft.com/office/powerpoint/2010/main" val="31712909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AU"/>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Rectangle 2"/>
          <p:cNvSpPr>
            <a:spLocks noGrp="1" noChangeArrowheads="1"/>
          </p:cNvSpPr>
          <p:nvPr>
            <p:ph type="dt" sz="half" idx="10"/>
          </p:nvPr>
        </p:nvSpPr>
        <p:spPr>
          <a:ln/>
        </p:spPr>
        <p:txBody>
          <a:bodyPr/>
          <a:lstStyle>
            <a:lvl1pPr>
              <a:defRPr/>
            </a:lvl1pPr>
          </a:lstStyle>
          <a:p>
            <a:pPr>
              <a:defRPr/>
            </a:pPr>
            <a:fld id="{A0868100-FF81-42CE-9A61-EC9FBBCF41DC}" type="datetime1">
              <a:rPr lang="en-AU" smtClean="0"/>
              <a:t>2/10/2015</a:t>
            </a:fld>
            <a:endParaRPr lang="en-US"/>
          </a:p>
        </p:txBody>
      </p:sp>
      <p:sp>
        <p:nvSpPr>
          <p:cNvPr id="6" name="Rectangle 3"/>
          <p:cNvSpPr>
            <a:spLocks noGrp="1" noChangeArrowheads="1"/>
          </p:cNvSpPr>
          <p:nvPr>
            <p:ph type="sldNum" sz="quarter" idx="11"/>
          </p:nvPr>
        </p:nvSpPr>
        <p:spPr>
          <a:ln/>
        </p:spPr>
        <p:txBody>
          <a:bodyPr/>
          <a:lstStyle>
            <a:lvl1pPr>
              <a:defRPr/>
            </a:lvl1pPr>
          </a:lstStyle>
          <a:p>
            <a:fld id="{9B10E9F9-9808-4F21-BA08-F373127902DF}" type="slidenum">
              <a:rPr lang="en-US"/>
              <a:pPr/>
              <a:t>‹#›</a:t>
            </a:fld>
            <a:endParaRPr lang="en-US"/>
          </a:p>
        </p:txBody>
      </p:sp>
      <p:sp>
        <p:nvSpPr>
          <p:cNvPr id="7" name="Rectangle 14"/>
          <p:cNvSpPr>
            <a:spLocks noGrp="1" noChangeArrowheads="1"/>
          </p:cNvSpPr>
          <p:nvPr>
            <p:ph type="ftr" sz="quarter" idx="12"/>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0157449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066800" y="304800"/>
            <a:ext cx="7543800" cy="1431925"/>
          </a:xfrm>
        </p:spPr>
        <p:txBody>
          <a:bodyPr/>
          <a:lstStyle/>
          <a:p>
            <a:r>
              <a:rPr lang="en-US" smtClean="0"/>
              <a:t>Click to edit Master title style</a:t>
            </a:r>
            <a:endParaRPr lang="en-AU"/>
          </a:p>
        </p:txBody>
      </p:sp>
      <p:sp>
        <p:nvSpPr>
          <p:cNvPr id="3" name="Table Placeholder 2"/>
          <p:cNvSpPr>
            <a:spLocks noGrp="1"/>
          </p:cNvSpPr>
          <p:nvPr>
            <p:ph type="tbl" idx="1"/>
          </p:nvPr>
        </p:nvSpPr>
        <p:spPr>
          <a:xfrm>
            <a:off x="1066800" y="1981200"/>
            <a:ext cx="7543800" cy="4114800"/>
          </a:xfrm>
        </p:spPr>
        <p:txBody>
          <a:bodyPr/>
          <a:lstStyle/>
          <a:p>
            <a:endParaRPr lang="en-AU"/>
          </a:p>
        </p:txBody>
      </p:sp>
      <p:sp>
        <p:nvSpPr>
          <p:cNvPr id="4" name="Date Placeholder 3"/>
          <p:cNvSpPr>
            <a:spLocks noGrp="1"/>
          </p:cNvSpPr>
          <p:nvPr>
            <p:ph type="dt" sz="half" idx="10"/>
          </p:nvPr>
        </p:nvSpPr>
        <p:spPr>
          <a:xfrm>
            <a:off x="1066800" y="6248400"/>
            <a:ext cx="1905000" cy="457200"/>
          </a:xfrm>
        </p:spPr>
        <p:txBody>
          <a:bodyPr/>
          <a:lstStyle>
            <a:lvl1pPr>
              <a:defRPr/>
            </a:lvl1pPr>
          </a:lstStyle>
          <a:p>
            <a:fld id="{519D5CB5-8AF7-43E2-B716-BFE725FB444A}" type="datetime1">
              <a:rPr lang="en-AU" smtClean="0"/>
              <a:t>2/10/2015</a:t>
            </a:fld>
            <a:endParaRPr lang="en-US"/>
          </a:p>
        </p:txBody>
      </p:sp>
      <p:sp>
        <p:nvSpPr>
          <p:cNvPr id="5" name="Footer Placeholder 4"/>
          <p:cNvSpPr>
            <a:spLocks noGrp="1"/>
          </p:cNvSpPr>
          <p:nvPr>
            <p:ph type="ftr" sz="quarter" idx="11"/>
          </p:nvPr>
        </p:nvSpPr>
        <p:spPr>
          <a:xfrm>
            <a:off x="3429000" y="6248400"/>
            <a:ext cx="2895600" cy="457200"/>
          </a:xfrm>
        </p:spPr>
        <p:txBody>
          <a:bodyPr/>
          <a:lstStyle>
            <a:lvl1pPr>
              <a:defRPr/>
            </a:lvl1pPr>
          </a:lstStyle>
          <a:p>
            <a:endParaRPr lang="en-US"/>
          </a:p>
        </p:txBody>
      </p:sp>
      <p:sp>
        <p:nvSpPr>
          <p:cNvPr id="6" name="Slide Number Placeholder 5"/>
          <p:cNvSpPr>
            <a:spLocks noGrp="1"/>
          </p:cNvSpPr>
          <p:nvPr>
            <p:ph type="sldNum" sz="quarter" idx="12"/>
          </p:nvPr>
        </p:nvSpPr>
        <p:spPr>
          <a:xfrm>
            <a:off x="6705600" y="6248400"/>
            <a:ext cx="1905000" cy="457200"/>
          </a:xfrm>
        </p:spPr>
        <p:txBody>
          <a:bodyPr/>
          <a:lstStyle>
            <a:lvl1pPr>
              <a:defRPr/>
            </a:lvl1pPr>
          </a:lstStyle>
          <a:p>
            <a:fld id="{F0B27CAE-7732-4787-9FEF-78843C4E08B7}" type="slidenum">
              <a:rPr lang="en-US"/>
              <a:pPr/>
              <a:t>‹#›</a:t>
            </a:fld>
            <a:endParaRPr lang="en-US"/>
          </a:p>
        </p:txBody>
      </p:sp>
    </p:spTree>
    <p:extLst>
      <p:ext uri="{BB962C8B-B14F-4D97-AF65-F5344CB8AC3E}">
        <p14:creationId xmlns:p14="http://schemas.microsoft.com/office/powerpoint/2010/main" val="31882392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84E76D7-F544-4954-8669-9CEBF150A44C}" type="datetime1">
              <a:rPr lang="en-AU" smtClean="0"/>
              <a:t>2/10/2015</a:t>
            </a:fld>
            <a:endParaRPr lang="en-AU"/>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098FC7C-5A73-4CE4-9ED4-529E12F90497}" type="slidenum">
              <a:rPr lang="en-AU" smtClean="0"/>
              <a:t>‹#›</a:t>
            </a:fld>
            <a:endParaRPr lang="en-AU"/>
          </a:p>
        </p:txBody>
      </p:sp>
    </p:spTree>
    <p:extLst>
      <p:ext uri="{BB962C8B-B14F-4D97-AF65-F5344CB8AC3E}">
        <p14:creationId xmlns:p14="http://schemas.microsoft.com/office/powerpoint/2010/main" val="248908525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1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4.xml"/></Relationships>
</file>

<file path=ppt/slides/_rels/slide70.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59.xml"/><Relationship Id="rId1" Type="http://schemas.openxmlformats.org/officeDocument/2006/relationships/slideLayout" Target="../slideLayouts/slideLayout2.xml"/><Relationship Id="rId4" Type="http://schemas.openxmlformats.org/officeDocument/2006/relationships/image" Target="../media/image7.gif"/></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70.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13.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3" Type="http://schemas.openxmlformats.org/officeDocument/2006/relationships/hyperlink" Target="http://www.fitness.org.au/visageimages/adult_pre_exercise_screening_tool_1.pdf" TargetMode="External"/><Relationship Id="rId2" Type="http://schemas.openxmlformats.org/officeDocument/2006/relationships/notesSlide" Target="../notesSlides/notesSlide80.xml"/><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notesSlide" Target="../notesSlides/notesSlide82.xml"/><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84.xml"/><Relationship Id="rId1" Type="http://schemas.openxmlformats.org/officeDocument/2006/relationships/slideLayout" Target="../slideLayouts/slideLayout13.xml"/></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85.xml"/><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notesSlide" Target="../notesSlides/notesSlide86.xml"/><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2" Type="http://schemas.openxmlformats.org/officeDocument/2006/relationships/notesSlide" Target="../notesSlides/notesSlide87.xml"/><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2" Type="http://schemas.openxmlformats.org/officeDocument/2006/relationships/notesSlide" Target="../notesSlides/notesSlide88.xml"/><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7.xml"/><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2" Type="http://schemas.openxmlformats.org/officeDocument/2006/relationships/notesSlide" Target="../notesSlides/notesSlide98.xml"/><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2" Type="http://schemas.openxmlformats.org/officeDocument/2006/relationships/notesSlide" Target="../notesSlides/notesSlide99.xml"/><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2" Type="http://schemas.openxmlformats.org/officeDocument/2006/relationships/notesSlide" Target="../notesSlides/notesSlide100.xml"/><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2" Type="http://schemas.openxmlformats.org/officeDocument/2006/relationships/notesSlide" Target="../notesSlides/notesSlide101.xml"/><Relationship Id="rId1" Type="http://schemas.openxmlformats.org/officeDocument/2006/relationships/slideLayout" Target="../slideLayouts/slideLayout13.xml"/></Relationships>
</file>

<file path=ppt/slides/_rels/slide115.xml.rels><?xml version="1.0" encoding="UTF-8" standalone="yes"?>
<Relationships xmlns="http://schemas.openxmlformats.org/package/2006/relationships"><Relationship Id="rId2" Type="http://schemas.openxmlformats.org/officeDocument/2006/relationships/notesSlide" Target="../notesSlides/notesSlide102.xml"/><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2" Type="http://schemas.openxmlformats.org/officeDocument/2006/relationships/notesSlide" Target="../notesSlides/notesSlide103.xml"/><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2" Type="http://schemas.openxmlformats.org/officeDocument/2006/relationships/notesSlide" Target="../notesSlides/notesSlide104.xml"/><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2" Type="http://schemas.openxmlformats.org/officeDocument/2006/relationships/notesSlide" Target="../notesSlides/notesSlide105.xml"/><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2" Type="http://schemas.openxmlformats.org/officeDocument/2006/relationships/notesSlide" Target="../notesSlides/notesSlide106.xml"/><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2" Type="http://schemas.openxmlformats.org/officeDocument/2006/relationships/notesSlide" Target="../notesSlides/notesSlide107.xml"/><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2" Type="http://schemas.openxmlformats.org/officeDocument/2006/relationships/notesSlide" Target="../notesSlides/notesSlide108.xml"/><Relationship Id="rId1" Type="http://schemas.openxmlformats.org/officeDocument/2006/relationships/slideLayout" Target="../slideLayouts/slideLayout1.xml"/></Relationships>
</file>

<file path=ppt/slides/_rels/slide122.xml.rels><?xml version="1.0" encoding="UTF-8" standalone="yes"?>
<Relationships xmlns="http://schemas.openxmlformats.org/package/2006/relationships"><Relationship Id="rId2" Type="http://schemas.openxmlformats.org/officeDocument/2006/relationships/notesSlide" Target="../notesSlides/notesSlide109.xml"/><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2" Type="http://schemas.openxmlformats.org/officeDocument/2006/relationships/notesSlide" Target="../notesSlides/notesSlide110.xml"/><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2" Type="http://schemas.openxmlformats.org/officeDocument/2006/relationships/notesSlide" Target="../notesSlides/notesSlide111.xml"/><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12.xm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26.xml.rels><?xml version="1.0" encoding="UTF-8" standalone="yes"?>
<Relationships xmlns="http://schemas.openxmlformats.org/package/2006/relationships"><Relationship Id="rId2" Type="http://schemas.openxmlformats.org/officeDocument/2006/relationships/notesSlide" Target="../notesSlides/notesSlide113.xml"/><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2" Type="http://schemas.openxmlformats.org/officeDocument/2006/relationships/notesSlide" Target="../notesSlides/notesSlide114.xml"/><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2" Type="http://schemas.openxmlformats.org/officeDocument/2006/relationships/notesSlide" Target="../notesSlides/notesSlide115.xml"/><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2" Type="http://schemas.openxmlformats.org/officeDocument/2006/relationships/notesSlide" Target="../notesSlides/notesSlide116.xml"/><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2" Type="http://schemas.openxmlformats.org/officeDocument/2006/relationships/notesSlide" Target="../notesSlides/notesSlide117.xml"/><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2" Type="http://schemas.openxmlformats.org/officeDocument/2006/relationships/notesSlide" Target="../notesSlides/notesSlide118.xml"/><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2" Type="http://schemas.openxmlformats.org/officeDocument/2006/relationships/notesSlide" Target="../notesSlides/notesSlide119.xml"/><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2" Type="http://schemas.openxmlformats.org/officeDocument/2006/relationships/notesSlide" Target="../notesSlides/notesSlide120.xml"/><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2" Type="http://schemas.openxmlformats.org/officeDocument/2006/relationships/notesSlide" Target="../notesSlides/notesSlide121.xml"/><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2" Type="http://schemas.openxmlformats.org/officeDocument/2006/relationships/notesSlide" Target="../notesSlides/notesSlide122.xml"/><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2" Type="http://schemas.openxmlformats.org/officeDocument/2006/relationships/notesSlide" Target="../notesSlides/notesSlide123.xml"/><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2" Type="http://schemas.openxmlformats.org/officeDocument/2006/relationships/notesSlide" Target="../notesSlides/notesSlide124.xml"/><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2" Type="http://schemas.openxmlformats.org/officeDocument/2006/relationships/notesSlide" Target="../notesSlides/notesSlide125.xml"/><Relationship Id="rId1" Type="http://schemas.openxmlformats.org/officeDocument/2006/relationships/slideLayout" Target="../slideLayouts/slideLayout13.xml"/></Relationships>
</file>

<file path=ppt/slides/_rels/slide139.xml.rels><?xml version="1.0" encoding="UTF-8" standalone="yes"?>
<Relationships xmlns="http://schemas.openxmlformats.org/package/2006/relationships"><Relationship Id="rId2" Type="http://schemas.openxmlformats.org/officeDocument/2006/relationships/notesSlide" Target="../notesSlides/notesSlide126.xml"/><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2" Type="http://schemas.openxmlformats.org/officeDocument/2006/relationships/notesSlide" Target="../notesSlides/notesSlide127.xml"/><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2" Type="http://schemas.openxmlformats.org/officeDocument/2006/relationships/notesSlide" Target="../notesSlides/notesSlide128.xml"/><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2" Type="http://schemas.openxmlformats.org/officeDocument/2006/relationships/notesSlide" Target="../notesSlides/notesSlide129.xml"/><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2" Type="http://schemas.openxmlformats.org/officeDocument/2006/relationships/notesSlide" Target="../notesSlides/notesSlide130.xml"/><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2" Type="http://schemas.openxmlformats.org/officeDocument/2006/relationships/notesSlide" Target="../notesSlides/notesSlide131.xml"/><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2" Type="http://schemas.openxmlformats.org/officeDocument/2006/relationships/notesSlide" Target="../notesSlides/notesSlide132.xml"/><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2" Type="http://schemas.openxmlformats.org/officeDocument/2006/relationships/notesSlide" Target="../notesSlides/notesSlide133.xml"/><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2" Type="http://schemas.openxmlformats.org/officeDocument/2006/relationships/notesSlide" Target="../notesSlides/notesSlide134.xml"/><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2" Type="http://schemas.openxmlformats.org/officeDocument/2006/relationships/notesSlide" Target="../notesSlides/notesSlide135.xml"/><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2" Type="http://schemas.openxmlformats.org/officeDocument/2006/relationships/notesSlide" Target="../notesSlides/notesSlide136.xml"/><Relationship Id="rId1" Type="http://schemas.openxmlformats.org/officeDocument/2006/relationships/slideLayout" Target="../slideLayouts/slideLayout2.xml"/></Relationships>
</file>

<file path=ppt/slides/_rels/slide150.xml.rels><?xml version="1.0" encoding="UTF-8" standalone="yes"?>
<Relationships xmlns="http://schemas.openxmlformats.org/package/2006/relationships"><Relationship Id="rId2" Type="http://schemas.openxmlformats.org/officeDocument/2006/relationships/notesSlide" Target="../notesSlides/notesSlide137.xml"/><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2" Type="http://schemas.openxmlformats.org/officeDocument/2006/relationships/notesSlide" Target="../notesSlides/notesSlide138.xml"/><Relationship Id="rId1" Type="http://schemas.openxmlformats.org/officeDocument/2006/relationships/slideLayout" Target="../slideLayouts/slideLayout2.xml"/></Relationships>
</file>

<file path=ppt/slides/_rels/slide152.xml.rels><?xml version="1.0" encoding="UTF-8" standalone="yes"?>
<Relationships xmlns="http://schemas.openxmlformats.org/package/2006/relationships"><Relationship Id="rId2" Type="http://schemas.openxmlformats.org/officeDocument/2006/relationships/notesSlide" Target="../notesSlides/notesSlide139.xml"/><Relationship Id="rId1" Type="http://schemas.openxmlformats.org/officeDocument/2006/relationships/slideLayout" Target="../slideLayouts/slideLayout13.xml"/></Relationships>
</file>

<file path=ppt/slides/_rels/slide153.xml.rels><?xml version="1.0" encoding="UTF-8" standalone="yes"?>
<Relationships xmlns="http://schemas.openxmlformats.org/package/2006/relationships"><Relationship Id="rId2" Type="http://schemas.openxmlformats.org/officeDocument/2006/relationships/notesSlide" Target="../notesSlides/notesSlide140.xml"/><Relationship Id="rId1" Type="http://schemas.openxmlformats.org/officeDocument/2006/relationships/slideLayout" Target="../slideLayouts/slideLayout2.xml"/></Relationships>
</file>

<file path=ppt/slides/_rels/slide154.xml.rels><?xml version="1.0" encoding="UTF-8" standalone="yes"?>
<Relationships xmlns="http://schemas.openxmlformats.org/package/2006/relationships"><Relationship Id="rId2" Type="http://schemas.openxmlformats.org/officeDocument/2006/relationships/notesSlide" Target="../notesSlides/notesSlide141.xml"/><Relationship Id="rId1" Type="http://schemas.openxmlformats.org/officeDocument/2006/relationships/slideLayout" Target="../slideLayouts/slideLayout2.xml"/></Relationships>
</file>

<file path=ppt/slides/_rels/slide155.xml.rels><?xml version="1.0" encoding="UTF-8" standalone="yes"?>
<Relationships xmlns="http://schemas.openxmlformats.org/package/2006/relationships"><Relationship Id="rId2" Type="http://schemas.openxmlformats.org/officeDocument/2006/relationships/notesSlide" Target="../notesSlides/notesSlide142.xml"/><Relationship Id="rId1" Type="http://schemas.openxmlformats.org/officeDocument/2006/relationships/slideLayout" Target="../slideLayouts/slideLayout2.xml"/></Relationships>
</file>

<file path=ppt/slides/_rels/slide15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43.xml"/><Relationship Id="rId1" Type="http://schemas.openxmlformats.org/officeDocument/2006/relationships/slideLayout" Target="../slideLayouts/slideLayout2.xml"/></Relationships>
</file>

<file path=ppt/slides/_rels/slide157.xml.rels><?xml version="1.0" encoding="UTF-8" standalone="yes"?>
<Relationships xmlns="http://schemas.openxmlformats.org/package/2006/relationships"><Relationship Id="rId2" Type="http://schemas.openxmlformats.org/officeDocument/2006/relationships/notesSlide" Target="../notesSlides/notesSlide144.xml"/><Relationship Id="rId1" Type="http://schemas.openxmlformats.org/officeDocument/2006/relationships/slideLayout" Target="../slideLayouts/slideLayout2.xml"/></Relationships>
</file>

<file path=ppt/slides/_rels/slide158.xml.rels><?xml version="1.0" encoding="UTF-8" standalone="yes"?>
<Relationships xmlns="http://schemas.openxmlformats.org/package/2006/relationships"><Relationship Id="rId2" Type="http://schemas.openxmlformats.org/officeDocument/2006/relationships/notesSlide" Target="../notesSlides/notesSlide145.xml"/><Relationship Id="rId1" Type="http://schemas.openxmlformats.org/officeDocument/2006/relationships/slideLayout" Target="../slideLayouts/slideLayout1.xml"/></Relationships>
</file>

<file path=ppt/slides/_rels/slide159.xml.rels><?xml version="1.0" encoding="UTF-8" standalone="yes"?>
<Relationships xmlns="http://schemas.openxmlformats.org/package/2006/relationships"><Relationship Id="rId2" Type="http://schemas.openxmlformats.org/officeDocument/2006/relationships/notesSlide" Target="../notesSlides/notesSlide146.xml"/><Relationship Id="rId1" Type="http://schemas.openxmlformats.org/officeDocument/2006/relationships/slideLayout" Target="../slideLayouts/slideLayout2.xml"/></Relationships>
</file>

<file path=ppt/slides/_rels/slide160.xml.rels><?xml version="1.0" encoding="UTF-8" standalone="yes"?>
<Relationships xmlns="http://schemas.openxmlformats.org/package/2006/relationships"><Relationship Id="rId2" Type="http://schemas.openxmlformats.org/officeDocument/2006/relationships/notesSlide" Target="../notesSlides/notesSlide147.xml"/><Relationship Id="rId1" Type="http://schemas.openxmlformats.org/officeDocument/2006/relationships/slideLayout" Target="../slideLayouts/slideLayout2.xml"/></Relationships>
</file>

<file path=ppt/slides/_rels/slide161.xml.rels><?xml version="1.0" encoding="UTF-8" standalone="yes"?>
<Relationships xmlns="http://schemas.openxmlformats.org/package/2006/relationships"><Relationship Id="rId2" Type="http://schemas.openxmlformats.org/officeDocument/2006/relationships/notesSlide" Target="../notesSlides/notesSlide148.xml"/><Relationship Id="rId1" Type="http://schemas.openxmlformats.org/officeDocument/2006/relationships/slideLayout" Target="../slideLayouts/slideLayout2.xml"/></Relationships>
</file>

<file path=ppt/slides/_rels/slide162.xml.rels><?xml version="1.0" encoding="UTF-8" standalone="yes"?>
<Relationships xmlns="http://schemas.openxmlformats.org/package/2006/relationships"><Relationship Id="rId2" Type="http://schemas.openxmlformats.org/officeDocument/2006/relationships/notesSlide" Target="../notesSlides/notesSlide149.xml"/><Relationship Id="rId1" Type="http://schemas.openxmlformats.org/officeDocument/2006/relationships/slideLayout" Target="../slideLayouts/slideLayout2.xml"/></Relationships>
</file>

<file path=ppt/slides/_rels/slide163.xml.rels><?xml version="1.0" encoding="UTF-8" standalone="yes"?>
<Relationships xmlns="http://schemas.openxmlformats.org/package/2006/relationships"><Relationship Id="rId2" Type="http://schemas.openxmlformats.org/officeDocument/2006/relationships/notesSlide" Target="../notesSlides/notesSlide150.xml"/><Relationship Id="rId1" Type="http://schemas.openxmlformats.org/officeDocument/2006/relationships/slideLayout" Target="../slideLayouts/slideLayout2.xml"/></Relationships>
</file>

<file path=ppt/slides/_rels/slide164.xml.rels><?xml version="1.0" encoding="UTF-8" standalone="yes"?>
<Relationships xmlns="http://schemas.openxmlformats.org/package/2006/relationships"><Relationship Id="rId2" Type="http://schemas.openxmlformats.org/officeDocument/2006/relationships/notesSlide" Target="../notesSlides/notesSlide151.xml"/><Relationship Id="rId1" Type="http://schemas.openxmlformats.org/officeDocument/2006/relationships/slideLayout" Target="../slideLayouts/slideLayout2.xml"/></Relationships>
</file>

<file path=ppt/slides/_rels/slide165.xml.rels><?xml version="1.0" encoding="UTF-8" standalone="yes"?>
<Relationships xmlns="http://schemas.openxmlformats.org/package/2006/relationships"><Relationship Id="rId2" Type="http://schemas.openxmlformats.org/officeDocument/2006/relationships/notesSlide" Target="../notesSlides/notesSlide152.xml"/><Relationship Id="rId1" Type="http://schemas.openxmlformats.org/officeDocument/2006/relationships/slideLayout" Target="../slideLayouts/slideLayout2.xml"/></Relationships>
</file>

<file path=ppt/slides/_rels/slide166.xml.rels><?xml version="1.0" encoding="UTF-8" standalone="yes"?>
<Relationships xmlns="http://schemas.openxmlformats.org/package/2006/relationships"><Relationship Id="rId2" Type="http://schemas.openxmlformats.org/officeDocument/2006/relationships/notesSlide" Target="../notesSlides/notesSlide153.xml"/><Relationship Id="rId1" Type="http://schemas.openxmlformats.org/officeDocument/2006/relationships/slideLayout" Target="../slideLayouts/slideLayout2.xml"/></Relationships>
</file>

<file path=ppt/slides/_rels/slide167.xml.rels><?xml version="1.0" encoding="UTF-8" standalone="yes"?>
<Relationships xmlns="http://schemas.openxmlformats.org/package/2006/relationships"><Relationship Id="rId2" Type="http://schemas.openxmlformats.org/officeDocument/2006/relationships/notesSlide" Target="../notesSlides/notesSlide154.xml"/><Relationship Id="rId1" Type="http://schemas.openxmlformats.org/officeDocument/2006/relationships/slideLayout" Target="../slideLayouts/slideLayout2.xml"/></Relationships>
</file>

<file path=ppt/slides/_rels/slide168.xml.rels><?xml version="1.0" encoding="UTF-8" standalone="yes"?>
<Relationships xmlns="http://schemas.openxmlformats.org/package/2006/relationships"><Relationship Id="rId2" Type="http://schemas.openxmlformats.org/officeDocument/2006/relationships/notesSlide" Target="../notesSlides/notesSlide155.xml"/><Relationship Id="rId1" Type="http://schemas.openxmlformats.org/officeDocument/2006/relationships/slideLayout" Target="../slideLayouts/slideLayout2.xml"/></Relationships>
</file>

<file path=ppt/slides/_rels/slide169.xml.rels><?xml version="1.0" encoding="UTF-8" standalone="yes"?>
<Relationships xmlns="http://schemas.openxmlformats.org/package/2006/relationships"><Relationship Id="rId2" Type="http://schemas.openxmlformats.org/officeDocument/2006/relationships/notesSlide" Target="../notesSlides/notesSlide156.xml"/><Relationship Id="rId1" Type="http://schemas.openxmlformats.org/officeDocument/2006/relationships/slideLayout" Target="../slideLayouts/slideLayout2.xml"/></Relationships>
</file>

<file path=ppt/slides/_rels/slide170.xml.rels><?xml version="1.0" encoding="UTF-8" standalone="yes"?>
<Relationships xmlns="http://schemas.openxmlformats.org/package/2006/relationships"><Relationship Id="rId2" Type="http://schemas.openxmlformats.org/officeDocument/2006/relationships/notesSlide" Target="../notesSlides/notesSlide157.xml"/><Relationship Id="rId1" Type="http://schemas.openxmlformats.org/officeDocument/2006/relationships/slideLayout" Target="../slideLayouts/slideLayout2.xml"/></Relationships>
</file>

<file path=ppt/slides/_rels/slide171.xml.rels><?xml version="1.0" encoding="UTF-8" standalone="yes"?>
<Relationships xmlns="http://schemas.openxmlformats.org/package/2006/relationships"><Relationship Id="rId2" Type="http://schemas.openxmlformats.org/officeDocument/2006/relationships/notesSlide" Target="../notesSlides/notesSlide158.xml"/><Relationship Id="rId1" Type="http://schemas.openxmlformats.org/officeDocument/2006/relationships/slideLayout" Target="../slideLayouts/slideLayout2.xml"/></Relationships>
</file>

<file path=ppt/slides/_rels/slide172.xml.rels><?xml version="1.0" encoding="UTF-8" standalone="yes"?>
<Relationships xmlns="http://schemas.openxmlformats.org/package/2006/relationships"><Relationship Id="rId2" Type="http://schemas.openxmlformats.org/officeDocument/2006/relationships/notesSlide" Target="../notesSlides/notesSlide15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b="1" dirty="0" smtClean="0"/>
              <a:t>Exercise Principles in Fitness Programming</a:t>
            </a:r>
            <a:endParaRPr lang="en-AU" b="1" dirty="0"/>
          </a:p>
        </p:txBody>
      </p:sp>
      <p:sp>
        <p:nvSpPr>
          <p:cNvPr id="28675" name="Rectangle 3"/>
          <p:cNvSpPr>
            <a:spLocks noGrp="1" noChangeArrowheads="1"/>
          </p:cNvSpPr>
          <p:nvPr>
            <p:ph type="subTitle" idx="1"/>
          </p:nvPr>
        </p:nvSpPr>
        <p:spPr>
          <a:xfrm>
            <a:off x="1143000" y="3780262"/>
            <a:ext cx="6858000" cy="1477537"/>
          </a:xfrm>
        </p:spPr>
        <p:txBody>
          <a:bodyPr>
            <a:normAutofit/>
          </a:bodyPr>
          <a:lstStyle/>
          <a:p>
            <a:pPr algn="l"/>
            <a:r>
              <a:rPr lang="en-US" sz="1800" dirty="0" smtClean="0"/>
              <a:t>SISFFIT019  Incorporate exercise </a:t>
            </a:r>
            <a:r>
              <a:rPr lang="en-US" sz="1800" dirty="0"/>
              <a:t>science principles </a:t>
            </a:r>
            <a:r>
              <a:rPr lang="en-US" sz="1800" dirty="0" smtClean="0"/>
              <a:t>to fitness programming</a:t>
            </a:r>
            <a:endParaRPr lang="en-AU" sz="1800" dirty="0"/>
          </a:p>
        </p:txBody>
      </p:sp>
      <p:sp>
        <p:nvSpPr>
          <p:cNvPr id="3" name="Slide Number Placeholder 2"/>
          <p:cNvSpPr>
            <a:spLocks noGrp="1"/>
          </p:cNvSpPr>
          <p:nvPr>
            <p:ph type="sldNum" sz="quarter" idx="12"/>
          </p:nvPr>
        </p:nvSpPr>
        <p:spPr/>
        <p:txBody>
          <a:bodyPr/>
          <a:lstStyle/>
          <a:p>
            <a:fld id="{2098FC7C-5A73-4CE4-9ED4-529E12F90497}" type="slidenum">
              <a:rPr lang="en-AU" smtClean="0"/>
              <a:t>1</a:t>
            </a:fld>
            <a:endParaRPr lang="en-AU"/>
          </a:p>
        </p:txBody>
      </p:sp>
    </p:spTree>
    <p:extLst>
      <p:ext uri="{BB962C8B-B14F-4D97-AF65-F5344CB8AC3E}">
        <p14:creationId xmlns:p14="http://schemas.microsoft.com/office/powerpoint/2010/main" val="9269255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28675">
                                            <p:txEl>
                                              <p:pRg st="0" end="0"/>
                                            </p:txEl>
                                          </p:spTgt>
                                        </p:tgtEl>
                                        <p:attrNameLst>
                                          <p:attrName>style.visibility</p:attrName>
                                        </p:attrNameLst>
                                      </p:cBhvr>
                                      <p:to>
                                        <p:strVal val="visible"/>
                                      </p:to>
                                    </p:set>
                                    <p:animEffect transition="in" filter="box(out)">
                                      <p:cBhvr>
                                        <p:cTn id="7" dur="500"/>
                                        <p:tgtEl>
                                          <p:spTgt spid="28675">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2"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build="p" autoUpdateAnimBg="0"/>
    </p:bld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b="1" dirty="0" smtClean="0"/>
              <a:t>Anatomy &amp; Physiology Review</a:t>
            </a:r>
            <a:endParaRPr lang="en-AU" b="1" dirty="0"/>
          </a:p>
        </p:txBody>
      </p:sp>
      <p:sp>
        <p:nvSpPr>
          <p:cNvPr id="4" name="Slide Number Placeholder 3"/>
          <p:cNvSpPr>
            <a:spLocks noGrp="1"/>
          </p:cNvSpPr>
          <p:nvPr>
            <p:ph type="sldNum" sz="quarter" idx="12"/>
          </p:nvPr>
        </p:nvSpPr>
        <p:spPr/>
        <p:txBody>
          <a:bodyPr/>
          <a:lstStyle/>
          <a:p>
            <a:fld id="{2098FC7C-5A73-4CE4-9ED4-529E12F90497}" type="slidenum">
              <a:rPr lang="en-AU" smtClean="0"/>
              <a:t>2</a:t>
            </a:fld>
            <a:endParaRPr lang="en-AU"/>
          </a:p>
        </p:txBody>
      </p:sp>
    </p:spTree>
    <p:extLst>
      <p:ext uri="{BB962C8B-B14F-4D97-AF65-F5344CB8AC3E}">
        <p14:creationId xmlns:p14="http://schemas.microsoft.com/office/powerpoint/2010/main" val="7840325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Grp="1" noRot="1" noChangeArrowheads="1"/>
          </p:cNvSpPr>
          <p:nvPr>
            <p:ph type="title"/>
          </p:nvPr>
        </p:nvSpPr>
        <p:spPr/>
        <p:txBody>
          <a:bodyPr>
            <a:normAutofit/>
          </a:bodyPr>
          <a:lstStyle/>
          <a:p>
            <a:pPr eaLnBrk="1" hangingPunct="1">
              <a:defRPr/>
            </a:pPr>
            <a:r>
              <a:rPr lang="en-US" dirty="0"/>
              <a:t>Body Position / Joint Movement</a:t>
            </a:r>
          </a:p>
        </p:txBody>
      </p:sp>
      <p:sp>
        <p:nvSpPr>
          <p:cNvPr id="4099" name="Rectangle 3"/>
          <p:cNvSpPr>
            <a:spLocks noGrp="1" noChangeArrowheads="1"/>
          </p:cNvSpPr>
          <p:nvPr>
            <p:ph idx="1"/>
          </p:nvPr>
        </p:nvSpPr>
        <p:spPr/>
        <p:txBody>
          <a:bodyPr>
            <a:normAutofit/>
          </a:bodyPr>
          <a:lstStyle/>
          <a:p>
            <a:pPr>
              <a:lnSpc>
                <a:spcPct val="100000"/>
              </a:lnSpc>
            </a:pPr>
            <a:r>
              <a:rPr lang="en-AU" i="1" dirty="0"/>
              <a:t>Anatomical Position</a:t>
            </a:r>
          </a:p>
          <a:p>
            <a:pPr lvl="1">
              <a:lnSpc>
                <a:spcPct val="100000"/>
              </a:lnSpc>
            </a:pPr>
            <a:r>
              <a:rPr lang="en-AU" dirty="0"/>
              <a:t>Body is erect with feet together and upper limbs hanging at the sides</a:t>
            </a:r>
          </a:p>
          <a:p>
            <a:pPr lvl="1">
              <a:lnSpc>
                <a:spcPct val="100000"/>
              </a:lnSpc>
            </a:pPr>
            <a:r>
              <a:rPr lang="en-AU" dirty="0"/>
              <a:t>Palms of the hands facing forward</a:t>
            </a:r>
          </a:p>
          <a:p>
            <a:pPr lvl="1">
              <a:lnSpc>
                <a:spcPct val="100000"/>
              </a:lnSpc>
            </a:pPr>
            <a:r>
              <a:rPr lang="en-AU" dirty="0"/>
              <a:t>Thumbs facing away from the body</a:t>
            </a:r>
          </a:p>
          <a:p>
            <a:pPr lvl="1">
              <a:lnSpc>
                <a:spcPct val="100000"/>
              </a:lnSpc>
            </a:pPr>
            <a:r>
              <a:rPr lang="en-AU" dirty="0"/>
              <a:t>Fingers </a:t>
            </a:r>
            <a:r>
              <a:rPr lang="en-AU" dirty="0" smtClean="0"/>
              <a:t>extended</a:t>
            </a:r>
            <a:endParaRPr lang="en-AU" dirty="0"/>
          </a:p>
        </p:txBody>
      </p:sp>
      <p:sp>
        <p:nvSpPr>
          <p:cNvPr id="2" name="Slide Number Placeholder 1"/>
          <p:cNvSpPr>
            <a:spLocks noGrp="1"/>
          </p:cNvSpPr>
          <p:nvPr>
            <p:ph type="sldNum" sz="quarter" idx="12"/>
          </p:nvPr>
        </p:nvSpPr>
        <p:spPr/>
        <p:txBody>
          <a:bodyPr/>
          <a:lstStyle/>
          <a:p>
            <a:fld id="{2098FC7C-5A73-4CE4-9ED4-529E12F90497}" type="slidenum">
              <a:rPr lang="en-AU" smtClean="0"/>
              <a:t>3</a:t>
            </a:fld>
            <a:endParaRPr lang="en-AU"/>
          </a:p>
        </p:txBody>
      </p:sp>
    </p:spTree>
    <p:extLst>
      <p:ext uri="{BB962C8B-B14F-4D97-AF65-F5344CB8AC3E}">
        <p14:creationId xmlns:p14="http://schemas.microsoft.com/office/powerpoint/2010/main" val="289276841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Grp="1" noRot="1" noChangeArrowheads="1"/>
          </p:cNvSpPr>
          <p:nvPr>
            <p:ph type="title"/>
          </p:nvPr>
        </p:nvSpPr>
        <p:spPr/>
        <p:txBody>
          <a:bodyPr>
            <a:normAutofit/>
          </a:bodyPr>
          <a:lstStyle/>
          <a:p>
            <a:pPr eaLnBrk="1" hangingPunct="1">
              <a:defRPr/>
            </a:pPr>
            <a:r>
              <a:rPr lang="en-US" dirty="0"/>
              <a:t>Body </a:t>
            </a:r>
            <a:r>
              <a:rPr lang="en-US" dirty="0" smtClean="0"/>
              <a:t>Planes / Axis of Rotation</a:t>
            </a:r>
            <a:endParaRPr lang="en-US" dirty="0"/>
          </a:p>
        </p:txBody>
      </p:sp>
      <p:sp>
        <p:nvSpPr>
          <p:cNvPr id="4099" name="Rectangle 3"/>
          <p:cNvSpPr>
            <a:spLocks noGrp="1" noChangeArrowheads="1"/>
          </p:cNvSpPr>
          <p:nvPr>
            <p:ph idx="1"/>
          </p:nvPr>
        </p:nvSpPr>
        <p:spPr/>
        <p:txBody>
          <a:bodyPr>
            <a:normAutofit/>
          </a:bodyPr>
          <a:lstStyle/>
          <a:p>
            <a:pPr>
              <a:lnSpc>
                <a:spcPct val="100000"/>
              </a:lnSpc>
            </a:pPr>
            <a:r>
              <a:rPr lang="en-AU" dirty="0" smtClean="0"/>
              <a:t>Sagittal plane</a:t>
            </a:r>
          </a:p>
          <a:p>
            <a:pPr lvl="1">
              <a:lnSpc>
                <a:spcPct val="100000"/>
              </a:lnSpc>
            </a:pPr>
            <a:r>
              <a:rPr lang="en-AU" dirty="0" smtClean="0"/>
              <a:t>Right / left</a:t>
            </a:r>
            <a:endParaRPr lang="en-AU" dirty="0" smtClean="0"/>
          </a:p>
          <a:p>
            <a:pPr>
              <a:lnSpc>
                <a:spcPct val="100000"/>
              </a:lnSpc>
            </a:pPr>
            <a:r>
              <a:rPr lang="en-AU" dirty="0" smtClean="0"/>
              <a:t>Transverse plane</a:t>
            </a:r>
          </a:p>
          <a:p>
            <a:pPr lvl="1">
              <a:lnSpc>
                <a:spcPct val="100000"/>
              </a:lnSpc>
            </a:pPr>
            <a:r>
              <a:rPr lang="en-AU" dirty="0" smtClean="0"/>
              <a:t>superior / inferior</a:t>
            </a:r>
          </a:p>
          <a:p>
            <a:pPr>
              <a:lnSpc>
                <a:spcPct val="100000"/>
              </a:lnSpc>
            </a:pPr>
            <a:r>
              <a:rPr lang="en-AU" dirty="0" smtClean="0"/>
              <a:t>Frontal plane</a:t>
            </a:r>
          </a:p>
          <a:p>
            <a:pPr lvl="1">
              <a:lnSpc>
                <a:spcPct val="100000"/>
              </a:lnSpc>
            </a:pPr>
            <a:r>
              <a:rPr lang="en-AU" dirty="0" smtClean="0"/>
              <a:t>anterior </a:t>
            </a:r>
            <a:r>
              <a:rPr lang="en-AU" dirty="0"/>
              <a:t>/ posterior </a:t>
            </a:r>
          </a:p>
        </p:txBody>
      </p:sp>
      <p:sp>
        <p:nvSpPr>
          <p:cNvPr id="2" name="Slide Number Placeholder 1"/>
          <p:cNvSpPr>
            <a:spLocks noGrp="1"/>
          </p:cNvSpPr>
          <p:nvPr>
            <p:ph type="sldNum" sz="quarter" idx="12"/>
          </p:nvPr>
        </p:nvSpPr>
        <p:spPr/>
        <p:txBody>
          <a:bodyPr/>
          <a:lstStyle/>
          <a:p>
            <a:fld id="{2098FC7C-5A73-4CE4-9ED4-529E12F90497}" type="slidenum">
              <a:rPr lang="en-AU" smtClean="0"/>
              <a:t>4</a:t>
            </a:fld>
            <a:endParaRPr lang="en-AU"/>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52962" y="1634331"/>
            <a:ext cx="3609975" cy="4733925"/>
          </a:xfrm>
          <a:prstGeom prst="rect">
            <a:avLst/>
          </a:prstGeom>
        </p:spPr>
      </p:pic>
    </p:spTree>
    <p:extLst>
      <p:ext uri="{BB962C8B-B14F-4D97-AF65-F5344CB8AC3E}">
        <p14:creationId xmlns:p14="http://schemas.microsoft.com/office/powerpoint/2010/main" val="155092827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685800" y="481807"/>
            <a:ext cx="7772400" cy="762000"/>
          </a:xfrm>
        </p:spPr>
        <p:txBody>
          <a:bodyPr/>
          <a:lstStyle/>
          <a:p>
            <a:r>
              <a:rPr lang="en-AU" dirty="0"/>
              <a:t>Skeletal System </a:t>
            </a:r>
          </a:p>
        </p:txBody>
      </p:sp>
      <p:sp>
        <p:nvSpPr>
          <p:cNvPr id="33795" name="Rectangle 3"/>
          <p:cNvSpPr>
            <a:spLocks noGrp="1" noChangeArrowheads="1"/>
          </p:cNvSpPr>
          <p:nvPr>
            <p:ph type="body" idx="1"/>
          </p:nvPr>
        </p:nvSpPr>
        <p:spPr/>
        <p:txBody>
          <a:bodyPr/>
          <a:lstStyle/>
          <a:p>
            <a:r>
              <a:rPr lang="en-AU" sz="2800" b="1">
                <a:effectLst/>
                <a:latin typeface="Arial" panose="020B0604020202020204" pitchFamily="34" charset="0"/>
              </a:rPr>
              <a:t>Joints</a:t>
            </a:r>
            <a:r>
              <a:rPr lang="en-AU" sz="2800">
                <a:effectLst/>
                <a:latin typeface="Arial" panose="020B0604020202020204" pitchFamily="34" charset="0"/>
              </a:rPr>
              <a:t> – articulation between bones</a:t>
            </a:r>
          </a:p>
          <a:p>
            <a:r>
              <a:rPr lang="en-AU" sz="2800" b="1">
                <a:effectLst/>
                <a:latin typeface="Arial" panose="020B0604020202020204" pitchFamily="34" charset="0"/>
              </a:rPr>
              <a:t>Ligaments</a:t>
            </a:r>
            <a:r>
              <a:rPr lang="en-AU" sz="2800">
                <a:effectLst/>
                <a:latin typeface="Arial" panose="020B0604020202020204" pitchFamily="34" charset="0"/>
              </a:rPr>
              <a:t> – connective tissue that connects bone to bone</a:t>
            </a:r>
          </a:p>
          <a:p>
            <a:r>
              <a:rPr lang="en-AU" sz="2800" b="1">
                <a:effectLst/>
                <a:latin typeface="Arial" panose="020B0604020202020204" pitchFamily="34" charset="0"/>
              </a:rPr>
              <a:t>Tendons</a:t>
            </a:r>
            <a:r>
              <a:rPr lang="en-AU" sz="2800">
                <a:effectLst/>
                <a:latin typeface="Arial" panose="020B0604020202020204" pitchFamily="34" charset="0"/>
              </a:rPr>
              <a:t> – connects muscle to bone</a:t>
            </a:r>
          </a:p>
          <a:p>
            <a:r>
              <a:rPr lang="en-AU" sz="2800" b="1">
                <a:effectLst/>
                <a:latin typeface="Arial" panose="020B0604020202020204" pitchFamily="34" charset="0"/>
              </a:rPr>
              <a:t>Proprioception</a:t>
            </a:r>
            <a:r>
              <a:rPr lang="en-AU" sz="2800">
                <a:effectLst/>
                <a:latin typeface="Arial" panose="020B0604020202020204" pitchFamily="34" charset="0"/>
              </a:rPr>
              <a:t> – receipt of info from muscles and tendons that enables brain to determine movements and position of the body and its parts</a:t>
            </a:r>
          </a:p>
          <a:p>
            <a:r>
              <a:rPr lang="en-AU" sz="2800">
                <a:effectLst/>
                <a:latin typeface="Arial" panose="020B0604020202020204" pitchFamily="34" charset="0"/>
              </a:rPr>
              <a:t>Range of Motion (ROM) – active and passive</a:t>
            </a:r>
          </a:p>
        </p:txBody>
      </p:sp>
      <p:pic>
        <p:nvPicPr>
          <p:cNvPr id="33796" name="Picture 4" descr="ag00026_"/>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7010400" y="381000"/>
            <a:ext cx="1714500" cy="1154113"/>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p:txBody>
          <a:bodyPr/>
          <a:lstStyle/>
          <a:p>
            <a:fld id="{2098FC7C-5A73-4CE4-9ED4-529E12F90497}" type="slidenum">
              <a:rPr lang="en-AU" smtClean="0"/>
              <a:t>5</a:t>
            </a:fld>
            <a:endParaRPr lang="en-AU"/>
          </a:p>
        </p:txBody>
      </p:sp>
    </p:spTree>
    <p:extLst>
      <p:ext uri="{BB962C8B-B14F-4D97-AF65-F5344CB8AC3E}">
        <p14:creationId xmlns:p14="http://schemas.microsoft.com/office/powerpoint/2010/main" val="51610020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33795">
                                            <p:txEl>
                                              <p:pRg st="0" end="0"/>
                                            </p:txEl>
                                          </p:spTgt>
                                        </p:tgtEl>
                                        <p:attrNameLst>
                                          <p:attrName>style.visibility</p:attrName>
                                        </p:attrNameLst>
                                      </p:cBhvr>
                                      <p:to>
                                        <p:strVal val="visible"/>
                                      </p:to>
                                    </p:set>
                                    <p:animEffect transition="in" filter="box(out)">
                                      <p:cBhvr>
                                        <p:cTn id="7" dur="500"/>
                                        <p:tgtEl>
                                          <p:spTgt spid="33795">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2" name="camera.wav"/>
                                        </p:tgtEl>
                                      </p:cMediaNode>
                                    </p:audio>
                                  </p:sub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33795">
                                            <p:txEl>
                                              <p:pRg st="1" end="1"/>
                                            </p:txEl>
                                          </p:spTgt>
                                        </p:tgtEl>
                                        <p:attrNameLst>
                                          <p:attrName>style.visibility</p:attrName>
                                        </p:attrNameLst>
                                      </p:cBhvr>
                                      <p:to>
                                        <p:strVal val="visible"/>
                                      </p:to>
                                    </p:set>
                                    <p:animEffect transition="in" filter="box(out)">
                                      <p:cBhvr>
                                        <p:cTn id="12" dur="500"/>
                                        <p:tgtEl>
                                          <p:spTgt spid="33795">
                                            <p:txEl>
                                              <p:pRg st="1" end="1"/>
                                            </p:txEl>
                                          </p:spTgt>
                                        </p:tgtEl>
                                      </p:cBhvr>
                                    </p:animEffect>
                                  </p:childTnLst>
                                  <p:subTnLst>
                                    <p:audio>
                                      <p:cMediaNode>
                                        <p:cTn display="0" masterRel="sameClick">
                                          <p:stCondLst>
                                            <p:cond evt="begin" delay="0">
                                              <p:tn val="10"/>
                                            </p:cond>
                                          </p:stCondLst>
                                          <p:endCondLst>
                                            <p:cond evt="onStopAudio" delay="0">
                                              <p:tgtEl>
                                                <p:sldTgt/>
                                              </p:tgtEl>
                                            </p:cond>
                                          </p:endCondLst>
                                        </p:cTn>
                                        <p:tgtEl>
                                          <p:sndTgt r:embed="rId2" name="camera.wav"/>
                                        </p:tgtEl>
                                      </p:cMediaNode>
                                    </p:audio>
                                  </p:sub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32" fill="hold" grpId="0" nodeType="clickEffect">
                                  <p:stCondLst>
                                    <p:cond delay="0"/>
                                  </p:stCondLst>
                                  <p:childTnLst>
                                    <p:set>
                                      <p:cBhvr>
                                        <p:cTn id="16" dur="1" fill="hold">
                                          <p:stCondLst>
                                            <p:cond delay="0"/>
                                          </p:stCondLst>
                                        </p:cTn>
                                        <p:tgtEl>
                                          <p:spTgt spid="33795">
                                            <p:txEl>
                                              <p:pRg st="2" end="2"/>
                                            </p:txEl>
                                          </p:spTgt>
                                        </p:tgtEl>
                                        <p:attrNameLst>
                                          <p:attrName>style.visibility</p:attrName>
                                        </p:attrNameLst>
                                      </p:cBhvr>
                                      <p:to>
                                        <p:strVal val="visible"/>
                                      </p:to>
                                    </p:set>
                                    <p:animEffect transition="in" filter="box(out)">
                                      <p:cBhvr>
                                        <p:cTn id="17" dur="500"/>
                                        <p:tgtEl>
                                          <p:spTgt spid="33795">
                                            <p:txEl>
                                              <p:pRg st="2" end="2"/>
                                            </p:txEl>
                                          </p:spTgt>
                                        </p:tgtEl>
                                      </p:cBhvr>
                                    </p:animEffect>
                                  </p:childTnLst>
                                  <p:subTnLst>
                                    <p:audio>
                                      <p:cMediaNode>
                                        <p:cTn display="0" masterRel="sameClick">
                                          <p:stCondLst>
                                            <p:cond evt="begin" delay="0">
                                              <p:tn val="15"/>
                                            </p:cond>
                                          </p:stCondLst>
                                          <p:endCondLst>
                                            <p:cond evt="onStopAudio" delay="0">
                                              <p:tgtEl>
                                                <p:sldTgt/>
                                              </p:tgtEl>
                                            </p:cond>
                                          </p:endCondLst>
                                        </p:cTn>
                                        <p:tgtEl>
                                          <p:sndTgt r:embed="rId2" name="camera.wav"/>
                                        </p:tgtEl>
                                      </p:cMediaNode>
                                    </p:audio>
                                  </p:sub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32" fill="hold" grpId="0" nodeType="clickEffect">
                                  <p:stCondLst>
                                    <p:cond delay="0"/>
                                  </p:stCondLst>
                                  <p:childTnLst>
                                    <p:set>
                                      <p:cBhvr>
                                        <p:cTn id="21" dur="1" fill="hold">
                                          <p:stCondLst>
                                            <p:cond delay="0"/>
                                          </p:stCondLst>
                                        </p:cTn>
                                        <p:tgtEl>
                                          <p:spTgt spid="33795">
                                            <p:txEl>
                                              <p:pRg st="3" end="3"/>
                                            </p:txEl>
                                          </p:spTgt>
                                        </p:tgtEl>
                                        <p:attrNameLst>
                                          <p:attrName>style.visibility</p:attrName>
                                        </p:attrNameLst>
                                      </p:cBhvr>
                                      <p:to>
                                        <p:strVal val="visible"/>
                                      </p:to>
                                    </p:set>
                                    <p:animEffect transition="in" filter="box(out)">
                                      <p:cBhvr>
                                        <p:cTn id="22" dur="500"/>
                                        <p:tgtEl>
                                          <p:spTgt spid="33795">
                                            <p:txEl>
                                              <p:pRg st="3" end="3"/>
                                            </p:txEl>
                                          </p:spTgt>
                                        </p:tgtEl>
                                      </p:cBhvr>
                                    </p:animEffect>
                                  </p:childTnLst>
                                  <p:subTnLst>
                                    <p:audio>
                                      <p:cMediaNode>
                                        <p:cTn display="0" masterRel="sameClick">
                                          <p:stCondLst>
                                            <p:cond evt="begin" delay="0">
                                              <p:tn val="20"/>
                                            </p:cond>
                                          </p:stCondLst>
                                          <p:endCondLst>
                                            <p:cond evt="onStopAudio" delay="0">
                                              <p:tgtEl>
                                                <p:sldTgt/>
                                              </p:tgtEl>
                                            </p:cond>
                                          </p:endCondLst>
                                        </p:cTn>
                                        <p:tgtEl>
                                          <p:sndTgt r:embed="rId2" name="camera.wav"/>
                                        </p:tgtEl>
                                      </p:cMediaNode>
                                    </p:audio>
                                  </p:subTnLst>
                                </p:cTn>
                              </p:par>
                            </p:childTnLst>
                          </p:cTn>
                        </p:par>
                      </p:childTnLst>
                    </p:cTn>
                  </p:par>
                  <p:par>
                    <p:cTn id="23" fill="hold" nodeType="clickPar">
                      <p:stCondLst>
                        <p:cond delay="indefinite"/>
                      </p:stCondLst>
                      <p:childTnLst>
                        <p:par>
                          <p:cTn id="24" fill="hold" nodeType="withGroup">
                            <p:stCondLst>
                              <p:cond delay="0"/>
                            </p:stCondLst>
                            <p:childTnLst>
                              <p:par>
                                <p:cTn id="25" presetID="4" presetClass="entr" presetSubtype="32" fill="hold" grpId="0" nodeType="clickEffect">
                                  <p:stCondLst>
                                    <p:cond delay="0"/>
                                  </p:stCondLst>
                                  <p:childTnLst>
                                    <p:set>
                                      <p:cBhvr>
                                        <p:cTn id="26" dur="1" fill="hold">
                                          <p:stCondLst>
                                            <p:cond delay="0"/>
                                          </p:stCondLst>
                                        </p:cTn>
                                        <p:tgtEl>
                                          <p:spTgt spid="33795">
                                            <p:txEl>
                                              <p:pRg st="4" end="4"/>
                                            </p:txEl>
                                          </p:spTgt>
                                        </p:tgtEl>
                                        <p:attrNameLst>
                                          <p:attrName>style.visibility</p:attrName>
                                        </p:attrNameLst>
                                      </p:cBhvr>
                                      <p:to>
                                        <p:strVal val="visible"/>
                                      </p:to>
                                    </p:set>
                                    <p:animEffect transition="in" filter="box(out)">
                                      <p:cBhvr>
                                        <p:cTn id="27" dur="500"/>
                                        <p:tgtEl>
                                          <p:spTgt spid="33795">
                                            <p:txEl>
                                              <p:pRg st="4" end="4"/>
                                            </p:txEl>
                                          </p:spTgt>
                                        </p:tgtEl>
                                      </p:cBhvr>
                                    </p:animEffect>
                                  </p:childTnLst>
                                  <p:subTnLst>
                                    <p:audio>
                                      <p:cMediaNode>
                                        <p:cTn display="0" masterRel="sameClick">
                                          <p:stCondLst>
                                            <p:cond evt="begin" delay="0">
                                              <p:tn val="25"/>
                                            </p:cond>
                                          </p:stCondLst>
                                          <p:endCondLst>
                                            <p:cond evt="onStopAudio" delay="0">
                                              <p:tgtEl>
                                                <p:sldTgt/>
                                              </p:tgtEl>
                                            </p:cond>
                                          </p:endCondLst>
                                        </p:cTn>
                                        <p:tgtEl>
                                          <p:sndTgt r:embed="rId2"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5" grpId="0" build="p"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noRot="1" noChangeArrowheads="1"/>
          </p:cNvSpPr>
          <p:nvPr>
            <p:ph type="title"/>
          </p:nvPr>
        </p:nvSpPr>
        <p:spPr/>
        <p:txBody>
          <a:bodyPr/>
          <a:lstStyle/>
          <a:p>
            <a:pPr algn="ctr" eaLnBrk="1" hangingPunct="1">
              <a:defRPr/>
            </a:pPr>
            <a:r>
              <a:rPr lang="en-AU" sz="3800" dirty="0" smtClean="0"/>
              <a:t>Joint Movements </a:t>
            </a:r>
            <a:br>
              <a:rPr lang="en-AU" sz="3800" dirty="0" smtClean="0"/>
            </a:br>
            <a:r>
              <a:rPr lang="en-AU" sz="3800" dirty="0" smtClean="0"/>
              <a:t>Directional Terms</a:t>
            </a:r>
            <a:r>
              <a:rPr lang="en-US" sz="3800" dirty="0" smtClean="0"/>
              <a:t> </a:t>
            </a:r>
          </a:p>
        </p:txBody>
      </p:sp>
      <p:sp>
        <p:nvSpPr>
          <p:cNvPr id="5123" name="Rectangle 3"/>
          <p:cNvSpPr>
            <a:spLocks noGrp="1" noChangeArrowheads="1"/>
          </p:cNvSpPr>
          <p:nvPr>
            <p:ph type="body" sz="half" idx="1"/>
          </p:nvPr>
        </p:nvSpPr>
        <p:spPr>
          <a:xfrm>
            <a:off x="737218" y="1690689"/>
            <a:ext cx="2803525" cy="3744912"/>
          </a:xfrm>
        </p:spPr>
        <p:txBody>
          <a:bodyPr>
            <a:noAutofit/>
          </a:bodyPr>
          <a:lstStyle/>
          <a:p>
            <a:pPr eaLnBrk="1" hangingPunct="1">
              <a:lnSpc>
                <a:spcPct val="80000"/>
              </a:lnSpc>
              <a:buFont typeface="Wingdings" panose="05000000000000000000" pitchFamily="2" charset="2"/>
              <a:buChar char="Ø"/>
            </a:pPr>
            <a:r>
              <a:rPr lang="en-AU" sz="1800" dirty="0" smtClean="0">
                <a:effectLst/>
              </a:rPr>
              <a:t>Flexion</a:t>
            </a:r>
          </a:p>
          <a:p>
            <a:pPr eaLnBrk="1" hangingPunct="1">
              <a:lnSpc>
                <a:spcPct val="80000"/>
              </a:lnSpc>
              <a:buFont typeface="Wingdings" panose="05000000000000000000" pitchFamily="2" charset="2"/>
              <a:buChar char="Ø"/>
            </a:pPr>
            <a:r>
              <a:rPr lang="en-AU" sz="1800" dirty="0" smtClean="0">
                <a:effectLst/>
              </a:rPr>
              <a:t>Extension</a:t>
            </a:r>
          </a:p>
          <a:p>
            <a:pPr eaLnBrk="1" hangingPunct="1">
              <a:lnSpc>
                <a:spcPct val="80000"/>
              </a:lnSpc>
              <a:buFont typeface="Wingdings" panose="05000000000000000000" pitchFamily="2" charset="2"/>
              <a:buChar char="Ø"/>
            </a:pPr>
            <a:r>
              <a:rPr lang="en-AU" sz="1800" dirty="0" smtClean="0">
                <a:effectLst/>
              </a:rPr>
              <a:t>Dorsiflexion</a:t>
            </a:r>
          </a:p>
          <a:p>
            <a:pPr eaLnBrk="1" hangingPunct="1">
              <a:lnSpc>
                <a:spcPct val="80000"/>
              </a:lnSpc>
              <a:buFont typeface="Wingdings" panose="05000000000000000000" pitchFamily="2" charset="2"/>
              <a:buChar char="Ø"/>
            </a:pPr>
            <a:r>
              <a:rPr lang="en-AU" sz="1800" dirty="0" smtClean="0">
                <a:effectLst/>
              </a:rPr>
              <a:t>Plantar flexion</a:t>
            </a:r>
          </a:p>
          <a:p>
            <a:pPr eaLnBrk="1" hangingPunct="1">
              <a:lnSpc>
                <a:spcPct val="80000"/>
              </a:lnSpc>
              <a:buFont typeface="Wingdings" panose="05000000000000000000" pitchFamily="2" charset="2"/>
              <a:buChar char="Ø"/>
            </a:pPr>
            <a:r>
              <a:rPr lang="en-AU" sz="1800" dirty="0" smtClean="0">
                <a:effectLst/>
              </a:rPr>
              <a:t>Abduction</a:t>
            </a:r>
          </a:p>
          <a:p>
            <a:pPr eaLnBrk="1" hangingPunct="1">
              <a:lnSpc>
                <a:spcPct val="80000"/>
              </a:lnSpc>
              <a:buFont typeface="Wingdings" panose="05000000000000000000" pitchFamily="2" charset="2"/>
              <a:buChar char="Ø"/>
            </a:pPr>
            <a:r>
              <a:rPr lang="en-AU" sz="1800" dirty="0" smtClean="0">
                <a:effectLst/>
              </a:rPr>
              <a:t>Adduction</a:t>
            </a:r>
          </a:p>
          <a:p>
            <a:pPr eaLnBrk="1" hangingPunct="1">
              <a:lnSpc>
                <a:spcPct val="80000"/>
              </a:lnSpc>
              <a:buFont typeface="Wingdings" panose="05000000000000000000" pitchFamily="2" charset="2"/>
              <a:buChar char="Ø"/>
            </a:pPr>
            <a:r>
              <a:rPr lang="en-AU" sz="1800" dirty="0" smtClean="0">
                <a:effectLst/>
              </a:rPr>
              <a:t>Horizontal Abduction</a:t>
            </a:r>
          </a:p>
          <a:p>
            <a:pPr eaLnBrk="1" hangingPunct="1">
              <a:lnSpc>
                <a:spcPct val="80000"/>
              </a:lnSpc>
              <a:buFont typeface="Wingdings" panose="05000000000000000000" pitchFamily="2" charset="2"/>
              <a:buChar char="Ø"/>
            </a:pPr>
            <a:r>
              <a:rPr lang="en-AU" sz="1800" dirty="0" smtClean="0">
                <a:effectLst/>
              </a:rPr>
              <a:t>Horizontal Adduction</a:t>
            </a:r>
          </a:p>
          <a:p>
            <a:pPr eaLnBrk="1" hangingPunct="1">
              <a:lnSpc>
                <a:spcPct val="80000"/>
              </a:lnSpc>
              <a:buFont typeface="Wingdings" panose="05000000000000000000" pitchFamily="2" charset="2"/>
              <a:buChar char="Ø"/>
            </a:pPr>
            <a:r>
              <a:rPr lang="en-AU" sz="1800" dirty="0" smtClean="0">
                <a:effectLst/>
              </a:rPr>
              <a:t>Circumduction</a:t>
            </a:r>
          </a:p>
          <a:p>
            <a:pPr eaLnBrk="1" hangingPunct="1">
              <a:lnSpc>
                <a:spcPct val="80000"/>
              </a:lnSpc>
              <a:buFont typeface="Wingdings" panose="05000000000000000000" pitchFamily="2" charset="2"/>
              <a:buChar char="Ø"/>
            </a:pPr>
            <a:r>
              <a:rPr lang="en-AU" sz="1800" dirty="0" smtClean="0">
                <a:effectLst/>
              </a:rPr>
              <a:t>Radial deviation</a:t>
            </a:r>
          </a:p>
          <a:p>
            <a:pPr eaLnBrk="1" hangingPunct="1">
              <a:lnSpc>
                <a:spcPct val="80000"/>
              </a:lnSpc>
              <a:buFont typeface="Wingdings" panose="05000000000000000000" pitchFamily="2" charset="2"/>
              <a:buChar char="Ø"/>
            </a:pPr>
            <a:r>
              <a:rPr lang="en-AU" sz="1800" dirty="0" smtClean="0">
                <a:effectLst/>
              </a:rPr>
              <a:t>Ulnar deviation</a:t>
            </a:r>
          </a:p>
          <a:p>
            <a:pPr eaLnBrk="1" hangingPunct="1">
              <a:lnSpc>
                <a:spcPct val="80000"/>
              </a:lnSpc>
              <a:buFont typeface="Wingdings" panose="05000000000000000000" pitchFamily="2" charset="2"/>
              <a:buChar char="Ø"/>
            </a:pPr>
            <a:r>
              <a:rPr lang="en-AU" sz="1800" dirty="0" smtClean="0">
                <a:effectLst/>
              </a:rPr>
              <a:t>Opposition</a:t>
            </a:r>
          </a:p>
          <a:p>
            <a:pPr eaLnBrk="1" hangingPunct="1">
              <a:lnSpc>
                <a:spcPct val="80000"/>
              </a:lnSpc>
              <a:buFont typeface="Wingdings" panose="05000000000000000000" pitchFamily="2" charset="2"/>
              <a:buChar char="Ø"/>
            </a:pPr>
            <a:r>
              <a:rPr lang="en-AU" sz="1800" dirty="0" smtClean="0">
                <a:effectLst/>
              </a:rPr>
              <a:t>Internal Rotation</a:t>
            </a:r>
          </a:p>
          <a:p>
            <a:pPr eaLnBrk="1" hangingPunct="1">
              <a:lnSpc>
                <a:spcPct val="80000"/>
              </a:lnSpc>
              <a:buFont typeface="Wingdings" panose="05000000000000000000" pitchFamily="2" charset="2"/>
              <a:buChar char="Ø"/>
            </a:pPr>
            <a:r>
              <a:rPr lang="en-AU" sz="1800" dirty="0" smtClean="0">
                <a:effectLst/>
              </a:rPr>
              <a:t>External Rotation</a:t>
            </a:r>
          </a:p>
        </p:txBody>
      </p:sp>
      <p:sp>
        <p:nvSpPr>
          <p:cNvPr id="5124" name="Rectangle 4"/>
          <p:cNvSpPr>
            <a:spLocks noGrp="1" noChangeArrowheads="1"/>
          </p:cNvSpPr>
          <p:nvPr>
            <p:ph type="body" sz="half" idx="2"/>
          </p:nvPr>
        </p:nvSpPr>
        <p:spPr>
          <a:xfrm>
            <a:off x="4553568" y="1906589"/>
            <a:ext cx="3322638" cy="3384550"/>
          </a:xfrm>
        </p:spPr>
        <p:txBody>
          <a:bodyPr>
            <a:noAutofit/>
          </a:bodyPr>
          <a:lstStyle/>
          <a:p>
            <a:pPr eaLnBrk="1" hangingPunct="1">
              <a:lnSpc>
                <a:spcPct val="80000"/>
              </a:lnSpc>
              <a:buFont typeface="Wingdings" panose="05000000000000000000" pitchFamily="2" charset="2"/>
              <a:buChar char="Ø"/>
            </a:pPr>
            <a:r>
              <a:rPr lang="en-AU" sz="1800" dirty="0" smtClean="0">
                <a:effectLst/>
              </a:rPr>
              <a:t>Lateral flexion</a:t>
            </a:r>
          </a:p>
          <a:p>
            <a:pPr eaLnBrk="1" hangingPunct="1">
              <a:lnSpc>
                <a:spcPct val="80000"/>
              </a:lnSpc>
              <a:buFont typeface="Wingdings" panose="05000000000000000000" pitchFamily="2" charset="2"/>
              <a:buChar char="Ø"/>
            </a:pPr>
            <a:r>
              <a:rPr lang="en-AU" sz="1800" dirty="0" smtClean="0">
                <a:effectLst/>
              </a:rPr>
              <a:t>Rotation</a:t>
            </a:r>
          </a:p>
          <a:p>
            <a:pPr eaLnBrk="1" hangingPunct="1">
              <a:lnSpc>
                <a:spcPct val="80000"/>
              </a:lnSpc>
              <a:buFont typeface="Wingdings" panose="05000000000000000000" pitchFamily="2" charset="2"/>
              <a:buChar char="Ø"/>
            </a:pPr>
            <a:r>
              <a:rPr lang="en-AU" sz="1800" dirty="0" smtClean="0">
                <a:effectLst/>
              </a:rPr>
              <a:t>Upward rotation</a:t>
            </a:r>
          </a:p>
          <a:p>
            <a:pPr eaLnBrk="1" hangingPunct="1">
              <a:lnSpc>
                <a:spcPct val="80000"/>
              </a:lnSpc>
              <a:buFont typeface="Wingdings" panose="05000000000000000000" pitchFamily="2" charset="2"/>
              <a:buChar char="Ø"/>
            </a:pPr>
            <a:r>
              <a:rPr lang="en-AU" sz="1800" dirty="0" smtClean="0">
                <a:effectLst/>
              </a:rPr>
              <a:t>Downward rotation</a:t>
            </a:r>
          </a:p>
          <a:p>
            <a:pPr eaLnBrk="1" hangingPunct="1">
              <a:lnSpc>
                <a:spcPct val="80000"/>
              </a:lnSpc>
              <a:buFont typeface="Wingdings" panose="05000000000000000000" pitchFamily="2" charset="2"/>
              <a:buChar char="Ø"/>
            </a:pPr>
            <a:r>
              <a:rPr lang="en-AU" sz="1800" dirty="0" smtClean="0">
                <a:effectLst/>
              </a:rPr>
              <a:t>Supination</a:t>
            </a:r>
          </a:p>
          <a:p>
            <a:pPr eaLnBrk="1" hangingPunct="1">
              <a:lnSpc>
                <a:spcPct val="80000"/>
              </a:lnSpc>
              <a:buFont typeface="Wingdings" panose="05000000000000000000" pitchFamily="2" charset="2"/>
              <a:buChar char="Ø"/>
            </a:pPr>
            <a:r>
              <a:rPr lang="en-AU" sz="1800" dirty="0" smtClean="0">
                <a:effectLst/>
              </a:rPr>
              <a:t>Pronation</a:t>
            </a:r>
          </a:p>
          <a:p>
            <a:pPr eaLnBrk="1" hangingPunct="1">
              <a:lnSpc>
                <a:spcPct val="80000"/>
              </a:lnSpc>
              <a:buFont typeface="Wingdings" panose="05000000000000000000" pitchFamily="2" charset="2"/>
              <a:buChar char="Ø"/>
            </a:pPr>
            <a:r>
              <a:rPr lang="en-AU" sz="1800" dirty="0" smtClean="0">
                <a:effectLst/>
              </a:rPr>
              <a:t>Inversion</a:t>
            </a:r>
          </a:p>
          <a:p>
            <a:pPr eaLnBrk="1" hangingPunct="1">
              <a:lnSpc>
                <a:spcPct val="80000"/>
              </a:lnSpc>
              <a:buFont typeface="Wingdings" panose="05000000000000000000" pitchFamily="2" charset="2"/>
              <a:buChar char="Ø"/>
            </a:pPr>
            <a:r>
              <a:rPr lang="en-AU" sz="1800" dirty="0" smtClean="0">
                <a:effectLst/>
              </a:rPr>
              <a:t>Eversion</a:t>
            </a:r>
          </a:p>
          <a:p>
            <a:pPr eaLnBrk="1" hangingPunct="1">
              <a:lnSpc>
                <a:spcPct val="80000"/>
              </a:lnSpc>
              <a:buFont typeface="Wingdings" panose="05000000000000000000" pitchFamily="2" charset="2"/>
              <a:buChar char="Ø"/>
            </a:pPr>
            <a:r>
              <a:rPr lang="en-AU" sz="1800" dirty="0" smtClean="0">
                <a:effectLst/>
              </a:rPr>
              <a:t>Protraction</a:t>
            </a:r>
          </a:p>
          <a:p>
            <a:pPr eaLnBrk="1" hangingPunct="1">
              <a:lnSpc>
                <a:spcPct val="80000"/>
              </a:lnSpc>
              <a:buFont typeface="Wingdings" panose="05000000000000000000" pitchFamily="2" charset="2"/>
              <a:buChar char="Ø"/>
            </a:pPr>
            <a:r>
              <a:rPr lang="en-AU" sz="1800" dirty="0" smtClean="0">
                <a:effectLst/>
              </a:rPr>
              <a:t>Retraction</a:t>
            </a:r>
          </a:p>
          <a:p>
            <a:pPr eaLnBrk="1" hangingPunct="1">
              <a:lnSpc>
                <a:spcPct val="80000"/>
              </a:lnSpc>
              <a:buFont typeface="Wingdings" panose="05000000000000000000" pitchFamily="2" charset="2"/>
              <a:buChar char="Ø"/>
            </a:pPr>
            <a:r>
              <a:rPr lang="en-AU" sz="1800" dirty="0" smtClean="0">
                <a:effectLst/>
              </a:rPr>
              <a:t>Elevation</a:t>
            </a:r>
          </a:p>
          <a:p>
            <a:pPr eaLnBrk="1" hangingPunct="1">
              <a:lnSpc>
                <a:spcPct val="80000"/>
              </a:lnSpc>
              <a:buFont typeface="Wingdings" panose="05000000000000000000" pitchFamily="2" charset="2"/>
              <a:buChar char="Ø"/>
            </a:pPr>
            <a:r>
              <a:rPr lang="en-AU" sz="1800" dirty="0" smtClean="0">
                <a:effectLst/>
              </a:rPr>
              <a:t>Depression</a:t>
            </a:r>
            <a:r>
              <a:rPr lang="en-US" sz="1800" dirty="0" smtClean="0">
                <a:effectLst/>
              </a:rPr>
              <a:t> </a:t>
            </a:r>
          </a:p>
        </p:txBody>
      </p:sp>
      <p:sp>
        <p:nvSpPr>
          <p:cNvPr id="2" name="Slide Number Placeholder 1"/>
          <p:cNvSpPr>
            <a:spLocks noGrp="1"/>
          </p:cNvSpPr>
          <p:nvPr>
            <p:ph type="sldNum" sz="quarter" idx="12"/>
          </p:nvPr>
        </p:nvSpPr>
        <p:spPr>
          <a:xfrm>
            <a:off x="6288017" y="6111876"/>
            <a:ext cx="2057400" cy="365125"/>
          </a:xfrm>
        </p:spPr>
        <p:txBody>
          <a:bodyPr/>
          <a:lstStyle/>
          <a:p>
            <a:fld id="{2098FC7C-5A73-4CE4-9ED4-529E12F90497}" type="slidenum">
              <a:rPr lang="en-AU" smtClean="0"/>
              <a:t>6</a:t>
            </a:fld>
            <a:endParaRPr lang="en-AU"/>
          </a:p>
        </p:txBody>
      </p:sp>
    </p:spTree>
    <p:extLst>
      <p:ext uri="{BB962C8B-B14F-4D97-AF65-F5344CB8AC3E}">
        <p14:creationId xmlns:p14="http://schemas.microsoft.com/office/powerpoint/2010/main" val="31256238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Rot="1" noChangeArrowheads="1"/>
          </p:cNvSpPr>
          <p:nvPr>
            <p:ph type="title"/>
          </p:nvPr>
        </p:nvSpPr>
        <p:spPr/>
        <p:txBody>
          <a:bodyPr/>
          <a:lstStyle/>
          <a:p>
            <a:pPr algn="ctr" eaLnBrk="1" hangingPunct="1">
              <a:defRPr/>
            </a:pPr>
            <a:r>
              <a:rPr lang="en-AU" sz="3800" dirty="0" smtClean="0"/>
              <a:t>Definitions of Anatomical Locations and Positions</a:t>
            </a:r>
            <a:endParaRPr lang="en-US" sz="3800" dirty="0" smtClean="0"/>
          </a:p>
        </p:txBody>
      </p:sp>
      <p:sp>
        <p:nvSpPr>
          <p:cNvPr id="6147" name="Rectangle 3"/>
          <p:cNvSpPr>
            <a:spLocks noGrp="1" noChangeArrowheads="1"/>
          </p:cNvSpPr>
          <p:nvPr>
            <p:ph type="body" sz="half" idx="1"/>
          </p:nvPr>
        </p:nvSpPr>
        <p:spPr>
          <a:xfrm>
            <a:off x="1908175" y="1844675"/>
            <a:ext cx="2587625" cy="3744913"/>
          </a:xfrm>
        </p:spPr>
        <p:txBody>
          <a:bodyPr>
            <a:normAutofit fontScale="92500" lnSpcReduction="20000"/>
          </a:bodyPr>
          <a:lstStyle/>
          <a:p>
            <a:pPr eaLnBrk="1" hangingPunct="1">
              <a:lnSpc>
                <a:spcPct val="90000"/>
              </a:lnSpc>
              <a:buFont typeface="Wingdings" panose="05000000000000000000" pitchFamily="2" charset="2"/>
              <a:buChar char="Ø"/>
            </a:pPr>
            <a:r>
              <a:rPr lang="en-AU" sz="2000" dirty="0" smtClean="0">
                <a:effectLst/>
              </a:rPr>
              <a:t>Anterior</a:t>
            </a:r>
          </a:p>
          <a:p>
            <a:pPr eaLnBrk="1" hangingPunct="1">
              <a:lnSpc>
                <a:spcPct val="90000"/>
              </a:lnSpc>
              <a:buFont typeface="Wingdings" panose="05000000000000000000" pitchFamily="2" charset="2"/>
              <a:buChar char="Ø"/>
            </a:pPr>
            <a:r>
              <a:rPr lang="en-AU" sz="2000" dirty="0" smtClean="0">
                <a:effectLst/>
              </a:rPr>
              <a:t>Posterior</a:t>
            </a:r>
          </a:p>
          <a:p>
            <a:pPr eaLnBrk="1" hangingPunct="1">
              <a:lnSpc>
                <a:spcPct val="90000"/>
              </a:lnSpc>
              <a:buFont typeface="Wingdings" panose="05000000000000000000" pitchFamily="2" charset="2"/>
              <a:buChar char="Ø"/>
            </a:pPr>
            <a:r>
              <a:rPr lang="en-AU" sz="2000" dirty="0" smtClean="0">
                <a:effectLst/>
              </a:rPr>
              <a:t>Superficial</a:t>
            </a:r>
          </a:p>
          <a:p>
            <a:pPr eaLnBrk="1" hangingPunct="1">
              <a:lnSpc>
                <a:spcPct val="90000"/>
              </a:lnSpc>
              <a:buFont typeface="Wingdings" panose="05000000000000000000" pitchFamily="2" charset="2"/>
              <a:buChar char="Ø"/>
            </a:pPr>
            <a:r>
              <a:rPr lang="en-AU" sz="2000" dirty="0" smtClean="0">
                <a:effectLst/>
              </a:rPr>
              <a:t>Deep</a:t>
            </a:r>
          </a:p>
          <a:p>
            <a:pPr eaLnBrk="1" hangingPunct="1">
              <a:lnSpc>
                <a:spcPct val="90000"/>
              </a:lnSpc>
              <a:buFont typeface="Wingdings" panose="05000000000000000000" pitchFamily="2" charset="2"/>
              <a:buChar char="Ø"/>
            </a:pPr>
            <a:r>
              <a:rPr lang="en-AU" sz="2000" dirty="0" smtClean="0">
                <a:effectLst/>
              </a:rPr>
              <a:t>Proximal</a:t>
            </a:r>
          </a:p>
          <a:p>
            <a:pPr eaLnBrk="1" hangingPunct="1">
              <a:lnSpc>
                <a:spcPct val="90000"/>
              </a:lnSpc>
              <a:buFont typeface="Wingdings" panose="05000000000000000000" pitchFamily="2" charset="2"/>
              <a:buChar char="Ø"/>
            </a:pPr>
            <a:r>
              <a:rPr lang="en-AU" sz="2000" dirty="0" smtClean="0">
                <a:effectLst/>
              </a:rPr>
              <a:t>Distal</a:t>
            </a:r>
          </a:p>
          <a:p>
            <a:pPr eaLnBrk="1" hangingPunct="1">
              <a:lnSpc>
                <a:spcPct val="90000"/>
              </a:lnSpc>
              <a:buFont typeface="Wingdings" panose="05000000000000000000" pitchFamily="2" charset="2"/>
              <a:buChar char="Ø"/>
            </a:pPr>
            <a:r>
              <a:rPr lang="en-AU" sz="2000" dirty="0" smtClean="0">
                <a:effectLst/>
              </a:rPr>
              <a:t>Superior</a:t>
            </a:r>
          </a:p>
          <a:p>
            <a:pPr eaLnBrk="1" hangingPunct="1">
              <a:lnSpc>
                <a:spcPct val="90000"/>
              </a:lnSpc>
              <a:buFont typeface="Wingdings" panose="05000000000000000000" pitchFamily="2" charset="2"/>
              <a:buChar char="Ø"/>
            </a:pPr>
            <a:r>
              <a:rPr lang="en-AU" sz="2000" dirty="0" smtClean="0">
                <a:effectLst/>
              </a:rPr>
              <a:t>Inferior</a:t>
            </a:r>
          </a:p>
          <a:p>
            <a:pPr eaLnBrk="1" hangingPunct="1">
              <a:lnSpc>
                <a:spcPct val="90000"/>
              </a:lnSpc>
              <a:buFont typeface="Wingdings" panose="05000000000000000000" pitchFamily="2" charset="2"/>
              <a:buChar char="Ø"/>
            </a:pPr>
            <a:r>
              <a:rPr lang="en-AU" sz="2000" dirty="0" smtClean="0">
                <a:effectLst/>
              </a:rPr>
              <a:t>Medial </a:t>
            </a:r>
          </a:p>
          <a:p>
            <a:pPr eaLnBrk="1" hangingPunct="1">
              <a:lnSpc>
                <a:spcPct val="90000"/>
              </a:lnSpc>
              <a:buFont typeface="Wingdings" panose="05000000000000000000" pitchFamily="2" charset="2"/>
              <a:buChar char="Ø"/>
            </a:pPr>
            <a:r>
              <a:rPr lang="en-AU" sz="2000" dirty="0" smtClean="0">
                <a:effectLst/>
              </a:rPr>
              <a:t>Lateral</a:t>
            </a:r>
          </a:p>
          <a:p>
            <a:pPr eaLnBrk="1" hangingPunct="1">
              <a:lnSpc>
                <a:spcPct val="90000"/>
              </a:lnSpc>
              <a:buFont typeface="Wingdings" panose="05000000000000000000" pitchFamily="2" charset="2"/>
              <a:buChar char="Ø"/>
            </a:pPr>
            <a:r>
              <a:rPr lang="en-AU" sz="2000" dirty="0" err="1" smtClean="0">
                <a:effectLst/>
              </a:rPr>
              <a:t>Ipsilateral</a:t>
            </a:r>
            <a:endParaRPr lang="en-AU" sz="2000" dirty="0" smtClean="0">
              <a:effectLst/>
            </a:endParaRPr>
          </a:p>
        </p:txBody>
      </p:sp>
      <p:sp>
        <p:nvSpPr>
          <p:cNvPr id="6148" name="Rectangle 4"/>
          <p:cNvSpPr>
            <a:spLocks noGrp="1" noChangeArrowheads="1"/>
          </p:cNvSpPr>
          <p:nvPr>
            <p:ph type="body" sz="half" idx="2"/>
          </p:nvPr>
        </p:nvSpPr>
        <p:spPr>
          <a:xfrm>
            <a:off x="5148263" y="1773238"/>
            <a:ext cx="2232025" cy="3743325"/>
          </a:xfrm>
        </p:spPr>
        <p:txBody>
          <a:bodyPr>
            <a:normAutofit fontScale="92500" lnSpcReduction="20000"/>
          </a:bodyPr>
          <a:lstStyle/>
          <a:p>
            <a:pPr eaLnBrk="1" hangingPunct="1">
              <a:lnSpc>
                <a:spcPct val="90000"/>
              </a:lnSpc>
              <a:buFont typeface="Wingdings" panose="05000000000000000000" pitchFamily="2" charset="2"/>
              <a:buChar char="Ø"/>
            </a:pPr>
            <a:r>
              <a:rPr lang="en-AU" sz="2000" smtClean="0">
                <a:effectLst/>
              </a:rPr>
              <a:t>Contralateral</a:t>
            </a:r>
          </a:p>
          <a:p>
            <a:pPr eaLnBrk="1" hangingPunct="1">
              <a:lnSpc>
                <a:spcPct val="90000"/>
              </a:lnSpc>
              <a:buFont typeface="Wingdings" panose="05000000000000000000" pitchFamily="2" charset="2"/>
              <a:buChar char="Ø"/>
            </a:pPr>
            <a:r>
              <a:rPr lang="en-AU" sz="2000" smtClean="0">
                <a:effectLst/>
              </a:rPr>
              <a:t>Unilateral</a:t>
            </a:r>
          </a:p>
          <a:p>
            <a:pPr eaLnBrk="1" hangingPunct="1">
              <a:lnSpc>
                <a:spcPct val="90000"/>
              </a:lnSpc>
              <a:buFont typeface="Wingdings" panose="05000000000000000000" pitchFamily="2" charset="2"/>
              <a:buChar char="Ø"/>
            </a:pPr>
            <a:r>
              <a:rPr lang="en-AU" sz="2000" smtClean="0">
                <a:effectLst/>
              </a:rPr>
              <a:t>Bilateral</a:t>
            </a:r>
          </a:p>
          <a:p>
            <a:pPr eaLnBrk="1" hangingPunct="1">
              <a:lnSpc>
                <a:spcPct val="90000"/>
              </a:lnSpc>
              <a:buFont typeface="Wingdings" panose="05000000000000000000" pitchFamily="2" charset="2"/>
              <a:buChar char="Ø"/>
            </a:pPr>
            <a:r>
              <a:rPr lang="en-AU" sz="2000" smtClean="0">
                <a:effectLst/>
              </a:rPr>
              <a:t>Prone</a:t>
            </a:r>
          </a:p>
          <a:p>
            <a:pPr eaLnBrk="1" hangingPunct="1">
              <a:lnSpc>
                <a:spcPct val="90000"/>
              </a:lnSpc>
              <a:buFont typeface="Wingdings" panose="05000000000000000000" pitchFamily="2" charset="2"/>
              <a:buChar char="Ø"/>
            </a:pPr>
            <a:r>
              <a:rPr lang="en-AU" sz="2000" smtClean="0">
                <a:effectLst/>
              </a:rPr>
              <a:t>Supine</a:t>
            </a:r>
          </a:p>
          <a:p>
            <a:pPr eaLnBrk="1" hangingPunct="1">
              <a:lnSpc>
                <a:spcPct val="90000"/>
              </a:lnSpc>
              <a:buFont typeface="Wingdings" panose="05000000000000000000" pitchFamily="2" charset="2"/>
              <a:buChar char="Ø"/>
            </a:pPr>
            <a:r>
              <a:rPr lang="en-AU" sz="2000" smtClean="0">
                <a:effectLst/>
              </a:rPr>
              <a:t>Valgus</a:t>
            </a:r>
          </a:p>
          <a:p>
            <a:pPr eaLnBrk="1" hangingPunct="1">
              <a:lnSpc>
                <a:spcPct val="90000"/>
              </a:lnSpc>
              <a:buFont typeface="Wingdings" panose="05000000000000000000" pitchFamily="2" charset="2"/>
              <a:buChar char="Ø"/>
            </a:pPr>
            <a:r>
              <a:rPr lang="en-AU" sz="2000" smtClean="0">
                <a:effectLst/>
              </a:rPr>
              <a:t>Varus</a:t>
            </a:r>
          </a:p>
          <a:p>
            <a:pPr eaLnBrk="1" hangingPunct="1">
              <a:lnSpc>
                <a:spcPct val="90000"/>
              </a:lnSpc>
              <a:buFont typeface="Wingdings" panose="05000000000000000000" pitchFamily="2" charset="2"/>
              <a:buChar char="Ø"/>
            </a:pPr>
            <a:r>
              <a:rPr lang="en-AU" sz="2000" smtClean="0">
                <a:effectLst/>
              </a:rPr>
              <a:t>Arm</a:t>
            </a:r>
          </a:p>
          <a:p>
            <a:pPr eaLnBrk="1" hangingPunct="1">
              <a:lnSpc>
                <a:spcPct val="90000"/>
              </a:lnSpc>
              <a:buFont typeface="Wingdings" panose="05000000000000000000" pitchFamily="2" charset="2"/>
              <a:buChar char="Ø"/>
            </a:pPr>
            <a:r>
              <a:rPr lang="en-AU" sz="2000" smtClean="0">
                <a:effectLst/>
              </a:rPr>
              <a:t>Forearm</a:t>
            </a:r>
          </a:p>
          <a:p>
            <a:pPr eaLnBrk="1" hangingPunct="1">
              <a:lnSpc>
                <a:spcPct val="90000"/>
              </a:lnSpc>
              <a:buFont typeface="Wingdings" panose="05000000000000000000" pitchFamily="2" charset="2"/>
              <a:buChar char="Ø"/>
            </a:pPr>
            <a:r>
              <a:rPr lang="en-AU" sz="2000" smtClean="0">
                <a:effectLst/>
              </a:rPr>
              <a:t>Thigh</a:t>
            </a:r>
          </a:p>
          <a:p>
            <a:pPr eaLnBrk="1" hangingPunct="1">
              <a:lnSpc>
                <a:spcPct val="90000"/>
              </a:lnSpc>
              <a:buFont typeface="Wingdings" panose="05000000000000000000" pitchFamily="2" charset="2"/>
              <a:buChar char="Ø"/>
            </a:pPr>
            <a:r>
              <a:rPr lang="en-US" sz="2000" smtClean="0">
                <a:effectLst/>
              </a:rPr>
              <a:t>Leg</a:t>
            </a:r>
          </a:p>
        </p:txBody>
      </p:sp>
      <p:sp>
        <p:nvSpPr>
          <p:cNvPr id="2" name="Slide Number Placeholder 1"/>
          <p:cNvSpPr>
            <a:spLocks noGrp="1"/>
          </p:cNvSpPr>
          <p:nvPr>
            <p:ph type="sldNum" sz="quarter" idx="12"/>
          </p:nvPr>
        </p:nvSpPr>
        <p:spPr/>
        <p:txBody>
          <a:bodyPr/>
          <a:lstStyle/>
          <a:p>
            <a:fld id="{2098FC7C-5A73-4CE4-9ED4-529E12F90497}" type="slidenum">
              <a:rPr lang="en-AU" smtClean="0"/>
              <a:t>7</a:t>
            </a:fld>
            <a:endParaRPr lang="en-AU"/>
          </a:p>
        </p:txBody>
      </p:sp>
    </p:spTree>
    <p:extLst>
      <p:ext uri="{BB962C8B-B14F-4D97-AF65-F5344CB8AC3E}">
        <p14:creationId xmlns:p14="http://schemas.microsoft.com/office/powerpoint/2010/main" val="36767997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Rot="1" noChangeArrowheads="1"/>
          </p:cNvSpPr>
          <p:nvPr>
            <p:ph type="title"/>
          </p:nvPr>
        </p:nvSpPr>
        <p:spPr/>
        <p:txBody>
          <a:bodyPr/>
          <a:lstStyle/>
          <a:p>
            <a:pPr eaLnBrk="1" hangingPunct="1">
              <a:defRPr/>
            </a:pPr>
            <a:r>
              <a:rPr lang="en-AU" sz="3800" dirty="0" smtClean="0"/>
              <a:t>Skeletal Anatomy</a:t>
            </a:r>
            <a:br>
              <a:rPr lang="en-AU" sz="3800" dirty="0" smtClean="0"/>
            </a:br>
            <a:r>
              <a:rPr lang="en-AU" sz="3800" dirty="0" smtClean="0"/>
              <a:t>Bones</a:t>
            </a:r>
            <a:endParaRPr lang="en-US" sz="3800" dirty="0" smtClean="0"/>
          </a:p>
        </p:txBody>
      </p:sp>
      <p:sp>
        <p:nvSpPr>
          <p:cNvPr id="7171" name="Rectangle 3"/>
          <p:cNvSpPr>
            <a:spLocks noGrp="1" noChangeArrowheads="1"/>
          </p:cNvSpPr>
          <p:nvPr>
            <p:ph type="body" idx="1"/>
          </p:nvPr>
        </p:nvSpPr>
        <p:spPr>
          <a:xfrm>
            <a:off x="539750" y="1557338"/>
            <a:ext cx="8002588" cy="4751387"/>
          </a:xfrm>
        </p:spPr>
        <p:txBody>
          <a:bodyPr>
            <a:normAutofit lnSpcReduction="10000"/>
          </a:bodyPr>
          <a:lstStyle/>
          <a:p>
            <a:pPr lvl="1" eaLnBrk="1" hangingPunct="1">
              <a:lnSpc>
                <a:spcPct val="80000"/>
              </a:lnSpc>
              <a:buFont typeface="Wingdings" panose="05000000000000000000" pitchFamily="2" charset="2"/>
              <a:buChar char="Ø"/>
            </a:pPr>
            <a:r>
              <a:rPr lang="en-AU" sz="1800" smtClean="0">
                <a:effectLst/>
              </a:rPr>
              <a:t>Structure and mechanics of bone</a:t>
            </a:r>
          </a:p>
          <a:p>
            <a:pPr lvl="1" eaLnBrk="1" hangingPunct="1">
              <a:lnSpc>
                <a:spcPct val="80000"/>
              </a:lnSpc>
              <a:buFont typeface="Wingdings" panose="05000000000000000000" pitchFamily="2" charset="2"/>
              <a:buChar char="Ø"/>
            </a:pPr>
            <a:r>
              <a:rPr lang="en-AU" sz="1800" smtClean="0">
                <a:effectLst/>
              </a:rPr>
              <a:t>The biomechanical properties of bone</a:t>
            </a:r>
          </a:p>
          <a:p>
            <a:pPr lvl="1" eaLnBrk="1" hangingPunct="1">
              <a:lnSpc>
                <a:spcPct val="80000"/>
              </a:lnSpc>
              <a:buFont typeface="Wingdings" panose="05000000000000000000" pitchFamily="2" charset="2"/>
              <a:buChar char="Ø"/>
            </a:pPr>
            <a:r>
              <a:rPr lang="en-AU" sz="1800" smtClean="0">
                <a:effectLst/>
              </a:rPr>
              <a:t>The responses of bone to weight bearing activities</a:t>
            </a:r>
          </a:p>
          <a:p>
            <a:pPr lvl="1" eaLnBrk="1" hangingPunct="1">
              <a:lnSpc>
                <a:spcPct val="80000"/>
              </a:lnSpc>
              <a:buFont typeface="Wingdings" panose="05000000000000000000" pitchFamily="2" charset="2"/>
              <a:buChar char="Ø"/>
            </a:pPr>
            <a:r>
              <a:rPr lang="en-AU" sz="1800" smtClean="0">
                <a:effectLst/>
              </a:rPr>
              <a:t>Bone formation, growth, and remodelling</a:t>
            </a:r>
          </a:p>
          <a:p>
            <a:pPr lvl="1" eaLnBrk="1" hangingPunct="1">
              <a:lnSpc>
                <a:spcPct val="80000"/>
              </a:lnSpc>
              <a:buFont typeface="Wingdings" panose="05000000000000000000" pitchFamily="2" charset="2"/>
              <a:buChar char="Ø"/>
            </a:pPr>
            <a:r>
              <a:rPr lang="en-AU" sz="1800" smtClean="0">
                <a:effectLst/>
              </a:rPr>
              <a:t>The influence of diet on bone homeostasis</a:t>
            </a:r>
          </a:p>
          <a:p>
            <a:pPr lvl="1" eaLnBrk="1" hangingPunct="1">
              <a:lnSpc>
                <a:spcPct val="80000"/>
              </a:lnSpc>
              <a:buFont typeface="Wingdings" panose="05000000000000000000" pitchFamily="2" charset="2"/>
              <a:buChar char="Ø"/>
            </a:pPr>
            <a:r>
              <a:rPr lang="en-AU" sz="1800" smtClean="0">
                <a:effectLst/>
              </a:rPr>
              <a:t>The influence of age on bone homeostasis</a:t>
            </a:r>
          </a:p>
          <a:p>
            <a:pPr lvl="1" eaLnBrk="1" hangingPunct="1">
              <a:lnSpc>
                <a:spcPct val="80000"/>
              </a:lnSpc>
              <a:buFont typeface="Wingdings" panose="05000000000000000000" pitchFamily="2" charset="2"/>
              <a:buChar char="Ø"/>
            </a:pPr>
            <a:r>
              <a:rPr lang="en-AU" sz="1800" smtClean="0">
                <a:effectLst/>
              </a:rPr>
              <a:t>Major bones and major landmarks of the skeleton</a:t>
            </a:r>
          </a:p>
          <a:p>
            <a:pPr lvl="1" eaLnBrk="1" hangingPunct="1">
              <a:lnSpc>
                <a:spcPct val="80000"/>
              </a:lnSpc>
              <a:buFont typeface="Wingdings" panose="05000000000000000000" pitchFamily="2" charset="2"/>
              <a:buChar char="Ø"/>
            </a:pPr>
            <a:r>
              <a:rPr lang="en-AU" sz="1800" smtClean="0">
                <a:effectLst/>
              </a:rPr>
              <a:t>Bone markings: Do you what these are?</a:t>
            </a:r>
          </a:p>
          <a:p>
            <a:pPr lvl="2" eaLnBrk="1" hangingPunct="1">
              <a:lnSpc>
                <a:spcPct val="80000"/>
              </a:lnSpc>
              <a:buFont typeface="Wingdings" panose="05000000000000000000" pitchFamily="2" charset="2"/>
              <a:buChar char="Ø"/>
            </a:pPr>
            <a:r>
              <a:rPr lang="en-AU" sz="1800" smtClean="0">
                <a:effectLst/>
              </a:rPr>
              <a:t>Tuberosity		Crest		Trochanter</a:t>
            </a:r>
          </a:p>
          <a:p>
            <a:pPr lvl="2" eaLnBrk="1" hangingPunct="1">
              <a:lnSpc>
                <a:spcPct val="80000"/>
              </a:lnSpc>
              <a:buFont typeface="Wingdings" panose="05000000000000000000" pitchFamily="2" charset="2"/>
              <a:buChar char="Ø"/>
            </a:pPr>
            <a:r>
              <a:rPr lang="en-AU" sz="1800" smtClean="0">
                <a:effectLst/>
              </a:rPr>
              <a:t>Line			Tubercle		Epicondyle</a:t>
            </a:r>
          </a:p>
          <a:p>
            <a:pPr lvl="2" eaLnBrk="1" hangingPunct="1">
              <a:lnSpc>
                <a:spcPct val="80000"/>
              </a:lnSpc>
              <a:buFont typeface="Wingdings" panose="05000000000000000000" pitchFamily="2" charset="2"/>
              <a:buChar char="Ø"/>
            </a:pPr>
            <a:r>
              <a:rPr lang="en-AU" sz="1800" smtClean="0">
                <a:effectLst/>
              </a:rPr>
              <a:t>Spine			Head		Facet</a:t>
            </a:r>
          </a:p>
          <a:p>
            <a:pPr lvl="2" eaLnBrk="1" hangingPunct="1">
              <a:lnSpc>
                <a:spcPct val="80000"/>
              </a:lnSpc>
              <a:buFont typeface="Wingdings" panose="05000000000000000000" pitchFamily="2" charset="2"/>
              <a:buChar char="Ø"/>
            </a:pPr>
            <a:r>
              <a:rPr lang="en-AU" sz="1800" smtClean="0">
                <a:effectLst/>
              </a:rPr>
              <a:t>Condyle		Ramus		Meatus</a:t>
            </a:r>
          </a:p>
          <a:p>
            <a:pPr lvl="2" eaLnBrk="1" hangingPunct="1">
              <a:lnSpc>
                <a:spcPct val="80000"/>
              </a:lnSpc>
              <a:buFont typeface="Wingdings" panose="05000000000000000000" pitchFamily="2" charset="2"/>
              <a:buChar char="Ø"/>
            </a:pPr>
            <a:r>
              <a:rPr lang="en-AU" sz="1800" smtClean="0">
                <a:effectLst/>
              </a:rPr>
              <a:t>Sinus			Fossa		Groove</a:t>
            </a:r>
          </a:p>
          <a:p>
            <a:pPr lvl="2" eaLnBrk="1" hangingPunct="1">
              <a:lnSpc>
                <a:spcPct val="80000"/>
              </a:lnSpc>
              <a:buFont typeface="Wingdings" panose="05000000000000000000" pitchFamily="2" charset="2"/>
              <a:buChar char="Ø"/>
            </a:pPr>
            <a:r>
              <a:rPr lang="en-AU" sz="1800" smtClean="0">
                <a:effectLst/>
              </a:rPr>
              <a:t>Fissure		Foramen</a:t>
            </a:r>
          </a:p>
          <a:p>
            <a:pPr lvl="1" eaLnBrk="1" hangingPunct="1">
              <a:lnSpc>
                <a:spcPct val="80000"/>
              </a:lnSpc>
              <a:buFont typeface="Wingdings" panose="05000000000000000000" pitchFamily="2" charset="2"/>
              <a:buChar char="Ø"/>
            </a:pPr>
            <a:r>
              <a:rPr lang="en-AU" sz="1800" smtClean="0">
                <a:effectLst/>
              </a:rPr>
              <a:t>Directional terms used to define positions of bones and landmarks</a:t>
            </a:r>
          </a:p>
          <a:p>
            <a:pPr lvl="1" eaLnBrk="1" hangingPunct="1">
              <a:lnSpc>
                <a:spcPct val="80000"/>
              </a:lnSpc>
              <a:buFont typeface="Wingdings" panose="05000000000000000000" pitchFamily="2" charset="2"/>
              <a:buChar char="Ø"/>
            </a:pPr>
            <a:r>
              <a:rPr lang="en-AU" sz="1800" smtClean="0">
                <a:effectLst/>
              </a:rPr>
              <a:t>Structural regionalisation of the vertebral column and the implications for movement</a:t>
            </a:r>
          </a:p>
        </p:txBody>
      </p:sp>
      <p:sp>
        <p:nvSpPr>
          <p:cNvPr id="2" name="Slide Number Placeholder 1"/>
          <p:cNvSpPr>
            <a:spLocks noGrp="1"/>
          </p:cNvSpPr>
          <p:nvPr>
            <p:ph type="sldNum" sz="quarter" idx="12"/>
          </p:nvPr>
        </p:nvSpPr>
        <p:spPr/>
        <p:txBody>
          <a:bodyPr/>
          <a:lstStyle/>
          <a:p>
            <a:fld id="{2098FC7C-5A73-4CE4-9ED4-529E12F90497}" type="slidenum">
              <a:rPr lang="en-AU" smtClean="0"/>
              <a:t>8</a:t>
            </a:fld>
            <a:endParaRPr lang="en-AU"/>
          </a:p>
        </p:txBody>
      </p:sp>
    </p:spTree>
    <p:extLst>
      <p:ext uri="{BB962C8B-B14F-4D97-AF65-F5344CB8AC3E}">
        <p14:creationId xmlns:p14="http://schemas.microsoft.com/office/powerpoint/2010/main" val="12462225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noRot="1" noChangeArrowheads="1"/>
          </p:cNvSpPr>
          <p:nvPr>
            <p:ph type="title"/>
          </p:nvPr>
        </p:nvSpPr>
        <p:spPr/>
        <p:txBody>
          <a:bodyPr/>
          <a:lstStyle/>
          <a:p>
            <a:pPr eaLnBrk="1" hangingPunct="1">
              <a:defRPr/>
            </a:pPr>
            <a:r>
              <a:rPr lang="en-AU" sz="3800" dirty="0" smtClean="0"/>
              <a:t>Skeletal Anatomy</a:t>
            </a:r>
            <a:br>
              <a:rPr lang="en-AU" sz="3800" dirty="0" smtClean="0"/>
            </a:br>
            <a:r>
              <a:rPr lang="en-AU" sz="3800" dirty="0" smtClean="0"/>
              <a:t>Joints</a:t>
            </a:r>
            <a:endParaRPr lang="en-US" sz="3800" dirty="0" smtClean="0"/>
          </a:p>
        </p:txBody>
      </p:sp>
      <p:sp>
        <p:nvSpPr>
          <p:cNvPr id="8195" name="Rectangle 3"/>
          <p:cNvSpPr>
            <a:spLocks noGrp="1" noChangeArrowheads="1"/>
          </p:cNvSpPr>
          <p:nvPr>
            <p:ph type="body" idx="1"/>
          </p:nvPr>
        </p:nvSpPr>
        <p:spPr>
          <a:xfrm>
            <a:off x="468313" y="1412875"/>
            <a:ext cx="8229600" cy="4781550"/>
          </a:xfrm>
        </p:spPr>
        <p:txBody>
          <a:bodyPr/>
          <a:lstStyle/>
          <a:p>
            <a:pPr eaLnBrk="1" hangingPunct="1">
              <a:lnSpc>
                <a:spcPct val="80000"/>
              </a:lnSpc>
              <a:buFont typeface="Wingdings" panose="05000000000000000000" pitchFamily="2" charset="2"/>
              <a:buChar char="Ø"/>
            </a:pPr>
            <a:endParaRPr lang="en-AU" sz="2000" smtClean="0">
              <a:effectLst/>
            </a:endParaRPr>
          </a:p>
          <a:p>
            <a:pPr eaLnBrk="1" hangingPunct="1">
              <a:lnSpc>
                <a:spcPct val="80000"/>
              </a:lnSpc>
              <a:buFont typeface="Wingdings" panose="05000000000000000000" pitchFamily="2" charset="2"/>
              <a:buChar char="Ø"/>
            </a:pPr>
            <a:r>
              <a:rPr lang="en-AU" sz="2000" smtClean="0">
                <a:effectLst/>
              </a:rPr>
              <a:t>joints related to exercise:  Do you know where these joints are? </a:t>
            </a:r>
            <a:r>
              <a:rPr lang="en-AU" sz="1400" smtClean="0">
                <a:effectLst/>
              </a:rPr>
              <a:t>[Hint: p. 118]</a:t>
            </a:r>
          </a:p>
          <a:p>
            <a:pPr lvl="2" eaLnBrk="1" hangingPunct="1">
              <a:lnSpc>
                <a:spcPct val="80000"/>
              </a:lnSpc>
              <a:buFont typeface="Wingdings" panose="05000000000000000000" pitchFamily="2" charset="2"/>
              <a:buChar char="Ø"/>
            </a:pPr>
            <a:r>
              <a:rPr lang="en-AU" sz="2000" smtClean="0">
                <a:effectLst/>
              </a:rPr>
              <a:t>Intervertebral 		*Sternoclavicular</a:t>
            </a:r>
          </a:p>
          <a:p>
            <a:pPr lvl="2" eaLnBrk="1" hangingPunct="1">
              <a:lnSpc>
                <a:spcPct val="80000"/>
              </a:lnSpc>
              <a:buFont typeface="Wingdings" panose="05000000000000000000" pitchFamily="2" charset="2"/>
              <a:buChar char="Ø"/>
            </a:pPr>
            <a:r>
              <a:rPr lang="en-AU" sz="2000" smtClean="0">
                <a:effectLst/>
              </a:rPr>
              <a:t>Sternocostal			*Acromioclavicular</a:t>
            </a:r>
          </a:p>
          <a:p>
            <a:pPr lvl="2" eaLnBrk="1" hangingPunct="1">
              <a:lnSpc>
                <a:spcPct val="80000"/>
              </a:lnSpc>
              <a:buFont typeface="Wingdings" panose="05000000000000000000" pitchFamily="2" charset="2"/>
              <a:buChar char="Ø"/>
            </a:pPr>
            <a:r>
              <a:rPr lang="en-AU" sz="2000" smtClean="0">
                <a:effectLst/>
              </a:rPr>
              <a:t>Glenohumeral			*Elbow</a:t>
            </a:r>
          </a:p>
          <a:p>
            <a:pPr lvl="2" eaLnBrk="1" hangingPunct="1">
              <a:lnSpc>
                <a:spcPct val="80000"/>
              </a:lnSpc>
              <a:buFont typeface="Wingdings" panose="05000000000000000000" pitchFamily="2" charset="2"/>
              <a:buChar char="Ø"/>
            </a:pPr>
            <a:r>
              <a:rPr lang="en-AU" sz="2000" smtClean="0">
                <a:effectLst/>
              </a:rPr>
              <a:t>Radioulnar			*Radiocarpal</a:t>
            </a:r>
          </a:p>
          <a:p>
            <a:pPr lvl="2" eaLnBrk="1" hangingPunct="1">
              <a:lnSpc>
                <a:spcPct val="80000"/>
              </a:lnSpc>
              <a:buFont typeface="Wingdings" panose="05000000000000000000" pitchFamily="2" charset="2"/>
              <a:buChar char="Ø"/>
            </a:pPr>
            <a:r>
              <a:rPr lang="en-AU" sz="2000" smtClean="0">
                <a:effectLst/>
              </a:rPr>
              <a:t>Metacarpophalangeal		*Pubic symphysis</a:t>
            </a:r>
          </a:p>
          <a:p>
            <a:pPr lvl="2" eaLnBrk="1" hangingPunct="1">
              <a:lnSpc>
                <a:spcPct val="80000"/>
              </a:lnSpc>
              <a:buFont typeface="Wingdings" panose="05000000000000000000" pitchFamily="2" charset="2"/>
              <a:buChar char="Ø"/>
            </a:pPr>
            <a:r>
              <a:rPr lang="en-AU" sz="2000" smtClean="0">
                <a:effectLst/>
              </a:rPr>
              <a:t>Coxal				*Tibiofibular</a:t>
            </a:r>
          </a:p>
          <a:p>
            <a:pPr lvl="2" eaLnBrk="1" hangingPunct="1">
              <a:lnSpc>
                <a:spcPct val="80000"/>
              </a:lnSpc>
              <a:buFont typeface="Wingdings" panose="05000000000000000000" pitchFamily="2" charset="2"/>
              <a:buChar char="Ø"/>
            </a:pPr>
            <a:r>
              <a:rPr lang="en-AU" sz="2000" smtClean="0">
                <a:effectLst/>
              </a:rPr>
              <a:t>Femoropatellar		*Ankle</a:t>
            </a:r>
          </a:p>
          <a:p>
            <a:pPr lvl="1" eaLnBrk="1" hangingPunct="1">
              <a:lnSpc>
                <a:spcPct val="80000"/>
              </a:lnSpc>
              <a:buFont typeface="Wingdings" panose="05000000000000000000" pitchFamily="2" charset="2"/>
              <a:buChar char="Ø"/>
            </a:pPr>
            <a:r>
              <a:rPr lang="en-AU" sz="2000" smtClean="0">
                <a:effectLst/>
              </a:rPr>
              <a:t>structure and function of joints</a:t>
            </a:r>
          </a:p>
          <a:p>
            <a:pPr lvl="2" eaLnBrk="1" hangingPunct="1">
              <a:lnSpc>
                <a:spcPct val="80000"/>
              </a:lnSpc>
              <a:buFont typeface="Wingdings" panose="05000000000000000000" pitchFamily="2" charset="2"/>
              <a:buChar char="Ø"/>
            </a:pPr>
            <a:r>
              <a:rPr lang="en-AU" sz="2000" smtClean="0">
                <a:effectLst/>
              </a:rPr>
              <a:t>fibrous, cartilaginous and synovial joints</a:t>
            </a:r>
            <a:endParaRPr lang="en-US" sz="2000" smtClean="0">
              <a:effectLst/>
            </a:endParaRPr>
          </a:p>
          <a:p>
            <a:pPr lvl="1" eaLnBrk="1" hangingPunct="1">
              <a:lnSpc>
                <a:spcPct val="80000"/>
              </a:lnSpc>
              <a:buFont typeface="Wingdings" panose="05000000000000000000" pitchFamily="2" charset="2"/>
              <a:buChar char="Ø"/>
            </a:pPr>
            <a:r>
              <a:rPr lang="en-AU" sz="2000" smtClean="0">
                <a:effectLst/>
              </a:rPr>
              <a:t>anatomical structure of joints</a:t>
            </a:r>
          </a:p>
          <a:p>
            <a:pPr lvl="1" eaLnBrk="1" hangingPunct="1">
              <a:lnSpc>
                <a:spcPct val="80000"/>
              </a:lnSpc>
              <a:buFont typeface="Wingdings" panose="05000000000000000000" pitchFamily="2" charset="2"/>
              <a:buChar char="Ø"/>
            </a:pPr>
            <a:r>
              <a:rPr lang="en-US" sz="2000" smtClean="0">
                <a:effectLst/>
              </a:rPr>
              <a:t>Need to take into account the stability of a joint (resistance to displacement)</a:t>
            </a:r>
          </a:p>
          <a:p>
            <a:pPr eaLnBrk="1" hangingPunct="1">
              <a:lnSpc>
                <a:spcPct val="80000"/>
              </a:lnSpc>
              <a:buFont typeface="Wingdings" panose="05000000000000000000" pitchFamily="2" charset="2"/>
              <a:buChar char="Ø"/>
            </a:pPr>
            <a:endParaRPr lang="en-US" sz="2000" smtClean="0">
              <a:effectLst/>
            </a:endParaRPr>
          </a:p>
        </p:txBody>
      </p:sp>
      <p:sp>
        <p:nvSpPr>
          <p:cNvPr id="2" name="Slide Number Placeholder 1"/>
          <p:cNvSpPr>
            <a:spLocks noGrp="1"/>
          </p:cNvSpPr>
          <p:nvPr>
            <p:ph type="sldNum" sz="quarter" idx="12"/>
          </p:nvPr>
        </p:nvSpPr>
        <p:spPr/>
        <p:txBody>
          <a:bodyPr/>
          <a:lstStyle/>
          <a:p>
            <a:fld id="{2098FC7C-5A73-4CE4-9ED4-529E12F90497}" type="slidenum">
              <a:rPr lang="en-AU" smtClean="0"/>
              <a:t>9</a:t>
            </a:fld>
            <a:endParaRPr lang="en-AU"/>
          </a:p>
        </p:txBody>
      </p:sp>
    </p:spTree>
    <p:extLst>
      <p:ext uri="{BB962C8B-B14F-4D97-AF65-F5344CB8AC3E}">
        <p14:creationId xmlns:p14="http://schemas.microsoft.com/office/powerpoint/2010/main" val="34692817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Rot="1" noChangeArrowheads="1"/>
          </p:cNvSpPr>
          <p:nvPr>
            <p:ph type="title"/>
          </p:nvPr>
        </p:nvSpPr>
        <p:spPr>
          <a:xfrm>
            <a:off x="628650" y="365126"/>
            <a:ext cx="7886700" cy="1151440"/>
          </a:xfrm>
        </p:spPr>
        <p:txBody>
          <a:bodyPr/>
          <a:lstStyle/>
          <a:p>
            <a:pPr eaLnBrk="1" hangingPunct="1"/>
            <a:r>
              <a:rPr lang="en-AU" sz="3800" dirty="0" smtClean="0">
                <a:effectLst/>
              </a:rPr>
              <a:t>Function </a:t>
            </a:r>
            <a:r>
              <a:rPr lang="en-AU" sz="3800" dirty="0" smtClean="0">
                <a:effectLst/>
              </a:rPr>
              <a:t>of </a:t>
            </a:r>
            <a:r>
              <a:rPr lang="en-AU" sz="3800" dirty="0" smtClean="0">
                <a:effectLst/>
              </a:rPr>
              <a:t/>
            </a:r>
            <a:br>
              <a:rPr lang="en-AU" sz="3800" dirty="0" smtClean="0">
                <a:effectLst/>
              </a:rPr>
            </a:br>
            <a:r>
              <a:rPr lang="en-AU" sz="3800" dirty="0" err="1" smtClean="0">
                <a:effectLst/>
              </a:rPr>
              <a:t>Musculo</a:t>
            </a:r>
            <a:r>
              <a:rPr lang="en-AU" sz="3800" dirty="0" smtClean="0">
                <a:effectLst/>
              </a:rPr>
              <a:t>-Skeletal System</a:t>
            </a:r>
            <a:endParaRPr lang="en-US" sz="3800" dirty="0" smtClean="0">
              <a:effectLst/>
            </a:endParaRPr>
          </a:p>
        </p:txBody>
      </p:sp>
      <p:sp>
        <p:nvSpPr>
          <p:cNvPr id="9219" name="Rectangle 3"/>
          <p:cNvSpPr>
            <a:spLocks noGrp="1" noChangeArrowheads="1"/>
          </p:cNvSpPr>
          <p:nvPr>
            <p:ph type="body" idx="1"/>
          </p:nvPr>
        </p:nvSpPr>
        <p:spPr>
          <a:xfrm>
            <a:off x="446088" y="1839951"/>
            <a:ext cx="8069262" cy="3931231"/>
          </a:xfrm>
        </p:spPr>
        <p:txBody>
          <a:bodyPr>
            <a:noAutofit/>
          </a:bodyPr>
          <a:lstStyle/>
          <a:p>
            <a:pPr lvl="0"/>
            <a:r>
              <a:rPr lang="en-US" sz="2200" dirty="0"/>
              <a:t>Structural support for the rest of the body</a:t>
            </a:r>
            <a:endParaRPr lang="en-AU" sz="2200" b="1" dirty="0"/>
          </a:p>
          <a:p>
            <a:pPr lvl="0"/>
            <a:r>
              <a:rPr lang="en-US" sz="2200" dirty="0"/>
              <a:t>Permits movement and locomotion by providing levers for the muscles</a:t>
            </a:r>
            <a:endParaRPr lang="en-AU" sz="2200" b="1" dirty="0"/>
          </a:p>
          <a:p>
            <a:pPr lvl="0"/>
            <a:r>
              <a:rPr lang="en-US" sz="2200" dirty="0"/>
              <a:t>performs functional tasks wouldn’t be possible</a:t>
            </a:r>
            <a:endParaRPr lang="en-AU" sz="2200" b="1" dirty="0"/>
          </a:p>
          <a:p>
            <a:pPr lvl="0"/>
            <a:r>
              <a:rPr lang="en-US" sz="2200" dirty="0"/>
              <a:t>protects internal organs, e.g. brain protected by the cranium, rib cage protecting the heart and lungs</a:t>
            </a:r>
            <a:endParaRPr lang="en-AU" sz="2200" b="1" dirty="0"/>
          </a:p>
          <a:p>
            <a:pPr lvl="0"/>
            <a:r>
              <a:rPr lang="en-US" sz="2200" dirty="0"/>
              <a:t>sets up basal metabolism rate; muscles are the most metabolically active tissues</a:t>
            </a:r>
            <a:endParaRPr lang="en-AU" sz="2200" b="1" dirty="0"/>
          </a:p>
          <a:p>
            <a:pPr lvl="0"/>
            <a:r>
              <a:rPr lang="en-US" sz="2200" dirty="0"/>
              <a:t>stores minerals like calcium and phosphates (in bones)</a:t>
            </a:r>
            <a:endParaRPr lang="en-AU" sz="2200" b="1" dirty="0"/>
          </a:p>
          <a:p>
            <a:pPr lvl="0"/>
            <a:r>
              <a:rPr lang="en-US" sz="2200" dirty="0"/>
              <a:t>stores fat which serves as reserve energy (in yellow bone marrow)</a:t>
            </a:r>
            <a:endParaRPr lang="en-AU" sz="2200" b="1" dirty="0"/>
          </a:p>
          <a:p>
            <a:r>
              <a:rPr lang="en-US" sz="2200" dirty="0"/>
              <a:t>produces red blood cells (in red bone marrow)</a:t>
            </a:r>
            <a:endParaRPr lang="en-US" sz="2200" dirty="0" smtClean="0">
              <a:effectLst/>
            </a:endParaRPr>
          </a:p>
        </p:txBody>
      </p:sp>
      <p:sp>
        <p:nvSpPr>
          <p:cNvPr id="2" name="Slide Number Placeholder 1"/>
          <p:cNvSpPr>
            <a:spLocks noGrp="1"/>
          </p:cNvSpPr>
          <p:nvPr>
            <p:ph type="sldNum" sz="quarter" idx="12"/>
          </p:nvPr>
        </p:nvSpPr>
        <p:spPr/>
        <p:txBody>
          <a:bodyPr/>
          <a:lstStyle/>
          <a:p>
            <a:fld id="{2098FC7C-5A73-4CE4-9ED4-529E12F90497}" type="slidenum">
              <a:rPr lang="en-AU" smtClean="0"/>
              <a:t>10</a:t>
            </a:fld>
            <a:endParaRPr lang="en-AU"/>
          </a:p>
        </p:txBody>
      </p:sp>
    </p:spTree>
    <p:extLst>
      <p:ext uri="{BB962C8B-B14F-4D97-AF65-F5344CB8AC3E}">
        <p14:creationId xmlns:p14="http://schemas.microsoft.com/office/powerpoint/2010/main" val="22384596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2"/>
          <p:cNvSpPr>
            <a:spLocks noGrp="1" noRot="1" noChangeArrowheads="1"/>
          </p:cNvSpPr>
          <p:nvPr>
            <p:ph type="title"/>
          </p:nvPr>
        </p:nvSpPr>
        <p:spPr/>
        <p:txBody>
          <a:bodyPr/>
          <a:lstStyle/>
          <a:p>
            <a:pPr eaLnBrk="1" hangingPunct="1">
              <a:defRPr/>
            </a:pPr>
            <a:r>
              <a:rPr lang="en-US" sz="3800" dirty="0" smtClean="0"/>
              <a:t>Classification of </a:t>
            </a:r>
            <a:br>
              <a:rPr lang="en-US" sz="3800" dirty="0" smtClean="0"/>
            </a:br>
            <a:r>
              <a:rPr lang="en-US" sz="3800" dirty="0" smtClean="0"/>
              <a:t>Skeletal Muscles</a:t>
            </a:r>
          </a:p>
        </p:txBody>
      </p:sp>
      <p:sp>
        <p:nvSpPr>
          <p:cNvPr id="59395" name="Rectangle 3"/>
          <p:cNvSpPr>
            <a:spLocks noGrp="1" noChangeArrowheads="1"/>
          </p:cNvSpPr>
          <p:nvPr>
            <p:ph type="body" idx="1"/>
          </p:nvPr>
        </p:nvSpPr>
        <p:spPr>
          <a:xfrm>
            <a:off x="457200" y="1758318"/>
            <a:ext cx="8229600" cy="4276725"/>
          </a:xfrm>
        </p:spPr>
        <p:txBody>
          <a:bodyPr/>
          <a:lstStyle/>
          <a:p>
            <a:pPr eaLnBrk="1" hangingPunct="1">
              <a:lnSpc>
                <a:spcPct val="80000"/>
              </a:lnSpc>
            </a:pPr>
            <a:r>
              <a:rPr lang="en-US" sz="2800" dirty="0" smtClean="0">
                <a:effectLst/>
              </a:rPr>
              <a:t>Classified according to muscle architecture</a:t>
            </a:r>
          </a:p>
          <a:p>
            <a:pPr lvl="1" eaLnBrk="1" hangingPunct="1">
              <a:lnSpc>
                <a:spcPct val="80000"/>
              </a:lnSpc>
            </a:pPr>
            <a:r>
              <a:rPr lang="en-US" sz="2400" dirty="0" smtClean="0">
                <a:effectLst/>
              </a:rPr>
              <a:t>Parallel arrangement</a:t>
            </a:r>
          </a:p>
          <a:p>
            <a:pPr lvl="1" eaLnBrk="1" hangingPunct="1">
              <a:lnSpc>
                <a:spcPct val="80000"/>
              </a:lnSpc>
            </a:pPr>
            <a:r>
              <a:rPr lang="en-US" sz="2400" dirty="0" err="1" smtClean="0">
                <a:effectLst/>
              </a:rPr>
              <a:t>Pennate</a:t>
            </a:r>
            <a:r>
              <a:rPr lang="en-US" sz="2400" dirty="0" smtClean="0">
                <a:effectLst/>
              </a:rPr>
              <a:t> arrangement</a:t>
            </a:r>
          </a:p>
          <a:p>
            <a:pPr lvl="2" eaLnBrk="1" hangingPunct="1">
              <a:lnSpc>
                <a:spcPct val="80000"/>
              </a:lnSpc>
            </a:pPr>
            <a:r>
              <a:rPr lang="en-US" sz="2000" dirty="0" err="1" smtClean="0">
                <a:effectLst/>
              </a:rPr>
              <a:t>Unipennate</a:t>
            </a:r>
            <a:r>
              <a:rPr lang="en-US" sz="2000" dirty="0" smtClean="0">
                <a:effectLst/>
              </a:rPr>
              <a:t>, </a:t>
            </a:r>
            <a:r>
              <a:rPr lang="en-US" sz="2000" dirty="0" err="1" smtClean="0">
                <a:effectLst/>
              </a:rPr>
              <a:t>bipennate</a:t>
            </a:r>
            <a:r>
              <a:rPr lang="en-US" sz="2000" dirty="0" smtClean="0">
                <a:effectLst/>
              </a:rPr>
              <a:t>, </a:t>
            </a:r>
            <a:r>
              <a:rPr lang="en-US" sz="2000" dirty="0" err="1" smtClean="0">
                <a:effectLst/>
              </a:rPr>
              <a:t>multipennate</a:t>
            </a:r>
            <a:endParaRPr lang="en-US" sz="2000" dirty="0" smtClean="0">
              <a:effectLst/>
            </a:endParaRPr>
          </a:p>
          <a:p>
            <a:pPr eaLnBrk="1" hangingPunct="1">
              <a:lnSpc>
                <a:spcPct val="80000"/>
              </a:lnSpc>
            </a:pPr>
            <a:r>
              <a:rPr lang="en-US" sz="2800" dirty="0" smtClean="0">
                <a:effectLst/>
              </a:rPr>
              <a:t>Types of muscles</a:t>
            </a:r>
          </a:p>
          <a:p>
            <a:pPr lvl="1" eaLnBrk="1" hangingPunct="1">
              <a:lnSpc>
                <a:spcPct val="80000"/>
              </a:lnSpc>
            </a:pPr>
            <a:r>
              <a:rPr lang="en-US" sz="2400" dirty="0" smtClean="0">
                <a:effectLst/>
              </a:rPr>
              <a:t>Fusiform (e.g., </a:t>
            </a:r>
            <a:r>
              <a:rPr lang="en-US" sz="2400" dirty="0" err="1" smtClean="0">
                <a:effectLst/>
              </a:rPr>
              <a:t>brachioradialis</a:t>
            </a:r>
            <a:r>
              <a:rPr lang="en-US" sz="2400" dirty="0" smtClean="0">
                <a:effectLst/>
              </a:rPr>
              <a:t>)</a:t>
            </a:r>
          </a:p>
          <a:p>
            <a:pPr lvl="1" eaLnBrk="1" hangingPunct="1">
              <a:lnSpc>
                <a:spcPct val="80000"/>
              </a:lnSpc>
            </a:pPr>
            <a:r>
              <a:rPr lang="en-US" sz="2400" dirty="0" smtClean="0">
                <a:effectLst/>
              </a:rPr>
              <a:t>Longitudinal (e.g., </a:t>
            </a:r>
            <a:r>
              <a:rPr lang="en-US" sz="2400" dirty="0" err="1" smtClean="0">
                <a:effectLst/>
              </a:rPr>
              <a:t>sartorius</a:t>
            </a:r>
            <a:r>
              <a:rPr lang="en-US" sz="2400" dirty="0" smtClean="0">
                <a:effectLst/>
              </a:rPr>
              <a:t>)</a:t>
            </a:r>
          </a:p>
          <a:p>
            <a:pPr lvl="1" eaLnBrk="1" hangingPunct="1">
              <a:lnSpc>
                <a:spcPct val="80000"/>
              </a:lnSpc>
            </a:pPr>
            <a:r>
              <a:rPr lang="en-US" sz="2400" dirty="0" smtClean="0">
                <a:effectLst/>
              </a:rPr>
              <a:t>Quadrate (rhomboids)</a:t>
            </a:r>
          </a:p>
          <a:p>
            <a:pPr lvl="1" eaLnBrk="1" hangingPunct="1">
              <a:lnSpc>
                <a:spcPct val="80000"/>
              </a:lnSpc>
            </a:pPr>
            <a:r>
              <a:rPr lang="en-US" sz="2400" dirty="0" smtClean="0">
                <a:effectLst/>
              </a:rPr>
              <a:t>Fan-shaped / triangular (</a:t>
            </a:r>
            <a:r>
              <a:rPr lang="en-US" sz="2400" dirty="0" err="1" smtClean="0">
                <a:effectLst/>
              </a:rPr>
              <a:t>pectoralis</a:t>
            </a:r>
            <a:r>
              <a:rPr lang="en-US" sz="2400" dirty="0" smtClean="0">
                <a:effectLst/>
              </a:rPr>
              <a:t> major)</a:t>
            </a:r>
          </a:p>
          <a:p>
            <a:pPr eaLnBrk="1" hangingPunct="1">
              <a:lnSpc>
                <a:spcPct val="80000"/>
              </a:lnSpc>
            </a:pPr>
            <a:r>
              <a:rPr lang="en-US" sz="2800" dirty="0" smtClean="0">
                <a:effectLst/>
              </a:rPr>
              <a:t>Number of joints</a:t>
            </a:r>
          </a:p>
          <a:p>
            <a:pPr lvl="1" eaLnBrk="1" hangingPunct="1">
              <a:lnSpc>
                <a:spcPct val="80000"/>
              </a:lnSpc>
            </a:pPr>
            <a:r>
              <a:rPr lang="en-US" sz="2400" dirty="0" err="1" smtClean="0">
                <a:effectLst/>
              </a:rPr>
              <a:t>Uniarticular</a:t>
            </a:r>
            <a:r>
              <a:rPr lang="en-US" sz="2400" dirty="0" smtClean="0">
                <a:effectLst/>
              </a:rPr>
              <a:t>, </a:t>
            </a:r>
            <a:r>
              <a:rPr lang="en-US" sz="2400" dirty="0" err="1" smtClean="0">
                <a:effectLst/>
              </a:rPr>
              <a:t>biarticular</a:t>
            </a:r>
            <a:r>
              <a:rPr lang="en-US" sz="2400" dirty="0" smtClean="0">
                <a:effectLst/>
              </a:rPr>
              <a:t>, </a:t>
            </a:r>
            <a:r>
              <a:rPr lang="en-US" sz="2400" dirty="0" err="1" smtClean="0">
                <a:effectLst/>
              </a:rPr>
              <a:t>multiarticular</a:t>
            </a:r>
            <a:endParaRPr lang="en-US" sz="2400" dirty="0" smtClean="0">
              <a:effectLst/>
            </a:endParaRPr>
          </a:p>
          <a:p>
            <a:pPr lvl="1" eaLnBrk="1" hangingPunct="1">
              <a:lnSpc>
                <a:spcPct val="80000"/>
              </a:lnSpc>
            </a:pPr>
            <a:endParaRPr lang="en-US" sz="2400" dirty="0" smtClean="0">
              <a:effectLst/>
            </a:endParaRPr>
          </a:p>
        </p:txBody>
      </p:sp>
      <p:sp>
        <p:nvSpPr>
          <p:cNvPr id="2" name="Slide Number Placeholder 1"/>
          <p:cNvSpPr>
            <a:spLocks noGrp="1"/>
          </p:cNvSpPr>
          <p:nvPr>
            <p:ph type="sldNum" sz="quarter" idx="12"/>
          </p:nvPr>
        </p:nvSpPr>
        <p:spPr/>
        <p:txBody>
          <a:bodyPr/>
          <a:lstStyle/>
          <a:p>
            <a:fld id="{2098FC7C-5A73-4CE4-9ED4-529E12F90497}" type="slidenum">
              <a:rPr lang="en-AU" smtClean="0"/>
              <a:t>11</a:t>
            </a:fld>
            <a:endParaRPr lang="en-AU"/>
          </a:p>
        </p:txBody>
      </p:sp>
    </p:spTree>
    <p:extLst>
      <p:ext uri="{BB962C8B-B14F-4D97-AF65-F5344CB8AC3E}">
        <p14:creationId xmlns:p14="http://schemas.microsoft.com/office/powerpoint/2010/main" val="19210952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2"/>
          <p:cNvSpPr>
            <a:spLocks noGrp="1" noRot="1" noChangeArrowheads="1"/>
          </p:cNvSpPr>
          <p:nvPr>
            <p:ph type="title"/>
          </p:nvPr>
        </p:nvSpPr>
        <p:spPr>
          <a:xfrm>
            <a:off x="457200" y="274638"/>
            <a:ext cx="8229600" cy="850900"/>
          </a:xfrm>
        </p:spPr>
        <p:txBody>
          <a:bodyPr/>
          <a:lstStyle/>
          <a:p>
            <a:pPr eaLnBrk="1" hangingPunct="1">
              <a:defRPr/>
            </a:pPr>
            <a:r>
              <a:rPr lang="en-US" dirty="0" smtClean="0"/>
              <a:t>MUSCULAR SYSTEM</a:t>
            </a:r>
          </a:p>
        </p:txBody>
      </p:sp>
      <p:sp>
        <p:nvSpPr>
          <p:cNvPr id="41987" name="Rectangle 3"/>
          <p:cNvSpPr>
            <a:spLocks noGrp="1" noChangeArrowheads="1"/>
          </p:cNvSpPr>
          <p:nvPr>
            <p:ph type="body" idx="1"/>
          </p:nvPr>
        </p:nvSpPr>
        <p:spPr>
          <a:xfrm>
            <a:off x="395288" y="1196975"/>
            <a:ext cx="8229600" cy="4784725"/>
          </a:xfrm>
        </p:spPr>
        <p:txBody>
          <a:bodyPr>
            <a:normAutofit/>
          </a:bodyPr>
          <a:lstStyle/>
          <a:p>
            <a:pPr eaLnBrk="1" hangingPunct="1"/>
            <a:r>
              <a:rPr lang="en-US" sz="2800" dirty="0" smtClean="0">
                <a:effectLst/>
              </a:rPr>
              <a:t>How does a muscle contract?</a:t>
            </a:r>
          </a:p>
          <a:p>
            <a:pPr lvl="1" eaLnBrk="1" hangingPunct="1"/>
            <a:r>
              <a:rPr lang="en-US" sz="2400" dirty="0" smtClean="0">
                <a:effectLst/>
              </a:rPr>
              <a:t>Sliding filament theory</a:t>
            </a:r>
          </a:p>
          <a:p>
            <a:pPr eaLnBrk="1" hangingPunct="1"/>
            <a:r>
              <a:rPr lang="en-US" sz="2800" dirty="0" smtClean="0">
                <a:effectLst/>
              </a:rPr>
              <a:t>Muscle contraction and training</a:t>
            </a:r>
          </a:p>
          <a:p>
            <a:pPr lvl="1" eaLnBrk="1" hangingPunct="1"/>
            <a:r>
              <a:rPr lang="en-US" sz="2400" dirty="0" smtClean="0">
                <a:effectLst/>
              </a:rPr>
              <a:t>Isometric</a:t>
            </a:r>
          </a:p>
          <a:p>
            <a:pPr lvl="1" eaLnBrk="1" hangingPunct="1"/>
            <a:r>
              <a:rPr lang="en-US" sz="2400" dirty="0" smtClean="0">
                <a:effectLst/>
              </a:rPr>
              <a:t>Isotonic: concentric &amp; eccentric (DOMS)</a:t>
            </a:r>
          </a:p>
          <a:p>
            <a:pPr lvl="1" eaLnBrk="1" hangingPunct="1"/>
            <a:r>
              <a:rPr lang="en-US" sz="2400" dirty="0" smtClean="0">
                <a:effectLst/>
              </a:rPr>
              <a:t>Isokinetic</a:t>
            </a:r>
          </a:p>
          <a:p>
            <a:pPr eaLnBrk="1" hangingPunct="1"/>
            <a:r>
              <a:rPr lang="en-US" sz="2800" dirty="0" smtClean="0">
                <a:effectLst/>
              </a:rPr>
              <a:t>Muscle fiber types</a:t>
            </a:r>
          </a:p>
          <a:p>
            <a:pPr lvl="1" eaLnBrk="1" hangingPunct="1"/>
            <a:r>
              <a:rPr lang="en-US" sz="2400" dirty="0" smtClean="0">
                <a:effectLst/>
              </a:rPr>
              <a:t>Type I muscle fibers</a:t>
            </a:r>
          </a:p>
          <a:p>
            <a:pPr lvl="1" eaLnBrk="1" hangingPunct="1"/>
            <a:r>
              <a:rPr lang="en-US" sz="2400" dirty="0" smtClean="0">
                <a:effectLst/>
              </a:rPr>
              <a:t>Type II muscle fibers</a:t>
            </a:r>
          </a:p>
          <a:p>
            <a:pPr eaLnBrk="1" hangingPunct="1"/>
            <a:r>
              <a:rPr lang="en-US" sz="2800" dirty="0" smtClean="0">
                <a:effectLst/>
              </a:rPr>
              <a:t>Neuromuscular Activation: Motor Unit Activation</a:t>
            </a:r>
          </a:p>
          <a:p>
            <a:pPr marL="685800" lvl="2">
              <a:spcBef>
                <a:spcPts val="1000"/>
              </a:spcBef>
            </a:pPr>
            <a:r>
              <a:rPr lang="en-AU" dirty="0"/>
              <a:t>Motor unit = motor neuron + muscle fibres it innervates</a:t>
            </a:r>
          </a:p>
          <a:p>
            <a:pPr eaLnBrk="1" hangingPunct="1"/>
            <a:endParaRPr lang="en-US" sz="2800" dirty="0" smtClean="0">
              <a:effectLst/>
            </a:endParaRPr>
          </a:p>
        </p:txBody>
      </p:sp>
      <p:sp>
        <p:nvSpPr>
          <p:cNvPr id="2" name="Slide Number Placeholder 1"/>
          <p:cNvSpPr>
            <a:spLocks noGrp="1"/>
          </p:cNvSpPr>
          <p:nvPr>
            <p:ph type="sldNum" sz="quarter" idx="12"/>
          </p:nvPr>
        </p:nvSpPr>
        <p:spPr/>
        <p:txBody>
          <a:bodyPr/>
          <a:lstStyle/>
          <a:p>
            <a:fld id="{2098FC7C-5A73-4CE4-9ED4-529E12F90497}" type="slidenum">
              <a:rPr lang="en-AU" smtClean="0"/>
              <a:t>12</a:t>
            </a:fld>
            <a:endParaRPr lang="en-AU"/>
          </a:p>
        </p:txBody>
      </p:sp>
    </p:spTree>
    <p:extLst>
      <p:ext uri="{BB962C8B-B14F-4D97-AF65-F5344CB8AC3E}">
        <p14:creationId xmlns:p14="http://schemas.microsoft.com/office/powerpoint/2010/main" val="19345907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Rot="1" noChangeArrowheads="1"/>
          </p:cNvSpPr>
          <p:nvPr>
            <p:ph type="title"/>
          </p:nvPr>
        </p:nvSpPr>
        <p:spPr/>
        <p:txBody>
          <a:bodyPr/>
          <a:lstStyle/>
          <a:p>
            <a:pPr eaLnBrk="1" hangingPunct="1"/>
            <a:r>
              <a:rPr lang="en-AU" sz="3800" smtClean="0">
                <a:effectLst/>
              </a:rPr>
              <a:t>Structure &amp; Function of Muscles</a:t>
            </a:r>
            <a:endParaRPr lang="en-US" sz="3800" smtClean="0">
              <a:effectLst/>
            </a:endParaRPr>
          </a:p>
        </p:txBody>
      </p:sp>
      <p:sp>
        <p:nvSpPr>
          <p:cNvPr id="9219" name="Rectangle 3"/>
          <p:cNvSpPr>
            <a:spLocks noGrp="1" noChangeArrowheads="1"/>
          </p:cNvSpPr>
          <p:nvPr>
            <p:ph type="body" idx="1"/>
          </p:nvPr>
        </p:nvSpPr>
        <p:spPr>
          <a:xfrm>
            <a:off x="713677" y="1583473"/>
            <a:ext cx="7984235" cy="4466490"/>
          </a:xfrm>
        </p:spPr>
        <p:txBody>
          <a:bodyPr>
            <a:normAutofit lnSpcReduction="10000"/>
          </a:bodyPr>
          <a:lstStyle/>
          <a:p>
            <a:pPr eaLnBrk="1" hangingPunct="1">
              <a:lnSpc>
                <a:spcPct val="80000"/>
              </a:lnSpc>
              <a:buFont typeface="Wingdings" panose="05000000000000000000" pitchFamily="2" charset="2"/>
              <a:buChar char="Ø"/>
            </a:pPr>
            <a:r>
              <a:rPr lang="en-AU" sz="1800" dirty="0" smtClean="0">
                <a:effectLst/>
              </a:rPr>
              <a:t>What is the purpose of connective tissues?</a:t>
            </a:r>
          </a:p>
          <a:p>
            <a:pPr lvl="1" eaLnBrk="1" hangingPunct="1">
              <a:lnSpc>
                <a:spcPct val="80000"/>
              </a:lnSpc>
              <a:buFont typeface="Wingdings" panose="05000000000000000000" pitchFamily="2" charset="2"/>
              <a:buChar char="Ø"/>
            </a:pPr>
            <a:r>
              <a:rPr lang="en-AU" sz="1800" dirty="0" smtClean="0">
                <a:effectLst/>
              </a:rPr>
              <a:t>Ligaments</a:t>
            </a:r>
          </a:p>
          <a:p>
            <a:pPr lvl="2" eaLnBrk="1" hangingPunct="1">
              <a:lnSpc>
                <a:spcPct val="80000"/>
              </a:lnSpc>
              <a:buFont typeface="Wingdings" panose="05000000000000000000" pitchFamily="2" charset="2"/>
              <a:buChar char="Ø"/>
            </a:pPr>
            <a:r>
              <a:rPr lang="en-AU" sz="1800" dirty="0" smtClean="0">
                <a:effectLst/>
              </a:rPr>
              <a:t>Elbow</a:t>
            </a:r>
          </a:p>
          <a:p>
            <a:pPr lvl="3" eaLnBrk="1" hangingPunct="1">
              <a:lnSpc>
                <a:spcPct val="80000"/>
              </a:lnSpc>
              <a:buFont typeface="Wingdings" panose="05000000000000000000" pitchFamily="2" charset="2"/>
              <a:buChar char="Ø"/>
            </a:pPr>
            <a:r>
              <a:rPr lang="en-AU" sz="1800" dirty="0" smtClean="0">
                <a:effectLst/>
              </a:rPr>
              <a:t>radial collateral ligament</a:t>
            </a:r>
          </a:p>
          <a:p>
            <a:pPr lvl="3" eaLnBrk="1" hangingPunct="1">
              <a:lnSpc>
                <a:spcPct val="80000"/>
              </a:lnSpc>
              <a:buFont typeface="Wingdings" panose="05000000000000000000" pitchFamily="2" charset="2"/>
              <a:buChar char="Ø"/>
            </a:pPr>
            <a:r>
              <a:rPr lang="en-AU" sz="1800" dirty="0" smtClean="0">
                <a:effectLst/>
              </a:rPr>
              <a:t>ulnar collateral ligament</a:t>
            </a:r>
          </a:p>
          <a:p>
            <a:pPr lvl="2" eaLnBrk="1" hangingPunct="1">
              <a:lnSpc>
                <a:spcPct val="80000"/>
              </a:lnSpc>
              <a:buFont typeface="Wingdings" panose="05000000000000000000" pitchFamily="2" charset="2"/>
              <a:buChar char="Ø"/>
            </a:pPr>
            <a:r>
              <a:rPr lang="en-AU" sz="1800" dirty="0" smtClean="0">
                <a:effectLst/>
              </a:rPr>
              <a:t>Knee</a:t>
            </a:r>
          </a:p>
          <a:p>
            <a:pPr lvl="3" eaLnBrk="1" hangingPunct="1">
              <a:lnSpc>
                <a:spcPct val="80000"/>
              </a:lnSpc>
              <a:buFont typeface="Wingdings" panose="05000000000000000000" pitchFamily="2" charset="2"/>
              <a:buChar char="Ø"/>
            </a:pPr>
            <a:r>
              <a:rPr lang="en-AU" sz="1800" dirty="0" smtClean="0">
                <a:effectLst/>
              </a:rPr>
              <a:t>Fibular, </a:t>
            </a:r>
            <a:r>
              <a:rPr lang="en-AU" sz="1800" dirty="0" err="1" smtClean="0">
                <a:effectLst/>
              </a:rPr>
              <a:t>ie</a:t>
            </a:r>
            <a:r>
              <a:rPr lang="en-AU" sz="1800" dirty="0" smtClean="0">
                <a:effectLst/>
              </a:rPr>
              <a:t>, lateral, collateral ligament</a:t>
            </a:r>
          </a:p>
          <a:p>
            <a:pPr lvl="3" eaLnBrk="1" hangingPunct="1">
              <a:lnSpc>
                <a:spcPct val="80000"/>
              </a:lnSpc>
              <a:buFont typeface="Wingdings" panose="05000000000000000000" pitchFamily="2" charset="2"/>
              <a:buChar char="Ø"/>
            </a:pPr>
            <a:r>
              <a:rPr lang="en-AU" sz="1800" dirty="0" smtClean="0">
                <a:effectLst/>
              </a:rPr>
              <a:t>Patella ligament</a:t>
            </a:r>
          </a:p>
          <a:p>
            <a:pPr lvl="3" eaLnBrk="1" hangingPunct="1">
              <a:lnSpc>
                <a:spcPct val="80000"/>
              </a:lnSpc>
              <a:buFont typeface="Wingdings" panose="05000000000000000000" pitchFamily="2" charset="2"/>
              <a:buChar char="Ø"/>
            </a:pPr>
            <a:r>
              <a:rPr lang="en-AU" sz="1800" dirty="0" smtClean="0">
                <a:effectLst/>
              </a:rPr>
              <a:t>Anterior cruciate ligament</a:t>
            </a:r>
          </a:p>
          <a:p>
            <a:pPr lvl="3" eaLnBrk="1" hangingPunct="1">
              <a:lnSpc>
                <a:spcPct val="80000"/>
              </a:lnSpc>
              <a:buFont typeface="Wingdings" panose="05000000000000000000" pitchFamily="2" charset="2"/>
              <a:buChar char="Ø"/>
            </a:pPr>
            <a:r>
              <a:rPr lang="en-AU" sz="1800" dirty="0" smtClean="0">
                <a:effectLst/>
              </a:rPr>
              <a:t>Tibial, </a:t>
            </a:r>
            <a:r>
              <a:rPr lang="en-AU" sz="1800" dirty="0" err="1" smtClean="0">
                <a:effectLst/>
              </a:rPr>
              <a:t>ie</a:t>
            </a:r>
            <a:r>
              <a:rPr lang="en-AU" sz="1800" dirty="0" smtClean="0">
                <a:effectLst/>
              </a:rPr>
              <a:t>, medial, collateral ligament</a:t>
            </a:r>
          </a:p>
          <a:p>
            <a:pPr lvl="3" eaLnBrk="1" hangingPunct="1">
              <a:lnSpc>
                <a:spcPct val="80000"/>
              </a:lnSpc>
              <a:buFont typeface="Wingdings" panose="05000000000000000000" pitchFamily="2" charset="2"/>
              <a:buChar char="Ø"/>
            </a:pPr>
            <a:r>
              <a:rPr lang="en-AU" sz="1800" dirty="0" smtClean="0">
                <a:effectLst/>
              </a:rPr>
              <a:t>Posterior cruciate ligament</a:t>
            </a:r>
          </a:p>
          <a:p>
            <a:pPr lvl="2" eaLnBrk="1" hangingPunct="1">
              <a:lnSpc>
                <a:spcPct val="80000"/>
              </a:lnSpc>
              <a:buFont typeface="Wingdings" panose="05000000000000000000" pitchFamily="2" charset="2"/>
              <a:buChar char="Ø"/>
            </a:pPr>
            <a:r>
              <a:rPr lang="en-AU" sz="1800" dirty="0" smtClean="0">
                <a:effectLst/>
              </a:rPr>
              <a:t>Shoulder</a:t>
            </a:r>
          </a:p>
          <a:p>
            <a:pPr lvl="3" eaLnBrk="1" hangingPunct="1">
              <a:lnSpc>
                <a:spcPct val="80000"/>
              </a:lnSpc>
              <a:buFont typeface="Wingdings" panose="05000000000000000000" pitchFamily="2" charset="2"/>
              <a:buChar char="Ø"/>
            </a:pPr>
            <a:r>
              <a:rPr lang="en-AU" sz="1800" dirty="0" err="1" smtClean="0">
                <a:effectLst/>
              </a:rPr>
              <a:t>Acromio</a:t>
            </a:r>
            <a:r>
              <a:rPr lang="en-AU" sz="1800" dirty="0" smtClean="0">
                <a:effectLst/>
              </a:rPr>
              <a:t>-clavicular ligament</a:t>
            </a:r>
          </a:p>
          <a:p>
            <a:pPr lvl="2" eaLnBrk="1" hangingPunct="1">
              <a:lnSpc>
                <a:spcPct val="80000"/>
              </a:lnSpc>
              <a:buFont typeface="Wingdings" panose="05000000000000000000" pitchFamily="2" charset="2"/>
              <a:buChar char="Ø"/>
            </a:pPr>
            <a:r>
              <a:rPr lang="en-AU" sz="1800" dirty="0" smtClean="0">
                <a:effectLst/>
              </a:rPr>
              <a:t>Ankle</a:t>
            </a:r>
          </a:p>
          <a:p>
            <a:pPr eaLnBrk="1" hangingPunct="1">
              <a:lnSpc>
                <a:spcPct val="80000"/>
              </a:lnSpc>
              <a:buFont typeface="Wingdings" panose="05000000000000000000" pitchFamily="2" charset="2"/>
              <a:buChar char="Ø"/>
            </a:pPr>
            <a:r>
              <a:rPr lang="en-AU" sz="1800" dirty="0" smtClean="0">
                <a:effectLst/>
              </a:rPr>
              <a:t>Tendon</a:t>
            </a:r>
          </a:p>
          <a:p>
            <a:pPr lvl="1" eaLnBrk="1" hangingPunct="1">
              <a:lnSpc>
                <a:spcPct val="80000"/>
              </a:lnSpc>
              <a:buFont typeface="Wingdings" panose="05000000000000000000" pitchFamily="2" charset="2"/>
              <a:buChar char="Ø"/>
            </a:pPr>
            <a:r>
              <a:rPr lang="en-AU" sz="1800" dirty="0" smtClean="0">
                <a:effectLst/>
              </a:rPr>
              <a:t>Achilles Tendon</a:t>
            </a:r>
            <a:endParaRPr lang="en-US" sz="1800" dirty="0" smtClean="0">
              <a:effectLst/>
            </a:endParaRPr>
          </a:p>
          <a:p>
            <a:pPr lvl="1" eaLnBrk="1" hangingPunct="1">
              <a:lnSpc>
                <a:spcPct val="80000"/>
              </a:lnSpc>
              <a:buFont typeface="Wingdings" panose="05000000000000000000" pitchFamily="2" charset="2"/>
              <a:buChar char="Ø"/>
            </a:pPr>
            <a:r>
              <a:rPr lang="en-AU" sz="1800" dirty="0" smtClean="0">
                <a:effectLst/>
              </a:rPr>
              <a:t>Patella Tendon</a:t>
            </a:r>
            <a:endParaRPr lang="en-US" sz="1600" dirty="0" smtClean="0">
              <a:effectLst/>
            </a:endParaRPr>
          </a:p>
        </p:txBody>
      </p:sp>
      <p:sp>
        <p:nvSpPr>
          <p:cNvPr id="2" name="Slide Number Placeholder 1"/>
          <p:cNvSpPr>
            <a:spLocks noGrp="1"/>
          </p:cNvSpPr>
          <p:nvPr>
            <p:ph type="sldNum" sz="quarter" idx="12"/>
          </p:nvPr>
        </p:nvSpPr>
        <p:spPr/>
        <p:txBody>
          <a:bodyPr/>
          <a:lstStyle/>
          <a:p>
            <a:fld id="{2098FC7C-5A73-4CE4-9ED4-529E12F90497}" type="slidenum">
              <a:rPr lang="en-AU" smtClean="0"/>
              <a:t>13</a:t>
            </a:fld>
            <a:endParaRPr lang="en-AU"/>
          </a:p>
        </p:txBody>
      </p:sp>
    </p:spTree>
    <p:extLst>
      <p:ext uri="{BB962C8B-B14F-4D97-AF65-F5344CB8AC3E}">
        <p14:creationId xmlns:p14="http://schemas.microsoft.com/office/powerpoint/2010/main" val="3959471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2"/>
          <p:cNvSpPr>
            <a:spLocks noGrp="1" noRot="1" noChangeArrowheads="1"/>
          </p:cNvSpPr>
          <p:nvPr>
            <p:ph type="title"/>
          </p:nvPr>
        </p:nvSpPr>
        <p:spPr>
          <a:xfrm>
            <a:off x="457200" y="274638"/>
            <a:ext cx="8229600" cy="850900"/>
          </a:xfrm>
        </p:spPr>
        <p:txBody>
          <a:bodyPr/>
          <a:lstStyle/>
          <a:p>
            <a:pPr eaLnBrk="1" hangingPunct="1">
              <a:defRPr/>
            </a:pPr>
            <a:r>
              <a:rPr lang="en-US" dirty="0" smtClean="0"/>
              <a:t>MUSCULAR SYSTEM</a:t>
            </a:r>
          </a:p>
        </p:txBody>
      </p:sp>
      <p:sp>
        <p:nvSpPr>
          <p:cNvPr id="41987" name="Rectangle 3"/>
          <p:cNvSpPr>
            <a:spLocks noGrp="1" noChangeArrowheads="1"/>
          </p:cNvSpPr>
          <p:nvPr>
            <p:ph type="body" idx="1"/>
          </p:nvPr>
        </p:nvSpPr>
        <p:spPr>
          <a:xfrm>
            <a:off x="395288" y="1196975"/>
            <a:ext cx="8229600" cy="4784725"/>
          </a:xfrm>
        </p:spPr>
        <p:txBody>
          <a:bodyPr>
            <a:normAutofit/>
          </a:bodyPr>
          <a:lstStyle/>
          <a:p>
            <a:pPr eaLnBrk="1" hangingPunct="1"/>
            <a:r>
              <a:rPr lang="en-US" sz="2800" dirty="0" smtClean="0">
                <a:effectLst/>
              </a:rPr>
              <a:t>How does a muscle contract?</a:t>
            </a:r>
          </a:p>
          <a:p>
            <a:pPr lvl="1" eaLnBrk="1" hangingPunct="1"/>
            <a:r>
              <a:rPr lang="en-US" sz="2400" dirty="0" smtClean="0">
                <a:effectLst/>
              </a:rPr>
              <a:t>Sliding filament theory</a:t>
            </a:r>
          </a:p>
          <a:p>
            <a:pPr eaLnBrk="1" hangingPunct="1"/>
            <a:r>
              <a:rPr lang="en-US" sz="2800" dirty="0" smtClean="0">
                <a:effectLst/>
              </a:rPr>
              <a:t>Muscle contraction and training</a:t>
            </a:r>
          </a:p>
          <a:p>
            <a:pPr lvl="1" eaLnBrk="1" hangingPunct="1"/>
            <a:r>
              <a:rPr lang="en-US" sz="2400" dirty="0" smtClean="0">
                <a:effectLst/>
              </a:rPr>
              <a:t>Isometric</a:t>
            </a:r>
          </a:p>
          <a:p>
            <a:pPr lvl="1" eaLnBrk="1" hangingPunct="1"/>
            <a:r>
              <a:rPr lang="en-US" sz="2400" dirty="0" smtClean="0">
                <a:effectLst/>
              </a:rPr>
              <a:t>Isotonic: concentric &amp; eccentric (DOMS)</a:t>
            </a:r>
          </a:p>
          <a:p>
            <a:pPr lvl="1" eaLnBrk="1" hangingPunct="1"/>
            <a:r>
              <a:rPr lang="en-US" sz="2400" dirty="0" smtClean="0">
                <a:effectLst/>
              </a:rPr>
              <a:t>Isokinetic</a:t>
            </a:r>
          </a:p>
          <a:p>
            <a:pPr eaLnBrk="1" hangingPunct="1"/>
            <a:r>
              <a:rPr lang="en-US" sz="2800" dirty="0" smtClean="0">
                <a:effectLst/>
              </a:rPr>
              <a:t>Muscle fiber types</a:t>
            </a:r>
          </a:p>
          <a:p>
            <a:pPr lvl="1" eaLnBrk="1" hangingPunct="1"/>
            <a:r>
              <a:rPr lang="en-US" sz="2400" dirty="0" smtClean="0">
                <a:effectLst/>
              </a:rPr>
              <a:t>Type I muscle fibers</a:t>
            </a:r>
          </a:p>
          <a:p>
            <a:pPr lvl="1" eaLnBrk="1" hangingPunct="1"/>
            <a:r>
              <a:rPr lang="en-US" sz="2400" dirty="0" smtClean="0">
                <a:effectLst/>
              </a:rPr>
              <a:t>Type II muscle fibers</a:t>
            </a:r>
          </a:p>
          <a:p>
            <a:pPr eaLnBrk="1" hangingPunct="1"/>
            <a:r>
              <a:rPr lang="en-US" sz="2800" dirty="0" smtClean="0">
                <a:effectLst/>
              </a:rPr>
              <a:t>Neuromuscular Activation: Motor Unit Activation</a:t>
            </a:r>
          </a:p>
          <a:p>
            <a:pPr marL="685800" lvl="2">
              <a:spcBef>
                <a:spcPts val="1000"/>
              </a:spcBef>
            </a:pPr>
            <a:r>
              <a:rPr lang="en-AU" dirty="0"/>
              <a:t>Motor unit = motor neuron + muscle fibres it innervates</a:t>
            </a:r>
          </a:p>
          <a:p>
            <a:pPr eaLnBrk="1" hangingPunct="1"/>
            <a:endParaRPr lang="en-US" sz="2800" dirty="0" smtClean="0">
              <a:effectLst/>
            </a:endParaRPr>
          </a:p>
        </p:txBody>
      </p:sp>
      <p:sp>
        <p:nvSpPr>
          <p:cNvPr id="2" name="Slide Number Placeholder 1"/>
          <p:cNvSpPr>
            <a:spLocks noGrp="1"/>
          </p:cNvSpPr>
          <p:nvPr>
            <p:ph type="sldNum" sz="quarter" idx="12"/>
          </p:nvPr>
        </p:nvSpPr>
        <p:spPr/>
        <p:txBody>
          <a:bodyPr/>
          <a:lstStyle/>
          <a:p>
            <a:fld id="{2098FC7C-5A73-4CE4-9ED4-529E12F90497}" type="slidenum">
              <a:rPr lang="en-AU" smtClean="0"/>
              <a:t>14</a:t>
            </a:fld>
            <a:endParaRPr lang="en-AU"/>
          </a:p>
        </p:txBody>
      </p:sp>
    </p:spTree>
    <p:extLst>
      <p:ext uri="{BB962C8B-B14F-4D97-AF65-F5344CB8AC3E}">
        <p14:creationId xmlns:p14="http://schemas.microsoft.com/office/powerpoint/2010/main" val="41800199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Rot="1" noChangeArrowheads="1"/>
          </p:cNvSpPr>
          <p:nvPr>
            <p:ph type="title"/>
          </p:nvPr>
        </p:nvSpPr>
        <p:spPr/>
        <p:txBody>
          <a:bodyPr/>
          <a:lstStyle/>
          <a:p>
            <a:pPr eaLnBrk="1" hangingPunct="1"/>
            <a:r>
              <a:rPr lang="en-AU" sz="3800" smtClean="0">
                <a:effectLst/>
              </a:rPr>
              <a:t>Structure &amp; Function of Muscles</a:t>
            </a:r>
            <a:endParaRPr lang="en-US" sz="3800" smtClean="0">
              <a:effectLst/>
            </a:endParaRPr>
          </a:p>
        </p:txBody>
      </p:sp>
      <p:sp>
        <p:nvSpPr>
          <p:cNvPr id="9219" name="Rectangle 3"/>
          <p:cNvSpPr>
            <a:spLocks noGrp="1" noChangeArrowheads="1"/>
          </p:cNvSpPr>
          <p:nvPr>
            <p:ph type="body" idx="1"/>
          </p:nvPr>
        </p:nvSpPr>
        <p:spPr>
          <a:xfrm>
            <a:off x="713677" y="1583473"/>
            <a:ext cx="7984235" cy="4466490"/>
          </a:xfrm>
        </p:spPr>
        <p:txBody>
          <a:bodyPr>
            <a:normAutofit/>
          </a:bodyPr>
          <a:lstStyle/>
          <a:p>
            <a:pPr eaLnBrk="1" hangingPunct="1">
              <a:lnSpc>
                <a:spcPct val="80000"/>
              </a:lnSpc>
            </a:pPr>
            <a:r>
              <a:rPr lang="en-AU" dirty="0" smtClean="0">
                <a:effectLst/>
              </a:rPr>
              <a:t>Sliding Filament Theory</a:t>
            </a:r>
          </a:p>
          <a:p>
            <a:pPr lvl="1">
              <a:lnSpc>
                <a:spcPct val="80000"/>
              </a:lnSpc>
            </a:pPr>
            <a:r>
              <a:rPr lang="en-US" dirty="0"/>
              <a:t>explains how muscles contract to produce </a:t>
            </a:r>
            <a:r>
              <a:rPr lang="en-US" dirty="0" smtClean="0"/>
              <a:t>force</a:t>
            </a:r>
          </a:p>
          <a:p>
            <a:pPr lvl="1">
              <a:lnSpc>
                <a:spcPct val="80000"/>
              </a:lnSpc>
            </a:pPr>
            <a:r>
              <a:rPr lang="en-US" dirty="0" smtClean="0"/>
              <a:t>includes </a:t>
            </a:r>
            <a:r>
              <a:rPr lang="en-US" dirty="0"/>
              <a:t>highlighting how the actin and myosin filaments within the sarcomeres of muscle </a:t>
            </a:r>
            <a:r>
              <a:rPr lang="en-US" dirty="0" err="1"/>
              <a:t>fibres</a:t>
            </a:r>
            <a:r>
              <a:rPr lang="en-US" dirty="0"/>
              <a:t> bind to create cross-bridges and slide past one another, creating a contraction</a:t>
            </a:r>
            <a:endParaRPr lang="en-US" dirty="0" smtClean="0">
              <a:effectLst/>
            </a:endParaRPr>
          </a:p>
        </p:txBody>
      </p:sp>
      <p:sp>
        <p:nvSpPr>
          <p:cNvPr id="2" name="Slide Number Placeholder 1"/>
          <p:cNvSpPr>
            <a:spLocks noGrp="1"/>
          </p:cNvSpPr>
          <p:nvPr>
            <p:ph type="sldNum" sz="quarter" idx="12"/>
          </p:nvPr>
        </p:nvSpPr>
        <p:spPr/>
        <p:txBody>
          <a:bodyPr/>
          <a:lstStyle/>
          <a:p>
            <a:fld id="{2098FC7C-5A73-4CE4-9ED4-529E12F90497}" type="slidenum">
              <a:rPr lang="en-AU" smtClean="0"/>
              <a:t>15</a:t>
            </a:fld>
            <a:endParaRPr lang="en-AU"/>
          </a:p>
        </p:txBody>
      </p:sp>
    </p:spTree>
    <p:extLst>
      <p:ext uri="{BB962C8B-B14F-4D97-AF65-F5344CB8AC3E}">
        <p14:creationId xmlns:p14="http://schemas.microsoft.com/office/powerpoint/2010/main" val="3412004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Rot="1" noChangeArrowheads="1"/>
          </p:cNvSpPr>
          <p:nvPr>
            <p:ph type="title"/>
          </p:nvPr>
        </p:nvSpPr>
        <p:spPr>
          <a:xfrm>
            <a:off x="502920" y="201533"/>
            <a:ext cx="8229600" cy="922337"/>
          </a:xfrm>
        </p:spPr>
        <p:txBody>
          <a:bodyPr/>
          <a:lstStyle/>
          <a:p>
            <a:pPr eaLnBrk="1" hangingPunct="1">
              <a:defRPr/>
            </a:pPr>
            <a:r>
              <a:rPr lang="en-AU" sz="3800" dirty="0" smtClean="0"/>
              <a:t>Structure &amp; Function of Muscles</a:t>
            </a:r>
            <a:endParaRPr lang="en-US" sz="3800" dirty="0" smtClean="0"/>
          </a:p>
        </p:txBody>
      </p:sp>
      <p:sp>
        <p:nvSpPr>
          <p:cNvPr id="10243" name="Rectangle 3"/>
          <p:cNvSpPr>
            <a:spLocks noGrp="1" noChangeArrowheads="1"/>
          </p:cNvSpPr>
          <p:nvPr>
            <p:ph type="body" sz="half" idx="1"/>
          </p:nvPr>
        </p:nvSpPr>
        <p:spPr>
          <a:xfrm>
            <a:off x="605791" y="1691958"/>
            <a:ext cx="3916998" cy="4105275"/>
          </a:xfrm>
        </p:spPr>
        <p:txBody>
          <a:bodyPr>
            <a:noAutofit/>
          </a:bodyPr>
          <a:lstStyle/>
          <a:p>
            <a:pPr lvl="1">
              <a:lnSpc>
                <a:spcPct val="80000"/>
              </a:lnSpc>
            </a:pPr>
            <a:r>
              <a:rPr lang="en-AU" sz="1800" dirty="0" err="1" smtClean="0">
                <a:effectLst/>
              </a:rPr>
              <a:t>pectoralis</a:t>
            </a:r>
            <a:r>
              <a:rPr lang="en-AU" sz="1800" dirty="0" smtClean="0">
                <a:effectLst/>
              </a:rPr>
              <a:t> minor</a:t>
            </a:r>
          </a:p>
          <a:p>
            <a:pPr lvl="1">
              <a:lnSpc>
                <a:spcPct val="80000"/>
              </a:lnSpc>
            </a:pPr>
            <a:r>
              <a:rPr lang="en-AU" sz="1800" dirty="0" err="1" smtClean="0">
                <a:effectLst/>
              </a:rPr>
              <a:t>serratus</a:t>
            </a:r>
            <a:r>
              <a:rPr lang="en-AU" sz="1800" dirty="0" smtClean="0">
                <a:effectLst/>
              </a:rPr>
              <a:t> anterior</a:t>
            </a:r>
          </a:p>
          <a:p>
            <a:pPr lvl="1">
              <a:lnSpc>
                <a:spcPct val="80000"/>
              </a:lnSpc>
            </a:pPr>
            <a:r>
              <a:rPr lang="en-AU" sz="1800" dirty="0" err="1" smtClean="0">
                <a:effectLst/>
              </a:rPr>
              <a:t>intercostals</a:t>
            </a:r>
            <a:endParaRPr lang="en-AU" sz="1800" dirty="0" smtClean="0">
              <a:effectLst/>
            </a:endParaRPr>
          </a:p>
          <a:p>
            <a:pPr lvl="1">
              <a:lnSpc>
                <a:spcPct val="80000"/>
              </a:lnSpc>
            </a:pPr>
            <a:r>
              <a:rPr lang="en-AU" sz="1800" dirty="0" smtClean="0">
                <a:effectLst/>
              </a:rPr>
              <a:t>brachialis</a:t>
            </a:r>
          </a:p>
          <a:p>
            <a:pPr lvl="1">
              <a:lnSpc>
                <a:spcPct val="80000"/>
              </a:lnSpc>
            </a:pPr>
            <a:r>
              <a:rPr lang="en-AU" sz="1800" dirty="0" smtClean="0">
                <a:effectLst/>
              </a:rPr>
              <a:t>pronator </a:t>
            </a:r>
            <a:r>
              <a:rPr lang="en-AU" sz="1800" dirty="0" err="1" smtClean="0">
                <a:effectLst/>
              </a:rPr>
              <a:t>teres</a:t>
            </a:r>
            <a:endParaRPr lang="en-AU" sz="1800" dirty="0" smtClean="0">
              <a:effectLst/>
            </a:endParaRPr>
          </a:p>
          <a:p>
            <a:pPr lvl="1">
              <a:lnSpc>
                <a:spcPct val="80000"/>
              </a:lnSpc>
            </a:pPr>
            <a:r>
              <a:rPr lang="en-AU" sz="1800" dirty="0" err="1" smtClean="0">
                <a:effectLst/>
              </a:rPr>
              <a:t>brachioradialis</a:t>
            </a:r>
            <a:endParaRPr lang="en-AU" sz="1800" dirty="0" smtClean="0">
              <a:effectLst/>
            </a:endParaRPr>
          </a:p>
          <a:p>
            <a:pPr lvl="1">
              <a:lnSpc>
                <a:spcPct val="80000"/>
              </a:lnSpc>
            </a:pPr>
            <a:r>
              <a:rPr lang="en-AU" sz="1800" dirty="0" smtClean="0">
                <a:effectLst/>
              </a:rPr>
              <a:t>flexor carpi </a:t>
            </a:r>
            <a:r>
              <a:rPr lang="en-AU" sz="1800" dirty="0" err="1" smtClean="0">
                <a:effectLst/>
              </a:rPr>
              <a:t>radialis</a:t>
            </a:r>
            <a:endParaRPr lang="en-AU" sz="1800" dirty="0" smtClean="0">
              <a:effectLst/>
            </a:endParaRPr>
          </a:p>
          <a:p>
            <a:pPr lvl="1">
              <a:lnSpc>
                <a:spcPct val="80000"/>
              </a:lnSpc>
            </a:pPr>
            <a:r>
              <a:rPr lang="en-AU" sz="1800" dirty="0" err="1" smtClean="0">
                <a:effectLst/>
              </a:rPr>
              <a:t>palmaris</a:t>
            </a:r>
            <a:r>
              <a:rPr lang="en-AU" sz="1800" dirty="0" smtClean="0">
                <a:effectLst/>
              </a:rPr>
              <a:t> </a:t>
            </a:r>
            <a:r>
              <a:rPr lang="en-AU" sz="1800" dirty="0" err="1" smtClean="0">
                <a:effectLst/>
              </a:rPr>
              <a:t>longus</a:t>
            </a:r>
            <a:endParaRPr lang="en-AU" sz="1800" dirty="0" smtClean="0">
              <a:effectLst/>
            </a:endParaRPr>
          </a:p>
          <a:p>
            <a:pPr lvl="1">
              <a:lnSpc>
                <a:spcPct val="80000"/>
              </a:lnSpc>
            </a:pPr>
            <a:r>
              <a:rPr lang="en-AU" sz="1800" dirty="0" smtClean="0">
                <a:effectLst/>
              </a:rPr>
              <a:t>extensor carpi </a:t>
            </a:r>
            <a:r>
              <a:rPr lang="en-AU" sz="1800" dirty="0" err="1" smtClean="0">
                <a:effectLst/>
              </a:rPr>
              <a:t>radialis</a:t>
            </a:r>
            <a:r>
              <a:rPr lang="en-AU" sz="1800" dirty="0" smtClean="0">
                <a:effectLst/>
              </a:rPr>
              <a:t> </a:t>
            </a:r>
            <a:r>
              <a:rPr lang="en-AU" sz="1800" dirty="0" err="1" smtClean="0">
                <a:effectLst/>
              </a:rPr>
              <a:t>longus</a:t>
            </a:r>
            <a:endParaRPr lang="en-AU" sz="1800" dirty="0" smtClean="0">
              <a:effectLst/>
            </a:endParaRPr>
          </a:p>
          <a:p>
            <a:pPr lvl="1">
              <a:lnSpc>
                <a:spcPct val="80000"/>
              </a:lnSpc>
            </a:pPr>
            <a:r>
              <a:rPr lang="en-AU" sz="1800" dirty="0" smtClean="0">
                <a:effectLst/>
              </a:rPr>
              <a:t>flexor carpi </a:t>
            </a:r>
            <a:r>
              <a:rPr lang="en-AU" sz="1800" dirty="0" err="1" smtClean="0">
                <a:effectLst/>
              </a:rPr>
              <a:t>ulnaris</a:t>
            </a:r>
            <a:endParaRPr lang="en-AU" sz="1800" dirty="0" smtClean="0">
              <a:effectLst/>
            </a:endParaRPr>
          </a:p>
          <a:p>
            <a:pPr lvl="1">
              <a:lnSpc>
                <a:spcPct val="80000"/>
              </a:lnSpc>
            </a:pPr>
            <a:r>
              <a:rPr lang="en-AU" sz="1800" dirty="0" smtClean="0">
                <a:effectLst/>
              </a:rPr>
              <a:t>extensor carpi </a:t>
            </a:r>
            <a:r>
              <a:rPr lang="en-AU" sz="1800" dirty="0" err="1" smtClean="0">
                <a:effectLst/>
              </a:rPr>
              <a:t>ulnaris</a:t>
            </a:r>
            <a:endParaRPr lang="en-AU" sz="1800" dirty="0" smtClean="0">
              <a:effectLst/>
            </a:endParaRPr>
          </a:p>
          <a:p>
            <a:pPr lvl="1">
              <a:lnSpc>
                <a:spcPct val="80000"/>
              </a:lnSpc>
            </a:pPr>
            <a:r>
              <a:rPr lang="en-AU" sz="1800" dirty="0" smtClean="0">
                <a:effectLst/>
              </a:rPr>
              <a:t>extensor </a:t>
            </a:r>
            <a:r>
              <a:rPr lang="en-AU" sz="1800" dirty="0" err="1" smtClean="0">
                <a:effectLst/>
              </a:rPr>
              <a:t>digitorum</a:t>
            </a:r>
            <a:endParaRPr lang="en-AU" sz="1800" dirty="0" smtClean="0">
              <a:effectLst/>
            </a:endParaRPr>
          </a:p>
          <a:p>
            <a:pPr lvl="1">
              <a:lnSpc>
                <a:spcPct val="80000"/>
              </a:lnSpc>
            </a:pPr>
            <a:r>
              <a:rPr lang="en-AU" sz="1800" dirty="0" smtClean="0">
                <a:effectLst/>
              </a:rPr>
              <a:t>external oblique</a:t>
            </a:r>
          </a:p>
          <a:p>
            <a:pPr lvl="1">
              <a:lnSpc>
                <a:spcPct val="80000"/>
              </a:lnSpc>
            </a:pPr>
            <a:r>
              <a:rPr lang="en-AU" sz="1800" dirty="0" smtClean="0">
                <a:effectLst/>
              </a:rPr>
              <a:t>rhomboid major</a:t>
            </a:r>
          </a:p>
          <a:p>
            <a:pPr lvl="1">
              <a:lnSpc>
                <a:spcPct val="80000"/>
              </a:lnSpc>
            </a:pPr>
            <a:r>
              <a:rPr lang="en-AU" sz="1800" dirty="0" smtClean="0">
                <a:effectLst/>
              </a:rPr>
              <a:t>rhomboid minor</a:t>
            </a:r>
          </a:p>
          <a:p>
            <a:pPr lvl="1">
              <a:lnSpc>
                <a:spcPct val="80000"/>
              </a:lnSpc>
            </a:pPr>
            <a:r>
              <a:rPr lang="en-AU" sz="1800" dirty="0" err="1" smtClean="0">
                <a:effectLst/>
              </a:rPr>
              <a:t>levator</a:t>
            </a:r>
            <a:r>
              <a:rPr lang="en-AU" sz="1800" dirty="0" smtClean="0">
                <a:effectLst/>
              </a:rPr>
              <a:t> scapulae</a:t>
            </a:r>
          </a:p>
          <a:p>
            <a:pPr lvl="1">
              <a:lnSpc>
                <a:spcPct val="80000"/>
              </a:lnSpc>
            </a:pPr>
            <a:r>
              <a:rPr lang="en-AU" sz="1800" dirty="0" err="1" smtClean="0">
                <a:effectLst/>
              </a:rPr>
              <a:t>teres</a:t>
            </a:r>
            <a:r>
              <a:rPr lang="en-AU" sz="1800" dirty="0" smtClean="0">
                <a:effectLst/>
              </a:rPr>
              <a:t> minor</a:t>
            </a:r>
          </a:p>
        </p:txBody>
      </p:sp>
      <p:sp>
        <p:nvSpPr>
          <p:cNvPr id="10244" name="Rectangle 4"/>
          <p:cNvSpPr>
            <a:spLocks noGrp="1" noChangeArrowheads="1"/>
          </p:cNvSpPr>
          <p:nvPr>
            <p:ph type="body" sz="half" idx="2"/>
          </p:nvPr>
        </p:nvSpPr>
        <p:spPr>
          <a:xfrm>
            <a:off x="4726781" y="1691958"/>
            <a:ext cx="3462338" cy="4525962"/>
          </a:xfrm>
        </p:spPr>
        <p:txBody>
          <a:bodyPr>
            <a:normAutofit/>
          </a:bodyPr>
          <a:lstStyle/>
          <a:p>
            <a:pPr lvl="1">
              <a:lnSpc>
                <a:spcPct val="80000"/>
              </a:lnSpc>
            </a:pPr>
            <a:r>
              <a:rPr lang="en-AU" sz="1600" dirty="0" smtClean="0">
                <a:effectLst/>
              </a:rPr>
              <a:t>supraspinatus</a:t>
            </a:r>
          </a:p>
          <a:p>
            <a:pPr lvl="1">
              <a:lnSpc>
                <a:spcPct val="80000"/>
              </a:lnSpc>
            </a:pPr>
            <a:r>
              <a:rPr lang="en-AU" sz="1600" dirty="0" err="1" smtClean="0">
                <a:effectLst/>
              </a:rPr>
              <a:t>infraspinatus</a:t>
            </a:r>
            <a:r>
              <a:rPr lang="en-AU" sz="1600" dirty="0" smtClean="0">
                <a:effectLst/>
              </a:rPr>
              <a:t> </a:t>
            </a:r>
          </a:p>
          <a:p>
            <a:pPr lvl="1">
              <a:lnSpc>
                <a:spcPct val="80000"/>
              </a:lnSpc>
            </a:pPr>
            <a:r>
              <a:rPr lang="en-AU" sz="1600" dirty="0" smtClean="0">
                <a:effectLst/>
              </a:rPr>
              <a:t>internal oblique</a:t>
            </a:r>
          </a:p>
          <a:p>
            <a:pPr lvl="1">
              <a:lnSpc>
                <a:spcPct val="80000"/>
              </a:lnSpc>
            </a:pPr>
            <a:r>
              <a:rPr lang="en-AU" sz="1600" dirty="0" smtClean="0">
                <a:effectLst/>
              </a:rPr>
              <a:t>gluteus maximum</a:t>
            </a:r>
          </a:p>
          <a:p>
            <a:pPr lvl="1">
              <a:lnSpc>
                <a:spcPct val="80000"/>
              </a:lnSpc>
            </a:pPr>
            <a:r>
              <a:rPr lang="en-AU" sz="1600" dirty="0" smtClean="0">
                <a:effectLst/>
              </a:rPr>
              <a:t>gluteus </a:t>
            </a:r>
            <a:r>
              <a:rPr lang="en-AU" sz="1600" dirty="0" err="1" smtClean="0">
                <a:effectLst/>
              </a:rPr>
              <a:t>medius</a:t>
            </a:r>
            <a:endParaRPr lang="en-AU" sz="1600" dirty="0" smtClean="0">
              <a:effectLst/>
            </a:endParaRPr>
          </a:p>
          <a:p>
            <a:pPr lvl="1">
              <a:lnSpc>
                <a:spcPct val="80000"/>
              </a:lnSpc>
            </a:pPr>
            <a:r>
              <a:rPr lang="en-AU" sz="1600" dirty="0" smtClean="0">
                <a:effectLst/>
              </a:rPr>
              <a:t>gluteus </a:t>
            </a:r>
            <a:r>
              <a:rPr lang="en-AU" sz="1600" dirty="0" err="1" smtClean="0">
                <a:effectLst/>
              </a:rPr>
              <a:t>minimus</a:t>
            </a:r>
            <a:endParaRPr lang="en-AU" sz="1600" dirty="0" smtClean="0">
              <a:effectLst/>
            </a:endParaRPr>
          </a:p>
          <a:p>
            <a:pPr lvl="1">
              <a:lnSpc>
                <a:spcPct val="80000"/>
              </a:lnSpc>
            </a:pPr>
            <a:r>
              <a:rPr lang="en-AU" sz="1600" dirty="0" smtClean="0">
                <a:effectLst/>
              </a:rPr>
              <a:t>transverse </a:t>
            </a:r>
            <a:r>
              <a:rPr lang="en-AU" sz="1600" dirty="0" err="1" smtClean="0">
                <a:effectLst/>
              </a:rPr>
              <a:t>abdominis</a:t>
            </a:r>
            <a:endParaRPr lang="en-AU" sz="1600" dirty="0" smtClean="0">
              <a:effectLst/>
            </a:endParaRPr>
          </a:p>
          <a:p>
            <a:pPr lvl="1">
              <a:lnSpc>
                <a:spcPct val="80000"/>
              </a:lnSpc>
            </a:pPr>
            <a:r>
              <a:rPr lang="en-AU" sz="1600" dirty="0" err="1" smtClean="0">
                <a:effectLst/>
              </a:rPr>
              <a:t>iliotibial</a:t>
            </a:r>
            <a:r>
              <a:rPr lang="en-AU" sz="1600" dirty="0" smtClean="0">
                <a:effectLst/>
              </a:rPr>
              <a:t> tract</a:t>
            </a:r>
          </a:p>
          <a:p>
            <a:pPr lvl="1">
              <a:lnSpc>
                <a:spcPct val="80000"/>
              </a:lnSpc>
            </a:pPr>
            <a:r>
              <a:rPr lang="en-AU" sz="1600" dirty="0" smtClean="0">
                <a:effectLst/>
              </a:rPr>
              <a:t>adductor </a:t>
            </a:r>
            <a:r>
              <a:rPr lang="en-AU" sz="1600" dirty="0" err="1" smtClean="0">
                <a:effectLst/>
              </a:rPr>
              <a:t>magnus</a:t>
            </a:r>
            <a:endParaRPr lang="en-AU" sz="1600" dirty="0" smtClean="0">
              <a:effectLst/>
            </a:endParaRPr>
          </a:p>
          <a:p>
            <a:pPr lvl="1">
              <a:lnSpc>
                <a:spcPct val="80000"/>
              </a:lnSpc>
            </a:pPr>
            <a:r>
              <a:rPr lang="en-AU" sz="1600" dirty="0" smtClean="0">
                <a:effectLst/>
              </a:rPr>
              <a:t>biceps </a:t>
            </a:r>
            <a:r>
              <a:rPr lang="en-AU" sz="1600" dirty="0" err="1" smtClean="0">
                <a:effectLst/>
              </a:rPr>
              <a:t>femoris</a:t>
            </a:r>
            <a:endParaRPr lang="en-AU" sz="1600" dirty="0" smtClean="0">
              <a:effectLst/>
            </a:endParaRPr>
          </a:p>
          <a:p>
            <a:pPr lvl="1">
              <a:lnSpc>
                <a:spcPct val="80000"/>
              </a:lnSpc>
            </a:pPr>
            <a:r>
              <a:rPr lang="en-AU" sz="1600" dirty="0" smtClean="0">
                <a:effectLst/>
              </a:rPr>
              <a:t>semitendinosus</a:t>
            </a:r>
          </a:p>
          <a:p>
            <a:pPr lvl="1">
              <a:lnSpc>
                <a:spcPct val="80000"/>
              </a:lnSpc>
            </a:pPr>
            <a:r>
              <a:rPr lang="en-AU" sz="1600" dirty="0" smtClean="0">
                <a:effectLst/>
              </a:rPr>
              <a:t>semimembranosus</a:t>
            </a:r>
          </a:p>
          <a:p>
            <a:pPr lvl="1">
              <a:lnSpc>
                <a:spcPct val="80000"/>
              </a:lnSpc>
            </a:pPr>
            <a:r>
              <a:rPr lang="en-AU" sz="1600" dirty="0" err="1" smtClean="0">
                <a:effectLst/>
              </a:rPr>
              <a:t>iliopsoas</a:t>
            </a:r>
            <a:endParaRPr lang="en-AU" sz="1600" dirty="0" smtClean="0">
              <a:effectLst/>
            </a:endParaRPr>
          </a:p>
          <a:p>
            <a:pPr lvl="1">
              <a:lnSpc>
                <a:spcPct val="80000"/>
              </a:lnSpc>
            </a:pPr>
            <a:r>
              <a:rPr lang="en-AU" sz="1600" dirty="0" smtClean="0">
                <a:effectLst/>
              </a:rPr>
              <a:t>tensor fasciae </a:t>
            </a:r>
            <a:r>
              <a:rPr lang="en-AU" sz="1600" dirty="0" err="1" smtClean="0">
                <a:effectLst/>
              </a:rPr>
              <a:t>latae</a:t>
            </a:r>
            <a:endParaRPr lang="en-AU" sz="1600" dirty="0" smtClean="0">
              <a:effectLst/>
            </a:endParaRPr>
          </a:p>
          <a:p>
            <a:pPr lvl="1">
              <a:lnSpc>
                <a:spcPct val="80000"/>
              </a:lnSpc>
            </a:pPr>
            <a:r>
              <a:rPr lang="en-AU" sz="1600" dirty="0" err="1" smtClean="0">
                <a:effectLst/>
              </a:rPr>
              <a:t>sartorius</a:t>
            </a:r>
            <a:endParaRPr lang="en-AU" sz="1600" dirty="0" smtClean="0">
              <a:effectLst/>
            </a:endParaRPr>
          </a:p>
          <a:p>
            <a:pPr lvl="1">
              <a:lnSpc>
                <a:spcPct val="80000"/>
              </a:lnSpc>
            </a:pPr>
            <a:r>
              <a:rPr lang="en-AU" sz="1600" dirty="0" smtClean="0">
                <a:effectLst/>
              </a:rPr>
              <a:t>adductor </a:t>
            </a:r>
            <a:r>
              <a:rPr lang="en-AU" sz="1600" dirty="0" err="1" smtClean="0">
                <a:effectLst/>
              </a:rPr>
              <a:t>longus</a:t>
            </a:r>
            <a:endParaRPr lang="en-AU" sz="1600" dirty="0" smtClean="0">
              <a:effectLst/>
            </a:endParaRPr>
          </a:p>
          <a:p>
            <a:pPr lvl="1">
              <a:lnSpc>
                <a:spcPct val="80000"/>
              </a:lnSpc>
            </a:pPr>
            <a:r>
              <a:rPr lang="en-AU" sz="1600" dirty="0" err="1" smtClean="0">
                <a:effectLst/>
              </a:rPr>
              <a:t>gracilis</a:t>
            </a:r>
            <a:endParaRPr lang="en-US" sz="1400" dirty="0" smtClean="0">
              <a:effectLst/>
            </a:endParaRPr>
          </a:p>
        </p:txBody>
      </p:sp>
      <p:sp>
        <p:nvSpPr>
          <p:cNvPr id="94214" name="Rectangle 6"/>
          <p:cNvSpPr>
            <a:spLocks noRot="1" noChangeArrowheads="1"/>
          </p:cNvSpPr>
          <p:nvPr/>
        </p:nvSpPr>
        <p:spPr bwMode="auto">
          <a:xfrm>
            <a:off x="502920" y="992902"/>
            <a:ext cx="8229600" cy="468313"/>
          </a:xfrm>
          <a:prstGeom prst="rect">
            <a:avLst/>
          </a:prstGeom>
          <a:noFill/>
          <a:ln w="9525">
            <a:noFill/>
            <a:miter lim="800000"/>
            <a:headEnd/>
            <a:tailEnd/>
          </a:ln>
          <a:effectLst/>
        </p:spPr>
        <p:txBody>
          <a:bodyPr anchor="ctr"/>
          <a:lstStyle/>
          <a:p>
            <a:pPr algn="ctr" eaLnBrk="1" hangingPunct="1">
              <a:defRPr/>
            </a:pPr>
            <a:r>
              <a:rPr lang="en-AU" sz="2400" b="1" dirty="0">
                <a:solidFill>
                  <a:srgbClr val="0070C0"/>
                </a:solidFill>
                <a:latin typeface="Tahoma" pitchFamily="34" charset="0"/>
              </a:rPr>
              <a:t>Major Postural Muscles</a:t>
            </a:r>
            <a:endParaRPr lang="en-US" sz="2400" b="1" dirty="0">
              <a:solidFill>
                <a:srgbClr val="0070C0"/>
              </a:solidFill>
              <a:latin typeface="Tahoma" pitchFamily="34" charset="0"/>
            </a:endParaRPr>
          </a:p>
        </p:txBody>
      </p:sp>
      <p:sp>
        <p:nvSpPr>
          <p:cNvPr id="2" name="Slide Number Placeholder 1"/>
          <p:cNvSpPr>
            <a:spLocks noGrp="1"/>
          </p:cNvSpPr>
          <p:nvPr>
            <p:ph type="sldNum" sz="quarter" idx="12"/>
          </p:nvPr>
        </p:nvSpPr>
        <p:spPr/>
        <p:txBody>
          <a:bodyPr/>
          <a:lstStyle/>
          <a:p>
            <a:fld id="{2098FC7C-5A73-4CE4-9ED4-529E12F90497}" type="slidenum">
              <a:rPr lang="en-AU" smtClean="0"/>
              <a:t>16</a:t>
            </a:fld>
            <a:endParaRPr lang="en-AU"/>
          </a:p>
        </p:txBody>
      </p:sp>
    </p:spTree>
    <p:extLst>
      <p:ext uri="{BB962C8B-B14F-4D97-AF65-F5344CB8AC3E}">
        <p14:creationId xmlns:p14="http://schemas.microsoft.com/office/powerpoint/2010/main" val="5393224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Rot="1" noChangeArrowheads="1"/>
          </p:cNvSpPr>
          <p:nvPr>
            <p:ph type="title"/>
          </p:nvPr>
        </p:nvSpPr>
        <p:spPr>
          <a:xfrm>
            <a:off x="628650" y="365126"/>
            <a:ext cx="7886700" cy="941998"/>
          </a:xfrm>
        </p:spPr>
        <p:txBody>
          <a:bodyPr/>
          <a:lstStyle/>
          <a:p>
            <a:pPr eaLnBrk="1" hangingPunct="1"/>
            <a:r>
              <a:rPr lang="en-AU" sz="3800" dirty="0" smtClean="0"/>
              <a:t>Important Ligaments of the Spine</a:t>
            </a:r>
            <a:endParaRPr lang="en-US" sz="3800" dirty="0" smtClean="0">
              <a:effectLst/>
            </a:endParaRPr>
          </a:p>
        </p:txBody>
      </p:sp>
      <p:sp>
        <p:nvSpPr>
          <p:cNvPr id="2" name="Slide Number Placeholder 1"/>
          <p:cNvSpPr>
            <a:spLocks noGrp="1"/>
          </p:cNvSpPr>
          <p:nvPr>
            <p:ph type="sldNum" sz="quarter" idx="12"/>
          </p:nvPr>
        </p:nvSpPr>
        <p:spPr/>
        <p:txBody>
          <a:bodyPr/>
          <a:lstStyle/>
          <a:p>
            <a:fld id="{2098FC7C-5A73-4CE4-9ED4-529E12F90497}" type="slidenum">
              <a:rPr lang="en-AU" smtClean="0"/>
              <a:t>17</a:t>
            </a:fld>
            <a:endParaRPr lang="en-AU"/>
          </a:p>
        </p:txBody>
      </p:sp>
      <p:pic>
        <p:nvPicPr>
          <p:cNvPr id="3" name="Picture 2"/>
          <p:cNvPicPr>
            <a:picLocks noChangeAspect="1"/>
          </p:cNvPicPr>
          <p:nvPr/>
        </p:nvPicPr>
        <p:blipFill>
          <a:blip r:embed="rId3"/>
          <a:stretch>
            <a:fillRect/>
          </a:stretch>
        </p:blipFill>
        <p:spPr>
          <a:xfrm>
            <a:off x="2116547" y="1307124"/>
            <a:ext cx="5240090" cy="5049226"/>
          </a:xfrm>
          <a:prstGeom prst="rect">
            <a:avLst/>
          </a:prstGeom>
        </p:spPr>
      </p:pic>
      <p:sp>
        <p:nvSpPr>
          <p:cNvPr id="5" name="TextBox 4"/>
          <p:cNvSpPr txBox="1"/>
          <p:nvPr/>
        </p:nvSpPr>
        <p:spPr>
          <a:xfrm>
            <a:off x="850592" y="6096678"/>
            <a:ext cx="7771999" cy="338554"/>
          </a:xfrm>
          <a:prstGeom prst="rect">
            <a:avLst/>
          </a:prstGeom>
          <a:noFill/>
        </p:spPr>
        <p:txBody>
          <a:bodyPr wrap="none" rtlCol="0">
            <a:spAutoFit/>
          </a:bodyPr>
          <a:lstStyle/>
          <a:p>
            <a:r>
              <a:rPr lang="en-AU" sz="1600" dirty="0"/>
              <a:t>Reference: http://www.coloradospineinstitute.com/subject.php?pn=anatomy-ligaments-17</a:t>
            </a:r>
          </a:p>
        </p:txBody>
      </p:sp>
    </p:spTree>
    <p:extLst>
      <p:ext uri="{BB962C8B-B14F-4D97-AF65-F5344CB8AC3E}">
        <p14:creationId xmlns:p14="http://schemas.microsoft.com/office/powerpoint/2010/main" val="15794008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Rot="1" noChangeArrowheads="1"/>
          </p:cNvSpPr>
          <p:nvPr>
            <p:ph type="title"/>
          </p:nvPr>
        </p:nvSpPr>
        <p:spPr>
          <a:xfrm>
            <a:off x="628650" y="365126"/>
            <a:ext cx="7886700" cy="1038223"/>
          </a:xfrm>
        </p:spPr>
        <p:txBody>
          <a:bodyPr/>
          <a:lstStyle/>
          <a:p>
            <a:pPr eaLnBrk="1" hangingPunct="1">
              <a:defRPr/>
            </a:pPr>
            <a:r>
              <a:rPr lang="en-US" dirty="0" err="1" smtClean="0"/>
              <a:t>Stabilisation</a:t>
            </a:r>
            <a:r>
              <a:rPr lang="en-US" dirty="0" smtClean="0"/>
              <a:t> of the Spine</a:t>
            </a:r>
          </a:p>
        </p:txBody>
      </p:sp>
      <p:sp>
        <p:nvSpPr>
          <p:cNvPr id="73731" name="Rectangle 3"/>
          <p:cNvSpPr>
            <a:spLocks noGrp="1" noChangeArrowheads="1"/>
          </p:cNvSpPr>
          <p:nvPr>
            <p:ph type="body" idx="1"/>
          </p:nvPr>
        </p:nvSpPr>
        <p:spPr>
          <a:xfrm>
            <a:off x="457200" y="1600200"/>
            <a:ext cx="8408020" cy="4924425"/>
          </a:xfrm>
        </p:spPr>
        <p:txBody>
          <a:bodyPr>
            <a:normAutofit/>
          </a:bodyPr>
          <a:lstStyle/>
          <a:p>
            <a:pPr>
              <a:defRPr/>
            </a:pPr>
            <a:r>
              <a:rPr lang="en-AU" dirty="0" smtClean="0"/>
              <a:t>Local (Core) Stabilisation System (Core Muscles)</a:t>
            </a:r>
          </a:p>
          <a:p>
            <a:pPr lvl="1">
              <a:defRPr/>
            </a:pPr>
            <a:r>
              <a:rPr lang="en-AU" dirty="0" smtClean="0"/>
              <a:t>Muscles that attach directly to the vertebrae</a:t>
            </a:r>
          </a:p>
          <a:p>
            <a:pPr lvl="1">
              <a:defRPr/>
            </a:pPr>
            <a:r>
              <a:rPr lang="en-AU" dirty="0"/>
              <a:t>primarily responsible for intervertebral and intersegmental </a:t>
            </a:r>
            <a:r>
              <a:rPr lang="en-AU" dirty="0" smtClean="0"/>
              <a:t>stability</a:t>
            </a:r>
          </a:p>
          <a:p>
            <a:pPr lvl="1">
              <a:defRPr/>
            </a:pPr>
            <a:r>
              <a:rPr lang="en-AU" dirty="0"/>
              <a:t>work to limit excessive compressive, shear, and rotational forces between spinal segments</a:t>
            </a:r>
            <a:endParaRPr lang="en-AU" dirty="0" smtClean="0"/>
          </a:p>
          <a:p>
            <a:pPr lvl="1">
              <a:defRPr/>
            </a:pPr>
            <a:r>
              <a:rPr lang="en-AU" dirty="0" smtClean="0"/>
              <a:t>Muscles include:</a:t>
            </a:r>
          </a:p>
          <a:p>
            <a:pPr lvl="2">
              <a:defRPr/>
            </a:pPr>
            <a:r>
              <a:rPr lang="en-AU" sz="2400" dirty="0" smtClean="0"/>
              <a:t>Transversus </a:t>
            </a:r>
            <a:r>
              <a:rPr lang="en-AU" sz="2400" dirty="0"/>
              <a:t>Abdominis (TA) </a:t>
            </a:r>
            <a:endParaRPr lang="en-AU" sz="2400" dirty="0" smtClean="0"/>
          </a:p>
          <a:p>
            <a:pPr lvl="2">
              <a:defRPr/>
            </a:pPr>
            <a:r>
              <a:rPr lang="en-AU" sz="2400" dirty="0" smtClean="0"/>
              <a:t>Multifidus</a:t>
            </a:r>
            <a:r>
              <a:rPr lang="en-AU" sz="2400" dirty="0"/>
              <a:t> (MF) </a:t>
            </a:r>
            <a:endParaRPr lang="en-AU" sz="2400" dirty="0" smtClean="0"/>
          </a:p>
          <a:p>
            <a:pPr lvl="2">
              <a:defRPr/>
            </a:pPr>
            <a:r>
              <a:rPr lang="en-AU" sz="2400" dirty="0" smtClean="0"/>
              <a:t>Pelvic </a:t>
            </a:r>
            <a:r>
              <a:rPr lang="en-AU" sz="2400" dirty="0"/>
              <a:t>Floor (PF</a:t>
            </a:r>
            <a:r>
              <a:rPr lang="en-AU" sz="2400" dirty="0" smtClean="0"/>
              <a:t>)</a:t>
            </a:r>
          </a:p>
          <a:p>
            <a:pPr lvl="2">
              <a:defRPr/>
            </a:pPr>
            <a:r>
              <a:rPr lang="en-AU" sz="2400" dirty="0" smtClean="0"/>
              <a:t>Internal oblique</a:t>
            </a:r>
          </a:p>
          <a:p>
            <a:pPr lvl="2">
              <a:defRPr/>
            </a:pPr>
            <a:r>
              <a:rPr lang="en-AU" sz="2400" dirty="0" smtClean="0"/>
              <a:t>diaphragm</a:t>
            </a:r>
          </a:p>
        </p:txBody>
      </p:sp>
      <p:sp>
        <p:nvSpPr>
          <p:cNvPr id="2" name="Slide Number Placeholder 1"/>
          <p:cNvSpPr>
            <a:spLocks noGrp="1"/>
          </p:cNvSpPr>
          <p:nvPr>
            <p:ph type="sldNum" sz="quarter" idx="12"/>
          </p:nvPr>
        </p:nvSpPr>
        <p:spPr/>
        <p:txBody>
          <a:bodyPr/>
          <a:lstStyle/>
          <a:p>
            <a:fld id="{2098FC7C-5A73-4CE4-9ED4-529E12F90497}" type="slidenum">
              <a:rPr lang="en-AU" smtClean="0"/>
              <a:t>18</a:t>
            </a:fld>
            <a:endParaRPr lang="en-AU"/>
          </a:p>
        </p:txBody>
      </p:sp>
    </p:spTree>
    <p:extLst>
      <p:ext uri="{BB962C8B-B14F-4D97-AF65-F5344CB8AC3E}">
        <p14:creationId xmlns:p14="http://schemas.microsoft.com/office/powerpoint/2010/main" val="164113409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Rot="1" noChangeArrowheads="1"/>
          </p:cNvSpPr>
          <p:nvPr>
            <p:ph type="title"/>
          </p:nvPr>
        </p:nvSpPr>
        <p:spPr/>
        <p:txBody>
          <a:bodyPr/>
          <a:lstStyle/>
          <a:p>
            <a:pPr eaLnBrk="1" hangingPunct="1">
              <a:defRPr/>
            </a:pPr>
            <a:r>
              <a:rPr lang="en-US" dirty="0" smtClean="0"/>
              <a:t>Exercise Physiology</a:t>
            </a:r>
          </a:p>
        </p:txBody>
      </p:sp>
      <p:sp>
        <p:nvSpPr>
          <p:cNvPr id="73731" name="Rectangle 3"/>
          <p:cNvSpPr>
            <a:spLocks noGrp="1" noChangeArrowheads="1"/>
          </p:cNvSpPr>
          <p:nvPr>
            <p:ph type="body" idx="1"/>
          </p:nvPr>
        </p:nvSpPr>
        <p:spPr>
          <a:xfrm>
            <a:off x="457200" y="1600200"/>
            <a:ext cx="8229600" cy="4924425"/>
          </a:xfrm>
        </p:spPr>
        <p:txBody>
          <a:bodyPr/>
          <a:lstStyle/>
          <a:p>
            <a:pPr>
              <a:buFont typeface="Wingdings" panose="05000000000000000000" pitchFamily="2" charset="2"/>
              <a:buChar char="Ø"/>
              <a:defRPr/>
            </a:pPr>
            <a:r>
              <a:rPr lang="en-AU" dirty="0"/>
              <a:t>As a PT you need to understand the whole body</a:t>
            </a:r>
          </a:p>
          <a:p>
            <a:pPr eaLnBrk="1" hangingPunct="1">
              <a:buFont typeface="Wingdings" panose="05000000000000000000" pitchFamily="2" charset="2"/>
              <a:buChar char="Ø"/>
              <a:defRPr/>
            </a:pPr>
            <a:r>
              <a:rPr lang="en-AU" dirty="0" smtClean="0"/>
              <a:t>Study of the body’s responses and adaptations to the stress of exercise</a:t>
            </a:r>
          </a:p>
          <a:p>
            <a:pPr eaLnBrk="1" hangingPunct="1">
              <a:buFont typeface="Wingdings" panose="05000000000000000000" pitchFamily="2" charset="2"/>
              <a:buChar char="Ø"/>
              <a:defRPr/>
            </a:pPr>
            <a:r>
              <a:rPr lang="en-AU" dirty="0" smtClean="0"/>
              <a:t>How does exercise alter human systemic and cellular physiology both during and immediately after exercise</a:t>
            </a:r>
          </a:p>
          <a:p>
            <a:pPr eaLnBrk="1" hangingPunct="1">
              <a:buFont typeface="Wingdings" panose="05000000000000000000" pitchFamily="2" charset="2"/>
              <a:buChar char="Ø"/>
              <a:defRPr/>
            </a:pPr>
            <a:r>
              <a:rPr lang="en-AU" dirty="0" smtClean="0"/>
              <a:t>Systems work interactively – not independently</a:t>
            </a:r>
          </a:p>
        </p:txBody>
      </p:sp>
      <p:sp>
        <p:nvSpPr>
          <p:cNvPr id="2" name="Slide Number Placeholder 1"/>
          <p:cNvSpPr>
            <a:spLocks noGrp="1"/>
          </p:cNvSpPr>
          <p:nvPr>
            <p:ph type="sldNum" sz="quarter" idx="12"/>
          </p:nvPr>
        </p:nvSpPr>
        <p:spPr/>
        <p:txBody>
          <a:bodyPr/>
          <a:lstStyle/>
          <a:p>
            <a:fld id="{2098FC7C-5A73-4CE4-9ED4-529E12F90497}" type="slidenum">
              <a:rPr lang="en-AU" smtClean="0"/>
              <a:t>19</a:t>
            </a:fld>
            <a:endParaRPr lang="en-AU"/>
          </a:p>
        </p:txBody>
      </p:sp>
    </p:spTree>
    <p:extLst>
      <p:ext uri="{BB962C8B-B14F-4D97-AF65-F5344CB8AC3E}">
        <p14:creationId xmlns:p14="http://schemas.microsoft.com/office/powerpoint/2010/main" val="406145591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2"/>
          <p:cNvSpPr>
            <a:spLocks noGrp="1" noRot="1" noChangeArrowheads="1"/>
          </p:cNvSpPr>
          <p:nvPr>
            <p:ph type="title"/>
          </p:nvPr>
        </p:nvSpPr>
        <p:spPr>
          <a:xfrm>
            <a:off x="457200" y="274638"/>
            <a:ext cx="8229600" cy="850900"/>
          </a:xfrm>
        </p:spPr>
        <p:txBody>
          <a:bodyPr>
            <a:normAutofit fontScale="90000"/>
          </a:bodyPr>
          <a:lstStyle/>
          <a:p>
            <a:pPr eaLnBrk="1" hangingPunct="1">
              <a:defRPr/>
            </a:pPr>
            <a:r>
              <a:rPr lang="en-US" dirty="0" smtClean="0"/>
              <a:t>NEUROLOGICAL (Nervous) SYSTEM</a:t>
            </a:r>
          </a:p>
        </p:txBody>
      </p:sp>
      <p:sp>
        <p:nvSpPr>
          <p:cNvPr id="128003" name="Rectangle 3"/>
          <p:cNvSpPr>
            <a:spLocks noGrp="1" noChangeArrowheads="1"/>
          </p:cNvSpPr>
          <p:nvPr>
            <p:ph type="body" idx="1"/>
          </p:nvPr>
        </p:nvSpPr>
        <p:spPr>
          <a:xfrm>
            <a:off x="529431" y="1034098"/>
            <a:ext cx="8085138" cy="4568825"/>
          </a:xfrm>
        </p:spPr>
        <p:txBody>
          <a:bodyPr>
            <a:noAutofit/>
          </a:bodyPr>
          <a:lstStyle/>
          <a:p>
            <a:r>
              <a:rPr lang="en-AU" sz="2200" dirty="0"/>
              <a:t>Brain</a:t>
            </a:r>
          </a:p>
          <a:p>
            <a:r>
              <a:rPr lang="en-AU" sz="2200" dirty="0"/>
              <a:t>Spinal cord</a:t>
            </a:r>
          </a:p>
          <a:p>
            <a:r>
              <a:rPr lang="en-AU" sz="2200" dirty="0"/>
              <a:t>Peripheral nerves</a:t>
            </a:r>
          </a:p>
          <a:p>
            <a:pPr eaLnBrk="1" hangingPunct="1">
              <a:lnSpc>
                <a:spcPct val="90000"/>
              </a:lnSpc>
              <a:defRPr/>
            </a:pPr>
            <a:r>
              <a:rPr lang="en-US" sz="2200" dirty="0" smtClean="0"/>
              <a:t>Two systems</a:t>
            </a:r>
          </a:p>
          <a:p>
            <a:pPr lvl="1" eaLnBrk="1" hangingPunct="1">
              <a:lnSpc>
                <a:spcPct val="90000"/>
              </a:lnSpc>
              <a:defRPr/>
            </a:pPr>
            <a:r>
              <a:rPr lang="en-US" sz="2200" dirty="0" smtClean="0"/>
              <a:t>Central nervous system</a:t>
            </a:r>
          </a:p>
          <a:p>
            <a:pPr lvl="2" eaLnBrk="1" hangingPunct="1">
              <a:lnSpc>
                <a:spcPct val="90000"/>
              </a:lnSpc>
              <a:defRPr/>
            </a:pPr>
            <a:r>
              <a:rPr lang="en-US" sz="2200" dirty="0" smtClean="0"/>
              <a:t>Regulates human movement</a:t>
            </a:r>
          </a:p>
          <a:p>
            <a:pPr lvl="2" eaLnBrk="1" hangingPunct="1">
              <a:lnSpc>
                <a:spcPct val="90000"/>
              </a:lnSpc>
              <a:defRPr/>
            </a:pPr>
            <a:r>
              <a:rPr lang="en-US" sz="2200" dirty="0" smtClean="0"/>
              <a:t>Brain and spinal cord</a:t>
            </a:r>
          </a:p>
          <a:p>
            <a:pPr lvl="1" eaLnBrk="1" hangingPunct="1">
              <a:lnSpc>
                <a:spcPct val="90000"/>
              </a:lnSpc>
              <a:defRPr/>
            </a:pPr>
            <a:r>
              <a:rPr lang="en-US" sz="2200" dirty="0" smtClean="0"/>
              <a:t>Peripheral nervous system</a:t>
            </a:r>
          </a:p>
          <a:p>
            <a:pPr lvl="2" eaLnBrk="1" hangingPunct="1">
              <a:lnSpc>
                <a:spcPct val="90000"/>
              </a:lnSpc>
              <a:defRPr/>
            </a:pPr>
            <a:r>
              <a:rPr lang="en-US" sz="2200" dirty="0" smtClean="0"/>
              <a:t>Somatic nervous system</a:t>
            </a:r>
          </a:p>
          <a:p>
            <a:pPr lvl="2" eaLnBrk="1" hangingPunct="1">
              <a:lnSpc>
                <a:spcPct val="90000"/>
              </a:lnSpc>
              <a:defRPr/>
            </a:pPr>
            <a:r>
              <a:rPr lang="en-US" sz="2200" dirty="0" smtClean="0"/>
              <a:t>Visceral nervous system (autonomic)</a:t>
            </a:r>
          </a:p>
          <a:p>
            <a:pPr lvl="3" eaLnBrk="1" hangingPunct="1">
              <a:lnSpc>
                <a:spcPct val="90000"/>
              </a:lnSpc>
              <a:defRPr/>
            </a:pPr>
            <a:r>
              <a:rPr lang="en-US" sz="2200" dirty="0" smtClean="0"/>
              <a:t>Sympathetic</a:t>
            </a:r>
          </a:p>
          <a:p>
            <a:pPr lvl="3" eaLnBrk="1" hangingPunct="1">
              <a:lnSpc>
                <a:spcPct val="90000"/>
              </a:lnSpc>
              <a:defRPr/>
            </a:pPr>
            <a:r>
              <a:rPr lang="en-US" sz="2200" dirty="0" smtClean="0"/>
              <a:t>Parasympathetic</a:t>
            </a:r>
          </a:p>
          <a:p>
            <a:pPr eaLnBrk="1" hangingPunct="1">
              <a:lnSpc>
                <a:spcPct val="90000"/>
              </a:lnSpc>
              <a:defRPr/>
            </a:pPr>
            <a:r>
              <a:rPr lang="en-US" sz="2200" dirty="0" smtClean="0"/>
              <a:t>Neuromuscular control</a:t>
            </a:r>
          </a:p>
          <a:p>
            <a:pPr lvl="1" eaLnBrk="1" hangingPunct="1">
              <a:lnSpc>
                <a:spcPct val="90000"/>
              </a:lnSpc>
              <a:defRPr/>
            </a:pPr>
            <a:r>
              <a:rPr lang="en-US" sz="2200" dirty="0" smtClean="0"/>
              <a:t>Motor units</a:t>
            </a:r>
          </a:p>
          <a:p>
            <a:pPr lvl="1" eaLnBrk="1" hangingPunct="1">
              <a:lnSpc>
                <a:spcPct val="90000"/>
              </a:lnSpc>
              <a:defRPr/>
            </a:pPr>
            <a:r>
              <a:rPr lang="en-US" sz="2200" dirty="0" err="1" smtClean="0"/>
              <a:t>proprioception</a:t>
            </a:r>
            <a:endParaRPr lang="en-US" sz="2200" dirty="0" smtClean="0"/>
          </a:p>
        </p:txBody>
      </p:sp>
      <p:sp>
        <p:nvSpPr>
          <p:cNvPr id="2" name="Slide Number Placeholder 1"/>
          <p:cNvSpPr>
            <a:spLocks noGrp="1"/>
          </p:cNvSpPr>
          <p:nvPr>
            <p:ph type="sldNum" sz="quarter" idx="12"/>
          </p:nvPr>
        </p:nvSpPr>
        <p:spPr/>
        <p:txBody>
          <a:bodyPr/>
          <a:lstStyle/>
          <a:p>
            <a:fld id="{2098FC7C-5A73-4CE4-9ED4-529E12F90497}" type="slidenum">
              <a:rPr lang="en-AU" smtClean="0"/>
              <a:t>20</a:t>
            </a:fld>
            <a:endParaRPr lang="en-AU"/>
          </a:p>
        </p:txBody>
      </p:sp>
    </p:spTree>
    <p:extLst>
      <p:ext uri="{BB962C8B-B14F-4D97-AF65-F5344CB8AC3E}">
        <p14:creationId xmlns:p14="http://schemas.microsoft.com/office/powerpoint/2010/main" val="11522147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p:txBody>
          <a:bodyPr/>
          <a:lstStyle/>
          <a:p>
            <a:pPr eaLnBrk="1" hangingPunct="1">
              <a:defRPr/>
            </a:pPr>
            <a:r>
              <a:rPr lang="en-AU" sz="4800" dirty="0" smtClean="0"/>
              <a:t>The Nervous System</a:t>
            </a:r>
          </a:p>
        </p:txBody>
      </p:sp>
      <p:sp>
        <p:nvSpPr>
          <p:cNvPr id="77827" name="Rectangle 3"/>
          <p:cNvSpPr>
            <a:spLocks noChangeArrowheads="1"/>
          </p:cNvSpPr>
          <p:nvPr/>
        </p:nvSpPr>
        <p:spPr bwMode="auto">
          <a:xfrm>
            <a:off x="684213" y="1557338"/>
            <a:ext cx="8135937" cy="4176712"/>
          </a:xfrm>
          <a:prstGeom prst="rect">
            <a:avLst/>
          </a:prstGeom>
          <a:noFill/>
          <a:ln w="12700" cap="sq">
            <a:noFill/>
            <a:miter lim="800000"/>
            <a:headEnd type="none" w="sm" len="sm"/>
            <a:tailEnd type="none" w="sm" len="sm"/>
          </a:ln>
          <a:effectLst/>
        </p:spPr>
        <p:txBody>
          <a:bodyPr/>
          <a:lstStyle/>
          <a:p>
            <a:pPr marL="457200" indent="-457200">
              <a:buClr>
                <a:schemeClr val="tx2"/>
              </a:buClr>
              <a:buSzPct val="90000"/>
              <a:buFont typeface="Arial" panose="020B0604020202020204" pitchFamily="34" charset="0"/>
              <a:buChar char="•"/>
              <a:defRPr/>
            </a:pPr>
            <a:r>
              <a:rPr lang="en-US" sz="2800" dirty="0">
                <a:latin typeface="Arial" panose="020B0604020202020204" pitchFamily="34" charset="0"/>
                <a:cs typeface="Arial" panose="020B0604020202020204" pitchFamily="34" charset="0"/>
              </a:rPr>
              <a:t>Reflexes</a:t>
            </a:r>
          </a:p>
          <a:p>
            <a:pPr marL="914400" lvl="1" indent="-457200">
              <a:buFont typeface="Arial" panose="020B0604020202020204" pitchFamily="34" charset="0"/>
              <a:buChar char="•"/>
              <a:defRPr/>
            </a:pPr>
            <a:r>
              <a:rPr lang="en-US" sz="2800" dirty="0">
                <a:latin typeface="Arial" panose="020B0604020202020204" pitchFamily="34" charset="0"/>
                <a:cs typeface="Arial" panose="020B0604020202020204" pitchFamily="34" charset="0"/>
              </a:rPr>
              <a:t>Automatic, involuntary reactions</a:t>
            </a:r>
          </a:p>
          <a:p>
            <a:pPr marL="914400" lvl="1" indent="-457200">
              <a:buFont typeface="Arial" panose="020B0604020202020204" pitchFamily="34" charset="0"/>
              <a:buChar char="•"/>
              <a:defRPr/>
            </a:pPr>
            <a:r>
              <a:rPr lang="en-US" sz="2800" dirty="0">
                <a:latin typeface="Arial" panose="020B0604020202020204" pitchFamily="34" charset="0"/>
                <a:cs typeface="Arial" panose="020B0604020202020204" pitchFamily="34" charset="0"/>
              </a:rPr>
              <a:t>Two reflexes</a:t>
            </a:r>
          </a:p>
          <a:p>
            <a:pPr marL="1371600" lvl="2" indent="-457200">
              <a:buFont typeface="Arial" panose="020B0604020202020204" pitchFamily="34" charset="0"/>
              <a:buChar char="•"/>
              <a:defRPr/>
            </a:pPr>
            <a:r>
              <a:rPr lang="en-US" sz="2800" dirty="0">
                <a:latin typeface="Arial" panose="020B0604020202020204" pitchFamily="34" charset="0"/>
                <a:cs typeface="Arial" panose="020B0604020202020204" pitchFamily="34" charset="0"/>
              </a:rPr>
              <a:t>Stretch reflex</a:t>
            </a:r>
          </a:p>
          <a:p>
            <a:pPr marL="1371600" lvl="2" indent="-457200">
              <a:buFont typeface="Arial" panose="020B0604020202020204" pitchFamily="34" charset="0"/>
              <a:buChar char="•"/>
              <a:defRPr/>
            </a:pPr>
            <a:r>
              <a:rPr lang="en-US" sz="2800" dirty="0">
                <a:latin typeface="Arial" panose="020B0604020202020204" pitchFamily="34" charset="0"/>
                <a:cs typeface="Arial" panose="020B0604020202020204" pitchFamily="34" charset="0"/>
              </a:rPr>
              <a:t>Inverse stretch reflex</a:t>
            </a:r>
          </a:p>
          <a:p>
            <a:pPr marL="457200" indent="-457200">
              <a:buClr>
                <a:schemeClr val="tx2"/>
              </a:buClr>
              <a:buSzPct val="90000"/>
              <a:buFont typeface="Arial" panose="020B0604020202020204" pitchFamily="34" charset="0"/>
              <a:buChar char="•"/>
              <a:defRPr/>
            </a:pPr>
            <a:r>
              <a:rPr lang="en-US" sz="2800" dirty="0">
                <a:latin typeface="Arial" panose="020B0604020202020204" pitchFamily="34" charset="0"/>
                <a:cs typeface="Arial" panose="020B0604020202020204" pitchFamily="34" charset="0"/>
              </a:rPr>
              <a:t>Components of the reflex arc</a:t>
            </a:r>
          </a:p>
        </p:txBody>
      </p:sp>
      <p:sp>
        <p:nvSpPr>
          <p:cNvPr id="2" name="Slide Number Placeholder 1"/>
          <p:cNvSpPr>
            <a:spLocks noGrp="1"/>
          </p:cNvSpPr>
          <p:nvPr>
            <p:ph type="sldNum" sz="quarter" idx="12"/>
          </p:nvPr>
        </p:nvSpPr>
        <p:spPr/>
        <p:txBody>
          <a:bodyPr/>
          <a:lstStyle/>
          <a:p>
            <a:fld id="{2098FC7C-5A73-4CE4-9ED4-529E12F90497}" type="slidenum">
              <a:rPr lang="en-AU" smtClean="0"/>
              <a:t>21</a:t>
            </a:fld>
            <a:endParaRPr lang="en-AU"/>
          </a:p>
        </p:txBody>
      </p:sp>
    </p:spTree>
    <p:extLst>
      <p:ext uri="{BB962C8B-B14F-4D97-AF65-F5344CB8AC3E}">
        <p14:creationId xmlns:p14="http://schemas.microsoft.com/office/powerpoint/2010/main" val="35756662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ChangeArrowheads="1"/>
          </p:cNvSpPr>
          <p:nvPr>
            <p:ph type="title"/>
          </p:nvPr>
        </p:nvSpPr>
        <p:spPr>
          <a:xfrm>
            <a:off x="0" y="115888"/>
            <a:ext cx="9144000" cy="1143000"/>
          </a:xfrm>
        </p:spPr>
        <p:txBody>
          <a:bodyPr/>
          <a:lstStyle/>
          <a:p>
            <a:pPr eaLnBrk="1" hangingPunct="1">
              <a:defRPr/>
            </a:pPr>
            <a:r>
              <a:rPr lang="en-AU" sz="4800" dirty="0" smtClean="0"/>
              <a:t>The Nervous System</a:t>
            </a:r>
          </a:p>
        </p:txBody>
      </p:sp>
      <p:sp>
        <p:nvSpPr>
          <p:cNvPr id="86019" name="Rectangle 3"/>
          <p:cNvSpPr>
            <a:spLocks noChangeArrowheads="1"/>
          </p:cNvSpPr>
          <p:nvPr/>
        </p:nvSpPr>
        <p:spPr bwMode="auto">
          <a:xfrm>
            <a:off x="107950" y="1062673"/>
            <a:ext cx="9036050" cy="4321175"/>
          </a:xfrm>
          <a:prstGeom prst="rect">
            <a:avLst/>
          </a:prstGeom>
          <a:noFill/>
          <a:ln w="12700" cap="sq">
            <a:noFill/>
            <a:miter lim="800000"/>
            <a:headEnd type="none" w="sm" len="sm"/>
            <a:tailEnd type="none" w="sm" len="sm"/>
          </a:ln>
          <a:effectLst/>
        </p:spPr>
        <p:txBody>
          <a:bodyPr/>
          <a:lstStyle/>
          <a:p>
            <a:pPr marL="342900" indent="-342900">
              <a:spcBef>
                <a:spcPct val="20000"/>
              </a:spcBef>
              <a:buClr>
                <a:schemeClr val="tx2"/>
              </a:buClr>
              <a:buSzPct val="90000"/>
              <a:buFont typeface="Symbol" pitchFamily="18" charset="2"/>
              <a:buChar char="¨"/>
              <a:defRPr/>
            </a:pPr>
            <a:r>
              <a:rPr lang="en-US" sz="2800" dirty="0" err="1">
                <a:latin typeface="Arial" panose="020B0604020202020204" pitchFamily="34" charset="0"/>
                <a:cs typeface="Arial" panose="020B0604020202020204" pitchFamily="34" charset="0"/>
              </a:rPr>
              <a:t>Proprioceptors</a:t>
            </a:r>
            <a:r>
              <a:rPr lang="en-US" sz="2800" dirty="0">
                <a:latin typeface="Arial" panose="020B0604020202020204" pitchFamily="34" charset="0"/>
                <a:cs typeface="Arial" panose="020B0604020202020204" pitchFamily="34" charset="0"/>
              </a:rPr>
              <a:t> and Reflexes</a:t>
            </a:r>
          </a:p>
          <a:p>
            <a:pPr marL="742950" lvl="1" indent="-285750">
              <a:spcBef>
                <a:spcPct val="20000"/>
              </a:spcBef>
              <a:buFontTx/>
              <a:buChar char="–"/>
              <a:defRPr/>
            </a:pPr>
            <a:r>
              <a:rPr lang="en-US" sz="2400" dirty="0" err="1">
                <a:latin typeface="Arial" panose="020B0604020202020204" pitchFamily="34" charset="0"/>
                <a:cs typeface="Arial" panose="020B0604020202020204" pitchFamily="34" charset="0"/>
              </a:rPr>
              <a:t>Proprioceptor</a:t>
            </a:r>
            <a:r>
              <a:rPr lang="en-US" sz="2400" dirty="0">
                <a:latin typeface="Arial" panose="020B0604020202020204" pitchFamily="34" charset="0"/>
                <a:cs typeface="Arial" panose="020B0604020202020204" pitchFamily="34" charset="0"/>
              </a:rPr>
              <a:t>: receptor that is involved in movement, posture and locomotion</a:t>
            </a:r>
          </a:p>
          <a:p>
            <a:pPr marL="742950" lvl="1" indent="-285750">
              <a:spcBef>
                <a:spcPct val="20000"/>
              </a:spcBef>
              <a:buFontTx/>
              <a:buChar char="–"/>
              <a:defRPr/>
            </a:pPr>
            <a:r>
              <a:rPr lang="en-US" sz="2400" dirty="0">
                <a:latin typeface="Arial" panose="020B0604020202020204" pitchFamily="34" charset="0"/>
                <a:cs typeface="Arial" panose="020B0604020202020204" pitchFamily="34" charset="0"/>
              </a:rPr>
              <a:t>Muscle spindles</a:t>
            </a:r>
          </a:p>
          <a:p>
            <a:pPr marL="1143000" lvl="2" indent="-228600">
              <a:spcBef>
                <a:spcPct val="20000"/>
              </a:spcBef>
              <a:buFontTx/>
              <a:buChar char="•"/>
              <a:defRPr/>
            </a:pPr>
            <a:r>
              <a:rPr lang="en-US" sz="2400" dirty="0" err="1">
                <a:latin typeface="Arial" panose="020B0604020202020204" pitchFamily="34" charset="0"/>
                <a:cs typeface="Arial" panose="020B0604020202020204" pitchFamily="34" charset="0"/>
              </a:rPr>
              <a:t>proprioceptors</a:t>
            </a:r>
            <a:r>
              <a:rPr lang="en-US" sz="2400" dirty="0">
                <a:latin typeface="Arial" panose="020B0604020202020204" pitchFamily="34" charset="0"/>
                <a:cs typeface="Arial" panose="020B0604020202020204" pitchFamily="34" charset="0"/>
              </a:rPr>
              <a:t> found within skeletal muscle</a:t>
            </a:r>
          </a:p>
          <a:p>
            <a:pPr marL="1143000" lvl="2" indent="-228600">
              <a:spcBef>
                <a:spcPct val="20000"/>
              </a:spcBef>
              <a:buFontTx/>
              <a:buChar char="•"/>
              <a:defRPr/>
            </a:pPr>
            <a:r>
              <a:rPr lang="en-US" sz="2400" dirty="0">
                <a:latin typeface="Arial" panose="020B0604020202020204" pitchFamily="34" charset="0"/>
                <a:cs typeface="Arial" panose="020B0604020202020204" pitchFamily="34" charset="0"/>
              </a:rPr>
              <a:t>Respond to changes in length and tension within a muscle</a:t>
            </a:r>
          </a:p>
          <a:p>
            <a:pPr marL="1143000" lvl="2" indent="-228600">
              <a:spcBef>
                <a:spcPct val="20000"/>
              </a:spcBef>
              <a:buFontTx/>
              <a:buChar char="•"/>
              <a:defRPr/>
            </a:pPr>
            <a:r>
              <a:rPr lang="en-US" sz="2400" dirty="0">
                <a:latin typeface="Arial" panose="020B0604020202020204" pitchFamily="34" charset="0"/>
                <a:cs typeface="Arial" panose="020B0604020202020204" pitchFamily="34" charset="0"/>
              </a:rPr>
              <a:t>Responsible for initiating the stretch reflex (ballistic stretching</a:t>
            </a:r>
            <a:r>
              <a:rPr lang="en-US" sz="2400" dirty="0" smtClean="0">
                <a:latin typeface="Arial" panose="020B0604020202020204" pitchFamily="34" charset="0"/>
                <a:cs typeface="Arial" panose="020B0604020202020204" pitchFamily="34" charset="0"/>
              </a:rPr>
              <a:t>)</a:t>
            </a:r>
            <a:endParaRPr lang="en-US" sz="2400" dirty="0">
              <a:latin typeface="Arial" panose="020B0604020202020204" pitchFamily="34" charset="0"/>
              <a:cs typeface="Arial" panose="020B0604020202020204" pitchFamily="34" charset="0"/>
            </a:endParaRPr>
          </a:p>
        </p:txBody>
      </p:sp>
      <p:sp>
        <p:nvSpPr>
          <p:cNvPr id="2" name="Slide Number Placeholder 1"/>
          <p:cNvSpPr>
            <a:spLocks noGrp="1"/>
          </p:cNvSpPr>
          <p:nvPr>
            <p:ph type="sldNum" sz="quarter" idx="12"/>
          </p:nvPr>
        </p:nvSpPr>
        <p:spPr/>
        <p:txBody>
          <a:bodyPr/>
          <a:lstStyle/>
          <a:p>
            <a:fld id="{2098FC7C-5A73-4CE4-9ED4-529E12F90497}" type="slidenum">
              <a:rPr lang="en-AU" smtClean="0"/>
              <a:t>22</a:t>
            </a:fld>
            <a:endParaRPr lang="en-AU"/>
          </a:p>
        </p:txBody>
      </p:sp>
    </p:spTree>
    <p:extLst>
      <p:ext uri="{BB962C8B-B14F-4D97-AF65-F5344CB8AC3E}">
        <p14:creationId xmlns:p14="http://schemas.microsoft.com/office/powerpoint/2010/main" val="23081409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ChangeArrowheads="1"/>
          </p:cNvSpPr>
          <p:nvPr>
            <p:ph type="title"/>
          </p:nvPr>
        </p:nvSpPr>
        <p:spPr>
          <a:xfrm>
            <a:off x="0" y="115888"/>
            <a:ext cx="9144000" cy="1143000"/>
          </a:xfrm>
        </p:spPr>
        <p:txBody>
          <a:bodyPr/>
          <a:lstStyle/>
          <a:p>
            <a:pPr eaLnBrk="1" hangingPunct="1">
              <a:defRPr/>
            </a:pPr>
            <a:r>
              <a:rPr lang="en-AU" sz="4800" dirty="0" smtClean="0"/>
              <a:t>The Nervous System</a:t>
            </a:r>
          </a:p>
        </p:txBody>
      </p:sp>
      <p:sp>
        <p:nvSpPr>
          <p:cNvPr id="86019" name="Rectangle 3"/>
          <p:cNvSpPr>
            <a:spLocks noChangeArrowheads="1"/>
          </p:cNvSpPr>
          <p:nvPr/>
        </p:nvSpPr>
        <p:spPr bwMode="auto">
          <a:xfrm>
            <a:off x="107950" y="1062673"/>
            <a:ext cx="9036050" cy="4321175"/>
          </a:xfrm>
          <a:prstGeom prst="rect">
            <a:avLst/>
          </a:prstGeom>
          <a:noFill/>
          <a:ln w="12700" cap="sq">
            <a:noFill/>
            <a:miter lim="800000"/>
            <a:headEnd type="none" w="sm" len="sm"/>
            <a:tailEnd type="none" w="sm" len="sm"/>
          </a:ln>
          <a:effectLst/>
        </p:spPr>
        <p:txBody>
          <a:bodyPr/>
          <a:lstStyle/>
          <a:p>
            <a:pPr marL="342900" indent="-342900">
              <a:spcBef>
                <a:spcPct val="20000"/>
              </a:spcBef>
              <a:buClr>
                <a:schemeClr val="tx2"/>
              </a:buClr>
              <a:buSzPct val="90000"/>
              <a:buFont typeface="Symbol" pitchFamily="18" charset="2"/>
              <a:buChar char="¨"/>
              <a:defRPr/>
            </a:pPr>
            <a:r>
              <a:rPr lang="en-US" sz="2800" dirty="0" err="1">
                <a:latin typeface="Arial" panose="020B0604020202020204" pitchFamily="34" charset="0"/>
                <a:cs typeface="Arial" panose="020B0604020202020204" pitchFamily="34" charset="0"/>
              </a:rPr>
              <a:t>Proprioceptors</a:t>
            </a:r>
            <a:r>
              <a:rPr lang="en-US" sz="2800" dirty="0">
                <a:latin typeface="Arial" panose="020B0604020202020204" pitchFamily="34" charset="0"/>
                <a:cs typeface="Arial" panose="020B0604020202020204" pitchFamily="34" charset="0"/>
              </a:rPr>
              <a:t> and Reflexes</a:t>
            </a:r>
          </a:p>
          <a:p>
            <a:pPr marL="742950" lvl="1" indent="-285750">
              <a:spcBef>
                <a:spcPct val="20000"/>
              </a:spcBef>
              <a:buFontTx/>
              <a:buChar char="–"/>
              <a:defRPr/>
            </a:pPr>
            <a:r>
              <a:rPr lang="en-US" sz="2400" dirty="0" smtClean="0">
                <a:latin typeface="Arial" panose="020B0604020202020204" pitchFamily="34" charset="0"/>
                <a:cs typeface="Arial" panose="020B0604020202020204" pitchFamily="34" charset="0"/>
              </a:rPr>
              <a:t>Golgi </a:t>
            </a:r>
            <a:r>
              <a:rPr lang="en-US" sz="2400" dirty="0">
                <a:latin typeface="Arial" panose="020B0604020202020204" pitchFamily="34" charset="0"/>
                <a:cs typeface="Arial" panose="020B0604020202020204" pitchFamily="34" charset="0"/>
              </a:rPr>
              <a:t>tendon organs</a:t>
            </a:r>
          </a:p>
          <a:p>
            <a:pPr marL="1143000" lvl="2" indent="-228600">
              <a:spcBef>
                <a:spcPct val="20000"/>
              </a:spcBef>
              <a:buFontTx/>
              <a:buChar char="•"/>
              <a:defRPr/>
            </a:pPr>
            <a:r>
              <a:rPr lang="en-US" sz="2400" dirty="0" err="1">
                <a:latin typeface="Arial" panose="020B0604020202020204" pitchFamily="34" charset="0"/>
                <a:cs typeface="Arial" panose="020B0604020202020204" pitchFamily="34" charset="0"/>
              </a:rPr>
              <a:t>Proprioceptors</a:t>
            </a:r>
            <a:r>
              <a:rPr lang="en-US" sz="2400" dirty="0">
                <a:latin typeface="Arial" panose="020B0604020202020204" pitchFamily="34" charset="0"/>
                <a:cs typeface="Arial" panose="020B0604020202020204" pitchFamily="34" charset="0"/>
              </a:rPr>
              <a:t> found within tendons near the point where tendon meets muscle</a:t>
            </a:r>
          </a:p>
          <a:p>
            <a:pPr marL="1143000" lvl="2" indent="-228600">
              <a:spcBef>
                <a:spcPct val="20000"/>
              </a:spcBef>
              <a:buFontTx/>
              <a:buChar char="•"/>
              <a:defRPr/>
            </a:pPr>
            <a:r>
              <a:rPr lang="en-US" sz="2400" dirty="0">
                <a:latin typeface="Arial" panose="020B0604020202020204" pitchFamily="34" charset="0"/>
                <a:cs typeface="Arial" panose="020B0604020202020204" pitchFamily="34" charset="0"/>
              </a:rPr>
              <a:t>Respond to tension when muscle shortens or stretches passively</a:t>
            </a:r>
          </a:p>
          <a:p>
            <a:pPr marL="1143000" lvl="2" indent="-228600">
              <a:spcBef>
                <a:spcPct val="20000"/>
              </a:spcBef>
              <a:buFontTx/>
              <a:buChar char="•"/>
              <a:defRPr/>
            </a:pPr>
            <a:r>
              <a:rPr lang="en-US" sz="2400" dirty="0">
                <a:latin typeface="Arial" panose="020B0604020202020204" pitchFamily="34" charset="0"/>
                <a:cs typeface="Arial" panose="020B0604020202020204" pitchFamily="34" charset="0"/>
              </a:rPr>
              <a:t>Responsible for initiating inverse stretch reflex (PNF Stretching: static stretch followed by an isometric contraction of the same muscle against resistance)</a:t>
            </a:r>
          </a:p>
        </p:txBody>
      </p:sp>
      <p:sp>
        <p:nvSpPr>
          <p:cNvPr id="2" name="Slide Number Placeholder 1"/>
          <p:cNvSpPr>
            <a:spLocks noGrp="1"/>
          </p:cNvSpPr>
          <p:nvPr>
            <p:ph type="sldNum" sz="quarter" idx="12"/>
          </p:nvPr>
        </p:nvSpPr>
        <p:spPr/>
        <p:txBody>
          <a:bodyPr/>
          <a:lstStyle/>
          <a:p>
            <a:fld id="{2098FC7C-5A73-4CE4-9ED4-529E12F90497}" type="slidenum">
              <a:rPr lang="en-AU" smtClean="0"/>
              <a:t>23</a:t>
            </a:fld>
            <a:endParaRPr lang="en-AU"/>
          </a:p>
        </p:txBody>
      </p:sp>
    </p:spTree>
    <p:extLst>
      <p:ext uri="{BB962C8B-B14F-4D97-AF65-F5344CB8AC3E}">
        <p14:creationId xmlns:p14="http://schemas.microsoft.com/office/powerpoint/2010/main" val="2664738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Rot="1" noChangeArrowheads="1"/>
          </p:cNvSpPr>
          <p:nvPr>
            <p:ph type="title"/>
          </p:nvPr>
        </p:nvSpPr>
        <p:spPr/>
        <p:txBody>
          <a:bodyPr/>
          <a:lstStyle/>
          <a:p>
            <a:pPr eaLnBrk="1" hangingPunct="1">
              <a:defRPr/>
            </a:pPr>
            <a:r>
              <a:rPr lang="en-AU" sz="3800" dirty="0" smtClean="0"/>
              <a:t>Cardiovascular System</a:t>
            </a:r>
            <a:br>
              <a:rPr lang="en-AU" sz="3800" dirty="0" smtClean="0"/>
            </a:br>
            <a:r>
              <a:rPr lang="en-AU" sz="2400" b="0" dirty="0" smtClean="0"/>
              <a:t>The Heart and Blood Vessels</a:t>
            </a:r>
            <a:br>
              <a:rPr lang="en-AU" sz="2400" b="0" dirty="0" smtClean="0"/>
            </a:br>
            <a:r>
              <a:rPr lang="en-AU" sz="2400" b="0" dirty="0" smtClean="0"/>
              <a:t>Functions</a:t>
            </a:r>
            <a:endParaRPr lang="en-US" sz="2400" b="0" dirty="0" smtClean="0"/>
          </a:p>
        </p:txBody>
      </p:sp>
      <p:sp>
        <p:nvSpPr>
          <p:cNvPr id="15363" name="Rectangle 3"/>
          <p:cNvSpPr>
            <a:spLocks noGrp="1" noChangeArrowheads="1"/>
          </p:cNvSpPr>
          <p:nvPr>
            <p:ph type="body" idx="1"/>
          </p:nvPr>
        </p:nvSpPr>
        <p:spPr>
          <a:xfrm>
            <a:off x="422910" y="1830388"/>
            <a:ext cx="8507413" cy="4525963"/>
          </a:xfrm>
        </p:spPr>
        <p:txBody>
          <a:bodyPr>
            <a:normAutofit fontScale="85000" lnSpcReduction="20000"/>
          </a:bodyPr>
          <a:lstStyle/>
          <a:p>
            <a:pPr>
              <a:lnSpc>
                <a:spcPct val="120000"/>
              </a:lnSpc>
              <a:spcBef>
                <a:spcPts val="0"/>
              </a:spcBef>
            </a:pPr>
            <a:r>
              <a:rPr lang="en-AU" sz="2800" dirty="0" smtClean="0">
                <a:effectLst/>
              </a:rPr>
              <a:t>Transports de02 blood from heart to lungs and O2 blood from lungs to heart</a:t>
            </a:r>
          </a:p>
          <a:p>
            <a:pPr>
              <a:lnSpc>
                <a:spcPct val="120000"/>
              </a:lnSpc>
              <a:spcBef>
                <a:spcPts val="0"/>
              </a:spcBef>
            </a:pPr>
            <a:r>
              <a:rPr lang="en-AU" sz="2800" dirty="0" smtClean="0">
                <a:effectLst/>
              </a:rPr>
              <a:t>Transports O2 blood from heart to tissues and deO2 from tissues to heart</a:t>
            </a:r>
          </a:p>
          <a:p>
            <a:pPr>
              <a:lnSpc>
                <a:spcPct val="120000"/>
              </a:lnSpc>
              <a:spcBef>
                <a:spcPts val="0"/>
              </a:spcBef>
            </a:pPr>
            <a:r>
              <a:rPr lang="en-AU" sz="2800" dirty="0" smtClean="0">
                <a:effectLst/>
              </a:rPr>
              <a:t>Distributes nutrients</a:t>
            </a:r>
          </a:p>
          <a:p>
            <a:pPr>
              <a:lnSpc>
                <a:spcPct val="120000"/>
              </a:lnSpc>
              <a:spcBef>
                <a:spcPts val="0"/>
              </a:spcBef>
            </a:pPr>
            <a:r>
              <a:rPr lang="en-AU" sz="2800" dirty="0" smtClean="0">
                <a:effectLst/>
              </a:rPr>
              <a:t>Removes metabolic wastes from periphery for elimination or reuse</a:t>
            </a:r>
          </a:p>
          <a:p>
            <a:pPr>
              <a:lnSpc>
                <a:spcPct val="120000"/>
              </a:lnSpc>
              <a:spcBef>
                <a:spcPts val="0"/>
              </a:spcBef>
            </a:pPr>
            <a:r>
              <a:rPr lang="en-AU" sz="2800" dirty="0" smtClean="0">
                <a:effectLst/>
              </a:rPr>
              <a:t>Regulates pH to control acidosis and alkalosis</a:t>
            </a:r>
          </a:p>
          <a:p>
            <a:pPr>
              <a:lnSpc>
                <a:spcPct val="120000"/>
              </a:lnSpc>
              <a:spcBef>
                <a:spcPts val="0"/>
              </a:spcBef>
            </a:pPr>
            <a:r>
              <a:rPr lang="en-AU" sz="2800" dirty="0" smtClean="0">
                <a:effectLst/>
              </a:rPr>
              <a:t>Transports hormones and enzymes to regulate physiological function</a:t>
            </a:r>
          </a:p>
          <a:p>
            <a:pPr>
              <a:lnSpc>
                <a:spcPct val="120000"/>
              </a:lnSpc>
              <a:spcBef>
                <a:spcPts val="0"/>
              </a:spcBef>
            </a:pPr>
            <a:r>
              <a:rPr lang="en-AU" sz="2800" dirty="0" smtClean="0">
                <a:effectLst/>
              </a:rPr>
              <a:t>Maintains fluid balance to prevent dehydration</a:t>
            </a:r>
          </a:p>
          <a:p>
            <a:pPr>
              <a:lnSpc>
                <a:spcPct val="120000"/>
              </a:lnSpc>
              <a:spcBef>
                <a:spcPts val="0"/>
              </a:spcBef>
            </a:pPr>
            <a:r>
              <a:rPr lang="en-AU" sz="2800" dirty="0" smtClean="0">
                <a:effectLst/>
              </a:rPr>
              <a:t>Maintains body temp by absorbing and redistributing heat</a:t>
            </a:r>
            <a:endParaRPr lang="en-US" sz="2800" dirty="0" smtClean="0">
              <a:effectLst/>
            </a:endParaRPr>
          </a:p>
        </p:txBody>
      </p:sp>
      <p:sp>
        <p:nvSpPr>
          <p:cNvPr id="2" name="Slide Number Placeholder 1"/>
          <p:cNvSpPr>
            <a:spLocks noGrp="1"/>
          </p:cNvSpPr>
          <p:nvPr>
            <p:ph type="sldNum" sz="quarter" idx="12"/>
          </p:nvPr>
        </p:nvSpPr>
        <p:spPr/>
        <p:txBody>
          <a:bodyPr/>
          <a:lstStyle/>
          <a:p>
            <a:fld id="{2098FC7C-5A73-4CE4-9ED4-529E12F90497}" type="slidenum">
              <a:rPr lang="en-AU" smtClean="0"/>
              <a:t>24</a:t>
            </a:fld>
            <a:endParaRPr lang="en-AU"/>
          </a:p>
        </p:txBody>
      </p:sp>
    </p:spTree>
    <p:extLst>
      <p:ext uri="{BB962C8B-B14F-4D97-AF65-F5344CB8AC3E}">
        <p14:creationId xmlns:p14="http://schemas.microsoft.com/office/powerpoint/2010/main" val="322049159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Rot="1" noChangeArrowheads="1"/>
          </p:cNvSpPr>
          <p:nvPr>
            <p:ph type="title"/>
          </p:nvPr>
        </p:nvSpPr>
        <p:spPr>
          <a:xfrm>
            <a:off x="628650" y="365126"/>
            <a:ext cx="7886700" cy="1131568"/>
          </a:xfrm>
        </p:spPr>
        <p:txBody>
          <a:bodyPr/>
          <a:lstStyle/>
          <a:p>
            <a:pPr eaLnBrk="1" hangingPunct="1">
              <a:defRPr/>
            </a:pPr>
            <a:r>
              <a:rPr lang="en-AU" dirty="0" smtClean="0"/>
              <a:t>Cardiovascular System</a:t>
            </a:r>
            <a:br>
              <a:rPr lang="en-AU" dirty="0" smtClean="0"/>
            </a:br>
            <a:r>
              <a:rPr lang="en-AU" sz="2400" b="0" dirty="0" smtClean="0"/>
              <a:t>the functions</a:t>
            </a:r>
            <a:endParaRPr lang="en-US" sz="2400" b="0" dirty="0" smtClean="0"/>
          </a:p>
        </p:txBody>
      </p:sp>
      <p:sp>
        <p:nvSpPr>
          <p:cNvPr id="15363" name="Rectangle 3"/>
          <p:cNvSpPr>
            <a:spLocks noGrp="1" noChangeArrowheads="1"/>
          </p:cNvSpPr>
          <p:nvPr>
            <p:ph type="body" idx="1"/>
          </p:nvPr>
        </p:nvSpPr>
        <p:spPr>
          <a:xfrm>
            <a:off x="457200" y="1600200"/>
            <a:ext cx="8507413" cy="5017770"/>
          </a:xfrm>
        </p:spPr>
        <p:txBody>
          <a:bodyPr>
            <a:normAutofit/>
          </a:bodyPr>
          <a:lstStyle/>
          <a:p>
            <a:pPr>
              <a:lnSpc>
                <a:spcPct val="120000"/>
              </a:lnSpc>
            </a:pPr>
            <a:r>
              <a:rPr lang="en-AU" sz="2600" dirty="0" smtClean="0">
                <a:latin typeface="Arial" panose="020B0604020202020204" pitchFamily="34" charset="0"/>
              </a:rPr>
              <a:t>The </a:t>
            </a:r>
            <a:r>
              <a:rPr lang="en-AU" sz="2600" dirty="0">
                <a:latin typeface="Arial" panose="020B0604020202020204" pitchFamily="34" charset="0"/>
              </a:rPr>
              <a:t>Heart</a:t>
            </a:r>
          </a:p>
          <a:p>
            <a:pPr lvl="1">
              <a:lnSpc>
                <a:spcPct val="120000"/>
              </a:lnSpc>
            </a:pPr>
            <a:r>
              <a:rPr lang="en-US" sz="2800" dirty="0"/>
              <a:t>Small organ, roughly the size of a clenched fist</a:t>
            </a:r>
          </a:p>
          <a:p>
            <a:pPr lvl="1">
              <a:lnSpc>
                <a:spcPct val="120000"/>
              </a:lnSpc>
            </a:pPr>
            <a:r>
              <a:rPr lang="en-AU" sz="2600" dirty="0" smtClean="0">
                <a:latin typeface="Arial" panose="020B0604020202020204" pitchFamily="34" charset="0"/>
              </a:rPr>
              <a:t>Tissue </a:t>
            </a:r>
            <a:r>
              <a:rPr lang="en-AU" sz="2600" dirty="0">
                <a:latin typeface="Arial" panose="020B0604020202020204" pitchFamily="34" charset="0"/>
              </a:rPr>
              <a:t>coverings and layers of the heart</a:t>
            </a:r>
          </a:p>
          <a:p>
            <a:pPr lvl="2">
              <a:lnSpc>
                <a:spcPct val="120000"/>
              </a:lnSpc>
            </a:pPr>
            <a:r>
              <a:rPr lang="en-AU" sz="2600" dirty="0" smtClean="0">
                <a:latin typeface="Arial" panose="020B0604020202020204" pitchFamily="34" charset="0"/>
              </a:rPr>
              <a:t>Pericardium: </a:t>
            </a:r>
            <a:r>
              <a:rPr lang="en-US" sz="2800" dirty="0"/>
              <a:t>double-walled loose fitting membranous </a:t>
            </a:r>
            <a:r>
              <a:rPr lang="en-US" sz="2800" dirty="0" smtClean="0"/>
              <a:t>sac</a:t>
            </a:r>
            <a:endParaRPr lang="en-AU" sz="2600" dirty="0">
              <a:latin typeface="Arial" panose="020B0604020202020204" pitchFamily="34" charset="0"/>
            </a:endParaRPr>
          </a:p>
          <a:p>
            <a:pPr lvl="2">
              <a:lnSpc>
                <a:spcPct val="120000"/>
              </a:lnSpc>
            </a:pPr>
            <a:r>
              <a:rPr lang="en-AU" sz="2600" dirty="0" err="1" smtClean="0">
                <a:latin typeface="Arial" panose="020B0604020202020204" pitchFamily="34" charset="0"/>
              </a:rPr>
              <a:t>Epicardium</a:t>
            </a:r>
            <a:r>
              <a:rPr lang="en-AU" sz="2600" dirty="0" smtClean="0">
                <a:latin typeface="Arial" panose="020B0604020202020204" pitchFamily="34" charset="0"/>
              </a:rPr>
              <a:t>: </a:t>
            </a:r>
            <a:r>
              <a:rPr lang="en-US" sz="2800" dirty="0"/>
              <a:t>interior lining of the heart</a:t>
            </a:r>
          </a:p>
          <a:p>
            <a:pPr lvl="2">
              <a:lnSpc>
                <a:spcPct val="120000"/>
              </a:lnSpc>
            </a:pPr>
            <a:r>
              <a:rPr lang="en-AU" sz="2600" dirty="0" smtClean="0">
                <a:latin typeface="Arial" panose="020B0604020202020204" pitchFamily="34" charset="0"/>
              </a:rPr>
              <a:t>Myocardium: </a:t>
            </a:r>
            <a:r>
              <a:rPr lang="en-US" sz="2800" dirty="0"/>
              <a:t>thickest layer of the tissue of the heart (cardiac muscle)</a:t>
            </a:r>
            <a:endParaRPr lang="en-AU" sz="2600" dirty="0">
              <a:latin typeface="Arial" panose="020B0604020202020204" pitchFamily="34" charset="0"/>
            </a:endParaRPr>
          </a:p>
          <a:p>
            <a:pPr lvl="2">
              <a:lnSpc>
                <a:spcPct val="120000"/>
              </a:lnSpc>
            </a:pPr>
            <a:r>
              <a:rPr lang="en-AU" sz="2600" dirty="0">
                <a:latin typeface="Arial" panose="020B0604020202020204" pitchFamily="34" charset="0"/>
              </a:rPr>
              <a:t>Fibrous </a:t>
            </a:r>
            <a:r>
              <a:rPr lang="en-AU" sz="2600" dirty="0" smtClean="0">
                <a:latin typeface="Arial" panose="020B0604020202020204" pitchFamily="34" charset="0"/>
              </a:rPr>
              <a:t>skeleton</a:t>
            </a:r>
            <a:endParaRPr lang="en-AU" sz="2600" dirty="0">
              <a:latin typeface="Arial" panose="020B0604020202020204" pitchFamily="34" charset="0"/>
            </a:endParaRPr>
          </a:p>
        </p:txBody>
      </p:sp>
      <p:sp>
        <p:nvSpPr>
          <p:cNvPr id="2" name="Slide Number Placeholder 1"/>
          <p:cNvSpPr>
            <a:spLocks noGrp="1"/>
          </p:cNvSpPr>
          <p:nvPr>
            <p:ph type="sldNum" sz="quarter" idx="12"/>
          </p:nvPr>
        </p:nvSpPr>
        <p:spPr/>
        <p:txBody>
          <a:bodyPr/>
          <a:lstStyle/>
          <a:p>
            <a:fld id="{2098FC7C-5A73-4CE4-9ED4-529E12F90497}" type="slidenum">
              <a:rPr lang="en-AU" smtClean="0"/>
              <a:t>25</a:t>
            </a:fld>
            <a:endParaRPr lang="en-AU"/>
          </a:p>
        </p:txBody>
      </p:sp>
    </p:spTree>
    <p:extLst>
      <p:ext uri="{BB962C8B-B14F-4D97-AF65-F5344CB8AC3E}">
        <p14:creationId xmlns:p14="http://schemas.microsoft.com/office/powerpoint/2010/main" val="373059741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Rot="1" noChangeArrowheads="1"/>
          </p:cNvSpPr>
          <p:nvPr>
            <p:ph type="title"/>
          </p:nvPr>
        </p:nvSpPr>
        <p:spPr/>
        <p:txBody>
          <a:bodyPr/>
          <a:lstStyle/>
          <a:p>
            <a:pPr eaLnBrk="1" hangingPunct="1">
              <a:defRPr/>
            </a:pPr>
            <a:r>
              <a:rPr lang="en-AU" sz="3800" dirty="0" smtClean="0"/>
              <a:t>Cardiovascular System</a:t>
            </a:r>
            <a:br>
              <a:rPr lang="en-AU" sz="3800" dirty="0" smtClean="0"/>
            </a:br>
            <a:r>
              <a:rPr lang="en-AU" sz="2400" b="0" dirty="0" smtClean="0"/>
              <a:t>THE HEART</a:t>
            </a:r>
            <a:endParaRPr lang="en-US" sz="2400" b="0" dirty="0" smtClean="0"/>
          </a:p>
        </p:txBody>
      </p:sp>
      <p:sp>
        <p:nvSpPr>
          <p:cNvPr id="108547" name="Rectangle 3"/>
          <p:cNvSpPr>
            <a:spLocks noGrp="1" noChangeArrowheads="1"/>
          </p:cNvSpPr>
          <p:nvPr>
            <p:ph type="body" idx="1"/>
          </p:nvPr>
        </p:nvSpPr>
        <p:spPr/>
        <p:txBody>
          <a:bodyPr>
            <a:normAutofit/>
          </a:bodyPr>
          <a:lstStyle/>
          <a:p>
            <a:pPr>
              <a:lnSpc>
                <a:spcPct val="100000"/>
              </a:lnSpc>
              <a:defRPr/>
            </a:pPr>
            <a:r>
              <a:rPr lang="en-US" sz="2400" dirty="0" smtClean="0"/>
              <a:t>provides the impetus for blood flow</a:t>
            </a:r>
          </a:p>
          <a:p>
            <a:pPr>
              <a:lnSpc>
                <a:spcPct val="100000"/>
              </a:lnSpc>
              <a:defRPr/>
            </a:pPr>
            <a:r>
              <a:rPr lang="en-US" sz="2400" dirty="0" smtClean="0"/>
              <a:t>can be considered a pump, or more functionally, as two separate pumps</a:t>
            </a:r>
          </a:p>
          <a:p>
            <a:pPr>
              <a:lnSpc>
                <a:spcPct val="100000"/>
              </a:lnSpc>
              <a:defRPr/>
            </a:pPr>
            <a:r>
              <a:rPr lang="en-US" sz="2400" dirty="0" smtClean="0"/>
              <a:t>Right side of the heart performs two important functions</a:t>
            </a:r>
          </a:p>
          <a:p>
            <a:pPr lvl="1">
              <a:lnSpc>
                <a:spcPct val="100000"/>
              </a:lnSpc>
              <a:defRPr/>
            </a:pPr>
            <a:r>
              <a:rPr lang="en-US" dirty="0" smtClean="0"/>
              <a:t>receives blood returning from all parts of the body, </a:t>
            </a:r>
          </a:p>
          <a:p>
            <a:pPr lvl="1">
              <a:lnSpc>
                <a:spcPct val="100000"/>
              </a:lnSpc>
              <a:defRPr/>
            </a:pPr>
            <a:r>
              <a:rPr lang="en-US" dirty="0" smtClean="0"/>
              <a:t>pump blood to the lungs for aeration</a:t>
            </a:r>
          </a:p>
          <a:p>
            <a:pPr>
              <a:lnSpc>
                <a:spcPct val="100000"/>
              </a:lnSpc>
              <a:defRPr/>
            </a:pPr>
            <a:r>
              <a:rPr lang="en-US" sz="2400" dirty="0" smtClean="0"/>
              <a:t>left heart receives oxygenated blood from the lungs and pumps blood for distribution throughout the body</a:t>
            </a:r>
          </a:p>
        </p:txBody>
      </p:sp>
      <p:sp>
        <p:nvSpPr>
          <p:cNvPr id="2" name="Slide Number Placeholder 1"/>
          <p:cNvSpPr>
            <a:spLocks noGrp="1"/>
          </p:cNvSpPr>
          <p:nvPr>
            <p:ph type="sldNum" sz="quarter" idx="12"/>
          </p:nvPr>
        </p:nvSpPr>
        <p:spPr/>
        <p:txBody>
          <a:bodyPr/>
          <a:lstStyle/>
          <a:p>
            <a:fld id="{2098FC7C-5A73-4CE4-9ED4-529E12F90497}" type="slidenum">
              <a:rPr lang="en-AU" smtClean="0"/>
              <a:t>26</a:t>
            </a:fld>
            <a:endParaRPr lang="en-AU"/>
          </a:p>
        </p:txBody>
      </p:sp>
    </p:spTree>
    <p:extLst>
      <p:ext uri="{BB962C8B-B14F-4D97-AF65-F5344CB8AC3E}">
        <p14:creationId xmlns:p14="http://schemas.microsoft.com/office/powerpoint/2010/main" val="10393168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p:cNvSpPr>
            <a:spLocks noGrp="1" noRot="1" noChangeArrowheads="1"/>
          </p:cNvSpPr>
          <p:nvPr>
            <p:ph type="title"/>
          </p:nvPr>
        </p:nvSpPr>
        <p:spPr/>
        <p:txBody>
          <a:bodyPr/>
          <a:lstStyle/>
          <a:p>
            <a:pPr eaLnBrk="1" hangingPunct="1">
              <a:defRPr/>
            </a:pPr>
            <a:r>
              <a:rPr lang="en-AU" sz="3800" dirty="0" smtClean="0"/>
              <a:t>Cardiovascular System</a:t>
            </a:r>
            <a:br>
              <a:rPr lang="en-AU" sz="3800" dirty="0" smtClean="0"/>
            </a:br>
            <a:r>
              <a:rPr lang="en-AU" sz="2400" b="0" dirty="0" smtClean="0"/>
              <a:t>THE HEART</a:t>
            </a:r>
            <a:endParaRPr lang="en-US" sz="2400" b="0" dirty="0" smtClean="0"/>
          </a:p>
        </p:txBody>
      </p:sp>
      <p:sp>
        <p:nvSpPr>
          <p:cNvPr id="107523" name="Rectangle 3"/>
          <p:cNvSpPr>
            <a:spLocks noGrp="1" noChangeArrowheads="1"/>
          </p:cNvSpPr>
          <p:nvPr>
            <p:ph type="body" idx="1"/>
          </p:nvPr>
        </p:nvSpPr>
        <p:spPr>
          <a:xfrm>
            <a:off x="628650" y="1690689"/>
            <a:ext cx="7886700" cy="4351338"/>
          </a:xfrm>
        </p:spPr>
        <p:txBody>
          <a:bodyPr>
            <a:noAutofit/>
          </a:bodyPr>
          <a:lstStyle/>
          <a:p>
            <a:pPr>
              <a:lnSpc>
                <a:spcPct val="100000"/>
              </a:lnSpc>
            </a:pPr>
            <a:r>
              <a:rPr lang="en-AU" sz="2200" dirty="0"/>
              <a:t>Two pumps and four chambers</a:t>
            </a:r>
          </a:p>
          <a:p>
            <a:pPr lvl="1">
              <a:lnSpc>
                <a:spcPct val="100000"/>
              </a:lnSpc>
            </a:pPr>
            <a:r>
              <a:rPr lang="en-AU" sz="2200" dirty="0"/>
              <a:t>Right side of the heart collects deO2 blood from the periphery and pumps it through the lungs (pulmonary circuit)</a:t>
            </a:r>
          </a:p>
          <a:p>
            <a:pPr lvl="1">
              <a:lnSpc>
                <a:spcPct val="100000"/>
              </a:lnSpc>
            </a:pPr>
            <a:r>
              <a:rPr lang="en-AU" sz="2200" dirty="0"/>
              <a:t>Left side collects blood from the lungs and pumps it throughout the body (systemic circuit)</a:t>
            </a:r>
          </a:p>
          <a:p>
            <a:pPr>
              <a:lnSpc>
                <a:spcPct val="100000"/>
              </a:lnSpc>
              <a:defRPr/>
            </a:pPr>
            <a:r>
              <a:rPr lang="en-AU" sz="2200" dirty="0" smtClean="0"/>
              <a:t>Four chambers</a:t>
            </a:r>
          </a:p>
          <a:p>
            <a:pPr lvl="1">
              <a:lnSpc>
                <a:spcPct val="100000"/>
              </a:lnSpc>
              <a:defRPr/>
            </a:pPr>
            <a:r>
              <a:rPr lang="en-US" sz="2200" dirty="0" smtClean="0"/>
              <a:t>Two upper: atria</a:t>
            </a:r>
          </a:p>
          <a:p>
            <a:pPr lvl="1">
              <a:lnSpc>
                <a:spcPct val="100000"/>
              </a:lnSpc>
              <a:defRPr/>
            </a:pPr>
            <a:r>
              <a:rPr lang="en-US" sz="2200" dirty="0" smtClean="0"/>
              <a:t>Two lower: ventricles</a:t>
            </a:r>
          </a:p>
          <a:p>
            <a:pPr>
              <a:lnSpc>
                <a:spcPct val="100000"/>
              </a:lnSpc>
              <a:defRPr/>
            </a:pPr>
            <a:r>
              <a:rPr lang="en-US" sz="2200" dirty="0" smtClean="0"/>
              <a:t>Base and apex</a:t>
            </a:r>
          </a:p>
          <a:p>
            <a:pPr lvl="1">
              <a:lnSpc>
                <a:spcPct val="100000"/>
              </a:lnSpc>
              <a:defRPr/>
            </a:pPr>
            <a:r>
              <a:rPr lang="en-US" sz="2200" dirty="0" smtClean="0"/>
              <a:t>Left atrium</a:t>
            </a:r>
          </a:p>
          <a:p>
            <a:pPr lvl="1">
              <a:lnSpc>
                <a:spcPct val="100000"/>
              </a:lnSpc>
              <a:defRPr/>
            </a:pPr>
            <a:r>
              <a:rPr lang="en-US" sz="2200" dirty="0" smtClean="0"/>
              <a:t>Right atrium</a:t>
            </a:r>
          </a:p>
        </p:txBody>
      </p:sp>
      <p:sp>
        <p:nvSpPr>
          <p:cNvPr id="2" name="Slide Number Placeholder 1"/>
          <p:cNvSpPr>
            <a:spLocks noGrp="1"/>
          </p:cNvSpPr>
          <p:nvPr>
            <p:ph type="sldNum" sz="quarter" idx="12"/>
          </p:nvPr>
        </p:nvSpPr>
        <p:spPr/>
        <p:txBody>
          <a:bodyPr/>
          <a:lstStyle/>
          <a:p>
            <a:fld id="{2098FC7C-5A73-4CE4-9ED4-529E12F90497}" type="slidenum">
              <a:rPr lang="en-AU" smtClean="0"/>
              <a:t>27</a:t>
            </a:fld>
            <a:endParaRPr lang="en-AU"/>
          </a:p>
        </p:txBody>
      </p:sp>
    </p:spTree>
    <p:extLst>
      <p:ext uri="{BB962C8B-B14F-4D97-AF65-F5344CB8AC3E}">
        <p14:creationId xmlns:p14="http://schemas.microsoft.com/office/powerpoint/2010/main" val="401742177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2"/>
          <p:cNvSpPr>
            <a:spLocks noGrp="1" noRot="1" noChangeArrowheads="1"/>
          </p:cNvSpPr>
          <p:nvPr>
            <p:ph type="title"/>
          </p:nvPr>
        </p:nvSpPr>
        <p:spPr>
          <a:xfrm>
            <a:off x="390525" y="216536"/>
            <a:ext cx="8362950" cy="1097914"/>
          </a:xfrm>
        </p:spPr>
        <p:txBody>
          <a:bodyPr/>
          <a:lstStyle/>
          <a:p>
            <a:pPr eaLnBrk="1" hangingPunct="1">
              <a:defRPr/>
            </a:pPr>
            <a:r>
              <a:rPr lang="en-AU" sz="3800" dirty="0" smtClean="0"/>
              <a:t>Cardiovascular System</a:t>
            </a:r>
            <a:br>
              <a:rPr lang="en-AU" sz="3800" dirty="0" smtClean="0"/>
            </a:br>
            <a:r>
              <a:rPr lang="en-AU" sz="2400" b="0" dirty="0" smtClean="0"/>
              <a:t>THE HEART</a:t>
            </a:r>
            <a:endParaRPr lang="en-US" sz="2400" b="0" dirty="0" smtClean="0"/>
          </a:p>
        </p:txBody>
      </p:sp>
      <p:sp>
        <p:nvSpPr>
          <p:cNvPr id="18435" name="Rectangle 3"/>
          <p:cNvSpPr>
            <a:spLocks noGrp="1" noChangeArrowheads="1"/>
          </p:cNvSpPr>
          <p:nvPr>
            <p:ph type="body" idx="1"/>
          </p:nvPr>
        </p:nvSpPr>
        <p:spPr>
          <a:xfrm>
            <a:off x="390525" y="1440499"/>
            <a:ext cx="8362950" cy="4525962"/>
          </a:xfrm>
        </p:spPr>
        <p:txBody>
          <a:bodyPr>
            <a:noAutofit/>
          </a:bodyPr>
          <a:lstStyle/>
          <a:p>
            <a:pPr eaLnBrk="1" hangingPunct="1">
              <a:lnSpc>
                <a:spcPct val="100000"/>
              </a:lnSpc>
            </a:pPr>
            <a:r>
              <a:rPr lang="en-US" sz="2200" dirty="0" smtClean="0">
                <a:effectLst/>
              </a:rPr>
              <a:t>Arteries carry blood away from the heart; veins return blood to the heart. </a:t>
            </a:r>
          </a:p>
          <a:p>
            <a:pPr eaLnBrk="1" hangingPunct="1">
              <a:lnSpc>
                <a:spcPct val="100000"/>
              </a:lnSpc>
            </a:pPr>
            <a:r>
              <a:rPr lang="en-US" sz="2200" dirty="0" smtClean="0">
                <a:effectLst/>
              </a:rPr>
              <a:t>contains 4 muscular chambers, 2 associated with each circuit. </a:t>
            </a:r>
          </a:p>
          <a:p>
            <a:pPr lvl="1" eaLnBrk="1" hangingPunct="1">
              <a:lnSpc>
                <a:spcPct val="100000"/>
              </a:lnSpc>
            </a:pPr>
            <a:r>
              <a:rPr lang="en-US" sz="2200" dirty="0" smtClean="0">
                <a:effectLst/>
              </a:rPr>
              <a:t>Right atrium receives blood from the systemic circuit and passes it on to the right ventricle</a:t>
            </a:r>
          </a:p>
          <a:p>
            <a:pPr lvl="1" eaLnBrk="1" hangingPunct="1">
              <a:lnSpc>
                <a:spcPct val="100000"/>
              </a:lnSpc>
            </a:pPr>
            <a:r>
              <a:rPr lang="en-US" sz="2200" dirty="0" smtClean="0">
                <a:effectLst/>
              </a:rPr>
              <a:t>Right ventricle discharges blood into the pulmonary circuit</a:t>
            </a:r>
          </a:p>
          <a:p>
            <a:pPr lvl="1" eaLnBrk="1" hangingPunct="1">
              <a:lnSpc>
                <a:spcPct val="100000"/>
              </a:lnSpc>
            </a:pPr>
            <a:r>
              <a:rPr lang="en-US" sz="2200" dirty="0" smtClean="0">
                <a:effectLst/>
              </a:rPr>
              <a:t>Left atrium collects blood from the pulmonary circuit and empties it into the left ventricle</a:t>
            </a:r>
          </a:p>
          <a:p>
            <a:pPr lvl="1" eaLnBrk="1" hangingPunct="1">
              <a:lnSpc>
                <a:spcPct val="100000"/>
              </a:lnSpc>
            </a:pPr>
            <a:r>
              <a:rPr lang="en-US" sz="2200" dirty="0" smtClean="0">
                <a:effectLst/>
              </a:rPr>
              <a:t>Contraction of the left ventricle ejects blood into the systemic circuit.</a:t>
            </a:r>
          </a:p>
          <a:p>
            <a:pPr eaLnBrk="1" hangingPunct="1">
              <a:lnSpc>
                <a:spcPct val="100000"/>
              </a:lnSpc>
            </a:pPr>
            <a:r>
              <a:rPr lang="en-US" sz="2200" dirty="0" smtClean="0">
                <a:effectLst/>
              </a:rPr>
              <a:t>When the heart beats, the atria contract first, followed by the ventricles. The two ventricles contract at the same time and eject equal volumes of blood into the pulmonary and systemic circuits.</a:t>
            </a:r>
          </a:p>
        </p:txBody>
      </p:sp>
      <p:sp>
        <p:nvSpPr>
          <p:cNvPr id="2" name="Slide Number Placeholder 1"/>
          <p:cNvSpPr>
            <a:spLocks noGrp="1"/>
          </p:cNvSpPr>
          <p:nvPr>
            <p:ph type="sldNum" sz="quarter" idx="12"/>
          </p:nvPr>
        </p:nvSpPr>
        <p:spPr/>
        <p:txBody>
          <a:bodyPr/>
          <a:lstStyle/>
          <a:p>
            <a:fld id="{2098FC7C-5A73-4CE4-9ED4-529E12F90497}" type="slidenum">
              <a:rPr lang="en-AU" smtClean="0"/>
              <a:t>28</a:t>
            </a:fld>
            <a:endParaRPr lang="en-AU"/>
          </a:p>
        </p:txBody>
      </p:sp>
    </p:spTree>
    <p:extLst>
      <p:ext uri="{BB962C8B-B14F-4D97-AF65-F5344CB8AC3E}">
        <p14:creationId xmlns:p14="http://schemas.microsoft.com/office/powerpoint/2010/main" val="142966048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2"/>
          <p:cNvSpPr>
            <a:spLocks noGrp="1" noRot="1" noChangeArrowheads="1"/>
          </p:cNvSpPr>
          <p:nvPr>
            <p:ph type="title"/>
          </p:nvPr>
        </p:nvSpPr>
        <p:spPr/>
        <p:txBody>
          <a:bodyPr/>
          <a:lstStyle/>
          <a:p>
            <a:pPr eaLnBrk="1" hangingPunct="1">
              <a:defRPr/>
            </a:pPr>
            <a:r>
              <a:rPr lang="en-AU" sz="3800" dirty="0" smtClean="0"/>
              <a:t>Cardiovascular System</a:t>
            </a:r>
            <a:br>
              <a:rPr lang="en-AU" sz="3800" dirty="0" smtClean="0"/>
            </a:br>
            <a:r>
              <a:rPr lang="en-AU" sz="2400" b="0" dirty="0" smtClean="0"/>
              <a:t>CARDIAC FUNCTION</a:t>
            </a:r>
            <a:endParaRPr lang="en-US" sz="2400" b="0" dirty="0" smtClean="0"/>
          </a:p>
        </p:txBody>
      </p:sp>
      <p:sp>
        <p:nvSpPr>
          <p:cNvPr id="115715" name="Rectangle 3"/>
          <p:cNvSpPr>
            <a:spLocks noGrp="1" noChangeArrowheads="1"/>
          </p:cNvSpPr>
          <p:nvPr>
            <p:ph type="body" idx="1"/>
          </p:nvPr>
        </p:nvSpPr>
        <p:spPr/>
        <p:txBody>
          <a:bodyPr>
            <a:normAutofit/>
          </a:bodyPr>
          <a:lstStyle/>
          <a:p>
            <a:pPr eaLnBrk="1" hangingPunct="1">
              <a:defRPr/>
            </a:pPr>
            <a:r>
              <a:rPr lang="en-US" dirty="0" smtClean="0"/>
              <a:t>The cardiovascular system can be divided into two separate systems</a:t>
            </a:r>
            <a:endParaRPr lang="en-US" b="1" dirty="0" smtClean="0"/>
          </a:p>
          <a:p>
            <a:pPr eaLnBrk="1" hangingPunct="1">
              <a:defRPr/>
            </a:pPr>
            <a:r>
              <a:rPr lang="en-US" b="1" dirty="0" smtClean="0"/>
              <a:t>The Pulmonary Circuit</a:t>
            </a:r>
            <a:endParaRPr lang="en-US" dirty="0" smtClean="0"/>
          </a:p>
          <a:p>
            <a:pPr lvl="1" eaLnBrk="1" hangingPunct="1">
              <a:defRPr/>
            </a:pPr>
            <a:r>
              <a:rPr lang="en-US" sz="2800" dirty="0" smtClean="0"/>
              <a:t>carries blood to and from the lungs.</a:t>
            </a:r>
            <a:endParaRPr lang="en-US" sz="2800" b="1" dirty="0" smtClean="0"/>
          </a:p>
          <a:p>
            <a:pPr eaLnBrk="1" hangingPunct="1">
              <a:defRPr/>
            </a:pPr>
            <a:r>
              <a:rPr lang="en-US" b="1" dirty="0" smtClean="0"/>
              <a:t>The Systemic Circuit</a:t>
            </a:r>
            <a:endParaRPr lang="en-US" dirty="0" smtClean="0"/>
          </a:p>
          <a:p>
            <a:pPr lvl="1" eaLnBrk="1" hangingPunct="1">
              <a:defRPr/>
            </a:pPr>
            <a:r>
              <a:rPr lang="en-US" sz="2800" dirty="0" smtClean="0"/>
              <a:t>transports blood to and from the rest of the body</a:t>
            </a:r>
          </a:p>
          <a:p>
            <a:pPr eaLnBrk="1" hangingPunct="1">
              <a:defRPr/>
            </a:pPr>
            <a:r>
              <a:rPr lang="en-US" dirty="0" smtClean="0"/>
              <a:t>Each circuit begins and ends at the heart</a:t>
            </a:r>
          </a:p>
        </p:txBody>
      </p:sp>
      <p:sp>
        <p:nvSpPr>
          <p:cNvPr id="2" name="Slide Number Placeholder 1"/>
          <p:cNvSpPr>
            <a:spLocks noGrp="1"/>
          </p:cNvSpPr>
          <p:nvPr>
            <p:ph type="sldNum" sz="quarter" idx="12"/>
          </p:nvPr>
        </p:nvSpPr>
        <p:spPr/>
        <p:txBody>
          <a:bodyPr/>
          <a:lstStyle/>
          <a:p>
            <a:fld id="{2098FC7C-5A73-4CE4-9ED4-529E12F90497}" type="slidenum">
              <a:rPr lang="en-AU" smtClean="0"/>
              <a:t>29</a:t>
            </a:fld>
            <a:endParaRPr lang="en-AU"/>
          </a:p>
        </p:txBody>
      </p:sp>
    </p:spTree>
    <p:extLst>
      <p:ext uri="{BB962C8B-B14F-4D97-AF65-F5344CB8AC3E}">
        <p14:creationId xmlns:p14="http://schemas.microsoft.com/office/powerpoint/2010/main" val="238793780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a:xfrm>
            <a:off x="742950" y="471488"/>
            <a:ext cx="7772400" cy="762000"/>
          </a:xfrm>
        </p:spPr>
        <p:txBody>
          <a:bodyPr/>
          <a:lstStyle/>
          <a:p>
            <a:r>
              <a:rPr lang="en-AU" dirty="0"/>
              <a:t>Cardiovascular System</a:t>
            </a:r>
          </a:p>
        </p:txBody>
      </p:sp>
      <p:sp>
        <p:nvSpPr>
          <p:cNvPr id="52227" name="Rectangle 3"/>
          <p:cNvSpPr>
            <a:spLocks noGrp="1" noChangeArrowheads="1"/>
          </p:cNvSpPr>
          <p:nvPr>
            <p:ph type="body" idx="1"/>
          </p:nvPr>
        </p:nvSpPr>
        <p:spPr>
          <a:xfrm>
            <a:off x="742950" y="1360488"/>
            <a:ext cx="7848600" cy="4868862"/>
          </a:xfrm>
        </p:spPr>
        <p:txBody>
          <a:bodyPr>
            <a:noAutofit/>
          </a:bodyPr>
          <a:lstStyle/>
          <a:p>
            <a:pPr>
              <a:lnSpc>
                <a:spcPct val="100000"/>
              </a:lnSpc>
            </a:pPr>
            <a:r>
              <a:rPr lang="en-AU" dirty="0">
                <a:effectLst/>
              </a:rPr>
              <a:t>Four Valves</a:t>
            </a:r>
          </a:p>
          <a:p>
            <a:pPr lvl="1">
              <a:defRPr/>
            </a:pPr>
            <a:r>
              <a:rPr lang="en-AU" sz="2800" dirty="0" smtClean="0"/>
              <a:t>four </a:t>
            </a:r>
            <a:r>
              <a:rPr lang="en-AU" sz="2800" dirty="0"/>
              <a:t>heart valves</a:t>
            </a:r>
          </a:p>
          <a:p>
            <a:pPr lvl="1">
              <a:defRPr/>
            </a:pPr>
            <a:r>
              <a:rPr lang="en-AU" sz="2800" dirty="0" smtClean="0"/>
              <a:t>valves </a:t>
            </a:r>
            <a:r>
              <a:rPr lang="en-AU" sz="2800" dirty="0"/>
              <a:t>control the flow of blood through the heart</a:t>
            </a:r>
          </a:p>
          <a:p>
            <a:pPr lvl="1">
              <a:defRPr/>
            </a:pPr>
            <a:r>
              <a:rPr lang="en-AU" sz="2800" dirty="0" smtClean="0"/>
              <a:t>opening </a:t>
            </a:r>
            <a:r>
              <a:rPr lang="en-AU" sz="2800" dirty="0"/>
              <a:t>and closing functions of the valves are controlled by pressure differences generated within the </a:t>
            </a:r>
            <a:r>
              <a:rPr lang="en-AU" sz="2800" dirty="0" smtClean="0"/>
              <a:t>heart</a:t>
            </a:r>
            <a:endParaRPr lang="en-AU" sz="2800" dirty="0"/>
          </a:p>
        </p:txBody>
      </p:sp>
      <p:sp>
        <p:nvSpPr>
          <p:cNvPr id="2" name="Slide Number Placeholder 1"/>
          <p:cNvSpPr>
            <a:spLocks noGrp="1"/>
          </p:cNvSpPr>
          <p:nvPr>
            <p:ph type="sldNum" sz="quarter" idx="12"/>
          </p:nvPr>
        </p:nvSpPr>
        <p:spPr/>
        <p:txBody>
          <a:bodyPr/>
          <a:lstStyle/>
          <a:p>
            <a:fld id="{2098FC7C-5A73-4CE4-9ED4-529E12F90497}" type="slidenum">
              <a:rPr lang="en-AU" smtClean="0"/>
              <a:t>30</a:t>
            </a:fld>
            <a:endParaRPr lang="en-AU"/>
          </a:p>
        </p:txBody>
      </p:sp>
    </p:spTree>
    <p:extLst>
      <p:ext uri="{BB962C8B-B14F-4D97-AF65-F5344CB8AC3E}">
        <p14:creationId xmlns:p14="http://schemas.microsoft.com/office/powerpoint/2010/main" val="72772292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52227">
                                            <p:txEl>
                                              <p:pRg st="0" end="0"/>
                                            </p:txEl>
                                          </p:spTgt>
                                        </p:tgtEl>
                                        <p:attrNameLst>
                                          <p:attrName>style.visibility</p:attrName>
                                        </p:attrNameLst>
                                      </p:cBhvr>
                                      <p:to>
                                        <p:strVal val="visible"/>
                                      </p:to>
                                    </p:set>
                                    <p:animEffect transition="in" filter="box(out)">
                                      <p:cBhvr>
                                        <p:cTn id="7" dur="500"/>
                                        <p:tgtEl>
                                          <p:spTgt spid="52227">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2"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7" grpId="0" build="p"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a:xfrm>
            <a:off x="742950" y="471488"/>
            <a:ext cx="7772400" cy="762000"/>
          </a:xfrm>
        </p:spPr>
        <p:txBody>
          <a:bodyPr/>
          <a:lstStyle/>
          <a:p>
            <a:r>
              <a:rPr lang="en-AU" dirty="0"/>
              <a:t>Cardiovascular System</a:t>
            </a:r>
          </a:p>
        </p:txBody>
      </p:sp>
      <p:sp>
        <p:nvSpPr>
          <p:cNvPr id="52227" name="Rectangle 3"/>
          <p:cNvSpPr>
            <a:spLocks noGrp="1" noChangeArrowheads="1"/>
          </p:cNvSpPr>
          <p:nvPr>
            <p:ph type="body" idx="1"/>
          </p:nvPr>
        </p:nvSpPr>
        <p:spPr>
          <a:xfrm>
            <a:off x="742950" y="1360488"/>
            <a:ext cx="7848600" cy="4868862"/>
          </a:xfrm>
        </p:spPr>
        <p:txBody>
          <a:bodyPr>
            <a:noAutofit/>
          </a:bodyPr>
          <a:lstStyle/>
          <a:p>
            <a:pPr>
              <a:lnSpc>
                <a:spcPct val="100000"/>
              </a:lnSpc>
            </a:pPr>
            <a:r>
              <a:rPr lang="en-AU" dirty="0" smtClean="0">
                <a:effectLst/>
              </a:rPr>
              <a:t>Arteries</a:t>
            </a:r>
            <a:endParaRPr lang="en-AU" dirty="0" smtClean="0">
              <a:effectLst/>
            </a:endParaRPr>
          </a:p>
          <a:p>
            <a:pPr lvl="1">
              <a:defRPr/>
            </a:pPr>
            <a:r>
              <a:rPr lang="en-US" sz="2800" dirty="0"/>
              <a:t>High-pressure tubing that carries oxygen-rich blood to the tissues and de-oxygenated blood to the lungs</a:t>
            </a:r>
          </a:p>
          <a:p>
            <a:pPr lvl="1">
              <a:defRPr/>
            </a:pPr>
            <a:r>
              <a:rPr lang="en-US" sz="2800" dirty="0"/>
              <a:t>These structures can alter their internal diameter in response to increased needs for oxygenated </a:t>
            </a:r>
            <a:r>
              <a:rPr lang="en-US" sz="2800" dirty="0" smtClean="0"/>
              <a:t>blood</a:t>
            </a:r>
            <a:endParaRPr lang="en-AU" sz="2800" dirty="0">
              <a:effectLst/>
            </a:endParaRPr>
          </a:p>
        </p:txBody>
      </p:sp>
      <p:sp>
        <p:nvSpPr>
          <p:cNvPr id="2" name="Slide Number Placeholder 1"/>
          <p:cNvSpPr>
            <a:spLocks noGrp="1"/>
          </p:cNvSpPr>
          <p:nvPr>
            <p:ph type="sldNum" sz="quarter" idx="12"/>
          </p:nvPr>
        </p:nvSpPr>
        <p:spPr/>
        <p:txBody>
          <a:bodyPr/>
          <a:lstStyle/>
          <a:p>
            <a:fld id="{2098FC7C-5A73-4CE4-9ED4-529E12F90497}" type="slidenum">
              <a:rPr lang="en-AU" smtClean="0"/>
              <a:t>31</a:t>
            </a:fld>
            <a:endParaRPr lang="en-AU"/>
          </a:p>
        </p:txBody>
      </p:sp>
    </p:spTree>
    <p:extLst>
      <p:ext uri="{BB962C8B-B14F-4D97-AF65-F5344CB8AC3E}">
        <p14:creationId xmlns:p14="http://schemas.microsoft.com/office/powerpoint/2010/main" val="209908374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52227">
                                            <p:txEl>
                                              <p:pRg st="0" end="0"/>
                                            </p:txEl>
                                          </p:spTgt>
                                        </p:tgtEl>
                                        <p:attrNameLst>
                                          <p:attrName>style.visibility</p:attrName>
                                        </p:attrNameLst>
                                      </p:cBhvr>
                                      <p:to>
                                        <p:strVal val="visible"/>
                                      </p:to>
                                    </p:set>
                                    <p:animEffect transition="in" filter="box(out)">
                                      <p:cBhvr>
                                        <p:cTn id="7" dur="500"/>
                                        <p:tgtEl>
                                          <p:spTgt spid="52227">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2" name="camera.wav"/>
                                        </p:tgtEl>
                                      </p:cMediaNode>
                                    </p:audio>
                                  </p:subTnLst>
                                </p:cTn>
                              </p:par>
                              <p:par>
                                <p:cTn id="8" presetID="4" presetClass="entr" presetSubtype="32" fill="hold" grpId="0" nodeType="withEffect">
                                  <p:stCondLst>
                                    <p:cond delay="0"/>
                                  </p:stCondLst>
                                  <p:childTnLst>
                                    <p:set>
                                      <p:cBhvr>
                                        <p:cTn id="9" dur="1" fill="hold">
                                          <p:stCondLst>
                                            <p:cond delay="0"/>
                                          </p:stCondLst>
                                        </p:cTn>
                                        <p:tgtEl>
                                          <p:spTgt spid="52227">
                                            <p:txEl>
                                              <p:pRg st="1" end="1"/>
                                            </p:txEl>
                                          </p:spTgt>
                                        </p:tgtEl>
                                        <p:attrNameLst>
                                          <p:attrName>style.visibility</p:attrName>
                                        </p:attrNameLst>
                                      </p:cBhvr>
                                      <p:to>
                                        <p:strVal val="visible"/>
                                      </p:to>
                                    </p:set>
                                    <p:animEffect transition="in" filter="box(out)">
                                      <p:cBhvr>
                                        <p:cTn id="10" dur="500"/>
                                        <p:tgtEl>
                                          <p:spTgt spid="52227">
                                            <p:txEl>
                                              <p:pRg st="1" end="1"/>
                                            </p:txEl>
                                          </p:spTgt>
                                        </p:tgtEl>
                                      </p:cBhvr>
                                    </p:animEffect>
                                  </p:childTnLst>
                                  <p:subTnLst>
                                    <p:audio>
                                      <p:cMediaNode>
                                        <p:cTn display="0" masterRel="sameClick">
                                          <p:stCondLst>
                                            <p:cond evt="begin" delay="0">
                                              <p:tn val="8"/>
                                            </p:cond>
                                          </p:stCondLst>
                                          <p:endCondLst>
                                            <p:cond evt="onStopAudio" delay="0">
                                              <p:tgtEl>
                                                <p:sldTgt/>
                                              </p:tgtEl>
                                            </p:cond>
                                          </p:endCondLst>
                                        </p:cTn>
                                        <p:tgtEl>
                                          <p:sndTgt r:embed="rId2" name="camera.wav"/>
                                        </p:tgtEl>
                                      </p:cMediaNode>
                                    </p:audio>
                                  </p:subTnLst>
                                </p:cTn>
                              </p:par>
                              <p:par>
                                <p:cTn id="11" presetID="4" presetClass="entr" presetSubtype="32" fill="hold" grpId="0" nodeType="withEffect">
                                  <p:stCondLst>
                                    <p:cond delay="0"/>
                                  </p:stCondLst>
                                  <p:childTnLst>
                                    <p:set>
                                      <p:cBhvr>
                                        <p:cTn id="12" dur="1" fill="hold">
                                          <p:stCondLst>
                                            <p:cond delay="0"/>
                                          </p:stCondLst>
                                        </p:cTn>
                                        <p:tgtEl>
                                          <p:spTgt spid="52227">
                                            <p:txEl>
                                              <p:pRg st="2" end="2"/>
                                            </p:txEl>
                                          </p:spTgt>
                                        </p:tgtEl>
                                        <p:attrNameLst>
                                          <p:attrName>style.visibility</p:attrName>
                                        </p:attrNameLst>
                                      </p:cBhvr>
                                      <p:to>
                                        <p:strVal val="visible"/>
                                      </p:to>
                                    </p:set>
                                    <p:animEffect transition="in" filter="box(out)">
                                      <p:cBhvr>
                                        <p:cTn id="13" dur="500"/>
                                        <p:tgtEl>
                                          <p:spTgt spid="52227">
                                            <p:txEl>
                                              <p:pRg st="2" end="2"/>
                                            </p:txEl>
                                          </p:spTgt>
                                        </p:tgtEl>
                                      </p:cBhvr>
                                    </p:animEffect>
                                  </p:childTnLst>
                                  <p:subTnLst>
                                    <p:audio>
                                      <p:cMediaNode>
                                        <p:cTn display="0" masterRel="sameClick">
                                          <p:stCondLst>
                                            <p:cond evt="begin" delay="0">
                                              <p:tn val="11"/>
                                            </p:cond>
                                          </p:stCondLst>
                                          <p:endCondLst>
                                            <p:cond evt="onStopAudio" delay="0">
                                              <p:tgtEl>
                                                <p:sldTgt/>
                                              </p:tgtEl>
                                            </p:cond>
                                          </p:endCondLst>
                                        </p:cTn>
                                        <p:tgtEl>
                                          <p:sndTgt r:embed="rId2"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7" grpId="0" build="p" autoUpdateAnimBg="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noRot="1" noChangeArrowheads="1"/>
          </p:cNvSpPr>
          <p:nvPr>
            <p:ph type="title"/>
          </p:nvPr>
        </p:nvSpPr>
        <p:spPr/>
        <p:txBody>
          <a:bodyPr/>
          <a:lstStyle/>
          <a:p>
            <a:pPr eaLnBrk="1" hangingPunct="1">
              <a:defRPr/>
            </a:pPr>
            <a:r>
              <a:rPr lang="en-AU" sz="3800" dirty="0" smtClean="0"/>
              <a:t>Cardiovascular System</a:t>
            </a:r>
            <a:br>
              <a:rPr lang="en-AU" sz="3800" dirty="0" smtClean="0"/>
            </a:br>
            <a:r>
              <a:rPr lang="en-AU" sz="2400" b="0" dirty="0" smtClean="0"/>
              <a:t>The CAPILLARIES</a:t>
            </a:r>
            <a:endParaRPr lang="en-US" sz="2400" b="0" dirty="0" smtClean="0"/>
          </a:p>
        </p:txBody>
      </p:sp>
      <p:sp>
        <p:nvSpPr>
          <p:cNvPr id="110595" name="Rectangle 3"/>
          <p:cNvSpPr>
            <a:spLocks noGrp="1" noChangeArrowheads="1"/>
          </p:cNvSpPr>
          <p:nvPr>
            <p:ph type="body" idx="1"/>
          </p:nvPr>
        </p:nvSpPr>
        <p:spPr/>
        <p:txBody>
          <a:bodyPr/>
          <a:lstStyle/>
          <a:p>
            <a:pPr eaLnBrk="1" hangingPunct="1">
              <a:defRPr/>
            </a:pPr>
            <a:r>
              <a:rPr lang="en-US" dirty="0" smtClean="0"/>
              <a:t>As blood flow continues in arteries, the diameter of these structures eventually becomes smaller and smaller until the arteries eventually form into capillaries or exchange vessels) </a:t>
            </a:r>
          </a:p>
          <a:p>
            <a:pPr eaLnBrk="1" hangingPunct="1">
              <a:defRPr/>
            </a:pPr>
            <a:r>
              <a:rPr lang="en-US" dirty="0" smtClean="0"/>
              <a:t>The capillaries are the last stop before blood reaches the desired tissue</a:t>
            </a:r>
            <a:endParaRPr lang="en-US" b="1" u="sng" dirty="0" smtClean="0"/>
          </a:p>
        </p:txBody>
      </p:sp>
      <p:sp>
        <p:nvSpPr>
          <p:cNvPr id="2" name="Slide Number Placeholder 1"/>
          <p:cNvSpPr>
            <a:spLocks noGrp="1"/>
          </p:cNvSpPr>
          <p:nvPr>
            <p:ph type="sldNum" sz="quarter" idx="12"/>
          </p:nvPr>
        </p:nvSpPr>
        <p:spPr/>
        <p:txBody>
          <a:bodyPr/>
          <a:lstStyle/>
          <a:p>
            <a:fld id="{2098FC7C-5A73-4CE4-9ED4-529E12F90497}" type="slidenum">
              <a:rPr lang="en-AU" smtClean="0"/>
              <a:t>32</a:t>
            </a:fld>
            <a:endParaRPr lang="en-AU"/>
          </a:p>
        </p:txBody>
      </p:sp>
    </p:spTree>
    <p:extLst>
      <p:ext uri="{BB962C8B-B14F-4D97-AF65-F5344CB8AC3E}">
        <p14:creationId xmlns:p14="http://schemas.microsoft.com/office/powerpoint/2010/main" val="200753430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2"/>
          <p:cNvSpPr>
            <a:spLocks noGrp="1" noRot="1" noChangeArrowheads="1"/>
          </p:cNvSpPr>
          <p:nvPr>
            <p:ph type="title"/>
          </p:nvPr>
        </p:nvSpPr>
        <p:spPr/>
        <p:txBody>
          <a:bodyPr/>
          <a:lstStyle/>
          <a:p>
            <a:pPr eaLnBrk="1" hangingPunct="1">
              <a:defRPr/>
            </a:pPr>
            <a:r>
              <a:rPr lang="en-AU" sz="3800" dirty="0" smtClean="0"/>
              <a:t>Cardiovascular System</a:t>
            </a:r>
            <a:br>
              <a:rPr lang="en-AU" sz="3800" dirty="0" smtClean="0"/>
            </a:br>
            <a:r>
              <a:rPr lang="en-AU" sz="2400" b="0" dirty="0" smtClean="0"/>
              <a:t>The VEINS and BLOOD</a:t>
            </a:r>
            <a:endParaRPr lang="en-US" sz="2400" b="0" dirty="0" smtClean="0"/>
          </a:p>
        </p:txBody>
      </p:sp>
      <p:sp>
        <p:nvSpPr>
          <p:cNvPr id="111619" name="Rectangle 3"/>
          <p:cNvSpPr>
            <a:spLocks noGrp="1" noChangeArrowheads="1"/>
          </p:cNvSpPr>
          <p:nvPr>
            <p:ph type="body" idx="1"/>
          </p:nvPr>
        </p:nvSpPr>
        <p:spPr/>
        <p:txBody>
          <a:bodyPr/>
          <a:lstStyle/>
          <a:p>
            <a:pPr eaLnBrk="1" hangingPunct="1">
              <a:defRPr/>
            </a:pPr>
            <a:r>
              <a:rPr lang="en-US" dirty="0" smtClean="0"/>
              <a:t>The veins carry blood form the capillaries to the heart.</a:t>
            </a:r>
          </a:p>
          <a:p>
            <a:pPr eaLnBrk="1" hangingPunct="1">
              <a:defRPr/>
            </a:pPr>
            <a:r>
              <a:rPr lang="en-US" dirty="0" smtClean="0"/>
              <a:t>Blood performs the following functions:</a:t>
            </a:r>
          </a:p>
          <a:p>
            <a:pPr lvl="1" eaLnBrk="1" hangingPunct="1">
              <a:defRPr/>
            </a:pPr>
            <a:r>
              <a:rPr lang="en-US" dirty="0" smtClean="0"/>
              <a:t>transportation of nutrients, hormones and waste products</a:t>
            </a:r>
          </a:p>
          <a:p>
            <a:pPr lvl="1" eaLnBrk="1" hangingPunct="1">
              <a:defRPr/>
            </a:pPr>
            <a:r>
              <a:rPr lang="en-US" dirty="0" smtClean="0"/>
              <a:t>the regulation of body pH</a:t>
            </a:r>
          </a:p>
          <a:p>
            <a:pPr lvl="1" eaLnBrk="1" hangingPunct="1">
              <a:defRPr/>
            </a:pPr>
            <a:r>
              <a:rPr lang="en-US" dirty="0" err="1" smtClean="0"/>
              <a:t>defence</a:t>
            </a:r>
            <a:r>
              <a:rPr lang="en-US" dirty="0" smtClean="0"/>
              <a:t> against toxins and </a:t>
            </a:r>
          </a:p>
          <a:p>
            <a:pPr lvl="1" eaLnBrk="1" hangingPunct="1">
              <a:defRPr/>
            </a:pPr>
            <a:r>
              <a:rPr lang="en-US" dirty="0" smtClean="0"/>
              <a:t>helps to </a:t>
            </a:r>
            <a:r>
              <a:rPr lang="en-US" dirty="0" err="1" smtClean="0"/>
              <a:t>stabalise</a:t>
            </a:r>
            <a:r>
              <a:rPr lang="en-US" dirty="0" smtClean="0"/>
              <a:t> body temperature</a:t>
            </a:r>
          </a:p>
        </p:txBody>
      </p:sp>
      <p:sp>
        <p:nvSpPr>
          <p:cNvPr id="2" name="Slide Number Placeholder 1"/>
          <p:cNvSpPr>
            <a:spLocks noGrp="1"/>
          </p:cNvSpPr>
          <p:nvPr>
            <p:ph type="sldNum" sz="quarter" idx="12"/>
          </p:nvPr>
        </p:nvSpPr>
        <p:spPr/>
        <p:txBody>
          <a:bodyPr/>
          <a:lstStyle/>
          <a:p>
            <a:fld id="{2098FC7C-5A73-4CE4-9ED4-529E12F90497}" type="slidenum">
              <a:rPr lang="en-AU" smtClean="0"/>
              <a:t>33</a:t>
            </a:fld>
            <a:endParaRPr lang="en-AU"/>
          </a:p>
        </p:txBody>
      </p:sp>
    </p:spTree>
    <p:extLst>
      <p:ext uri="{BB962C8B-B14F-4D97-AF65-F5344CB8AC3E}">
        <p14:creationId xmlns:p14="http://schemas.microsoft.com/office/powerpoint/2010/main" val="315113841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a:xfrm>
            <a:off x="742950" y="471488"/>
            <a:ext cx="7772400" cy="762000"/>
          </a:xfrm>
        </p:spPr>
        <p:txBody>
          <a:bodyPr>
            <a:normAutofit fontScale="90000"/>
          </a:bodyPr>
          <a:lstStyle/>
          <a:p>
            <a:r>
              <a:rPr lang="en-AU" dirty="0"/>
              <a:t>Cardiovascular System</a:t>
            </a:r>
            <a:br>
              <a:rPr lang="en-AU" dirty="0"/>
            </a:br>
            <a:r>
              <a:rPr lang="en-AU" sz="2800" b="0" dirty="0"/>
              <a:t>CARDIAC FUNCTION</a:t>
            </a:r>
            <a:endParaRPr lang="en-AU" dirty="0"/>
          </a:p>
        </p:txBody>
      </p:sp>
      <p:sp>
        <p:nvSpPr>
          <p:cNvPr id="52227" name="Rectangle 3"/>
          <p:cNvSpPr>
            <a:spLocks noGrp="1" noChangeArrowheads="1"/>
          </p:cNvSpPr>
          <p:nvPr>
            <p:ph type="body" idx="1"/>
          </p:nvPr>
        </p:nvSpPr>
        <p:spPr>
          <a:xfrm>
            <a:off x="742950" y="1589088"/>
            <a:ext cx="7848600" cy="4868862"/>
          </a:xfrm>
        </p:spPr>
        <p:txBody>
          <a:bodyPr>
            <a:noAutofit/>
          </a:bodyPr>
          <a:lstStyle/>
          <a:p>
            <a:pPr>
              <a:lnSpc>
                <a:spcPct val="100000"/>
              </a:lnSpc>
            </a:pPr>
            <a:r>
              <a:rPr lang="en-AU" sz="2600" dirty="0" smtClean="0">
                <a:effectLst/>
              </a:rPr>
              <a:t>Heart </a:t>
            </a:r>
            <a:r>
              <a:rPr lang="en-AU" sz="2600" dirty="0">
                <a:effectLst/>
              </a:rPr>
              <a:t>rate: number of heartbeats / minute</a:t>
            </a:r>
          </a:p>
          <a:p>
            <a:pPr lvl="1">
              <a:lnSpc>
                <a:spcPct val="100000"/>
              </a:lnSpc>
            </a:pPr>
            <a:r>
              <a:rPr lang="en-AU" sz="2600" dirty="0">
                <a:effectLst/>
              </a:rPr>
              <a:t>Normal: 60-80 beats / minute (bpm)</a:t>
            </a:r>
          </a:p>
          <a:p>
            <a:pPr lvl="1">
              <a:lnSpc>
                <a:spcPct val="100000"/>
              </a:lnSpc>
            </a:pPr>
            <a:r>
              <a:rPr lang="en-AU" sz="2600" dirty="0">
                <a:effectLst/>
              </a:rPr>
              <a:t>Women typically 10 bpm higher than men</a:t>
            </a:r>
          </a:p>
          <a:p>
            <a:pPr lvl="1">
              <a:lnSpc>
                <a:spcPct val="100000"/>
              </a:lnSpc>
            </a:pPr>
            <a:r>
              <a:rPr lang="en-AU" sz="2600" dirty="0">
                <a:effectLst/>
              </a:rPr>
              <a:t>Children have higher HRs than adults; elderly lower HRs</a:t>
            </a:r>
          </a:p>
          <a:p>
            <a:pPr lvl="1">
              <a:lnSpc>
                <a:spcPct val="100000"/>
              </a:lnSpc>
            </a:pPr>
            <a:r>
              <a:rPr lang="en-AU" sz="2600" dirty="0">
                <a:effectLst/>
              </a:rPr>
              <a:t>Fit individuals have lower HRs than </a:t>
            </a:r>
            <a:r>
              <a:rPr lang="en-AU" sz="2600" dirty="0" smtClean="0">
                <a:effectLst/>
              </a:rPr>
              <a:t>unfit</a:t>
            </a:r>
            <a:endParaRPr lang="en-AU" sz="2600" dirty="0">
              <a:effectLst/>
            </a:endParaRPr>
          </a:p>
        </p:txBody>
      </p:sp>
      <p:sp>
        <p:nvSpPr>
          <p:cNvPr id="2" name="Slide Number Placeholder 1"/>
          <p:cNvSpPr>
            <a:spLocks noGrp="1"/>
          </p:cNvSpPr>
          <p:nvPr>
            <p:ph type="sldNum" sz="quarter" idx="12"/>
          </p:nvPr>
        </p:nvSpPr>
        <p:spPr/>
        <p:txBody>
          <a:bodyPr/>
          <a:lstStyle/>
          <a:p>
            <a:fld id="{2098FC7C-5A73-4CE4-9ED4-529E12F90497}" type="slidenum">
              <a:rPr lang="en-AU" smtClean="0"/>
              <a:t>34</a:t>
            </a:fld>
            <a:endParaRPr lang="en-AU"/>
          </a:p>
        </p:txBody>
      </p:sp>
    </p:spTree>
    <p:extLst>
      <p:ext uri="{BB962C8B-B14F-4D97-AF65-F5344CB8AC3E}">
        <p14:creationId xmlns:p14="http://schemas.microsoft.com/office/powerpoint/2010/main" val="2987034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52227">
                                            <p:txEl>
                                              <p:pRg st="0" end="0"/>
                                            </p:txEl>
                                          </p:spTgt>
                                        </p:tgtEl>
                                        <p:attrNameLst>
                                          <p:attrName>style.visibility</p:attrName>
                                        </p:attrNameLst>
                                      </p:cBhvr>
                                      <p:to>
                                        <p:strVal val="visible"/>
                                      </p:to>
                                    </p:set>
                                    <p:animEffect transition="in" filter="box(out)">
                                      <p:cBhvr>
                                        <p:cTn id="7" dur="500"/>
                                        <p:tgtEl>
                                          <p:spTgt spid="52227">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2" name="camera.wav"/>
                                        </p:tgtEl>
                                      </p:cMediaNode>
                                    </p:audio>
                                  </p:subTnLst>
                                </p:cTn>
                              </p:par>
                              <p:par>
                                <p:cTn id="8" presetID="4" presetClass="entr" presetSubtype="32" fill="hold" grpId="0" nodeType="withEffect">
                                  <p:stCondLst>
                                    <p:cond delay="0"/>
                                  </p:stCondLst>
                                  <p:childTnLst>
                                    <p:set>
                                      <p:cBhvr>
                                        <p:cTn id="9" dur="1" fill="hold">
                                          <p:stCondLst>
                                            <p:cond delay="0"/>
                                          </p:stCondLst>
                                        </p:cTn>
                                        <p:tgtEl>
                                          <p:spTgt spid="52227">
                                            <p:txEl>
                                              <p:pRg st="1" end="1"/>
                                            </p:txEl>
                                          </p:spTgt>
                                        </p:tgtEl>
                                        <p:attrNameLst>
                                          <p:attrName>style.visibility</p:attrName>
                                        </p:attrNameLst>
                                      </p:cBhvr>
                                      <p:to>
                                        <p:strVal val="visible"/>
                                      </p:to>
                                    </p:set>
                                    <p:animEffect transition="in" filter="box(out)">
                                      <p:cBhvr>
                                        <p:cTn id="10" dur="500"/>
                                        <p:tgtEl>
                                          <p:spTgt spid="52227">
                                            <p:txEl>
                                              <p:pRg st="1" end="1"/>
                                            </p:txEl>
                                          </p:spTgt>
                                        </p:tgtEl>
                                      </p:cBhvr>
                                    </p:animEffect>
                                  </p:childTnLst>
                                  <p:subTnLst>
                                    <p:audio>
                                      <p:cMediaNode>
                                        <p:cTn display="0" masterRel="sameClick">
                                          <p:stCondLst>
                                            <p:cond evt="begin" delay="0">
                                              <p:tn val="8"/>
                                            </p:cond>
                                          </p:stCondLst>
                                          <p:endCondLst>
                                            <p:cond evt="onStopAudio" delay="0">
                                              <p:tgtEl>
                                                <p:sldTgt/>
                                              </p:tgtEl>
                                            </p:cond>
                                          </p:endCondLst>
                                        </p:cTn>
                                        <p:tgtEl>
                                          <p:sndTgt r:embed="rId2" name="camera.wav"/>
                                        </p:tgtEl>
                                      </p:cMediaNode>
                                    </p:audio>
                                  </p:subTnLst>
                                </p:cTn>
                              </p:par>
                              <p:par>
                                <p:cTn id="11" presetID="4" presetClass="entr" presetSubtype="32" fill="hold" grpId="0" nodeType="withEffect">
                                  <p:stCondLst>
                                    <p:cond delay="0"/>
                                  </p:stCondLst>
                                  <p:childTnLst>
                                    <p:set>
                                      <p:cBhvr>
                                        <p:cTn id="12" dur="1" fill="hold">
                                          <p:stCondLst>
                                            <p:cond delay="0"/>
                                          </p:stCondLst>
                                        </p:cTn>
                                        <p:tgtEl>
                                          <p:spTgt spid="52227">
                                            <p:txEl>
                                              <p:pRg st="2" end="2"/>
                                            </p:txEl>
                                          </p:spTgt>
                                        </p:tgtEl>
                                        <p:attrNameLst>
                                          <p:attrName>style.visibility</p:attrName>
                                        </p:attrNameLst>
                                      </p:cBhvr>
                                      <p:to>
                                        <p:strVal val="visible"/>
                                      </p:to>
                                    </p:set>
                                    <p:animEffect transition="in" filter="box(out)">
                                      <p:cBhvr>
                                        <p:cTn id="13" dur="500"/>
                                        <p:tgtEl>
                                          <p:spTgt spid="52227">
                                            <p:txEl>
                                              <p:pRg st="2" end="2"/>
                                            </p:txEl>
                                          </p:spTgt>
                                        </p:tgtEl>
                                      </p:cBhvr>
                                    </p:animEffect>
                                  </p:childTnLst>
                                  <p:subTnLst>
                                    <p:audio>
                                      <p:cMediaNode>
                                        <p:cTn display="0" masterRel="sameClick">
                                          <p:stCondLst>
                                            <p:cond evt="begin" delay="0">
                                              <p:tn val="11"/>
                                            </p:cond>
                                          </p:stCondLst>
                                          <p:endCondLst>
                                            <p:cond evt="onStopAudio" delay="0">
                                              <p:tgtEl>
                                                <p:sldTgt/>
                                              </p:tgtEl>
                                            </p:cond>
                                          </p:endCondLst>
                                        </p:cTn>
                                        <p:tgtEl>
                                          <p:sndTgt r:embed="rId2" name="camera.wav"/>
                                        </p:tgtEl>
                                      </p:cMediaNode>
                                    </p:audio>
                                  </p:subTnLst>
                                </p:cTn>
                              </p:par>
                              <p:par>
                                <p:cTn id="14" presetID="4" presetClass="entr" presetSubtype="32" fill="hold" grpId="0" nodeType="withEffect">
                                  <p:stCondLst>
                                    <p:cond delay="0"/>
                                  </p:stCondLst>
                                  <p:childTnLst>
                                    <p:set>
                                      <p:cBhvr>
                                        <p:cTn id="15" dur="1" fill="hold">
                                          <p:stCondLst>
                                            <p:cond delay="0"/>
                                          </p:stCondLst>
                                        </p:cTn>
                                        <p:tgtEl>
                                          <p:spTgt spid="52227">
                                            <p:txEl>
                                              <p:pRg st="3" end="3"/>
                                            </p:txEl>
                                          </p:spTgt>
                                        </p:tgtEl>
                                        <p:attrNameLst>
                                          <p:attrName>style.visibility</p:attrName>
                                        </p:attrNameLst>
                                      </p:cBhvr>
                                      <p:to>
                                        <p:strVal val="visible"/>
                                      </p:to>
                                    </p:set>
                                    <p:animEffect transition="in" filter="box(out)">
                                      <p:cBhvr>
                                        <p:cTn id="16" dur="500"/>
                                        <p:tgtEl>
                                          <p:spTgt spid="52227">
                                            <p:txEl>
                                              <p:pRg st="3" end="3"/>
                                            </p:txEl>
                                          </p:spTgt>
                                        </p:tgtEl>
                                      </p:cBhvr>
                                    </p:animEffect>
                                  </p:childTnLst>
                                  <p:subTnLst>
                                    <p:audio>
                                      <p:cMediaNode>
                                        <p:cTn display="0" masterRel="sameClick">
                                          <p:stCondLst>
                                            <p:cond evt="begin" delay="0">
                                              <p:tn val="14"/>
                                            </p:cond>
                                          </p:stCondLst>
                                          <p:endCondLst>
                                            <p:cond evt="onStopAudio" delay="0">
                                              <p:tgtEl>
                                                <p:sldTgt/>
                                              </p:tgtEl>
                                            </p:cond>
                                          </p:endCondLst>
                                        </p:cTn>
                                        <p:tgtEl>
                                          <p:sndTgt r:embed="rId2" name="camera.wav"/>
                                        </p:tgtEl>
                                      </p:cMediaNode>
                                    </p:audio>
                                  </p:subTnLst>
                                </p:cTn>
                              </p:par>
                              <p:par>
                                <p:cTn id="17" presetID="4" presetClass="entr" presetSubtype="32" fill="hold" grpId="0" nodeType="withEffect">
                                  <p:stCondLst>
                                    <p:cond delay="0"/>
                                  </p:stCondLst>
                                  <p:childTnLst>
                                    <p:set>
                                      <p:cBhvr>
                                        <p:cTn id="18" dur="1" fill="hold">
                                          <p:stCondLst>
                                            <p:cond delay="0"/>
                                          </p:stCondLst>
                                        </p:cTn>
                                        <p:tgtEl>
                                          <p:spTgt spid="52227">
                                            <p:txEl>
                                              <p:pRg st="4" end="4"/>
                                            </p:txEl>
                                          </p:spTgt>
                                        </p:tgtEl>
                                        <p:attrNameLst>
                                          <p:attrName>style.visibility</p:attrName>
                                        </p:attrNameLst>
                                      </p:cBhvr>
                                      <p:to>
                                        <p:strVal val="visible"/>
                                      </p:to>
                                    </p:set>
                                    <p:animEffect transition="in" filter="box(out)">
                                      <p:cBhvr>
                                        <p:cTn id="19" dur="500"/>
                                        <p:tgtEl>
                                          <p:spTgt spid="52227">
                                            <p:txEl>
                                              <p:pRg st="4" end="4"/>
                                            </p:txEl>
                                          </p:spTgt>
                                        </p:tgtEl>
                                      </p:cBhvr>
                                    </p:animEffect>
                                  </p:childTnLst>
                                  <p:subTnLst>
                                    <p:audio>
                                      <p:cMediaNode>
                                        <p:cTn display="0" masterRel="sameClick">
                                          <p:stCondLst>
                                            <p:cond evt="begin" delay="0">
                                              <p:tn val="17"/>
                                            </p:cond>
                                          </p:stCondLst>
                                          <p:endCondLst>
                                            <p:cond evt="onStopAudio" delay="0">
                                              <p:tgtEl>
                                                <p:sldTgt/>
                                              </p:tgtEl>
                                            </p:cond>
                                          </p:endCondLst>
                                        </p:cTn>
                                        <p:tgtEl>
                                          <p:sndTgt r:embed="rId2"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7" grpId="0" build="p"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p:cNvSpPr>
            <a:spLocks noGrp="1" noRot="1" noChangeArrowheads="1"/>
          </p:cNvSpPr>
          <p:nvPr>
            <p:ph type="title"/>
          </p:nvPr>
        </p:nvSpPr>
        <p:spPr/>
        <p:txBody>
          <a:bodyPr/>
          <a:lstStyle/>
          <a:p>
            <a:pPr eaLnBrk="1" hangingPunct="1">
              <a:defRPr/>
            </a:pPr>
            <a:r>
              <a:rPr lang="en-AU" sz="3800" dirty="0" smtClean="0"/>
              <a:t>Cardiovascular System</a:t>
            </a:r>
            <a:br>
              <a:rPr lang="en-AU" sz="3800" dirty="0" smtClean="0"/>
            </a:br>
            <a:r>
              <a:rPr lang="en-AU" sz="2400" b="0" dirty="0" smtClean="0"/>
              <a:t>ACUTE RESPONSE to CARDIO EXERCISE</a:t>
            </a:r>
            <a:br>
              <a:rPr lang="en-AU" sz="2400" b="0" dirty="0" smtClean="0"/>
            </a:br>
            <a:r>
              <a:rPr lang="en-AU" sz="2400" b="0" dirty="0" smtClean="0"/>
              <a:t>HEART RATE</a:t>
            </a:r>
            <a:endParaRPr lang="en-US" sz="2400" b="0" dirty="0" smtClean="0"/>
          </a:p>
        </p:txBody>
      </p:sp>
      <p:sp>
        <p:nvSpPr>
          <p:cNvPr id="114691" name="Rectangle 3"/>
          <p:cNvSpPr>
            <a:spLocks noGrp="1" noChangeArrowheads="1"/>
          </p:cNvSpPr>
          <p:nvPr>
            <p:ph type="body" idx="1"/>
          </p:nvPr>
        </p:nvSpPr>
        <p:spPr/>
        <p:txBody>
          <a:bodyPr/>
          <a:lstStyle/>
          <a:p>
            <a:pPr eaLnBrk="1" hangingPunct="1">
              <a:defRPr/>
            </a:pPr>
            <a:r>
              <a:rPr lang="en-US" sz="2600" dirty="0" smtClean="0"/>
              <a:t>Increases in a linear fashion with the work rate and O2 uptake during dynamic exercise.</a:t>
            </a:r>
          </a:p>
          <a:p>
            <a:pPr eaLnBrk="1" hangingPunct="1">
              <a:defRPr/>
            </a:pPr>
            <a:r>
              <a:rPr lang="en-US" sz="2600" dirty="0" smtClean="0"/>
              <a:t>Magnitude of HR response is related to age, body position, fitness, type of activity, presence of heart disease, medications, blood volume, and environmental factors</a:t>
            </a:r>
          </a:p>
          <a:p>
            <a:pPr eaLnBrk="1" hangingPunct="1">
              <a:defRPr/>
            </a:pPr>
            <a:r>
              <a:rPr lang="en-US" sz="2600" dirty="0" smtClean="0"/>
              <a:t>Maximal attainable HR decreases with age</a:t>
            </a:r>
          </a:p>
          <a:p>
            <a:pPr eaLnBrk="1" hangingPunct="1">
              <a:defRPr/>
            </a:pPr>
            <a:r>
              <a:rPr lang="en-US" sz="2600" dirty="0" smtClean="0"/>
              <a:t>Max HR = 220 - age</a:t>
            </a:r>
            <a:endParaRPr lang="en-US" sz="3000" dirty="0" smtClean="0"/>
          </a:p>
        </p:txBody>
      </p:sp>
      <p:sp>
        <p:nvSpPr>
          <p:cNvPr id="2" name="Slide Number Placeholder 1"/>
          <p:cNvSpPr>
            <a:spLocks noGrp="1"/>
          </p:cNvSpPr>
          <p:nvPr>
            <p:ph type="sldNum" sz="quarter" idx="12"/>
          </p:nvPr>
        </p:nvSpPr>
        <p:spPr/>
        <p:txBody>
          <a:bodyPr/>
          <a:lstStyle/>
          <a:p>
            <a:fld id="{2098FC7C-5A73-4CE4-9ED4-529E12F90497}" type="slidenum">
              <a:rPr lang="en-AU" smtClean="0"/>
              <a:t>35</a:t>
            </a:fld>
            <a:endParaRPr lang="en-AU"/>
          </a:p>
        </p:txBody>
      </p:sp>
    </p:spTree>
    <p:extLst>
      <p:ext uri="{BB962C8B-B14F-4D97-AF65-F5344CB8AC3E}">
        <p14:creationId xmlns:p14="http://schemas.microsoft.com/office/powerpoint/2010/main" val="416444514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2"/>
          <p:cNvSpPr>
            <a:spLocks noGrp="1" noRot="1" noChangeArrowheads="1"/>
          </p:cNvSpPr>
          <p:nvPr>
            <p:ph type="title"/>
          </p:nvPr>
        </p:nvSpPr>
        <p:spPr/>
        <p:txBody>
          <a:bodyPr/>
          <a:lstStyle/>
          <a:p>
            <a:pPr eaLnBrk="1" hangingPunct="1">
              <a:defRPr/>
            </a:pPr>
            <a:r>
              <a:rPr lang="en-AU" sz="3800" dirty="0" smtClean="0"/>
              <a:t>Cardiovascular System</a:t>
            </a:r>
            <a:br>
              <a:rPr lang="en-AU" sz="3800" dirty="0" smtClean="0"/>
            </a:br>
            <a:r>
              <a:rPr lang="en-AU" sz="2400" b="0" dirty="0" smtClean="0"/>
              <a:t>CARDIAC FUNCTION</a:t>
            </a:r>
            <a:endParaRPr lang="en-US" sz="2400" b="0" dirty="0" smtClean="0"/>
          </a:p>
        </p:txBody>
      </p:sp>
      <p:sp>
        <p:nvSpPr>
          <p:cNvPr id="113667" name="Rectangle 3"/>
          <p:cNvSpPr>
            <a:spLocks noGrp="1" noChangeArrowheads="1"/>
          </p:cNvSpPr>
          <p:nvPr>
            <p:ph type="body" idx="1"/>
          </p:nvPr>
        </p:nvSpPr>
        <p:spPr/>
        <p:txBody>
          <a:bodyPr>
            <a:normAutofit/>
          </a:bodyPr>
          <a:lstStyle/>
          <a:p>
            <a:pPr eaLnBrk="1" hangingPunct="1">
              <a:defRPr/>
            </a:pPr>
            <a:r>
              <a:rPr lang="en-US" dirty="0" smtClean="0"/>
              <a:t>Blood Pressure</a:t>
            </a:r>
          </a:p>
          <a:p>
            <a:pPr lvl="1"/>
            <a:r>
              <a:rPr lang="en-AU" sz="2800" dirty="0" smtClean="0"/>
              <a:t>Systolic pressure (SBP): pressure being exerted on the arterial wall during contraction</a:t>
            </a:r>
          </a:p>
          <a:p>
            <a:pPr lvl="1"/>
            <a:r>
              <a:rPr lang="en-AU" sz="2800" dirty="0" smtClean="0"/>
              <a:t>Diastolic </a:t>
            </a:r>
            <a:r>
              <a:rPr lang="en-AU" sz="2800" dirty="0"/>
              <a:t>pressure (DBP): pressure during relaxation phase of the ventricles</a:t>
            </a:r>
          </a:p>
          <a:p>
            <a:pPr lvl="1" eaLnBrk="1" hangingPunct="1">
              <a:defRPr/>
            </a:pPr>
            <a:r>
              <a:rPr lang="en-US" sz="2800" dirty="0" smtClean="0"/>
              <a:t>Average 120 SBP / 80 DPB</a:t>
            </a:r>
          </a:p>
          <a:p>
            <a:pPr lvl="1" eaLnBrk="1" hangingPunct="1">
              <a:defRPr/>
            </a:pPr>
            <a:r>
              <a:rPr lang="en-US" sz="2800" dirty="0" smtClean="0"/>
              <a:t>When SBP exceeds 140 mm Hg or DPB exceeds 90 mm Hg at rest, hypertension</a:t>
            </a:r>
          </a:p>
        </p:txBody>
      </p:sp>
      <p:sp>
        <p:nvSpPr>
          <p:cNvPr id="2" name="Slide Number Placeholder 1"/>
          <p:cNvSpPr>
            <a:spLocks noGrp="1"/>
          </p:cNvSpPr>
          <p:nvPr>
            <p:ph type="sldNum" sz="quarter" idx="12"/>
          </p:nvPr>
        </p:nvSpPr>
        <p:spPr/>
        <p:txBody>
          <a:bodyPr/>
          <a:lstStyle/>
          <a:p>
            <a:fld id="{2098FC7C-5A73-4CE4-9ED4-529E12F90497}" type="slidenum">
              <a:rPr lang="en-AU" smtClean="0"/>
              <a:t>36</a:t>
            </a:fld>
            <a:endParaRPr lang="en-AU"/>
          </a:p>
        </p:txBody>
      </p:sp>
    </p:spTree>
    <p:extLst>
      <p:ext uri="{BB962C8B-B14F-4D97-AF65-F5344CB8AC3E}">
        <p14:creationId xmlns:p14="http://schemas.microsoft.com/office/powerpoint/2010/main" val="315301506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2"/>
          <p:cNvSpPr>
            <a:spLocks noGrp="1" noRot="1" noChangeArrowheads="1"/>
          </p:cNvSpPr>
          <p:nvPr>
            <p:ph type="title"/>
          </p:nvPr>
        </p:nvSpPr>
        <p:spPr/>
        <p:txBody>
          <a:bodyPr/>
          <a:lstStyle/>
          <a:p>
            <a:pPr eaLnBrk="1" hangingPunct="1">
              <a:defRPr/>
            </a:pPr>
            <a:r>
              <a:rPr lang="en-AU" sz="3800" dirty="0" smtClean="0"/>
              <a:t>Cardiovascular System</a:t>
            </a:r>
            <a:br>
              <a:rPr lang="en-AU" sz="3800" dirty="0" smtClean="0"/>
            </a:br>
            <a:r>
              <a:rPr lang="en-AU" sz="2400" b="0" dirty="0" smtClean="0"/>
              <a:t>CARDIAC FUNCTION</a:t>
            </a:r>
            <a:endParaRPr lang="en-US" sz="2400" b="0" dirty="0" smtClean="0"/>
          </a:p>
        </p:txBody>
      </p:sp>
      <p:sp>
        <p:nvSpPr>
          <p:cNvPr id="113667" name="Rectangle 3"/>
          <p:cNvSpPr>
            <a:spLocks noGrp="1" noChangeArrowheads="1"/>
          </p:cNvSpPr>
          <p:nvPr>
            <p:ph type="body" idx="1"/>
          </p:nvPr>
        </p:nvSpPr>
        <p:spPr/>
        <p:txBody>
          <a:bodyPr>
            <a:normAutofit/>
          </a:bodyPr>
          <a:lstStyle/>
          <a:p>
            <a:pPr eaLnBrk="1" hangingPunct="1">
              <a:defRPr/>
            </a:pPr>
            <a:r>
              <a:rPr lang="en-US" dirty="0" smtClean="0"/>
              <a:t>Stroke Volume (SV)</a:t>
            </a:r>
          </a:p>
          <a:p>
            <a:pPr lvl="1" eaLnBrk="1" hangingPunct="1">
              <a:defRPr/>
            </a:pPr>
            <a:r>
              <a:rPr lang="en-US" sz="2800" dirty="0" smtClean="0"/>
              <a:t>Amount of blood ejected from the left ventricle in a single contraction</a:t>
            </a:r>
          </a:p>
          <a:p>
            <a:pPr lvl="1"/>
            <a:r>
              <a:rPr lang="en-US" sz="2800" dirty="0"/>
              <a:t>SV = EDV – ESV </a:t>
            </a:r>
          </a:p>
          <a:p>
            <a:pPr lvl="2"/>
            <a:r>
              <a:rPr lang="en-AU" sz="2800" dirty="0" smtClean="0"/>
              <a:t>Equal </a:t>
            </a:r>
            <a:r>
              <a:rPr lang="en-AU" sz="2800" dirty="0"/>
              <a:t>to the difference between end-diastolic volume (EDV) and end-systolic volume (ESV)</a:t>
            </a:r>
          </a:p>
          <a:p>
            <a:pPr lvl="2"/>
            <a:r>
              <a:rPr lang="en-AU" sz="2800" dirty="0"/>
              <a:t>SV in men greater than women because of heart size</a:t>
            </a:r>
          </a:p>
          <a:p>
            <a:pPr lvl="2"/>
            <a:r>
              <a:rPr lang="en-AU" sz="2800" dirty="0"/>
              <a:t>SV increases in supine/prone </a:t>
            </a:r>
            <a:r>
              <a:rPr lang="en-AU" sz="2800" dirty="0" smtClean="0"/>
              <a:t>position</a:t>
            </a:r>
            <a:endParaRPr lang="en-AU" sz="2800" dirty="0"/>
          </a:p>
        </p:txBody>
      </p:sp>
      <p:sp>
        <p:nvSpPr>
          <p:cNvPr id="2" name="Slide Number Placeholder 1"/>
          <p:cNvSpPr>
            <a:spLocks noGrp="1"/>
          </p:cNvSpPr>
          <p:nvPr>
            <p:ph type="sldNum" sz="quarter" idx="12"/>
          </p:nvPr>
        </p:nvSpPr>
        <p:spPr/>
        <p:txBody>
          <a:bodyPr/>
          <a:lstStyle/>
          <a:p>
            <a:fld id="{2098FC7C-5A73-4CE4-9ED4-529E12F90497}" type="slidenum">
              <a:rPr lang="en-AU" smtClean="0"/>
              <a:t>37</a:t>
            </a:fld>
            <a:endParaRPr lang="en-AU"/>
          </a:p>
        </p:txBody>
      </p:sp>
    </p:spTree>
    <p:extLst>
      <p:ext uri="{BB962C8B-B14F-4D97-AF65-F5344CB8AC3E}">
        <p14:creationId xmlns:p14="http://schemas.microsoft.com/office/powerpoint/2010/main" val="177981174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2"/>
          <p:cNvSpPr>
            <a:spLocks noGrp="1" noRot="1" noChangeArrowheads="1"/>
          </p:cNvSpPr>
          <p:nvPr>
            <p:ph type="title"/>
          </p:nvPr>
        </p:nvSpPr>
        <p:spPr/>
        <p:txBody>
          <a:bodyPr/>
          <a:lstStyle/>
          <a:p>
            <a:pPr eaLnBrk="1" hangingPunct="1">
              <a:defRPr/>
            </a:pPr>
            <a:r>
              <a:rPr lang="en-AU" sz="3800" dirty="0" smtClean="0"/>
              <a:t>Cardiovascular System</a:t>
            </a:r>
            <a:br>
              <a:rPr lang="en-AU" sz="3800" dirty="0" smtClean="0"/>
            </a:br>
            <a:r>
              <a:rPr lang="en-AU" sz="2400" b="0" dirty="0" smtClean="0"/>
              <a:t>ACUTE RESPONSE to CARDIO EXERCISE</a:t>
            </a:r>
            <a:br>
              <a:rPr lang="en-AU" sz="2400" b="0" dirty="0" smtClean="0"/>
            </a:br>
            <a:r>
              <a:rPr lang="en-AU" sz="2400" b="0" dirty="0" smtClean="0"/>
              <a:t>STROKE VOLUME</a:t>
            </a:r>
            <a:endParaRPr lang="en-US" sz="2400" b="0" dirty="0" smtClean="0"/>
          </a:p>
        </p:txBody>
      </p:sp>
      <p:sp>
        <p:nvSpPr>
          <p:cNvPr id="26627" name="Rectangle 3"/>
          <p:cNvSpPr>
            <a:spLocks noGrp="1" noChangeArrowheads="1"/>
          </p:cNvSpPr>
          <p:nvPr>
            <p:ph type="body" idx="1"/>
          </p:nvPr>
        </p:nvSpPr>
        <p:spPr>
          <a:xfrm>
            <a:off x="457200" y="1844675"/>
            <a:ext cx="8229600" cy="4281488"/>
          </a:xfrm>
        </p:spPr>
        <p:txBody>
          <a:bodyPr/>
          <a:lstStyle/>
          <a:p>
            <a:pPr eaLnBrk="1" hangingPunct="1"/>
            <a:r>
              <a:rPr lang="en-US" sz="2600" smtClean="0">
                <a:effectLst/>
              </a:rPr>
              <a:t>Increases curvilinearly with the work rate until it reaches a near maximal level equivalent to approx 40-50% of aerobic capacity, increasing only slightly thereafter.</a:t>
            </a:r>
          </a:p>
          <a:p>
            <a:pPr eaLnBrk="1" hangingPunct="1"/>
            <a:r>
              <a:rPr lang="en-US" sz="2600" smtClean="0">
                <a:effectLst/>
              </a:rPr>
              <a:t>SV reaches maximum, increase in O2 demand is met by increasing the HR</a:t>
            </a:r>
          </a:p>
          <a:p>
            <a:pPr eaLnBrk="1" hangingPunct="1"/>
            <a:r>
              <a:rPr lang="en-US" sz="2600" smtClean="0">
                <a:effectLst/>
              </a:rPr>
              <a:t>At higher HR, SV may actually decrease because of disproportionate shortening of diastolic filling time in the heart</a:t>
            </a:r>
          </a:p>
        </p:txBody>
      </p:sp>
      <p:sp>
        <p:nvSpPr>
          <p:cNvPr id="2" name="Slide Number Placeholder 1"/>
          <p:cNvSpPr>
            <a:spLocks noGrp="1"/>
          </p:cNvSpPr>
          <p:nvPr>
            <p:ph type="sldNum" sz="quarter" idx="12"/>
          </p:nvPr>
        </p:nvSpPr>
        <p:spPr/>
        <p:txBody>
          <a:bodyPr/>
          <a:lstStyle/>
          <a:p>
            <a:fld id="{2098FC7C-5A73-4CE4-9ED4-529E12F90497}" type="slidenum">
              <a:rPr lang="en-AU" smtClean="0"/>
              <a:t>38</a:t>
            </a:fld>
            <a:endParaRPr lang="en-AU"/>
          </a:p>
        </p:txBody>
      </p:sp>
    </p:spTree>
    <p:extLst>
      <p:ext uri="{BB962C8B-B14F-4D97-AF65-F5344CB8AC3E}">
        <p14:creationId xmlns:p14="http://schemas.microsoft.com/office/powerpoint/2010/main" val="81071692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ChangeArrowheads="1"/>
          </p:cNvSpPr>
          <p:nvPr>
            <p:ph type="title"/>
          </p:nvPr>
        </p:nvSpPr>
        <p:spPr>
          <a:xfrm>
            <a:off x="628650" y="365127"/>
            <a:ext cx="7886700" cy="983614"/>
          </a:xfrm>
        </p:spPr>
        <p:txBody>
          <a:bodyPr/>
          <a:lstStyle/>
          <a:p>
            <a:pPr eaLnBrk="1" hangingPunct="1">
              <a:defRPr/>
            </a:pPr>
            <a:r>
              <a:rPr lang="en-AU" sz="4800" dirty="0" smtClean="0"/>
              <a:t>Cardiac Output</a:t>
            </a:r>
          </a:p>
        </p:txBody>
      </p:sp>
      <p:sp>
        <p:nvSpPr>
          <p:cNvPr id="72707" name="Rectangle 3"/>
          <p:cNvSpPr>
            <a:spLocks noChangeArrowheads="1"/>
          </p:cNvSpPr>
          <p:nvPr/>
        </p:nvSpPr>
        <p:spPr bwMode="auto">
          <a:xfrm>
            <a:off x="628650" y="1348741"/>
            <a:ext cx="8135937" cy="4176712"/>
          </a:xfrm>
          <a:prstGeom prst="rect">
            <a:avLst/>
          </a:prstGeom>
          <a:noFill/>
          <a:ln w="12700" cap="sq">
            <a:noFill/>
            <a:miter lim="800000"/>
            <a:headEnd type="none" w="sm" len="sm"/>
            <a:tailEnd type="none" w="sm" len="sm"/>
          </a:ln>
          <a:effectLst/>
        </p:spPr>
        <p:txBody>
          <a:bodyPr/>
          <a:lstStyle/>
          <a:p>
            <a:pPr marL="342900" indent="-342900">
              <a:buFont typeface="Arial" panose="020B0604020202020204" pitchFamily="34" charset="0"/>
              <a:buChar char="•"/>
            </a:pPr>
            <a:r>
              <a:rPr lang="en-AU" sz="2400" dirty="0">
                <a:latin typeface="Arial" panose="020B0604020202020204" pitchFamily="34" charset="0"/>
                <a:cs typeface="Arial" panose="020B0604020202020204" pitchFamily="34" charset="0"/>
              </a:rPr>
              <a:t>Volume of blood pumped by the heart per minute</a:t>
            </a:r>
          </a:p>
          <a:p>
            <a:pPr marL="342900" indent="-342900">
              <a:buFont typeface="Arial" panose="020B0604020202020204" pitchFamily="34" charset="0"/>
              <a:buChar char="•"/>
            </a:pPr>
            <a:r>
              <a:rPr lang="en-AU" sz="2400" dirty="0">
                <a:latin typeface="Arial" panose="020B0604020202020204" pitchFamily="34" charset="0"/>
                <a:cs typeface="Arial" panose="020B0604020202020204" pitchFamily="34" charset="0"/>
              </a:rPr>
              <a:t>Calculated by multiplying HR by SV</a:t>
            </a:r>
          </a:p>
          <a:p>
            <a:pPr marL="342900" indent="-342900">
              <a:buFont typeface="Arial" panose="020B0604020202020204" pitchFamily="34" charset="0"/>
              <a:buChar char="•"/>
            </a:pPr>
            <a:r>
              <a:rPr lang="en-AU" sz="2400" dirty="0">
                <a:latin typeface="Arial" panose="020B0604020202020204" pitchFamily="34" charset="0"/>
                <a:cs typeface="Arial" panose="020B0604020202020204" pitchFamily="34" charset="0"/>
              </a:rPr>
              <a:t>Resting Q adults = 4-5 </a:t>
            </a:r>
            <a:r>
              <a:rPr lang="en-AU" sz="2400" dirty="0" err="1">
                <a:latin typeface="Arial" panose="020B0604020202020204" pitchFamily="34" charset="0"/>
                <a:cs typeface="Arial" panose="020B0604020202020204" pitchFamily="34" charset="0"/>
              </a:rPr>
              <a:t>ltrs</a:t>
            </a:r>
            <a:r>
              <a:rPr lang="en-AU" sz="2400" dirty="0">
                <a:latin typeface="Arial" panose="020B0604020202020204" pitchFamily="34" charset="0"/>
                <a:cs typeface="Arial" panose="020B0604020202020204" pitchFamily="34" charset="0"/>
              </a:rPr>
              <a:t> / minute</a:t>
            </a:r>
          </a:p>
          <a:p>
            <a:pPr marL="342900" indent="-342900">
              <a:buFont typeface="Arial" panose="020B0604020202020204" pitchFamily="34" charset="0"/>
              <a:buChar char="•"/>
            </a:pPr>
            <a:r>
              <a:rPr lang="en-AU" sz="2400" dirty="0">
                <a:latin typeface="Arial" panose="020B0604020202020204" pitchFamily="34" charset="0"/>
                <a:cs typeface="Arial" panose="020B0604020202020204" pitchFamily="34" charset="0"/>
              </a:rPr>
              <a:t>Q higher in trained versus untrained </a:t>
            </a:r>
            <a:r>
              <a:rPr lang="en-AU" sz="2400" dirty="0" smtClean="0">
                <a:latin typeface="Arial" panose="020B0604020202020204" pitchFamily="34" charset="0"/>
                <a:cs typeface="Arial" panose="020B0604020202020204" pitchFamily="34" charset="0"/>
              </a:rPr>
              <a:t>individuals</a:t>
            </a:r>
          </a:p>
          <a:p>
            <a:pPr marL="342900"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Where </a:t>
            </a:r>
            <a:r>
              <a:rPr lang="en-US" sz="2400" dirty="0">
                <a:latin typeface="Arial" panose="020B0604020202020204" pitchFamily="34" charset="0"/>
                <a:cs typeface="Arial" panose="020B0604020202020204" pitchFamily="34" charset="0"/>
              </a:rPr>
              <a:t>the heart pumps more blood around the body per </a:t>
            </a:r>
            <a:r>
              <a:rPr lang="en-US" sz="2400" dirty="0" smtClean="0">
                <a:latin typeface="Arial" panose="020B0604020202020204" pitchFamily="34" charset="0"/>
                <a:cs typeface="Arial" panose="020B0604020202020204" pitchFamily="34" charset="0"/>
              </a:rPr>
              <a:t>minute</a:t>
            </a:r>
          </a:p>
          <a:p>
            <a:pPr marL="342900"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Formula</a:t>
            </a:r>
            <a:endParaRPr lang="en-US" sz="2400" dirty="0">
              <a:latin typeface="Arial" panose="020B0604020202020204" pitchFamily="34" charset="0"/>
              <a:cs typeface="Arial" panose="020B0604020202020204" pitchFamily="34" charset="0"/>
            </a:endParaRPr>
          </a:p>
          <a:p>
            <a:pPr marL="914400" lvl="1" indent="-457200">
              <a:spcBef>
                <a:spcPct val="20000"/>
              </a:spcBef>
              <a:buFont typeface="Arial" panose="020B0604020202020204" pitchFamily="34" charset="0"/>
              <a:buChar char="•"/>
              <a:defRPr/>
            </a:pPr>
            <a:r>
              <a:rPr lang="en-US" sz="2400" dirty="0">
                <a:latin typeface="Arial" panose="020B0604020202020204" pitchFamily="34" charset="0"/>
                <a:cs typeface="Arial" panose="020B0604020202020204" pitchFamily="34" charset="0"/>
              </a:rPr>
              <a:t>Cardiac Output (l/min) = Stroke Volume (l/beat) X  Heart Rate (beats/min)</a:t>
            </a:r>
          </a:p>
          <a:p>
            <a:pPr marL="1200150" lvl="2" indent="-285750">
              <a:spcBef>
                <a:spcPct val="20000"/>
              </a:spcBef>
              <a:buFont typeface="Arial" panose="020B0604020202020204" pitchFamily="34" charset="0"/>
              <a:buChar char="•"/>
              <a:defRPr/>
            </a:pPr>
            <a:r>
              <a:rPr lang="en-US" sz="2400" dirty="0">
                <a:latin typeface="Arial" panose="020B0604020202020204" pitchFamily="34" charset="0"/>
                <a:cs typeface="Arial" panose="020B0604020202020204" pitchFamily="34" charset="0"/>
              </a:rPr>
              <a:t>Stroke volume: amt of blood pumped by the left ventricle each beat</a:t>
            </a:r>
          </a:p>
          <a:p>
            <a:pPr marL="1200150" lvl="2" indent="-285750">
              <a:spcBef>
                <a:spcPct val="20000"/>
              </a:spcBef>
              <a:buFont typeface="Arial" panose="020B0604020202020204" pitchFamily="34" charset="0"/>
              <a:buChar char="•"/>
              <a:defRPr/>
            </a:pPr>
            <a:r>
              <a:rPr lang="en-US" sz="2400" dirty="0">
                <a:latin typeface="Arial" panose="020B0604020202020204" pitchFamily="34" charset="0"/>
                <a:cs typeface="Arial" panose="020B0604020202020204" pitchFamily="34" charset="0"/>
              </a:rPr>
              <a:t>Heart Rate: # of times heart </a:t>
            </a:r>
            <a:r>
              <a:rPr lang="en-US" sz="2400" dirty="0" err="1">
                <a:latin typeface="Arial" panose="020B0604020202020204" pitchFamily="34" charset="0"/>
                <a:cs typeface="Arial" panose="020B0604020202020204" pitchFamily="34" charset="0"/>
              </a:rPr>
              <a:t>bpm</a:t>
            </a:r>
            <a:endParaRPr lang="en-US" sz="2400" dirty="0">
              <a:latin typeface="Arial" panose="020B0604020202020204" pitchFamily="34" charset="0"/>
              <a:cs typeface="Arial" panose="020B0604020202020204" pitchFamily="34" charset="0"/>
            </a:endParaRPr>
          </a:p>
          <a:p>
            <a:pPr marL="457200" indent="-457200">
              <a:spcBef>
                <a:spcPct val="20000"/>
              </a:spcBef>
              <a:buClr>
                <a:schemeClr val="tx2"/>
              </a:buClr>
              <a:buSzPct val="90000"/>
              <a:buFont typeface="Arial" panose="020B0604020202020204" pitchFamily="34" charset="0"/>
              <a:buChar char="•"/>
              <a:defRPr/>
            </a:pPr>
            <a:r>
              <a:rPr lang="en-US" sz="2400" dirty="0">
                <a:latin typeface="Arial" panose="020B0604020202020204" pitchFamily="34" charset="0"/>
                <a:cs typeface="Arial" panose="020B0604020202020204" pitchFamily="34" charset="0"/>
              </a:rPr>
              <a:t>HR increases as exercise increases</a:t>
            </a:r>
          </a:p>
          <a:p>
            <a:pPr marL="914400" lvl="1" indent="-457200">
              <a:spcBef>
                <a:spcPct val="20000"/>
              </a:spcBef>
              <a:buFont typeface="Arial" panose="020B0604020202020204" pitchFamily="34" charset="0"/>
              <a:buChar char="•"/>
              <a:defRPr/>
            </a:pPr>
            <a:endParaRPr lang="en-US" dirty="0">
              <a:latin typeface="Arial" panose="020B0604020202020204" pitchFamily="34" charset="0"/>
              <a:cs typeface="Arial" panose="020B0604020202020204" pitchFamily="34" charset="0"/>
            </a:endParaRPr>
          </a:p>
        </p:txBody>
      </p:sp>
      <p:sp>
        <p:nvSpPr>
          <p:cNvPr id="2" name="Slide Number Placeholder 1"/>
          <p:cNvSpPr>
            <a:spLocks noGrp="1"/>
          </p:cNvSpPr>
          <p:nvPr>
            <p:ph type="sldNum" sz="quarter" idx="12"/>
          </p:nvPr>
        </p:nvSpPr>
        <p:spPr/>
        <p:txBody>
          <a:bodyPr/>
          <a:lstStyle/>
          <a:p>
            <a:fld id="{2098FC7C-5A73-4CE4-9ED4-529E12F90497}" type="slidenum">
              <a:rPr lang="en-AU" smtClean="0"/>
              <a:t>39</a:t>
            </a:fld>
            <a:endParaRPr lang="en-AU"/>
          </a:p>
        </p:txBody>
      </p:sp>
    </p:spTree>
    <p:extLst>
      <p:ext uri="{BB962C8B-B14F-4D97-AF65-F5344CB8AC3E}">
        <p14:creationId xmlns:p14="http://schemas.microsoft.com/office/powerpoint/2010/main" val="364847564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Rot="1" noChangeArrowheads="1"/>
          </p:cNvSpPr>
          <p:nvPr>
            <p:ph type="title"/>
          </p:nvPr>
        </p:nvSpPr>
        <p:spPr/>
        <p:txBody>
          <a:bodyPr/>
          <a:lstStyle/>
          <a:p>
            <a:pPr eaLnBrk="1" hangingPunct="1">
              <a:defRPr/>
            </a:pPr>
            <a:r>
              <a:rPr lang="en-AU" sz="3800" dirty="0" smtClean="0"/>
              <a:t>Cardiovascular System</a:t>
            </a:r>
            <a:br>
              <a:rPr lang="en-AU" sz="3800" dirty="0" smtClean="0"/>
            </a:br>
            <a:r>
              <a:rPr lang="en-AU" sz="2400" b="0" dirty="0" smtClean="0"/>
              <a:t>ACUTE RESPONSE to CARDIO EXERCISE</a:t>
            </a:r>
            <a:br>
              <a:rPr lang="en-AU" sz="2400" b="0" dirty="0" smtClean="0"/>
            </a:br>
            <a:r>
              <a:rPr lang="en-AU" sz="2400" b="0" dirty="0" smtClean="0"/>
              <a:t>CARDIAC OUTPUT</a:t>
            </a:r>
            <a:endParaRPr lang="en-US" sz="2400" b="0" dirty="0" smtClean="0"/>
          </a:p>
        </p:txBody>
      </p:sp>
      <p:sp>
        <p:nvSpPr>
          <p:cNvPr id="27651" name="Rectangle 3"/>
          <p:cNvSpPr>
            <a:spLocks noGrp="1" noChangeArrowheads="1"/>
          </p:cNvSpPr>
          <p:nvPr>
            <p:ph type="body" idx="1"/>
          </p:nvPr>
        </p:nvSpPr>
        <p:spPr/>
        <p:txBody>
          <a:bodyPr/>
          <a:lstStyle/>
          <a:p>
            <a:pPr eaLnBrk="1" hangingPunct="1"/>
            <a:r>
              <a:rPr lang="en-US" sz="2600" smtClean="0">
                <a:effectLst/>
              </a:rPr>
              <a:t>Increases linearly with increased work rate</a:t>
            </a:r>
          </a:p>
          <a:p>
            <a:pPr eaLnBrk="1" hangingPunct="1"/>
            <a:r>
              <a:rPr lang="en-US" sz="2600" smtClean="0">
                <a:effectLst/>
              </a:rPr>
              <a:t>Max values depend on age, posture, body size, presence of CV disease, level of physical conditioning</a:t>
            </a:r>
          </a:p>
          <a:p>
            <a:pPr eaLnBrk="1" hangingPunct="1"/>
            <a:r>
              <a:rPr lang="en-US" sz="2600" smtClean="0">
                <a:effectLst/>
              </a:rPr>
              <a:t>Exercise intensities up to 50% of max, increase facilitated by increases in HR and SV</a:t>
            </a:r>
          </a:p>
          <a:p>
            <a:pPr eaLnBrk="1" hangingPunct="1"/>
            <a:r>
              <a:rPr lang="en-US" sz="2600" smtClean="0">
                <a:effectLst/>
              </a:rPr>
              <a:t>Thereafter, the increase results almost solely form the continued rise in HR</a:t>
            </a:r>
          </a:p>
        </p:txBody>
      </p:sp>
      <p:sp>
        <p:nvSpPr>
          <p:cNvPr id="2" name="Slide Number Placeholder 1"/>
          <p:cNvSpPr>
            <a:spLocks noGrp="1"/>
          </p:cNvSpPr>
          <p:nvPr>
            <p:ph type="sldNum" sz="quarter" idx="12"/>
          </p:nvPr>
        </p:nvSpPr>
        <p:spPr/>
        <p:txBody>
          <a:bodyPr/>
          <a:lstStyle/>
          <a:p>
            <a:fld id="{2098FC7C-5A73-4CE4-9ED4-529E12F90497}" type="slidenum">
              <a:rPr lang="en-AU" smtClean="0"/>
              <a:t>40</a:t>
            </a:fld>
            <a:endParaRPr lang="en-AU"/>
          </a:p>
        </p:txBody>
      </p:sp>
    </p:spTree>
    <p:extLst>
      <p:ext uri="{BB962C8B-B14F-4D97-AF65-F5344CB8AC3E}">
        <p14:creationId xmlns:p14="http://schemas.microsoft.com/office/powerpoint/2010/main" val="31767887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a:xfrm>
            <a:off x="651510" y="494348"/>
            <a:ext cx="7772400" cy="762000"/>
          </a:xfrm>
        </p:spPr>
        <p:txBody>
          <a:bodyPr/>
          <a:lstStyle/>
          <a:p>
            <a:r>
              <a:rPr lang="en-AU" dirty="0"/>
              <a:t>Cardiovascular System</a:t>
            </a:r>
          </a:p>
        </p:txBody>
      </p:sp>
      <p:sp>
        <p:nvSpPr>
          <p:cNvPr id="54275" name="Rectangle 3"/>
          <p:cNvSpPr>
            <a:spLocks noGrp="1" noChangeArrowheads="1"/>
          </p:cNvSpPr>
          <p:nvPr>
            <p:ph type="body" idx="1"/>
          </p:nvPr>
        </p:nvSpPr>
        <p:spPr>
          <a:xfrm>
            <a:off x="758190" y="1487489"/>
            <a:ext cx="7848600" cy="4868862"/>
          </a:xfrm>
        </p:spPr>
        <p:txBody>
          <a:bodyPr>
            <a:normAutofit/>
          </a:bodyPr>
          <a:lstStyle/>
          <a:p>
            <a:pPr>
              <a:lnSpc>
                <a:spcPct val="90000"/>
              </a:lnSpc>
            </a:pPr>
            <a:r>
              <a:rPr lang="en-AU" sz="2400" dirty="0">
                <a:effectLst/>
                <a:latin typeface="Arial" panose="020B0604020202020204" pitchFamily="34" charset="0"/>
              </a:rPr>
              <a:t>Measuring Pulses</a:t>
            </a:r>
          </a:p>
          <a:p>
            <a:pPr lvl="1">
              <a:lnSpc>
                <a:spcPct val="90000"/>
              </a:lnSpc>
            </a:pPr>
            <a:r>
              <a:rPr lang="en-AU" dirty="0">
                <a:effectLst/>
                <a:latin typeface="Arial" panose="020B0604020202020204" pitchFamily="34" charset="0"/>
              </a:rPr>
              <a:t>Radial Pulse</a:t>
            </a:r>
          </a:p>
          <a:p>
            <a:pPr lvl="1">
              <a:lnSpc>
                <a:spcPct val="90000"/>
              </a:lnSpc>
            </a:pPr>
            <a:r>
              <a:rPr lang="en-AU" dirty="0">
                <a:effectLst/>
                <a:latin typeface="Arial" panose="020B0604020202020204" pitchFamily="34" charset="0"/>
              </a:rPr>
              <a:t>Brachial Pulse</a:t>
            </a:r>
          </a:p>
          <a:p>
            <a:pPr lvl="1">
              <a:lnSpc>
                <a:spcPct val="90000"/>
              </a:lnSpc>
            </a:pPr>
            <a:r>
              <a:rPr lang="en-AU" dirty="0">
                <a:effectLst/>
                <a:latin typeface="Arial" panose="020B0604020202020204" pitchFamily="34" charset="0"/>
              </a:rPr>
              <a:t>Carotid Pulse</a:t>
            </a:r>
          </a:p>
          <a:p>
            <a:pPr lvl="1">
              <a:lnSpc>
                <a:spcPct val="90000"/>
              </a:lnSpc>
            </a:pPr>
            <a:r>
              <a:rPr lang="en-AU" dirty="0">
                <a:effectLst/>
                <a:latin typeface="Arial" panose="020B0604020202020204" pitchFamily="34" charset="0"/>
              </a:rPr>
              <a:t>Taking Pulses</a:t>
            </a:r>
          </a:p>
          <a:p>
            <a:pPr lvl="2">
              <a:lnSpc>
                <a:spcPct val="90000"/>
              </a:lnSpc>
            </a:pPr>
            <a:r>
              <a:rPr lang="en-AU" sz="2400" dirty="0">
                <a:effectLst/>
                <a:latin typeface="Arial" panose="020B0604020202020204" pitchFamily="34" charset="0"/>
              </a:rPr>
              <a:t>Locate pulse with index and third finger of 1 hand</a:t>
            </a:r>
          </a:p>
          <a:p>
            <a:pPr lvl="2">
              <a:lnSpc>
                <a:spcPct val="90000"/>
              </a:lnSpc>
            </a:pPr>
            <a:r>
              <a:rPr lang="en-AU" sz="2400" dirty="0">
                <a:effectLst/>
                <a:latin typeface="Arial" panose="020B0604020202020204" pitchFamily="34" charset="0"/>
              </a:rPr>
              <a:t>Count # of pulsation in given time period; first beat count as 0</a:t>
            </a:r>
          </a:p>
          <a:p>
            <a:pPr lvl="2">
              <a:lnSpc>
                <a:spcPct val="90000"/>
              </a:lnSpc>
            </a:pPr>
            <a:r>
              <a:rPr lang="en-AU" sz="2400" dirty="0">
                <a:effectLst/>
                <a:latin typeface="Arial" panose="020B0604020202020204" pitchFamily="34" charset="0"/>
              </a:rPr>
              <a:t>Multiply # of pulse beats by number of counting intervals in 1 minute</a:t>
            </a:r>
          </a:p>
        </p:txBody>
      </p:sp>
      <p:sp>
        <p:nvSpPr>
          <p:cNvPr id="2" name="Slide Number Placeholder 1"/>
          <p:cNvSpPr>
            <a:spLocks noGrp="1"/>
          </p:cNvSpPr>
          <p:nvPr>
            <p:ph type="sldNum" sz="quarter" idx="12"/>
          </p:nvPr>
        </p:nvSpPr>
        <p:spPr/>
        <p:txBody>
          <a:bodyPr/>
          <a:lstStyle/>
          <a:p>
            <a:fld id="{2098FC7C-5A73-4CE4-9ED4-529E12F90497}" type="slidenum">
              <a:rPr lang="en-AU" smtClean="0"/>
              <a:t>41</a:t>
            </a:fld>
            <a:endParaRPr lang="en-AU"/>
          </a:p>
        </p:txBody>
      </p:sp>
    </p:spTree>
    <p:extLst>
      <p:ext uri="{BB962C8B-B14F-4D97-AF65-F5344CB8AC3E}">
        <p14:creationId xmlns:p14="http://schemas.microsoft.com/office/powerpoint/2010/main" val="105025277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54275">
                                            <p:txEl>
                                              <p:pRg st="0" end="0"/>
                                            </p:txEl>
                                          </p:spTgt>
                                        </p:tgtEl>
                                        <p:attrNameLst>
                                          <p:attrName>style.visibility</p:attrName>
                                        </p:attrNameLst>
                                      </p:cBhvr>
                                      <p:to>
                                        <p:strVal val="visible"/>
                                      </p:to>
                                    </p:set>
                                    <p:animEffect transition="in" filter="box(out)">
                                      <p:cBhvr>
                                        <p:cTn id="7" dur="500"/>
                                        <p:tgtEl>
                                          <p:spTgt spid="54275">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2" name="camera.wav"/>
                                        </p:tgtEl>
                                      </p:cMediaNode>
                                    </p:audio>
                                  </p:subTnLst>
                                </p:cTn>
                              </p:par>
                              <p:par>
                                <p:cTn id="8" presetID="4" presetClass="entr" presetSubtype="32" fill="hold" grpId="0" nodeType="withEffect">
                                  <p:stCondLst>
                                    <p:cond delay="0"/>
                                  </p:stCondLst>
                                  <p:childTnLst>
                                    <p:set>
                                      <p:cBhvr>
                                        <p:cTn id="9" dur="1" fill="hold">
                                          <p:stCondLst>
                                            <p:cond delay="0"/>
                                          </p:stCondLst>
                                        </p:cTn>
                                        <p:tgtEl>
                                          <p:spTgt spid="54275">
                                            <p:txEl>
                                              <p:pRg st="1" end="1"/>
                                            </p:txEl>
                                          </p:spTgt>
                                        </p:tgtEl>
                                        <p:attrNameLst>
                                          <p:attrName>style.visibility</p:attrName>
                                        </p:attrNameLst>
                                      </p:cBhvr>
                                      <p:to>
                                        <p:strVal val="visible"/>
                                      </p:to>
                                    </p:set>
                                    <p:animEffect transition="in" filter="box(out)">
                                      <p:cBhvr>
                                        <p:cTn id="10" dur="500"/>
                                        <p:tgtEl>
                                          <p:spTgt spid="54275">
                                            <p:txEl>
                                              <p:pRg st="1" end="1"/>
                                            </p:txEl>
                                          </p:spTgt>
                                        </p:tgtEl>
                                      </p:cBhvr>
                                    </p:animEffect>
                                  </p:childTnLst>
                                  <p:subTnLst>
                                    <p:audio>
                                      <p:cMediaNode>
                                        <p:cTn display="0" masterRel="sameClick">
                                          <p:stCondLst>
                                            <p:cond evt="begin" delay="0">
                                              <p:tn val="8"/>
                                            </p:cond>
                                          </p:stCondLst>
                                          <p:endCondLst>
                                            <p:cond evt="onStopAudio" delay="0">
                                              <p:tgtEl>
                                                <p:sldTgt/>
                                              </p:tgtEl>
                                            </p:cond>
                                          </p:endCondLst>
                                        </p:cTn>
                                        <p:tgtEl>
                                          <p:sndTgt r:embed="rId2" name="camera.wav"/>
                                        </p:tgtEl>
                                      </p:cMediaNode>
                                    </p:audio>
                                  </p:subTnLst>
                                </p:cTn>
                              </p:par>
                              <p:par>
                                <p:cTn id="11" presetID="4" presetClass="entr" presetSubtype="32" fill="hold" grpId="0" nodeType="withEffect">
                                  <p:stCondLst>
                                    <p:cond delay="0"/>
                                  </p:stCondLst>
                                  <p:childTnLst>
                                    <p:set>
                                      <p:cBhvr>
                                        <p:cTn id="12" dur="1" fill="hold">
                                          <p:stCondLst>
                                            <p:cond delay="0"/>
                                          </p:stCondLst>
                                        </p:cTn>
                                        <p:tgtEl>
                                          <p:spTgt spid="54275">
                                            <p:txEl>
                                              <p:pRg st="2" end="2"/>
                                            </p:txEl>
                                          </p:spTgt>
                                        </p:tgtEl>
                                        <p:attrNameLst>
                                          <p:attrName>style.visibility</p:attrName>
                                        </p:attrNameLst>
                                      </p:cBhvr>
                                      <p:to>
                                        <p:strVal val="visible"/>
                                      </p:to>
                                    </p:set>
                                    <p:animEffect transition="in" filter="box(out)">
                                      <p:cBhvr>
                                        <p:cTn id="13" dur="500"/>
                                        <p:tgtEl>
                                          <p:spTgt spid="54275">
                                            <p:txEl>
                                              <p:pRg st="2" end="2"/>
                                            </p:txEl>
                                          </p:spTgt>
                                        </p:tgtEl>
                                      </p:cBhvr>
                                    </p:animEffect>
                                  </p:childTnLst>
                                  <p:subTnLst>
                                    <p:audio>
                                      <p:cMediaNode>
                                        <p:cTn display="0" masterRel="sameClick">
                                          <p:stCondLst>
                                            <p:cond evt="begin" delay="0">
                                              <p:tn val="11"/>
                                            </p:cond>
                                          </p:stCondLst>
                                          <p:endCondLst>
                                            <p:cond evt="onStopAudio" delay="0">
                                              <p:tgtEl>
                                                <p:sldTgt/>
                                              </p:tgtEl>
                                            </p:cond>
                                          </p:endCondLst>
                                        </p:cTn>
                                        <p:tgtEl>
                                          <p:sndTgt r:embed="rId2" name="camera.wav"/>
                                        </p:tgtEl>
                                      </p:cMediaNode>
                                    </p:audio>
                                  </p:subTnLst>
                                </p:cTn>
                              </p:par>
                              <p:par>
                                <p:cTn id="14" presetID="4" presetClass="entr" presetSubtype="32" fill="hold" grpId="0" nodeType="withEffect">
                                  <p:stCondLst>
                                    <p:cond delay="0"/>
                                  </p:stCondLst>
                                  <p:childTnLst>
                                    <p:set>
                                      <p:cBhvr>
                                        <p:cTn id="15" dur="1" fill="hold">
                                          <p:stCondLst>
                                            <p:cond delay="0"/>
                                          </p:stCondLst>
                                        </p:cTn>
                                        <p:tgtEl>
                                          <p:spTgt spid="54275">
                                            <p:txEl>
                                              <p:pRg st="3" end="3"/>
                                            </p:txEl>
                                          </p:spTgt>
                                        </p:tgtEl>
                                        <p:attrNameLst>
                                          <p:attrName>style.visibility</p:attrName>
                                        </p:attrNameLst>
                                      </p:cBhvr>
                                      <p:to>
                                        <p:strVal val="visible"/>
                                      </p:to>
                                    </p:set>
                                    <p:animEffect transition="in" filter="box(out)">
                                      <p:cBhvr>
                                        <p:cTn id="16" dur="500"/>
                                        <p:tgtEl>
                                          <p:spTgt spid="54275">
                                            <p:txEl>
                                              <p:pRg st="3" end="3"/>
                                            </p:txEl>
                                          </p:spTgt>
                                        </p:tgtEl>
                                      </p:cBhvr>
                                    </p:animEffect>
                                  </p:childTnLst>
                                  <p:subTnLst>
                                    <p:audio>
                                      <p:cMediaNode>
                                        <p:cTn display="0" masterRel="sameClick">
                                          <p:stCondLst>
                                            <p:cond evt="begin" delay="0">
                                              <p:tn val="14"/>
                                            </p:cond>
                                          </p:stCondLst>
                                          <p:endCondLst>
                                            <p:cond evt="onStopAudio" delay="0">
                                              <p:tgtEl>
                                                <p:sldTgt/>
                                              </p:tgtEl>
                                            </p:cond>
                                          </p:endCondLst>
                                        </p:cTn>
                                        <p:tgtEl>
                                          <p:sndTgt r:embed="rId2" name="camera.wav"/>
                                        </p:tgtEl>
                                      </p:cMediaNode>
                                    </p:audio>
                                  </p:subTnLst>
                                </p:cTn>
                              </p:par>
                              <p:par>
                                <p:cTn id="17" presetID="4" presetClass="entr" presetSubtype="32" fill="hold" grpId="0" nodeType="withEffect">
                                  <p:stCondLst>
                                    <p:cond delay="0"/>
                                  </p:stCondLst>
                                  <p:childTnLst>
                                    <p:set>
                                      <p:cBhvr>
                                        <p:cTn id="18" dur="1" fill="hold">
                                          <p:stCondLst>
                                            <p:cond delay="0"/>
                                          </p:stCondLst>
                                        </p:cTn>
                                        <p:tgtEl>
                                          <p:spTgt spid="54275">
                                            <p:txEl>
                                              <p:pRg st="4" end="4"/>
                                            </p:txEl>
                                          </p:spTgt>
                                        </p:tgtEl>
                                        <p:attrNameLst>
                                          <p:attrName>style.visibility</p:attrName>
                                        </p:attrNameLst>
                                      </p:cBhvr>
                                      <p:to>
                                        <p:strVal val="visible"/>
                                      </p:to>
                                    </p:set>
                                    <p:animEffect transition="in" filter="box(out)">
                                      <p:cBhvr>
                                        <p:cTn id="19" dur="500"/>
                                        <p:tgtEl>
                                          <p:spTgt spid="54275">
                                            <p:txEl>
                                              <p:pRg st="4" end="4"/>
                                            </p:txEl>
                                          </p:spTgt>
                                        </p:tgtEl>
                                      </p:cBhvr>
                                    </p:animEffect>
                                  </p:childTnLst>
                                  <p:subTnLst>
                                    <p:audio>
                                      <p:cMediaNode>
                                        <p:cTn display="0" masterRel="sameClick">
                                          <p:stCondLst>
                                            <p:cond evt="begin" delay="0">
                                              <p:tn val="17"/>
                                            </p:cond>
                                          </p:stCondLst>
                                          <p:endCondLst>
                                            <p:cond evt="onStopAudio" delay="0">
                                              <p:tgtEl>
                                                <p:sldTgt/>
                                              </p:tgtEl>
                                            </p:cond>
                                          </p:endCondLst>
                                        </p:cTn>
                                        <p:tgtEl>
                                          <p:sndTgt r:embed="rId2" name="camera.wav"/>
                                        </p:tgtEl>
                                      </p:cMediaNode>
                                    </p:audio>
                                  </p:subTnLst>
                                </p:cTn>
                              </p:par>
                              <p:par>
                                <p:cTn id="20" presetID="4" presetClass="entr" presetSubtype="32" fill="hold" grpId="0" nodeType="withEffect">
                                  <p:stCondLst>
                                    <p:cond delay="0"/>
                                  </p:stCondLst>
                                  <p:childTnLst>
                                    <p:set>
                                      <p:cBhvr>
                                        <p:cTn id="21" dur="1" fill="hold">
                                          <p:stCondLst>
                                            <p:cond delay="0"/>
                                          </p:stCondLst>
                                        </p:cTn>
                                        <p:tgtEl>
                                          <p:spTgt spid="54275">
                                            <p:txEl>
                                              <p:pRg st="5" end="5"/>
                                            </p:txEl>
                                          </p:spTgt>
                                        </p:tgtEl>
                                        <p:attrNameLst>
                                          <p:attrName>style.visibility</p:attrName>
                                        </p:attrNameLst>
                                      </p:cBhvr>
                                      <p:to>
                                        <p:strVal val="visible"/>
                                      </p:to>
                                    </p:set>
                                    <p:animEffect transition="in" filter="box(out)">
                                      <p:cBhvr>
                                        <p:cTn id="22" dur="500"/>
                                        <p:tgtEl>
                                          <p:spTgt spid="54275">
                                            <p:txEl>
                                              <p:pRg st="5" end="5"/>
                                            </p:txEl>
                                          </p:spTgt>
                                        </p:tgtEl>
                                      </p:cBhvr>
                                    </p:animEffect>
                                  </p:childTnLst>
                                  <p:subTnLst>
                                    <p:audio>
                                      <p:cMediaNode>
                                        <p:cTn display="0" masterRel="sameClick">
                                          <p:stCondLst>
                                            <p:cond evt="begin" delay="0">
                                              <p:tn val="20"/>
                                            </p:cond>
                                          </p:stCondLst>
                                          <p:endCondLst>
                                            <p:cond evt="onStopAudio" delay="0">
                                              <p:tgtEl>
                                                <p:sldTgt/>
                                              </p:tgtEl>
                                            </p:cond>
                                          </p:endCondLst>
                                        </p:cTn>
                                        <p:tgtEl>
                                          <p:sndTgt r:embed="rId2" name="camera.wav"/>
                                        </p:tgtEl>
                                      </p:cMediaNode>
                                    </p:audio>
                                  </p:subTnLst>
                                </p:cTn>
                              </p:par>
                              <p:par>
                                <p:cTn id="23" presetID="4" presetClass="entr" presetSubtype="32" fill="hold" grpId="0" nodeType="withEffect">
                                  <p:stCondLst>
                                    <p:cond delay="0"/>
                                  </p:stCondLst>
                                  <p:childTnLst>
                                    <p:set>
                                      <p:cBhvr>
                                        <p:cTn id="24" dur="1" fill="hold">
                                          <p:stCondLst>
                                            <p:cond delay="0"/>
                                          </p:stCondLst>
                                        </p:cTn>
                                        <p:tgtEl>
                                          <p:spTgt spid="54275">
                                            <p:txEl>
                                              <p:pRg st="6" end="6"/>
                                            </p:txEl>
                                          </p:spTgt>
                                        </p:tgtEl>
                                        <p:attrNameLst>
                                          <p:attrName>style.visibility</p:attrName>
                                        </p:attrNameLst>
                                      </p:cBhvr>
                                      <p:to>
                                        <p:strVal val="visible"/>
                                      </p:to>
                                    </p:set>
                                    <p:animEffect transition="in" filter="box(out)">
                                      <p:cBhvr>
                                        <p:cTn id="25" dur="500"/>
                                        <p:tgtEl>
                                          <p:spTgt spid="54275">
                                            <p:txEl>
                                              <p:pRg st="6" end="6"/>
                                            </p:txEl>
                                          </p:spTgt>
                                        </p:tgtEl>
                                      </p:cBhvr>
                                    </p:animEffect>
                                  </p:childTnLst>
                                  <p:subTnLst>
                                    <p:audio>
                                      <p:cMediaNode>
                                        <p:cTn display="0" masterRel="sameClick">
                                          <p:stCondLst>
                                            <p:cond evt="begin" delay="0">
                                              <p:tn val="23"/>
                                            </p:cond>
                                          </p:stCondLst>
                                          <p:endCondLst>
                                            <p:cond evt="onStopAudio" delay="0">
                                              <p:tgtEl>
                                                <p:sldTgt/>
                                              </p:tgtEl>
                                            </p:cond>
                                          </p:endCondLst>
                                        </p:cTn>
                                        <p:tgtEl>
                                          <p:sndTgt r:embed="rId2" name="camera.wav"/>
                                        </p:tgtEl>
                                      </p:cMediaNode>
                                    </p:audio>
                                  </p:subTnLst>
                                </p:cTn>
                              </p:par>
                              <p:par>
                                <p:cTn id="26" presetID="4" presetClass="entr" presetSubtype="32" fill="hold" grpId="0" nodeType="withEffect">
                                  <p:stCondLst>
                                    <p:cond delay="0"/>
                                  </p:stCondLst>
                                  <p:childTnLst>
                                    <p:set>
                                      <p:cBhvr>
                                        <p:cTn id="27" dur="1" fill="hold">
                                          <p:stCondLst>
                                            <p:cond delay="0"/>
                                          </p:stCondLst>
                                        </p:cTn>
                                        <p:tgtEl>
                                          <p:spTgt spid="54275">
                                            <p:txEl>
                                              <p:pRg st="7" end="7"/>
                                            </p:txEl>
                                          </p:spTgt>
                                        </p:tgtEl>
                                        <p:attrNameLst>
                                          <p:attrName>style.visibility</p:attrName>
                                        </p:attrNameLst>
                                      </p:cBhvr>
                                      <p:to>
                                        <p:strVal val="visible"/>
                                      </p:to>
                                    </p:set>
                                    <p:animEffect transition="in" filter="box(out)">
                                      <p:cBhvr>
                                        <p:cTn id="28" dur="500"/>
                                        <p:tgtEl>
                                          <p:spTgt spid="54275">
                                            <p:txEl>
                                              <p:pRg st="7" end="7"/>
                                            </p:txEl>
                                          </p:spTgt>
                                        </p:tgtEl>
                                      </p:cBhvr>
                                    </p:animEffect>
                                  </p:childTnLst>
                                  <p:subTnLst>
                                    <p:audio>
                                      <p:cMediaNode>
                                        <p:cTn display="0" masterRel="sameClick">
                                          <p:stCondLst>
                                            <p:cond evt="begin" delay="0">
                                              <p:tn val="26"/>
                                            </p:cond>
                                          </p:stCondLst>
                                          <p:endCondLst>
                                            <p:cond evt="onStopAudio" delay="0">
                                              <p:tgtEl>
                                                <p:sldTgt/>
                                              </p:tgtEl>
                                            </p:cond>
                                          </p:endCondLst>
                                        </p:cTn>
                                        <p:tgtEl>
                                          <p:sndTgt r:embed="rId2"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5" grpId="0" build="p" autoUpdateAnimBg="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2"/>
          <p:cNvSpPr>
            <a:spLocks noGrp="1" noRot="1" noChangeArrowheads="1"/>
          </p:cNvSpPr>
          <p:nvPr>
            <p:ph type="title"/>
          </p:nvPr>
        </p:nvSpPr>
        <p:spPr>
          <a:xfrm>
            <a:off x="457200" y="170816"/>
            <a:ext cx="8058150" cy="1325563"/>
          </a:xfrm>
        </p:spPr>
        <p:txBody>
          <a:bodyPr/>
          <a:lstStyle/>
          <a:p>
            <a:pPr eaLnBrk="1" hangingPunct="1">
              <a:defRPr/>
            </a:pPr>
            <a:r>
              <a:rPr lang="en-AU" sz="3800" dirty="0" smtClean="0"/>
              <a:t>Cardiovascular System</a:t>
            </a:r>
            <a:br>
              <a:rPr lang="en-AU" sz="3800" dirty="0" smtClean="0"/>
            </a:br>
            <a:r>
              <a:rPr lang="en-AU" sz="2400" b="0" dirty="0" smtClean="0"/>
              <a:t>ACUTE RESPONSE to CARDIO EXERCISE</a:t>
            </a:r>
            <a:endParaRPr lang="en-US" sz="2400" b="0" dirty="0" smtClean="0"/>
          </a:p>
        </p:txBody>
      </p:sp>
      <p:sp>
        <p:nvSpPr>
          <p:cNvPr id="29699" name="Rectangle 3"/>
          <p:cNvSpPr>
            <a:spLocks noGrp="1" noChangeArrowheads="1"/>
          </p:cNvSpPr>
          <p:nvPr>
            <p:ph type="body" idx="1"/>
          </p:nvPr>
        </p:nvSpPr>
        <p:spPr>
          <a:xfrm>
            <a:off x="457200" y="1600200"/>
            <a:ext cx="8229600" cy="4781550"/>
          </a:xfrm>
        </p:spPr>
        <p:txBody>
          <a:bodyPr/>
          <a:lstStyle/>
          <a:p>
            <a:pPr eaLnBrk="1" hangingPunct="1">
              <a:lnSpc>
                <a:spcPct val="80000"/>
              </a:lnSpc>
            </a:pPr>
            <a:r>
              <a:rPr lang="en-AU" sz="2200" b="1" dirty="0" smtClean="0">
                <a:effectLst/>
              </a:rPr>
              <a:t>ARTERIOVENOUS O2 DIFFERENCE</a:t>
            </a:r>
            <a:r>
              <a:rPr lang="en-US" sz="2200" dirty="0" smtClean="0">
                <a:effectLst/>
              </a:rPr>
              <a:t> </a:t>
            </a:r>
          </a:p>
          <a:p>
            <a:pPr lvl="1" eaLnBrk="1" hangingPunct="1">
              <a:lnSpc>
                <a:spcPct val="80000"/>
              </a:lnSpc>
            </a:pPr>
            <a:r>
              <a:rPr lang="en-US" sz="2200" dirty="0" smtClean="0">
                <a:effectLst/>
              </a:rPr>
              <a:t>O2 extraction by tissues reflect the difference between O2 content of arterial blood and the O2 content of venous blood</a:t>
            </a:r>
          </a:p>
          <a:p>
            <a:pPr eaLnBrk="1" hangingPunct="1">
              <a:lnSpc>
                <a:spcPct val="80000"/>
              </a:lnSpc>
            </a:pPr>
            <a:r>
              <a:rPr lang="en-AU" sz="2200" b="1" dirty="0" smtClean="0">
                <a:effectLst/>
              </a:rPr>
              <a:t>BLOOD FLOW</a:t>
            </a:r>
          </a:p>
          <a:p>
            <a:pPr lvl="1" eaLnBrk="1" hangingPunct="1">
              <a:lnSpc>
                <a:spcPct val="80000"/>
              </a:lnSpc>
            </a:pPr>
            <a:r>
              <a:rPr lang="en-US" sz="2000" dirty="0" smtClean="0">
                <a:effectLst/>
              </a:rPr>
              <a:t>At rest, 15-20% of cardiac output distributed to skeletal muscles, remainder goes to visceral organs, heart, and brain</a:t>
            </a:r>
          </a:p>
          <a:p>
            <a:pPr lvl="1" eaLnBrk="1" hangingPunct="1">
              <a:lnSpc>
                <a:spcPct val="80000"/>
              </a:lnSpc>
            </a:pPr>
            <a:r>
              <a:rPr lang="en-US" sz="2000" dirty="0" smtClean="0">
                <a:effectLst/>
              </a:rPr>
              <a:t>At exercise, 85-90% delivered to working muscles</a:t>
            </a:r>
          </a:p>
          <a:p>
            <a:pPr eaLnBrk="1" hangingPunct="1">
              <a:lnSpc>
                <a:spcPct val="80000"/>
              </a:lnSpc>
            </a:pPr>
            <a:r>
              <a:rPr lang="en-AU" sz="2200" b="1" dirty="0" smtClean="0">
                <a:effectLst/>
              </a:rPr>
              <a:t>BLOOD PRESSURE</a:t>
            </a:r>
          </a:p>
          <a:p>
            <a:pPr lvl="1" eaLnBrk="1" hangingPunct="1">
              <a:lnSpc>
                <a:spcPct val="80000"/>
              </a:lnSpc>
            </a:pPr>
            <a:r>
              <a:rPr lang="en-US" sz="2000" dirty="0" smtClean="0">
                <a:effectLst/>
              </a:rPr>
              <a:t>Linear increase in SBP with increasing levels of exercise</a:t>
            </a:r>
          </a:p>
          <a:p>
            <a:pPr lvl="1" eaLnBrk="1" hangingPunct="1">
              <a:lnSpc>
                <a:spcPct val="80000"/>
              </a:lnSpc>
            </a:pPr>
            <a:r>
              <a:rPr lang="en-US" sz="2000" dirty="0" smtClean="0">
                <a:effectLst/>
              </a:rPr>
              <a:t>DBP may slightly decrease or remain unchanged</a:t>
            </a:r>
          </a:p>
          <a:p>
            <a:pPr eaLnBrk="1" hangingPunct="1">
              <a:lnSpc>
                <a:spcPct val="80000"/>
              </a:lnSpc>
            </a:pPr>
            <a:r>
              <a:rPr lang="en-AU" sz="2200" b="1" dirty="0" smtClean="0">
                <a:effectLst/>
              </a:rPr>
              <a:t>MAXIMAL O2 CONSUMPTION (VO2max)</a:t>
            </a:r>
          </a:p>
          <a:p>
            <a:pPr lvl="1" eaLnBrk="1" hangingPunct="1">
              <a:lnSpc>
                <a:spcPct val="80000"/>
              </a:lnSpc>
            </a:pPr>
            <a:r>
              <a:rPr lang="en-US" sz="2000" dirty="0" smtClean="0">
                <a:effectLst/>
              </a:rPr>
              <a:t>Highest rate of O2 transport and use that can be achieved at maximal physical exertion (p. 87)</a:t>
            </a:r>
          </a:p>
          <a:p>
            <a:pPr lvl="1" eaLnBrk="1" hangingPunct="1">
              <a:lnSpc>
                <a:spcPct val="80000"/>
              </a:lnSpc>
            </a:pPr>
            <a:r>
              <a:rPr lang="en-US" sz="2000" dirty="0" smtClean="0">
                <a:effectLst/>
              </a:rPr>
              <a:t>The larger VO2 max the better</a:t>
            </a:r>
          </a:p>
        </p:txBody>
      </p:sp>
      <p:sp>
        <p:nvSpPr>
          <p:cNvPr id="2" name="Slide Number Placeholder 1"/>
          <p:cNvSpPr>
            <a:spLocks noGrp="1"/>
          </p:cNvSpPr>
          <p:nvPr>
            <p:ph type="sldNum" sz="quarter" idx="12"/>
          </p:nvPr>
        </p:nvSpPr>
        <p:spPr/>
        <p:txBody>
          <a:bodyPr/>
          <a:lstStyle/>
          <a:p>
            <a:fld id="{2098FC7C-5A73-4CE4-9ED4-529E12F90497}" type="slidenum">
              <a:rPr lang="en-AU" smtClean="0"/>
              <a:t>42</a:t>
            </a:fld>
            <a:endParaRPr lang="en-AU"/>
          </a:p>
        </p:txBody>
      </p:sp>
    </p:spTree>
    <p:extLst>
      <p:ext uri="{BB962C8B-B14F-4D97-AF65-F5344CB8AC3E}">
        <p14:creationId xmlns:p14="http://schemas.microsoft.com/office/powerpoint/2010/main" val="282447347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xfrm>
            <a:off x="491490" y="342266"/>
            <a:ext cx="8023860" cy="1325563"/>
          </a:xfrm>
        </p:spPr>
        <p:txBody>
          <a:bodyPr/>
          <a:lstStyle/>
          <a:p>
            <a:r>
              <a:rPr lang="en-AU" dirty="0"/>
              <a:t>Acute Responses to </a:t>
            </a:r>
            <a:r>
              <a:rPr lang="en-AU" dirty="0" err="1" smtClean="0"/>
              <a:t>CardioVascular</a:t>
            </a:r>
            <a:r>
              <a:rPr lang="en-AU" dirty="0" smtClean="0"/>
              <a:t> Exercise</a:t>
            </a:r>
            <a:endParaRPr lang="en-AU" dirty="0"/>
          </a:p>
        </p:txBody>
      </p:sp>
      <p:sp>
        <p:nvSpPr>
          <p:cNvPr id="55299" name="Rectangle 3"/>
          <p:cNvSpPr>
            <a:spLocks noGrp="1" noChangeArrowheads="1"/>
          </p:cNvSpPr>
          <p:nvPr>
            <p:ph type="body" idx="1"/>
          </p:nvPr>
        </p:nvSpPr>
        <p:spPr>
          <a:xfrm>
            <a:off x="666750" y="1670051"/>
            <a:ext cx="7848600" cy="4868862"/>
          </a:xfrm>
        </p:spPr>
        <p:txBody>
          <a:bodyPr/>
          <a:lstStyle/>
          <a:p>
            <a:pPr>
              <a:lnSpc>
                <a:spcPct val="90000"/>
              </a:lnSpc>
            </a:pPr>
            <a:r>
              <a:rPr lang="en-AU" sz="2800" dirty="0">
                <a:effectLst/>
                <a:latin typeface="Arial" panose="020B0604020202020204" pitchFamily="34" charset="0"/>
              </a:rPr>
              <a:t>As exercise intensity increases, </a:t>
            </a:r>
            <a:r>
              <a:rPr lang="en-AU" sz="2800" dirty="0" smtClean="0">
                <a:effectLst/>
                <a:latin typeface="Arial" panose="020B0604020202020204" pitchFamily="34" charset="0"/>
              </a:rPr>
              <a:t>oxygen </a:t>
            </a:r>
            <a:r>
              <a:rPr lang="en-AU" sz="2800" dirty="0">
                <a:effectLst/>
                <a:latin typeface="Arial" panose="020B0604020202020204" pitchFamily="34" charset="0"/>
              </a:rPr>
              <a:t>consumption and CO2 production by working muscles increase</a:t>
            </a:r>
          </a:p>
          <a:p>
            <a:pPr>
              <a:lnSpc>
                <a:spcPct val="90000"/>
              </a:lnSpc>
            </a:pPr>
            <a:r>
              <a:rPr lang="en-AU" sz="2800" dirty="0">
                <a:effectLst/>
                <a:latin typeface="Arial" panose="020B0604020202020204" pitchFamily="34" charset="0"/>
              </a:rPr>
              <a:t>Heart Rate increases</a:t>
            </a:r>
          </a:p>
          <a:p>
            <a:pPr>
              <a:lnSpc>
                <a:spcPct val="90000"/>
              </a:lnSpc>
            </a:pPr>
            <a:r>
              <a:rPr lang="en-AU" sz="2800" dirty="0">
                <a:effectLst/>
                <a:latin typeface="Arial" panose="020B0604020202020204" pitchFamily="34" charset="0"/>
              </a:rPr>
              <a:t>Stroke Volume increases</a:t>
            </a:r>
          </a:p>
          <a:p>
            <a:pPr>
              <a:lnSpc>
                <a:spcPct val="90000"/>
              </a:lnSpc>
            </a:pPr>
            <a:r>
              <a:rPr lang="en-AU" sz="2800" dirty="0">
                <a:effectLst/>
                <a:latin typeface="Arial" panose="020B0604020202020204" pitchFamily="34" charset="0"/>
              </a:rPr>
              <a:t>Cardiac Output increase</a:t>
            </a:r>
          </a:p>
          <a:p>
            <a:r>
              <a:rPr lang="en-AU" sz="2800" dirty="0" err="1">
                <a:effectLst/>
                <a:latin typeface="Arial" panose="020B0604020202020204" pitchFamily="34" charset="0"/>
              </a:rPr>
              <a:t>Arteriovenous</a:t>
            </a:r>
            <a:r>
              <a:rPr lang="en-AU" sz="2800" dirty="0">
                <a:effectLst/>
                <a:latin typeface="Arial" panose="020B0604020202020204" pitchFamily="34" charset="0"/>
              </a:rPr>
              <a:t> </a:t>
            </a:r>
            <a:r>
              <a:rPr lang="en-AU" dirty="0"/>
              <a:t>oxygen </a:t>
            </a:r>
            <a:r>
              <a:rPr lang="en-AU" sz="2800" dirty="0" smtClean="0">
                <a:effectLst/>
                <a:latin typeface="Arial" panose="020B0604020202020204" pitchFamily="34" charset="0"/>
              </a:rPr>
              <a:t>Difference </a:t>
            </a:r>
            <a:endParaRPr lang="en-AU" sz="2800" dirty="0">
              <a:effectLst/>
              <a:latin typeface="Arial" panose="020B0604020202020204" pitchFamily="34" charset="0"/>
            </a:endParaRPr>
          </a:p>
          <a:p>
            <a:pPr>
              <a:lnSpc>
                <a:spcPct val="90000"/>
              </a:lnSpc>
            </a:pPr>
            <a:r>
              <a:rPr lang="en-AU" sz="2800" dirty="0">
                <a:effectLst/>
                <a:latin typeface="Arial" panose="020B0604020202020204" pitchFamily="34" charset="0"/>
              </a:rPr>
              <a:t>Blood Flow</a:t>
            </a:r>
          </a:p>
          <a:p>
            <a:pPr>
              <a:lnSpc>
                <a:spcPct val="90000"/>
              </a:lnSpc>
            </a:pPr>
            <a:r>
              <a:rPr lang="en-AU" sz="2800" dirty="0">
                <a:effectLst/>
                <a:latin typeface="Arial" panose="020B0604020202020204" pitchFamily="34" charset="0"/>
              </a:rPr>
              <a:t>Blood Pressure (linear increase)</a:t>
            </a:r>
          </a:p>
          <a:p>
            <a:r>
              <a:rPr lang="en-AU" sz="2800" dirty="0">
                <a:effectLst/>
                <a:latin typeface="Arial" panose="020B0604020202020204" pitchFamily="34" charset="0"/>
              </a:rPr>
              <a:t>Maximal </a:t>
            </a:r>
            <a:r>
              <a:rPr lang="en-AU" dirty="0"/>
              <a:t>oxygen </a:t>
            </a:r>
            <a:r>
              <a:rPr lang="en-AU" sz="2800" dirty="0" smtClean="0">
                <a:effectLst/>
                <a:latin typeface="Arial" panose="020B0604020202020204" pitchFamily="34" charset="0"/>
              </a:rPr>
              <a:t>Consumption </a:t>
            </a:r>
            <a:r>
              <a:rPr lang="en-AU" sz="2800" dirty="0">
                <a:effectLst/>
                <a:latin typeface="Arial" panose="020B0604020202020204" pitchFamily="34" charset="0"/>
              </a:rPr>
              <a:t>(VO2max)</a:t>
            </a:r>
          </a:p>
        </p:txBody>
      </p:sp>
      <p:sp>
        <p:nvSpPr>
          <p:cNvPr id="2" name="Slide Number Placeholder 1"/>
          <p:cNvSpPr>
            <a:spLocks noGrp="1"/>
          </p:cNvSpPr>
          <p:nvPr>
            <p:ph type="sldNum" sz="quarter" idx="12"/>
          </p:nvPr>
        </p:nvSpPr>
        <p:spPr/>
        <p:txBody>
          <a:bodyPr/>
          <a:lstStyle/>
          <a:p>
            <a:fld id="{2098FC7C-5A73-4CE4-9ED4-529E12F90497}" type="slidenum">
              <a:rPr lang="en-AU" smtClean="0"/>
              <a:t>43</a:t>
            </a:fld>
            <a:endParaRPr lang="en-AU"/>
          </a:p>
        </p:txBody>
      </p:sp>
    </p:spTree>
    <p:extLst>
      <p:ext uri="{BB962C8B-B14F-4D97-AF65-F5344CB8AC3E}">
        <p14:creationId xmlns:p14="http://schemas.microsoft.com/office/powerpoint/2010/main" val="86372198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55299">
                                            <p:txEl>
                                              <p:pRg st="0" end="0"/>
                                            </p:txEl>
                                          </p:spTgt>
                                        </p:tgtEl>
                                        <p:attrNameLst>
                                          <p:attrName>style.visibility</p:attrName>
                                        </p:attrNameLst>
                                      </p:cBhvr>
                                      <p:to>
                                        <p:strVal val="visible"/>
                                      </p:to>
                                    </p:set>
                                    <p:animEffect transition="in" filter="box(out)">
                                      <p:cBhvr>
                                        <p:cTn id="7" dur="500"/>
                                        <p:tgtEl>
                                          <p:spTgt spid="55299">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2" name="camera.wav"/>
                                        </p:tgtEl>
                                      </p:cMediaNode>
                                    </p:audio>
                                  </p:sub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55299">
                                            <p:txEl>
                                              <p:pRg st="1" end="1"/>
                                            </p:txEl>
                                          </p:spTgt>
                                        </p:tgtEl>
                                        <p:attrNameLst>
                                          <p:attrName>style.visibility</p:attrName>
                                        </p:attrNameLst>
                                      </p:cBhvr>
                                      <p:to>
                                        <p:strVal val="visible"/>
                                      </p:to>
                                    </p:set>
                                    <p:animEffect transition="in" filter="box(out)">
                                      <p:cBhvr>
                                        <p:cTn id="12" dur="500"/>
                                        <p:tgtEl>
                                          <p:spTgt spid="55299">
                                            <p:txEl>
                                              <p:pRg st="1" end="1"/>
                                            </p:txEl>
                                          </p:spTgt>
                                        </p:tgtEl>
                                      </p:cBhvr>
                                    </p:animEffect>
                                  </p:childTnLst>
                                  <p:subTnLst>
                                    <p:audio>
                                      <p:cMediaNode>
                                        <p:cTn display="0" masterRel="sameClick">
                                          <p:stCondLst>
                                            <p:cond evt="begin" delay="0">
                                              <p:tn val="10"/>
                                            </p:cond>
                                          </p:stCondLst>
                                          <p:endCondLst>
                                            <p:cond evt="onStopAudio" delay="0">
                                              <p:tgtEl>
                                                <p:sldTgt/>
                                              </p:tgtEl>
                                            </p:cond>
                                          </p:endCondLst>
                                        </p:cTn>
                                        <p:tgtEl>
                                          <p:sndTgt r:embed="rId2" name="camera.wav"/>
                                        </p:tgtEl>
                                      </p:cMediaNode>
                                    </p:audio>
                                  </p:sub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32" fill="hold" grpId="0" nodeType="clickEffect">
                                  <p:stCondLst>
                                    <p:cond delay="0"/>
                                  </p:stCondLst>
                                  <p:childTnLst>
                                    <p:set>
                                      <p:cBhvr>
                                        <p:cTn id="16" dur="1" fill="hold">
                                          <p:stCondLst>
                                            <p:cond delay="0"/>
                                          </p:stCondLst>
                                        </p:cTn>
                                        <p:tgtEl>
                                          <p:spTgt spid="55299">
                                            <p:txEl>
                                              <p:pRg st="2" end="2"/>
                                            </p:txEl>
                                          </p:spTgt>
                                        </p:tgtEl>
                                        <p:attrNameLst>
                                          <p:attrName>style.visibility</p:attrName>
                                        </p:attrNameLst>
                                      </p:cBhvr>
                                      <p:to>
                                        <p:strVal val="visible"/>
                                      </p:to>
                                    </p:set>
                                    <p:animEffect transition="in" filter="box(out)">
                                      <p:cBhvr>
                                        <p:cTn id="17" dur="500"/>
                                        <p:tgtEl>
                                          <p:spTgt spid="55299">
                                            <p:txEl>
                                              <p:pRg st="2" end="2"/>
                                            </p:txEl>
                                          </p:spTgt>
                                        </p:tgtEl>
                                      </p:cBhvr>
                                    </p:animEffect>
                                  </p:childTnLst>
                                  <p:subTnLst>
                                    <p:audio>
                                      <p:cMediaNode>
                                        <p:cTn display="0" masterRel="sameClick">
                                          <p:stCondLst>
                                            <p:cond evt="begin" delay="0">
                                              <p:tn val="15"/>
                                            </p:cond>
                                          </p:stCondLst>
                                          <p:endCondLst>
                                            <p:cond evt="onStopAudio" delay="0">
                                              <p:tgtEl>
                                                <p:sldTgt/>
                                              </p:tgtEl>
                                            </p:cond>
                                          </p:endCondLst>
                                        </p:cTn>
                                        <p:tgtEl>
                                          <p:sndTgt r:embed="rId2" name="camera.wav"/>
                                        </p:tgtEl>
                                      </p:cMediaNode>
                                    </p:audio>
                                  </p:sub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32" fill="hold" grpId="0" nodeType="clickEffect">
                                  <p:stCondLst>
                                    <p:cond delay="0"/>
                                  </p:stCondLst>
                                  <p:childTnLst>
                                    <p:set>
                                      <p:cBhvr>
                                        <p:cTn id="21" dur="1" fill="hold">
                                          <p:stCondLst>
                                            <p:cond delay="0"/>
                                          </p:stCondLst>
                                        </p:cTn>
                                        <p:tgtEl>
                                          <p:spTgt spid="55299">
                                            <p:txEl>
                                              <p:pRg st="3" end="3"/>
                                            </p:txEl>
                                          </p:spTgt>
                                        </p:tgtEl>
                                        <p:attrNameLst>
                                          <p:attrName>style.visibility</p:attrName>
                                        </p:attrNameLst>
                                      </p:cBhvr>
                                      <p:to>
                                        <p:strVal val="visible"/>
                                      </p:to>
                                    </p:set>
                                    <p:animEffect transition="in" filter="box(out)">
                                      <p:cBhvr>
                                        <p:cTn id="22" dur="500"/>
                                        <p:tgtEl>
                                          <p:spTgt spid="55299">
                                            <p:txEl>
                                              <p:pRg st="3" end="3"/>
                                            </p:txEl>
                                          </p:spTgt>
                                        </p:tgtEl>
                                      </p:cBhvr>
                                    </p:animEffect>
                                  </p:childTnLst>
                                  <p:subTnLst>
                                    <p:audio>
                                      <p:cMediaNode>
                                        <p:cTn display="0" masterRel="sameClick">
                                          <p:stCondLst>
                                            <p:cond evt="begin" delay="0">
                                              <p:tn val="20"/>
                                            </p:cond>
                                          </p:stCondLst>
                                          <p:endCondLst>
                                            <p:cond evt="onStopAudio" delay="0">
                                              <p:tgtEl>
                                                <p:sldTgt/>
                                              </p:tgtEl>
                                            </p:cond>
                                          </p:endCondLst>
                                        </p:cTn>
                                        <p:tgtEl>
                                          <p:sndTgt r:embed="rId2" name="camera.wav"/>
                                        </p:tgtEl>
                                      </p:cMediaNode>
                                    </p:audio>
                                  </p:subTnLst>
                                </p:cTn>
                              </p:par>
                            </p:childTnLst>
                          </p:cTn>
                        </p:par>
                      </p:childTnLst>
                    </p:cTn>
                  </p:par>
                  <p:par>
                    <p:cTn id="23" fill="hold" nodeType="clickPar">
                      <p:stCondLst>
                        <p:cond delay="indefinite"/>
                      </p:stCondLst>
                      <p:childTnLst>
                        <p:par>
                          <p:cTn id="24" fill="hold" nodeType="withGroup">
                            <p:stCondLst>
                              <p:cond delay="0"/>
                            </p:stCondLst>
                            <p:childTnLst>
                              <p:par>
                                <p:cTn id="25" presetID="4" presetClass="entr" presetSubtype="32" fill="hold" grpId="0" nodeType="clickEffect">
                                  <p:stCondLst>
                                    <p:cond delay="0"/>
                                  </p:stCondLst>
                                  <p:childTnLst>
                                    <p:set>
                                      <p:cBhvr>
                                        <p:cTn id="26" dur="1" fill="hold">
                                          <p:stCondLst>
                                            <p:cond delay="0"/>
                                          </p:stCondLst>
                                        </p:cTn>
                                        <p:tgtEl>
                                          <p:spTgt spid="55299">
                                            <p:txEl>
                                              <p:pRg st="4" end="4"/>
                                            </p:txEl>
                                          </p:spTgt>
                                        </p:tgtEl>
                                        <p:attrNameLst>
                                          <p:attrName>style.visibility</p:attrName>
                                        </p:attrNameLst>
                                      </p:cBhvr>
                                      <p:to>
                                        <p:strVal val="visible"/>
                                      </p:to>
                                    </p:set>
                                    <p:animEffect transition="in" filter="box(out)">
                                      <p:cBhvr>
                                        <p:cTn id="27" dur="500"/>
                                        <p:tgtEl>
                                          <p:spTgt spid="55299">
                                            <p:txEl>
                                              <p:pRg st="4" end="4"/>
                                            </p:txEl>
                                          </p:spTgt>
                                        </p:tgtEl>
                                      </p:cBhvr>
                                    </p:animEffect>
                                  </p:childTnLst>
                                  <p:subTnLst>
                                    <p:audio>
                                      <p:cMediaNode>
                                        <p:cTn display="0" masterRel="sameClick">
                                          <p:stCondLst>
                                            <p:cond evt="begin" delay="0">
                                              <p:tn val="25"/>
                                            </p:cond>
                                          </p:stCondLst>
                                          <p:endCondLst>
                                            <p:cond evt="onStopAudio" delay="0">
                                              <p:tgtEl>
                                                <p:sldTgt/>
                                              </p:tgtEl>
                                            </p:cond>
                                          </p:endCondLst>
                                        </p:cTn>
                                        <p:tgtEl>
                                          <p:sndTgt r:embed="rId2" name="camera.wav"/>
                                        </p:tgtEl>
                                      </p:cMediaNode>
                                    </p:audio>
                                  </p:subTnLst>
                                </p:cTn>
                              </p:par>
                            </p:childTnLst>
                          </p:cTn>
                        </p:par>
                      </p:childTnLst>
                    </p:cTn>
                  </p:par>
                  <p:par>
                    <p:cTn id="28" fill="hold" nodeType="clickPar">
                      <p:stCondLst>
                        <p:cond delay="indefinite"/>
                      </p:stCondLst>
                      <p:childTnLst>
                        <p:par>
                          <p:cTn id="29" fill="hold" nodeType="withGroup">
                            <p:stCondLst>
                              <p:cond delay="0"/>
                            </p:stCondLst>
                            <p:childTnLst>
                              <p:par>
                                <p:cTn id="30" presetID="4" presetClass="entr" presetSubtype="32" fill="hold" grpId="0" nodeType="clickEffect">
                                  <p:stCondLst>
                                    <p:cond delay="0"/>
                                  </p:stCondLst>
                                  <p:childTnLst>
                                    <p:set>
                                      <p:cBhvr>
                                        <p:cTn id="31" dur="1" fill="hold">
                                          <p:stCondLst>
                                            <p:cond delay="0"/>
                                          </p:stCondLst>
                                        </p:cTn>
                                        <p:tgtEl>
                                          <p:spTgt spid="55299">
                                            <p:txEl>
                                              <p:pRg st="5" end="5"/>
                                            </p:txEl>
                                          </p:spTgt>
                                        </p:tgtEl>
                                        <p:attrNameLst>
                                          <p:attrName>style.visibility</p:attrName>
                                        </p:attrNameLst>
                                      </p:cBhvr>
                                      <p:to>
                                        <p:strVal val="visible"/>
                                      </p:to>
                                    </p:set>
                                    <p:animEffect transition="in" filter="box(out)">
                                      <p:cBhvr>
                                        <p:cTn id="32" dur="500"/>
                                        <p:tgtEl>
                                          <p:spTgt spid="55299">
                                            <p:txEl>
                                              <p:pRg st="5" end="5"/>
                                            </p:txEl>
                                          </p:spTgt>
                                        </p:tgtEl>
                                      </p:cBhvr>
                                    </p:animEffect>
                                  </p:childTnLst>
                                  <p:subTnLst>
                                    <p:audio>
                                      <p:cMediaNode>
                                        <p:cTn display="0" masterRel="sameClick">
                                          <p:stCondLst>
                                            <p:cond evt="begin" delay="0">
                                              <p:tn val="30"/>
                                            </p:cond>
                                          </p:stCondLst>
                                          <p:endCondLst>
                                            <p:cond evt="onStopAudio" delay="0">
                                              <p:tgtEl>
                                                <p:sldTgt/>
                                              </p:tgtEl>
                                            </p:cond>
                                          </p:endCondLst>
                                        </p:cTn>
                                        <p:tgtEl>
                                          <p:sndTgt r:embed="rId2" name="camera.wav"/>
                                        </p:tgtEl>
                                      </p:cMediaNode>
                                    </p:audio>
                                  </p:subTnLst>
                                </p:cTn>
                              </p:par>
                            </p:childTnLst>
                          </p:cTn>
                        </p:par>
                      </p:childTnLst>
                    </p:cTn>
                  </p:par>
                  <p:par>
                    <p:cTn id="33" fill="hold" nodeType="clickPar">
                      <p:stCondLst>
                        <p:cond delay="indefinite"/>
                      </p:stCondLst>
                      <p:childTnLst>
                        <p:par>
                          <p:cTn id="34" fill="hold" nodeType="withGroup">
                            <p:stCondLst>
                              <p:cond delay="0"/>
                            </p:stCondLst>
                            <p:childTnLst>
                              <p:par>
                                <p:cTn id="35" presetID="4" presetClass="entr" presetSubtype="32" fill="hold" grpId="0" nodeType="clickEffect">
                                  <p:stCondLst>
                                    <p:cond delay="0"/>
                                  </p:stCondLst>
                                  <p:childTnLst>
                                    <p:set>
                                      <p:cBhvr>
                                        <p:cTn id="36" dur="1" fill="hold">
                                          <p:stCondLst>
                                            <p:cond delay="0"/>
                                          </p:stCondLst>
                                        </p:cTn>
                                        <p:tgtEl>
                                          <p:spTgt spid="55299">
                                            <p:txEl>
                                              <p:pRg st="6" end="6"/>
                                            </p:txEl>
                                          </p:spTgt>
                                        </p:tgtEl>
                                        <p:attrNameLst>
                                          <p:attrName>style.visibility</p:attrName>
                                        </p:attrNameLst>
                                      </p:cBhvr>
                                      <p:to>
                                        <p:strVal val="visible"/>
                                      </p:to>
                                    </p:set>
                                    <p:animEffect transition="in" filter="box(out)">
                                      <p:cBhvr>
                                        <p:cTn id="37" dur="500"/>
                                        <p:tgtEl>
                                          <p:spTgt spid="55299">
                                            <p:txEl>
                                              <p:pRg st="6" end="6"/>
                                            </p:txEl>
                                          </p:spTgt>
                                        </p:tgtEl>
                                      </p:cBhvr>
                                    </p:animEffect>
                                  </p:childTnLst>
                                  <p:subTnLst>
                                    <p:audio>
                                      <p:cMediaNode>
                                        <p:cTn display="0" masterRel="sameClick">
                                          <p:stCondLst>
                                            <p:cond evt="begin" delay="0">
                                              <p:tn val="35"/>
                                            </p:cond>
                                          </p:stCondLst>
                                          <p:endCondLst>
                                            <p:cond evt="onStopAudio" delay="0">
                                              <p:tgtEl>
                                                <p:sldTgt/>
                                              </p:tgtEl>
                                            </p:cond>
                                          </p:endCondLst>
                                        </p:cTn>
                                        <p:tgtEl>
                                          <p:sndTgt r:embed="rId2" name="camera.wav"/>
                                        </p:tgtEl>
                                      </p:cMediaNode>
                                    </p:audio>
                                  </p:subTnLst>
                                </p:cTn>
                              </p:par>
                            </p:childTnLst>
                          </p:cTn>
                        </p:par>
                      </p:childTnLst>
                    </p:cTn>
                  </p:par>
                  <p:par>
                    <p:cTn id="38" fill="hold" nodeType="clickPar">
                      <p:stCondLst>
                        <p:cond delay="indefinite"/>
                      </p:stCondLst>
                      <p:childTnLst>
                        <p:par>
                          <p:cTn id="39" fill="hold" nodeType="withGroup">
                            <p:stCondLst>
                              <p:cond delay="0"/>
                            </p:stCondLst>
                            <p:childTnLst>
                              <p:par>
                                <p:cTn id="40" presetID="4" presetClass="entr" presetSubtype="32" fill="hold" grpId="0" nodeType="clickEffect">
                                  <p:stCondLst>
                                    <p:cond delay="0"/>
                                  </p:stCondLst>
                                  <p:childTnLst>
                                    <p:set>
                                      <p:cBhvr>
                                        <p:cTn id="41" dur="1" fill="hold">
                                          <p:stCondLst>
                                            <p:cond delay="0"/>
                                          </p:stCondLst>
                                        </p:cTn>
                                        <p:tgtEl>
                                          <p:spTgt spid="55299">
                                            <p:txEl>
                                              <p:pRg st="7" end="7"/>
                                            </p:txEl>
                                          </p:spTgt>
                                        </p:tgtEl>
                                        <p:attrNameLst>
                                          <p:attrName>style.visibility</p:attrName>
                                        </p:attrNameLst>
                                      </p:cBhvr>
                                      <p:to>
                                        <p:strVal val="visible"/>
                                      </p:to>
                                    </p:set>
                                    <p:animEffect transition="in" filter="box(out)">
                                      <p:cBhvr>
                                        <p:cTn id="42" dur="500"/>
                                        <p:tgtEl>
                                          <p:spTgt spid="55299">
                                            <p:txEl>
                                              <p:pRg st="7" end="7"/>
                                            </p:txEl>
                                          </p:spTgt>
                                        </p:tgtEl>
                                      </p:cBhvr>
                                    </p:animEffect>
                                  </p:childTnLst>
                                  <p:subTnLst>
                                    <p:audio>
                                      <p:cMediaNode>
                                        <p:cTn display="0" masterRel="sameClick">
                                          <p:stCondLst>
                                            <p:cond evt="begin" delay="0">
                                              <p:tn val="40"/>
                                            </p:cond>
                                          </p:stCondLst>
                                          <p:endCondLst>
                                            <p:cond evt="onStopAudio" delay="0">
                                              <p:tgtEl>
                                                <p:sldTgt/>
                                              </p:tgtEl>
                                            </p:cond>
                                          </p:endCondLst>
                                        </p:cTn>
                                        <p:tgtEl>
                                          <p:sndTgt r:embed="rId2"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9" grpId="0" build="p" autoUpdateAnimBg="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Rot="1" noChangeArrowheads="1"/>
          </p:cNvSpPr>
          <p:nvPr>
            <p:ph type="title"/>
          </p:nvPr>
        </p:nvSpPr>
        <p:spPr>
          <a:xfrm>
            <a:off x="628650" y="365126"/>
            <a:ext cx="7886700" cy="857884"/>
          </a:xfrm>
        </p:spPr>
        <p:txBody>
          <a:bodyPr/>
          <a:lstStyle/>
          <a:p>
            <a:pPr eaLnBrk="1" hangingPunct="1">
              <a:defRPr/>
            </a:pPr>
            <a:r>
              <a:rPr lang="en-AU" dirty="0" smtClean="0"/>
              <a:t>Environmental Conditions</a:t>
            </a:r>
            <a:endParaRPr lang="en-US" dirty="0" smtClean="0"/>
          </a:p>
        </p:txBody>
      </p:sp>
      <p:sp>
        <p:nvSpPr>
          <p:cNvPr id="30723" name="Rectangle 3"/>
          <p:cNvSpPr>
            <a:spLocks noGrp="1" noChangeArrowheads="1"/>
          </p:cNvSpPr>
          <p:nvPr>
            <p:ph type="body" idx="1"/>
          </p:nvPr>
        </p:nvSpPr>
        <p:spPr>
          <a:xfrm>
            <a:off x="457200" y="1311275"/>
            <a:ext cx="8321040" cy="4351338"/>
          </a:xfrm>
        </p:spPr>
        <p:txBody>
          <a:bodyPr>
            <a:noAutofit/>
          </a:bodyPr>
          <a:lstStyle/>
          <a:p>
            <a:pPr eaLnBrk="1" hangingPunct="1">
              <a:lnSpc>
                <a:spcPct val="120000"/>
              </a:lnSpc>
            </a:pPr>
            <a:r>
              <a:rPr lang="en-AU" sz="2400" dirty="0" smtClean="0">
                <a:effectLst/>
              </a:rPr>
              <a:t>adaptations of the body to hot and cold environmental conditions</a:t>
            </a:r>
          </a:p>
          <a:p>
            <a:pPr eaLnBrk="1" hangingPunct="1">
              <a:lnSpc>
                <a:spcPct val="120000"/>
              </a:lnSpc>
            </a:pPr>
            <a:r>
              <a:rPr lang="en-AU" sz="2400" dirty="0" smtClean="0">
                <a:effectLst/>
              </a:rPr>
              <a:t>physiological and biomechanical differences of exercising in the heat compared to normal adaptive conditions</a:t>
            </a:r>
          </a:p>
          <a:p>
            <a:pPr eaLnBrk="1" hangingPunct="1">
              <a:lnSpc>
                <a:spcPct val="120000"/>
              </a:lnSpc>
            </a:pPr>
            <a:r>
              <a:rPr lang="en-AU" sz="2400" dirty="0" smtClean="0">
                <a:effectLst/>
              </a:rPr>
              <a:t>physiological and biomechanical differences of exercising in the cold compared to normal adaptive conditions</a:t>
            </a:r>
          </a:p>
          <a:p>
            <a:pPr eaLnBrk="1" hangingPunct="1">
              <a:lnSpc>
                <a:spcPct val="120000"/>
              </a:lnSpc>
            </a:pPr>
            <a:r>
              <a:rPr lang="en-AU" sz="2400" dirty="0" smtClean="0">
                <a:effectLst/>
              </a:rPr>
              <a:t>acute and chronic effects of exercising in water</a:t>
            </a:r>
          </a:p>
          <a:p>
            <a:pPr eaLnBrk="1" hangingPunct="1">
              <a:lnSpc>
                <a:spcPct val="120000"/>
              </a:lnSpc>
            </a:pPr>
            <a:r>
              <a:rPr lang="en-AU" sz="2400" dirty="0" smtClean="0">
                <a:effectLst/>
              </a:rPr>
              <a:t>the mechanism whereby the body regulates internal temperature in responses to environmental changes and exercise</a:t>
            </a:r>
          </a:p>
        </p:txBody>
      </p:sp>
      <p:sp>
        <p:nvSpPr>
          <p:cNvPr id="2" name="Slide Number Placeholder 1"/>
          <p:cNvSpPr>
            <a:spLocks noGrp="1"/>
          </p:cNvSpPr>
          <p:nvPr>
            <p:ph type="sldNum" sz="quarter" idx="12"/>
          </p:nvPr>
        </p:nvSpPr>
        <p:spPr/>
        <p:txBody>
          <a:bodyPr/>
          <a:lstStyle/>
          <a:p>
            <a:fld id="{2098FC7C-5A73-4CE4-9ED4-529E12F90497}" type="slidenum">
              <a:rPr lang="en-AU" smtClean="0"/>
              <a:t>44</a:t>
            </a:fld>
            <a:endParaRPr lang="en-AU"/>
          </a:p>
        </p:txBody>
      </p:sp>
    </p:spTree>
    <p:extLst>
      <p:ext uri="{BB962C8B-B14F-4D97-AF65-F5344CB8AC3E}">
        <p14:creationId xmlns:p14="http://schemas.microsoft.com/office/powerpoint/2010/main" val="76302201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Rot="1" noChangeArrowheads="1"/>
          </p:cNvSpPr>
          <p:nvPr>
            <p:ph type="title"/>
          </p:nvPr>
        </p:nvSpPr>
        <p:spPr>
          <a:xfrm>
            <a:off x="628650" y="365126"/>
            <a:ext cx="7886700" cy="857884"/>
          </a:xfrm>
        </p:spPr>
        <p:txBody>
          <a:bodyPr/>
          <a:lstStyle/>
          <a:p>
            <a:pPr eaLnBrk="1" hangingPunct="1">
              <a:defRPr/>
            </a:pPr>
            <a:r>
              <a:rPr lang="en-AU" dirty="0" smtClean="0"/>
              <a:t>Environmental Conditions</a:t>
            </a:r>
            <a:endParaRPr lang="en-US" dirty="0" smtClean="0"/>
          </a:p>
        </p:txBody>
      </p:sp>
      <p:sp>
        <p:nvSpPr>
          <p:cNvPr id="30723" name="Rectangle 3"/>
          <p:cNvSpPr>
            <a:spLocks noGrp="1" noChangeArrowheads="1"/>
          </p:cNvSpPr>
          <p:nvPr>
            <p:ph type="body" idx="1"/>
          </p:nvPr>
        </p:nvSpPr>
        <p:spPr>
          <a:xfrm>
            <a:off x="457200" y="1311275"/>
            <a:ext cx="8321040" cy="4351338"/>
          </a:xfrm>
        </p:spPr>
        <p:txBody>
          <a:bodyPr>
            <a:noAutofit/>
          </a:bodyPr>
          <a:lstStyle/>
          <a:p>
            <a:pPr eaLnBrk="1" hangingPunct="1">
              <a:lnSpc>
                <a:spcPct val="120000"/>
              </a:lnSpc>
            </a:pPr>
            <a:r>
              <a:rPr lang="en-AU" sz="2400" dirty="0" smtClean="0">
                <a:effectLst/>
              </a:rPr>
              <a:t>dehydration and the importance of water intake/re–hydration during exercise</a:t>
            </a:r>
          </a:p>
          <a:p>
            <a:pPr eaLnBrk="1" hangingPunct="1">
              <a:lnSpc>
                <a:spcPct val="120000"/>
              </a:lnSpc>
            </a:pPr>
            <a:r>
              <a:rPr lang="en-AU" sz="2400" dirty="0" smtClean="0">
                <a:effectLst/>
              </a:rPr>
              <a:t>physiological demands placed on the body from smoking</a:t>
            </a:r>
          </a:p>
          <a:p>
            <a:pPr eaLnBrk="1" hangingPunct="1">
              <a:lnSpc>
                <a:spcPct val="120000"/>
              </a:lnSpc>
            </a:pPr>
            <a:r>
              <a:rPr lang="en-AU" sz="2400" dirty="0" smtClean="0">
                <a:effectLst/>
              </a:rPr>
              <a:t>need for a comprehensive preparation phase to avoid heat or cold stress</a:t>
            </a:r>
          </a:p>
          <a:p>
            <a:pPr lvl="1" eaLnBrk="1" hangingPunct="1">
              <a:lnSpc>
                <a:spcPct val="120000"/>
              </a:lnSpc>
            </a:pPr>
            <a:r>
              <a:rPr lang="en-AU" dirty="0" smtClean="0">
                <a:effectLst/>
              </a:rPr>
              <a:t>mobility</a:t>
            </a:r>
          </a:p>
          <a:p>
            <a:pPr lvl="1" eaLnBrk="1" hangingPunct="1">
              <a:lnSpc>
                <a:spcPct val="120000"/>
              </a:lnSpc>
            </a:pPr>
            <a:r>
              <a:rPr lang="en-AU" dirty="0" smtClean="0">
                <a:effectLst/>
              </a:rPr>
              <a:t>general preparation</a:t>
            </a:r>
          </a:p>
          <a:p>
            <a:pPr lvl="1" eaLnBrk="1" hangingPunct="1">
              <a:lnSpc>
                <a:spcPct val="120000"/>
              </a:lnSpc>
            </a:pPr>
            <a:r>
              <a:rPr lang="en-AU" dirty="0" smtClean="0">
                <a:effectLst/>
              </a:rPr>
              <a:t>pre stretch</a:t>
            </a:r>
            <a:endParaRPr lang="en-US" dirty="0" smtClean="0">
              <a:effectLst/>
            </a:endParaRPr>
          </a:p>
          <a:p>
            <a:pPr lvl="1" eaLnBrk="1" hangingPunct="1">
              <a:lnSpc>
                <a:spcPct val="120000"/>
              </a:lnSpc>
            </a:pPr>
            <a:r>
              <a:rPr lang="en-AU" dirty="0" smtClean="0">
                <a:effectLst/>
              </a:rPr>
              <a:t>specific preparation</a:t>
            </a:r>
            <a:endParaRPr lang="en-US" dirty="0" smtClean="0">
              <a:effectLst/>
            </a:endParaRPr>
          </a:p>
        </p:txBody>
      </p:sp>
      <p:sp>
        <p:nvSpPr>
          <p:cNvPr id="2" name="Slide Number Placeholder 1"/>
          <p:cNvSpPr>
            <a:spLocks noGrp="1"/>
          </p:cNvSpPr>
          <p:nvPr>
            <p:ph type="sldNum" sz="quarter" idx="12"/>
          </p:nvPr>
        </p:nvSpPr>
        <p:spPr/>
        <p:txBody>
          <a:bodyPr/>
          <a:lstStyle/>
          <a:p>
            <a:fld id="{2098FC7C-5A73-4CE4-9ED4-529E12F90497}" type="slidenum">
              <a:rPr lang="en-AU" smtClean="0"/>
              <a:t>45</a:t>
            </a:fld>
            <a:endParaRPr lang="en-AU"/>
          </a:p>
        </p:txBody>
      </p:sp>
    </p:spTree>
    <p:extLst>
      <p:ext uri="{BB962C8B-B14F-4D97-AF65-F5344CB8AC3E}">
        <p14:creationId xmlns:p14="http://schemas.microsoft.com/office/powerpoint/2010/main" val="369510801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Rot="1" noChangeArrowheads="1"/>
          </p:cNvSpPr>
          <p:nvPr>
            <p:ph type="title"/>
          </p:nvPr>
        </p:nvSpPr>
        <p:spPr>
          <a:xfrm>
            <a:off x="0" y="274638"/>
            <a:ext cx="9144000" cy="777875"/>
          </a:xfrm>
        </p:spPr>
        <p:txBody>
          <a:bodyPr/>
          <a:lstStyle/>
          <a:p>
            <a:pPr eaLnBrk="1" hangingPunct="1">
              <a:defRPr/>
            </a:pPr>
            <a:r>
              <a:rPr lang="en-AU" sz="3800" dirty="0" smtClean="0"/>
              <a:t>Physiological Responses of Exercise</a:t>
            </a:r>
            <a:endParaRPr lang="en-US" sz="3800" dirty="0" smtClean="0"/>
          </a:p>
        </p:txBody>
      </p:sp>
      <p:sp>
        <p:nvSpPr>
          <p:cNvPr id="31747" name="Rectangle 3"/>
          <p:cNvSpPr>
            <a:spLocks noGrp="1" noChangeArrowheads="1"/>
          </p:cNvSpPr>
          <p:nvPr>
            <p:ph type="body" idx="1"/>
          </p:nvPr>
        </p:nvSpPr>
        <p:spPr>
          <a:xfrm>
            <a:off x="395288" y="1196975"/>
            <a:ext cx="8229600" cy="5260975"/>
          </a:xfrm>
        </p:spPr>
        <p:txBody>
          <a:bodyPr>
            <a:normAutofit fontScale="62500" lnSpcReduction="20000"/>
          </a:bodyPr>
          <a:lstStyle/>
          <a:p>
            <a:pPr eaLnBrk="1" hangingPunct="1">
              <a:lnSpc>
                <a:spcPct val="110000"/>
              </a:lnSpc>
            </a:pPr>
            <a:r>
              <a:rPr lang="en-AU" sz="2900" dirty="0" smtClean="0">
                <a:effectLst/>
              </a:rPr>
              <a:t>the acute responses to the onset of exercise of the</a:t>
            </a:r>
          </a:p>
          <a:p>
            <a:pPr lvl="1" eaLnBrk="1" hangingPunct="1">
              <a:lnSpc>
                <a:spcPct val="110000"/>
              </a:lnSpc>
            </a:pPr>
            <a:r>
              <a:rPr lang="en-AU" sz="2900" dirty="0" smtClean="0">
                <a:effectLst/>
              </a:rPr>
              <a:t>cardiovascular system</a:t>
            </a:r>
          </a:p>
          <a:p>
            <a:pPr lvl="2" eaLnBrk="1" hangingPunct="1">
              <a:lnSpc>
                <a:spcPct val="110000"/>
              </a:lnSpc>
            </a:pPr>
            <a:r>
              <a:rPr lang="en-AU" sz="2900" dirty="0" smtClean="0">
                <a:effectLst/>
              </a:rPr>
              <a:t>heart rate response</a:t>
            </a:r>
          </a:p>
          <a:p>
            <a:pPr lvl="2" eaLnBrk="1" hangingPunct="1">
              <a:lnSpc>
                <a:spcPct val="110000"/>
              </a:lnSpc>
            </a:pPr>
            <a:r>
              <a:rPr lang="en-AU" sz="2900" dirty="0" smtClean="0">
                <a:effectLst/>
              </a:rPr>
              <a:t>blood volume</a:t>
            </a:r>
          </a:p>
          <a:p>
            <a:pPr lvl="2" eaLnBrk="1" hangingPunct="1">
              <a:lnSpc>
                <a:spcPct val="110000"/>
              </a:lnSpc>
            </a:pPr>
            <a:r>
              <a:rPr lang="en-AU" sz="2900" dirty="0" smtClean="0">
                <a:effectLst/>
              </a:rPr>
              <a:t>blood pressure</a:t>
            </a:r>
          </a:p>
          <a:p>
            <a:pPr lvl="2" eaLnBrk="1" hangingPunct="1">
              <a:lnSpc>
                <a:spcPct val="110000"/>
              </a:lnSpc>
            </a:pPr>
            <a:r>
              <a:rPr lang="en-AU" sz="2900" dirty="0" smtClean="0">
                <a:effectLst/>
              </a:rPr>
              <a:t>stroke volume</a:t>
            </a:r>
          </a:p>
          <a:p>
            <a:pPr lvl="2" eaLnBrk="1" hangingPunct="1">
              <a:lnSpc>
                <a:spcPct val="110000"/>
              </a:lnSpc>
            </a:pPr>
            <a:r>
              <a:rPr lang="en-AU" sz="2900" dirty="0" smtClean="0">
                <a:effectLst/>
              </a:rPr>
              <a:t>cardiac output</a:t>
            </a:r>
          </a:p>
          <a:p>
            <a:pPr lvl="1" eaLnBrk="1" hangingPunct="1">
              <a:lnSpc>
                <a:spcPct val="110000"/>
              </a:lnSpc>
            </a:pPr>
            <a:r>
              <a:rPr lang="en-AU" sz="2900" dirty="0" smtClean="0">
                <a:effectLst/>
              </a:rPr>
              <a:t>respiratory system</a:t>
            </a:r>
          </a:p>
          <a:p>
            <a:pPr lvl="2" eaLnBrk="1" hangingPunct="1">
              <a:lnSpc>
                <a:spcPct val="110000"/>
              </a:lnSpc>
            </a:pPr>
            <a:r>
              <a:rPr lang="en-AU" sz="2900" dirty="0" smtClean="0">
                <a:effectLst/>
              </a:rPr>
              <a:t>respiratory rate</a:t>
            </a:r>
          </a:p>
          <a:p>
            <a:pPr lvl="1" eaLnBrk="1" hangingPunct="1">
              <a:lnSpc>
                <a:spcPct val="110000"/>
              </a:lnSpc>
            </a:pPr>
            <a:r>
              <a:rPr lang="en-AU" sz="2900" dirty="0" smtClean="0">
                <a:effectLst/>
              </a:rPr>
              <a:t>immune system</a:t>
            </a:r>
          </a:p>
          <a:p>
            <a:pPr lvl="1" eaLnBrk="1" hangingPunct="1">
              <a:lnSpc>
                <a:spcPct val="110000"/>
              </a:lnSpc>
            </a:pPr>
            <a:r>
              <a:rPr lang="en-AU" sz="2900" dirty="0" smtClean="0">
                <a:effectLst/>
              </a:rPr>
              <a:t>nervous system</a:t>
            </a:r>
          </a:p>
          <a:p>
            <a:pPr lvl="1" eaLnBrk="1" hangingPunct="1">
              <a:lnSpc>
                <a:spcPct val="110000"/>
              </a:lnSpc>
            </a:pPr>
            <a:r>
              <a:rPr lang="en-AU" sz="2900" dirty="0" smtClean="0">
                <a:effectLst/>
              </a:rPr>
              <a:t>musculoskeletal system</a:t>
            </a:r>
          </a:p>
          <a:p>
            <a:pPr lvl="1" eaLnBrk="1" hangingPunct="1">
              <a:lnSpc>
                <a:spcPct val="110000"/>
              </a:lnSpc>
            </a:pPr>
            <a:r>
              <a:rPr lang="en-AU" sz="2900" dirty="0" smtClean="0">
                <a:effectLst/>
              </a:rPr>
              <a:t>endocrine system</a:t>
            </a:r>
          </a:p>
          <a:p>
            <a:pPr eaLnBrk="1" hangingPunct="1">
              <a:lnSpc>
                <a:spcPct val="110000"/>
              </a:lnSpc>
            </a:pPr>
            <a:r>
              <a:rPr lang="en-AU" sz="2900" dirty="0" smtClean="0">
                <a:effectLst/>
              </a:rPr>
              <a:t>the regulation of blood flow during exercise</a:t>
            </a:r>
            <a:endParaRPr lang="en-US" sz="2900" dirty="0" smtClean="0">
              <a:effectLst/>
            </a:endParaRPr>
          </a:p>
          <a:p>
            <a:pPr eaLnBrk="1" hangingPunct="1">
              <a:lnSpc>
                <a:spcPct val="110000"/>
              </a:lnSpc>
            </a:pPr>
            <a:r>
              <a:rPr lang="en-AU" sz="2900" dirty="0" smtClean="0">
                <a:effectLst/>
              </a:rPr>
              <a:t>the shifts in the distribution of blood to various areas of the body during exercise</a:t>
            </a:r>
            <a:endParaRPr lang="en-US" sz="2900" dirty="0" smtClean="0">
              <a:effectLst/>
            </a:endParaRPr>
          </a:p>
          <a:p>
            <a:pPr eaLnBrk="1" hangingPunct="1">
              <a:lnSpc>
                <a:spcPct val="80000"/>
              </a:lnSpc>
            </a:pPr>
            <a:endParaRPr lang="en-US" sz="2000" dirty="0" smtClean="0">
              <a:effectLst/>
            </a:endParaRPr>
          </a:p>
        </p:txBody>
      </p:sp>
      <p:sp>
        <p:nvSpPr>
          <p:cNvPr id="2" name="Slide Number Placeholder 1"/>
          <p:cNvSpPr>
            <a:spLocks noGrp="1"/>
          </p:cNvSpPr>
          <p:nvPr>
            <p:ph type="sldNum" sz="quarter" idx="12"/>
          </p:nvPr>
        </p:nvSpPr>
        <p:spPr/>
        <p:txBody>
          <a:bodyPr/>
          <a:lstStyle/>
          <a:p>
            <a:fld id="{2098FC7C-5A73-4CE4-9ED4-529E12F90497}" type="slidenum">
              <a:rPr lang="en-AU" smtClean="0"/>
              <a:t>46</a:t>
            </a:fld>
            <a:endParaRPr lang="en-AU"/>
          </a:p>
        </p:txBody>
      </p:sp>
    </p:spTree>
    <p:extLst>
      <p:ext uri="{BB962C8B-B14F-4D97-AF65-F5344CB8AC3E}">
        <p14:creationId xmlns:p14="http://schemas.microsoft.com/office/powerpoint/2010/main" val="731256899"/>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2"/>
          <p:cNvSpPr>
            <a:spLocks noGrp="1" noRot="1" noChangeArrowheads="1"/>
          </p:cNvSpPr>
          <p:nvPr>
            <p:ph type="title"/>
          </p:nvPr>
        </p:nvSpPr>
        <p:spPr/>
        <p:txBody>
          <a:bodyPr/>
          <a:lstStyle/>
          <a:p>
            <a:pPr eaLnBrk="1" hangingPunct="1">
              <a:defRPr/>
            </a:pPr>
            <a:r>
              <a:rPr lang="en-US" dirty="0" smtClean="0"/>
              <a:t>RESPIRATORY SYSTEM</a:t>
            </a:r>
          </a:p>
        </p:txBody>
      </p:sp>
      <p:sp>
        <p:nvSpPr>
          <p:cNvPr id="33795" name="Rectangle 3"/>
          <p:cNvSpPr>
            <a:spLocks noGrp="1" noChangeArrowheads="1"/>
          </p:cNvSpPr>
          <p:nvPr>
            <p:ph type="body" idx="1"/>
          </p:nvPr>
        </p:nvSpPr>
        <p:spPr/>
        <p:txBody>
          <a:bodyPr/>
          <a:lstStyle/>
          <a:p>
            <a:pPr eaLnBrk="1" hangingPunct="1"/>
            <a:r>
              <a:rPr lang="en-US" smtClean="0">
                <a:effectLst/>
              </a:rPr>
              <a:t>Filters air that enters the body and allow for gas exchange </a:t>
            </a:r>
          </a:p>
          <a:p>
            <a:pPr lvl="1" eaLnBrk="1" hangingPunct="1"/>
            <a:r>
              <a:rPr lang="en-US" smtClean="0">
                <a:effectLst/>
              </a:rPr>
              <a:t>Nose and nasal cavity</a:t>
            </a:r>
          </a:p>
          <a:p>
            <a:pPr lvl="1" eaLnBrk="1" hangingPunct="1"/>
            <a:r>
              <a:rPr lang="en-US" smtClean="0">
                <a:effectLst/>
              </a:rPr>
              <a:t>Pharynx</a:t>
            </a:r>
          </a:p>
          <a:p>
            <a:pPr lvl="1" eaLnBrk="1" hangingPunct="1"/>
            <a:r>
              <a:rPr lang="en-US" smtClean="0">
                <a:effectLst/>
              </a:rPr>
              <a:t>Larynx</a:t>
            </a:r>
          </a:p>
          <a:p>
            <a:pPr lvl="1" eaLnBrk="1" hangingPunct="1"/>
            <a:r>
              <a:rPr lang="en-US" smtClean="0">
                <a:effectLst/>
              </a:rPr>
              <a:t>Trachea</a:t>
            </a:r>
          </a:p>
          <a:p>
            <a:pPr lvl="1" eaLnBrk="1" hangingPunct="1"/>
            <a:r>
              <a:rPr lang="en-US" smtClean="0">
                <a:effectLst/>
              </a:rPr>
              <a:t>Bronchial tree</a:t>
            </a:r>
          </a:p>
          <a:p>
            <a:pPr lvl="1" eaLnBrk="1" hangingPunct="1"/>
            <a:r>
              <a:rPr lang="en-US" smtClean="0">
                <a:effectLst/>
              </a:rPr>
              <a:t>Lungs</a:t>
            </a:r>
          </a:p>
          <a:p>
            <a:pPr eaLnBrk="1" hangingPunct="1"/>
            <a:endParaRPr lang="en-US" smtClean="0">
              <a:effectLst/>
            </a:endParaRPr>
          </a:p>
        </p:txBody>
      </p:sp>
      <p:sp>
        <p:nvSpPr>
          <p:cNvPr id="2" name="Slide Number Placeholder 1"/>
          <p:cNvSpPr>
            <a:spLocks noGrp="1"/>
          </p:cNvSpPr>
          <p:nvPr>
            <p:ph type="sldNum" sz="quarter" idx="12"/>
          </p:nvPr>
        </p:nvSpPr>
        <p:spPr/>
        <p:txBody>
          <a:bodyPr/>
          <a:lstStyle/>
          <a:p>
            <a:fld id="{2098FC7C-5A73-4CE4-9ED4-529E12F90497}" type="slidenum">
              <a:rPr lang="en-AU" smtClean="0"/>
              <a:t>47</a:t>
            </a:fld>
            <a:endParaRPr lang="en-AU"/>
          </a:p>
        </p:txBody>
      </p:sp>
      <p:pic>
        <p:nvPicPr>
          <p:cNvPr id="5" name="Picture 4" descr="hm00386_"/>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70425" y="3006090"/>
            <a:ext cx="2380201" cy="23317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466830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p:txBody>
          <a:bodyPr/>
          <a:lstStyle/>
          <a:p>
            <a:r>
              <a:rPr lang="en-AU"/>
              <a:t>Respiratory System Structure &amp; Function</a:t>
            </a:r>
          </a:p>
        </p:txBody>
      </p:sp>
      <p:sp>
        <p:nvSpPr>
          <p:cNvPr id="57347" name="Rectangle 3"/>
          <p:cNvSpPr>
            <a:spLocks noGrp="1" noChangeArrowheads="1"/>
          </p:cNvSpPr>
          <p:nvPr>
            <p:ph type="body" idx="1"/>
          </p:nvPr>
        </p:nvSpPr>
        <p:spPr/>
        <p:txBody>
          <a:bodyPr>
            <a:noAutofit/>
          </a:bodyPr>
          <a:lstStyle/>
          <a:p>
            <a:r>
              <a:rPr lang="en-AU" dirty="0" smtClean="0">
                <a:effectLst/>
                <a:latin typeface="Arial" panose="020B0604020202020204" pitchFamily="34" charset="0"/>
              </a:rPr>
              <a:t>Control of breathing</a:t>
            </a:r>
          </a:p>
          <a:p>
            <a:r>
              <a:rPr lang="en-AU" dirty="0" smtClean="0">
                <a:effectLst/>
                <a:latin typeface="Arial" panose="020B0604020202020204" pitchFamily="34" charset="0"/>
              </a:rPr>
              <a:t>Distribution </a:t>
            </a:r>
            <a:r>
              <a:rPr lang="en-AU" dirty="0">
                <a:effectLst/>
                <a:latin typeface="Arial" panose="020B0604020202020204" pitchFamily="34" charset="0"/>
              </a:rPr>
              <a:t>of Ventilation</a:t>
            </a:r>
          </a:p>
          <a:p>
            <a:pPr lvl="1"/>
            <a:r>
              <a:rPr lang="en-AU" sz="2800" dirty="0">
                <a:effectLst/>
                <a:latin typeface="Arial" panose="020B0604020202020204" pitchFamily="34" charset="0"/>
              </a:rPr>
              <a:t>Upper respiratory tract</a:t>
            </a:r>
          </a:p>
          <a:p>
            <a:pPr lvl="2"/>
            <a:r>
              <a:rPr lang="en-AU" sz="2800" dirty="0">
                <a:effectLst/>
                <a:latin typeface="Arial" panose="020B0604020202020204" pitchFamily="34" charset="0"/>
              </a:rPr>
              <a:t>Nose, sinuses, pharynx, larynx</a:t>
            </a:r>
          </a:p>
          <a:p>
            <a:pPr lvl="2"/>
            <a:r>
              <a:rPr lang="en-AU" sz="2800" dirty="0">
                <a:effectLst/>
                <a:latin typeface="Arial" panose="020B0604020202020204" pitchFamily="34" charset="0"/>
              </a:rPr>
              <a:t>Purify, warm, humidify air before it reaches the gas exchange units</a:t>
            </a:r>
          </a:p>
          <a:p>
            <a:pPr lvl="1"/>
            <a:r>
              <a:rPr lang="en-AU" sz="2800" dirty="0">
                <a:effectLst/>
                <a:latin typeface="Arial" panose="020B0604020202020204" pitchFamily="34" charset="0"/>
              </a:rPr>
              <a:t>Lower respiratory tract</a:t>
            </a:r>
          </a:p>
          <a:p>
            <a:pPr lvl="2"/>
            <a:r>
              <a:rPr lang="en-AU" sz="2800" dirty="0">
                <a:effectLst/>
                <a:latin typeface="Arial" panose="020B0604020202020204" pitchFamily="34" charset="0"/>
              </a:rPr>
              <a:t>Begins at the trachea just before the larynx and includes </a:t>
            </a:r>
            <a:r>
              <a:rPr lang="en-AU" sz="2800" dirty="0" err="1">
                <a:effectLst/>
                <a:latin typeface="Arial" panose="020B0604020202020204" pitchFamily="34" charset="0"/>
              </a:rPr>
              <a:t>bronchii</a:t>
            </a:r>
            <a:r>
              <a:rPr lang="en-AU" sz="2800" dirty="0">
                <a:effectLst/>
                <a:latin typeface="Arial" panose="020B0604020202020204" pitchFamily="34" charset="0"/>
              </a:rPr>
              <a:t>, bronchioles, and alveoli</a:t>
            </a:r>
          </a:p>
        </p:txBody>
      </p:sp>
      <p:pic>
        <p:nvPicPr>
          <p:cNvPr id="57348" name="Picture 4" descr="hm00386_"/>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787198" y="1405890"/>
            <a:ext cx="1636712" cy="1603375"/>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p:txBody>
          <a:bodyPr/>
          <a:lstStyle/>
          <a:p>
            <a:fld id="{2098FC7C-5A73-4CE4-9ED4-529E12F90497}" type="slidenum">
              <a:rPr lang="en-AU" smtClean="0"/>
              <a:t>48</a:t>
            </a:fld>
            <a:endParaRPr lang="en-AU"/>
          </a:p>
        </p:txBody>
      </p:sp>
    </p:spTree>
    <p:extLst>
      <p:ext uri="{BB962C8B-B14F-4D97-AF65-F5344CB8AC3E}">
        <p14:creationId xmlns:p14="http://schemas.microsoft.com/office/powerpoint/2010/main" val="119434733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title"/>
          </p:nvPr>
        </p:nvSpPr>
        <p:spPr/>
        <p:txBody>
          <a:bodyPr/>
          <a:lstStyle/>
          <a:p>
            <a:r>
              <a:rPr lang="en-AU"/>
              <a:t>Respiratory System Structure &amp; Function</a:t>
            </a:r>
          </a:p>
        </p:txBody>
      </p:sp>
      <p:sp>
        <p:nvSpPr>
          <p:cNvPr id="58371" name="Rectangle 3"/>
          <p:cNvSpPr>
            <a:spLocks noGrp="1" noChangeArrowheads="1"/>
          </p:cNvSpPr>
          <p:nvPr>
            <p:ph type="body" idx="1"/>
          </p:nvPr>
        </p:nvSpPr>
        <p:spPr/>
        <p:txBody>
          <a:bodyPr>
            <a:normAutofit/>
          </a:bodyPr>
          <a:lstStyle/>
          <a:p>
            <a:r>
              <a:rPr lang="en-AU" dirty="0" err="1">
                <a:effectLst/>
                <a:latin typeface="Arial" panose="020B0604020202020204" pitchFamily="34" charset="0"/>
              </a:rPr>
              <a:t>Ventilatory</a:t>
            </a:r>
            <a:r>
              <a:rPr lang="en-AU" dirty="0">
                <a:effectLst/>
                <a:latin typeface="Arial" panose="020B0604020202020204" pitchFamily="34" charset="0"/>
              </a:rPr>
              <a:t> Pump</a:t>
            </a:r>
          </a:p>
          <a:p>
            <a:pPr lvl="1"/>
            <a:r>
              <a:rPr lang="en-AU" sz="2800" dirty="0">
                <a:effectLst/>
                <a:latin typeface="Arial" panose="020B0604020202020204" pitchFamily="34" charset="0"/>
              </a:rPr>
              <a:t>Chest wall</a:t>
            </a:r>
          </a:p>
          <a:p>
            <a:pPr lvl="1"/>
            <a:r>
              <a:rPr lang="en-AU" sz="2800" dirty="0">
                <a:effectLst/>
                <a:latin typeface="Arial" panose="020B0604020202020204" pitchFamily="34" charset="0"/>
              </a:rPr>
              <a:t>Respiratory muscles</a:t>
            </a:r>
          </a:p>
          <a:p>
            <a:pPr lvl="2"/>
            <a:r>
              <a:rPr lang="en-AU" sz="2800" dirty="0">
                <a:effectLst/>
                <a:latin typeface="Arial" panose="020B0604020202020204" pitchFamily="34" charset="0"/>
              </a:rPr>
              <a:t>Only skeletal muscles essential to life</a:t>
            </a:r>
          </a:p>
          <a:p>
            <a:pPr lvl="1"/>
            <a:r>
              <a:rPr lang="en-AU" sz="2800" dirty="0">
                <a:effectLst/>
                <a:latin typeface="Arial" panose="020B0604020202020204" pitchFamily="34" charset="0"/>
              </a:rPr>
              <a:t>Pleural space</a:t>
            </a:r>
          </a:p>
          <a:p>
            <a:pPr lvl="1"/>
            <a:r>
              <a:rPr lang="en-AU" sz="2800" dirty="0">
                <a:effectLst/>
                <a:latin typeface="Arial" panose="020B0604020202020204" pitchFamily="34" charset="0"/>
              </a:rPr>
              <a:t>Pulmonary Ventilation</a:t>
            </a:r>
          </a:p>
          <a:p>
            <a:pPr lvl="1"/>
            <a:r>
              <a:rPr lang="en-AU" sz="2800" dirty="0">
                <a:effectLst/>
                <a:latin typeface="Arial" panose="020B0604020202020204" pitchFamily="34" charset="0"/>
              </a:rPr>
              <a:t>Respiratory changes</a:t>
            </a:r>
          </a:p>
        </p:txBody>
      </p:sp>
      <p:pic>
        <p:nvPicPr>
          <p:cNvPr id="58372" name="Picture 4" descr="hm00386_"/>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68294" y="1440180"/>
            <a:ext cx="1636712" cy="1603375"/>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p:txBody>
          <a:bodyPr/>
          <a:lstStyle/>
          <a:p>
            <a:fld id="{2098FC7C-5A73-4CE4-9ED4-529E12F90497}" type="slidenum">
              <a:rPr lang="en-AU" smtClean="0"/>
              <a:t>49</a:t>
            </a:fld>
            <a:endParaRPr lang="en-AU"/>
          </a:p>
        </p:txBody>
      </p:sp>
    </p:spTree>
    <p:extLst>
      <p:ext uri="{BB962C8B-B14F-4D97-AF65-F5344CB8AC3E}">
        <p14:creationId xmlns:p14="http://schemas.microsoft.com/office/powerpoint/2010/main" val="414872556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p:cNvSpPr>
            <a:spLocks noGrp="1" noRot="1" noChangeArrowheads="1"/>
          </p:cNvSpPr>
          <p:nvPr>
            <p:ph type="title"/>
          </p:nvPr>
        </p:nvSpPr>
        <p:spPr>
          <a:xfrm>
            <a:off x="2555875" y="765175"/>
            <a:ext cx="6275388" cy="1143000"/>
          </a:xfrm>
        </p:spPr>
        <p:txBody>
          <a:bodyPr>
            <a:normAutofit fontScale="90000"/>
          </a:bodyPr>
          <a:lstStyle/>
          <a:p>
            <a:pPr eaLnBrk="1" hangingPunct="1">
              <a:defRPr/>
            </a:pPr>
            <a:r>
              <a:rPr lang="en-AU" dirty="0" smtClean="0"/>
              <a:t>Exercise and the Respiratory System</a:t>
            </a:r>
          </a:p>
        </p:txBody>
      </p:sp>
      <p:sp>
        <p:nvSpPr>
          <p:cNvPr id="35843" name="Rectangle 3"/>
          <p:cNvSpPr>
            <a:spLocks noGrp="1" noChangeArrowheads="1"/>
          </p:cNvSpPr>
          <p:nvPr>
            <p:ph type="body" idx="1"/>
          </p:nvPr>
        </p:nvSpPr>
        <p:spPr>
          <a:xfrm>
            <a:off x="468313" y="2420938"/>
            <a:ext cx="8229600" cy="3887787"/>
          </a:xfrm>
        </p:spPr>
        <p:txBody>
          <a:bodyPr/>
          <a:lstStyle/>
          <a:p>
            <a:pPr eaLnBrk="1" hangingPunct="1">
              <a:lnSpc>
                <a:spcPct val="80000"/>
              </a:lnSpc>
            </a:pPr>
            <a:r>
              <a:rPr lang="en-AU" sz="2800" dirty="0" smtClean="0">
                <a:effectLst/>
              </a:rPr>
              <a:t>Exercise slows the rate of age related changes in lung tissue</a:t>
            </a:r>
          </a:p>
          <a:p>
            <a:pPr eaLnBrk="1" hangingPunct="1">
              <a:lnSpc>
                <a:spcPct val="80000"/>
              </a:lnSpc>
            </a:pPr>
            <a:r>
              <a:rPr lang="en-AU" sz="2800" dirty="0" smtClean="0">
                <a:effectLst/>
              </a:rPr>
              <a:t>The age related changes do not impede making significant increases in VO2 max, with the correct training</a:t>
            </a:r>
          </a:p>
          <a:p>
            <a:pPr eaLnBrk="1" hangingPunct="1">
              <a:lnSpc>
                <a:spcPct val="80000"/>
              </a:lnSpc>
            </a:pPr>
            <a:r>
              <a:rPr lang="en-AU" sz="2800" dirty="0" smtClean="0">
                <a:effectLst/>
              </a:rPr>
              <a:t>Exercise promotes the maintenance of sufficient respiratory reserve to remain functionally independent.</a:t>
            </a:r>
          </a:p>
          <a:p>
            <a:pPr eaLnBrk="1" hangingPunct="1">
              <a:lnSpc>
                <a:spcPct val="80000"/>
              </a:lnSpc>
            </a:pPr>
            <a:r>
              <a:rPr lang="en-AU" sz="2800" dirty="0" smtClean="0">
                <a:effectLst/>
              </a:rPr>
              <a:t>Exercise will help prevent the onset of diseases commonly found in the elderly</a:t>
            </a:r>
          </a:p>
        </p:txBody>
      </p:sp>
      <p:pic>
        <p:nvPicPr>
          <p:cNvPr id="35844" name="Picture 4" descr="bd13666_"/>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94043" y="259557"/>
            <a:ext cx="1828800"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fld id="{2098FC7C-5A73-4CE4-9ED4-529E12F90497}" type="slidenum">
              <a:rPr lang="en-AU" smtClean="0"/>
              <a:t>50</a:t>
            </a:fld>
            <a:endParaRPr lang="en-AU"/>
          </a:p>
        </p:txBody>
      </p:sp>
    </p:spTree>
    <p:extLst>
      <p:ext uri="{BB962C8B-B14F-4D97-AF65-F5344CB8AC3E}">
        <p14:creationId xmlns:p14="http://schemas.microsoft.com/office/powerpoint/2010/main" val="49039862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2"/>
          <p:cNvSpPr>
            <a:spLocks noGrp="1" noRot="1" noChangeArrowheads="1"/>
          </p:cNvSpPr>
          <p:nvPr>
            <p:ph type="title"/>
          </p:nvPr>
        </p:nvSpPr>
        <p:spPr/>
        <p:txBody>
          <a:bodyPr/>
          <a:lstStyle/>
          <a:p>
            <a:pPr eaLnBrk="1" hangingPunct="1">
              <a:defRPr/>
            </a:pPr>
            <a:r>
              <a:rPr lang="en-US" dirty="0" smtClean="0"/>
              <a:t>ENERGY SYSTEMS</a:t>
            </a:r>
          </a:p>
        </p:txBody>
      </p:sp>
      <p:sp>
        <p:nvSpPr>
          <p:cNvPr id="36867" name="Rectangle 3"/>
          <p:cNvSpPr>
            <a:spLocks noGrp="1" noChangeArrowheads="1"/>
          </p:cNvSpPr>
          <p:nvPr>
            <p:ph type="body" idx="1"/>
          </p:nvPr>
        </p:nvSpPr>
        <p:spPr/>
        <p:txBody>
          <a:bodyPr/>
          <a:lstStyle/>
          <a:p>
            <a:pPr eaLnBrk="1" hangingPunct="1"/>
            <a:r>
              <a:rPr lang="en-US" dirty="0" smtClean="0">
                <a:effectLst/>
              </a:rPr>
              <a:t>Produces mechanical work</a:t>
            </a:r>
          </a:p>
          <a:p>
            <a:pPr eaLnBrk="1" hangingPunct="1"/>
            <a:r>
              <a:rPr lang="en-US" dirty="0" smtClean="0">
                <a:effectLst/>
              </a:rPr>
              <a:t>Maintains body temperature</a:t>
            </a:r>
          </a:p>
          <a:p>
            <a:pPr eaLnBrk="1" hangingPunct="1"/>
            <a:r>
              <a:rPr lang="en-US" dirty="0" smtClean="0">
                <a:effectLst/>
              </a:rPr>
              <a:t>Fulfills biological and chemical activities</a:t>
            </a:r>
          </a:p>
          <a:p>
            <a:pPr eaLnBrk="1" hangingPunct="1"/>
            <a:r>
              <a:rPr lang="en-US" dirty="0" smtClean="0">
                <a:effectLst/>
              </a:rPr>
              <a:t>Mechanical work relies on adenosine triphosphate (ATP)</a:t>
            </a:r>
          </a:p>
        </p:txBody>
      </p:sp>
      <p:sp>
        <p:nvSpPr>
          <p:cNvPr id="2" name="Slide Number Placeholder 1"/>
          <p:cNvSpPr>
            <a:spLocks noGrp="1"/>
          </p:cNvSpPr>
          <p:nvPr>
            <p:ph type="sldNum" sz="quarter" idx="12"/>
          </p:nvPr>
        </p:nvSpPr>
        <p:spPr/>
        <p:txBody>
          <a:bodyPr/>
          <a:lstStyle/>
          <a:p>
            <a:fld id="{2098FC7C-5A73-4CE4-9ED4-529E12F90497}" type="slidenum">
              <a:rPr lang="en-AU" smtClean="0"/>
              <a:t>51</a:t>
            </a:fld>
            <a:endParaRPr lang="en-AU"/>
          </a:p>
        </p:txBody>
      </p:sp>
    </p:spTree>
    <p:extLst>
      <p:ext uri="{BB962C8B-B14F-4D97-AF65-F5344CB8AC3E}">
        <p14:creationId xmlns:p14="http://schemas.microsoft.com/office/powerpoint/2010/main" val="389197559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Grp="1" noRot="1" noChangeArrowheads="1"/>
          </p:cNvSpPr>
          <p:nvPr>
            <p:ph type="title"/>
          </p:nvPr>
        </p:nvSpPr>
        <p:spPr/>
        <p:txBody>
          <a:bodyPr/>
          <a:lstStyle/>
          <a:p>
            <a:pPr eaLnBrk="1" hangingPunct="1">
              <a:defRPr/>
            </a:pPr>
            <a:r>
              <a:rPr lang="en-US" dirty="0" smtClean="0"/>
              <a:t>ENERGY SYSTEMS</a:t>
            </a:r>
          </a:p>
        </p:txBody>
      </p:sp>
      <p:sp>
        <p:nvSpPr>
          <p:cNvPr id="126979" name="Rectangle 3"/>
          <p:cNvSpPr>
            <a:spLocks noGrp="1" noChangeArrowheads="1"/>
          </p:cNvSpPr>
          <p:nvPr>
            <p:ph type="body" idx="1"/>
          </p:nvPr>
        </p:nvSpPr>
        <p:spPr/>
        <p:txBody>
          <a:bodyPr/>
          <a:lstStyle/>
          <a:p>
            <a:pPr eaLnBrk="1" hangingPunct="1">
              <a:defRPr/>
            </a:pPr>
            <a:r>
              <a:rPr lang="en-US" dirty="0" smtClean="0"/>
              <a:t>Aerobic and anaerobic metabolism</a:t>
            </a:r>
          </a:p>
          <a:p>
            <a:pPr eaLnBrk="1" hangingPunct="1">
              <a:defRPr/>
            </a:pPr>
            <a:r>
              <a:rPr lang="en-US" dirty="0" smtClean="0"/>
              <a:t>Adenosine </a:t>
            </a:r>
            <a:r>
              <a:rPr lang="en-US" dirty="0" err="1" smtClean="0"/>
              <a:t>triphosphate</a:t>
            </a:r>
            <a:r>
              <a:rPr lang="en-US" dirty="0" smtClean="0"/>
              <a:t> (ATP)</a:t>
            </a:r>
          </a:p>
          <a:p>
            <a:pPr eaLnBrk="1" hangingPunct="1">
              <a:defRPr/>
            </a:pPr>
            <a:r>
              <a:rPr lang="en-US" dirty="0" err="1" smtClean="0"/>
              <a:t>Creatine</a:t>
            </a:r>
            <a:r>
              <a:rPr lang="en-US" dirty="0" smtClean="0"/>
              <a:t> phosphate (CP)</a:t>
            </a:r>
          </a:p>
          <a:p>
            <a:pPr eaLnBrk="1" hangingPunct="1">
              <a:defRPr/>
            </a:pPr>
            <a:r>
              <a:rPr lang="en-US" dirty="0" smtClean="0"/>
              <a:t>Aerobic </a:t>
            </a:r>
            <a:r>
              <a:rPr lang="en-US" dirty="0" err="1" smtClean="0"/>
              <a:t>glycolysis</a:t>
            </a:r>
            <a:endParaRPr lang="en-US" dirty="0" smtClean="0"/>
          </a:p>
          <a:p>
            <a:pPr eaLnBrk="1" hangingPunct="1">
              <a:defRPr/>
            </a:pPr>
            <a:r>
              <a:rPr lang="en-US" dirty="0" smtClean="0"/>
              <a:t>Aerobic oxidation</a:t>
            </a:r>
          </a:p>
          <a:p>
            <a:pPr eaLnBrk="1" hangingPunct="1">
              <a:defRPr/>
            </a:pPr>
            <a:r>
              <a:rPr lang="en-US" dirty="0" smtClean="0"/>
              <a:t>Recovery from exercise</a:t>
            </a:r>
          </a:p>
        </p:txBody>
      </p:sp>
      <p:sp>
        <p:nvSpPr>
          <p:cNvPr id="2" name="Slide Number Placeholder 1"/>
          <p:cNvSpPr>
            <a:spLocks noGrp="1"/>
          </p:cNvSpPr>
          <p:nvPr>
            <p:ph type="sldNum" sz="quarter" idx="12"/>
          </p:nvPr>
        </p:nvSpPr>
        <p:spPr/>
        <p:txBody>
          <a:bodyPr/>
          <a:lstStyle/>
          <a:p>
            <a:fld id="{2098FC7C-5A73-4CE4-9ED4-529E12F90497}" type="slidenum">
              <a:rPr lang="en-AU" smtClean="0"/>
              <a:t>52</a:t>
            </a:fld>
            <a:endParaRPr lang="en-AU"/>
          </a:p>
        </p:txBody>
      </p:sp>
    </p:spTree>
    <p:extLst>
      <p:ext uri="{BB962C8B-B14F-4D97-AF65-F5344CB8AC3E}">
        <p14:creationId xmlns:p14="http://schemas.microsoft.com/office/powerpoint/2010/main" val="106777812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ChangeArrowheads="1"/>
          </p:cNvSpPr>
          <p:nvPr>
            <p:ph type="title"/>
          </p:nvPr>
        </p:nvSpPr>
        <p:spPr/>
        <p:txBody>
          <a:bodyPr/>
          <a:lstStyle/>
          <a:p>
            <a:pPr eaLnBrk="1" hangingPunct="1">
              <a:defRPr/>
            </a:pPr>
            <a:r>
              <a:rPr lang="en-AU" sz="4800" dirty="0" smtClean="0"/>
              <a:t>Energy for Movement</a:t>
            </a:r>
          </a:p>
        </p:txBody>
      </p:sp>
      <p:sp>
        <p:nvSpPr>
          <p:cNvPr id="88067" name="Rectangle 3"/>
          <p:cNvSpPr>
            <a:spLocks noChangeArrowheads="1"/>
          </p:cNvSpPr>
          <p:nvPr/>
        </p:nvSpPr>
        <p:spPr bwMode="auto">
          <a:xfrm>
            <a:off x="684213" y="1557338"/>
            <a:ext cx="8459787" cy="4103687"/>
          </a:xfrm>
          <a:prstGeom prst="rect">
            <a:avLst/>
          </a:prstGeom>
          <a:noFill/>
          <a:ln w="12700" cap="sq">
            <a:noFill/>
            <a:miter lim="800000"/>
            <a:headEnd type="none" w="sm" len="sm"/>
            <a:tailEnd type="none" w="sm" len="sm"/>
          </a:ln>
          <a:effectLst/>
        </p:spPr>
        <p:txBody>
          <a:bodyPr/>
          <a:lstStyle/>
          <a:p>
            <a:pPr marL="342900" indent="-342900">
              <a:spcBef>
                <a:spcPct val="20000"/>
              </a:spcBef>
              <a:buClr>
                <a:schemeClr val="tx2"/>
              </a:buClr>
              <a:buSzPct val="90000"/>
              <a:buFont typeface="Symbol" pitchFamily="18" charset="2"/>
              <a:buChar char="¨"/>
              <a:defRPr/>
            </a:pPr>
            <a:r>
              <a:rPr lang="en-US" sz="2800" dirty="0">
                <a:latin typeface="Arial" panose="020B0604020202020204" pitchFamily="34" charset="0"/>
                <a:cs typeface="Arial" panose="020B0604020202020204" pitchFamily="34" charset="0"/>
              </a:rPr>
              <a:t>Adenosine </a:t>
            </a:r>
            <a:r>
              <a:rPr lang="en-US" sz="2800" dirty="0" err="1">
                <a:latin typeface="Arial" panose="020B0604020202020204" pitchFamily="34" charset="0"/>
                <a:cs typeface="Arial" panose="020B0604020202020204" pitchFamily="34" charset="0"/>
              </a:rPr>
              <a:t>Triphosphate</a:t>
            </a:r>
            <a:r>
              <a:rPr lang="en-US" sz="2800" dirty="0">
                <a:latin typeface="Arial" panose="020B0604020202020204" pitchFamily="34" charset="0"/>
                <a:cs typeface="Arial" panose="020B0604020202020204" pitchFamily="34" charset="0"/>
              </a:rPr>
              <a:t> (ATP)</a:t>
            </a:r>
          </a:p>
          <a:p>
            <a:pPr marL="742950" lvl="1" indent="-285750">
              <a:spcBef>
                <a:spcPct val="20000"/>
              </a:spcBef>
              <a:buFontTx/>
              <a:buChar char="–"/>
              <a:defRPr/>
            </a:pPr>
            <a:r>
              <a:rPr lang="en-US" sz="2800" dirty="0">
                <a:latin typeface="Arial" panose="020B0604020202020204" pitchFamily="34" charset="0"/>
                <a:cs typeface="Arial" panose="020B0604020202020204" pitchFamily="34" charset="0"/>
              </a:rPr>
              <a:t>molecule that creates energy from food</a:t>
            </a:r>
          </a:p>
          <a:p>
            <a:pPr marL="742950" lvl="1" indent="-285750">
              <a:spcBef>
                <a:spcPct val="20000"/>
              </a:spcBef>
              <a:buFontTx/>
              <a:buChar char="–"/>
              <a:defRPr/>
            </a:pPr>
            <a:r>
              <a:rPr lang="en-US" sz="2800" dirty="0">
                <a:latin typeface="Arial" panose="020B0604020202020204" pitchFamily="34" charset="0"/>
                <a:cs typeface="Arial" panose="020B0604020202020204" pitchFamily="34" charset="0"/>
              </a:rPr>
              <a:t>The body’s energy currency</a:t>
            </a:r>
          </a:p>
          <a:p>
            <a:pPr marL="342900" indent="-342900">
              <a:spcBef>
                <a:spcPct val="20000"/>
              </a:spcBef>
              <a:buClr>
                <a:schemeClr val="tx2"/>
              </a:buClr>
              <a:buSzPct val="90000"/>
              <a:buFont typeface="Symbol" pitchFamily="18" charset="2"/>
              <a:buChar char="¨"/>
              <a:defRPr/>
            </a:pPr>
            <a:r>
              <a:rPr lang="en-US" sz="2800" dirty="0">
                <a:latin typeface="Arial" panose="020B0604020202020204" pitchFamily="34" charset="0"/>
                <a:cs typeface="Arial" panose="020B0604020202020204" pitchFamily="34" charset="0"/>
              </a:rPr>
              <a:t>Three different energy systems</a:t>
            </a:r>
          </a:p>
          <a:p>
            <a:pPr marL="742950" lvl="1" indent="-285750">
              <a:spcBef>
                <a:spcPct val="20000"/>
              </a:spcBef>
              <a:buFontTx/>
              <a:buChar char="–"/>
              <a:defRPr/>
            </a:pPr>
            <a:r>
              <a:rPr lang="en-US" sz="2800" dirty="0" err="1">
                <a:latin typeface="Arial" panose="020B0604020202020204" pitchFamily="34" charset="0"/>
                <a:cs typeface="Arial" panose="020B0604020202020204" pitchFamily="34" charset="0"/>
              </a:rPr>
              <a:t>Creatine</a:t>
            </a:r>
            <a:r>
              <a:rPr lang="en-US" sz="2800" dirty="0">
                <a:latin typeface="Arial" panose="020B0604020202020204" pitchFamily="34" charset="0"/>
                <a:cs typeface="Arial" panose="020B0604020202020204" pitchFamily="34" charset="0"/>
              </a:rPr>
              <a:t> phosphate system (ATP-PC system) – anaerobic</a:t>
            </a:r>
          </a:p>
          <a:p>
            <a:pPr marL="742950" lvl="1" indent="-285750">
              <a:spcBef>
                <a:spcPct val="20000"/>
              </a:spcBef>
              <a:buFontTx/>
              <a:buChar char="–"/>
              <a:defRPr/>
            </a:pPr>
            <a:r>
              <a:rPr lang="en-US" sz="2800" dirty="0">
                <a:latin typeface="Arial" panose="020B0604020202020204" pitchFamily="34" charset="0"/>
                <a:cs typeface="Arial" panose="020B0604020202020204" pitchFamily="34" charset="0"/>
              </a:rPr>
              <a:t>Lactic acid (anaerobic </a:t>
            </a:r>
            <a:r>
              <a:rPr lang="en-US" sz="2800" dirty="0" err="1">
                <a:latin typeface="Arial" panose="020B0604020202020204" pitchFamily="34" charset="0"/>
                <a:cs typeface="Arial" panose="020B0604020202020204" pitchFamily="34" charset="0"/>
              </a:rPr>
              <a:t>glycolysis</a:t>
            </a:r>
            <a:r>
              <a:rPr lang="en-US" sz="2800" dirty="0">
                <a:latin typeface="Arial" panose="020B0604020202020204" pitchFamily="34" charset="0"/>
                <a:cs typeface="Arial" panose="020B0604020202020204" pitchFamily="34" charset="0"/>
              </a:rPr>
              <a:t>)</a:t>
            </a:r>
          </a:p>
          <a:p>
            <a:pPr marL="742950" lvl="1" indent="-285750">
              <a:spcBef>
                <a:spcPct val="20000"/>
              </a:spcBef>
              <a:buFontTx/>
              <a:buChar char="–"/>
              <a:defRPr/>
            </a:pPr>
            <a:r>
              <a:rPr lang="en-US" sz="2800" dirty="0">
                <a:latin typeface="Arial" panose="020B0604020202020204" pitchFamily="34" charset="0"/>
                <a:cs typeface="Arial" panose="020B0604020202020204" pitchFamily="34" charset="0"/>
              </a:rPr>
              <a:t>Aerobic system</a:t>
            </a:r>
          </a:p>
          <a:p>
            <a:pPr marL="742950" lvl="1" indent="-285750">
              <a:spcBef>
                <a:spcPct val="20000"/>
              </a:spcBef>
              <a:buFontTx/>
              <a:buChar char="–"/>
              <a:defRPr/>
            </a:pPr>
            <a:endParaRPr lang="en-US" sz="2200" dirty="0">
              <a:latin typeface="+mj-lt"/>
            </a:endParaRPr>
          </a:p>
        </p:txBody>
      </p:sp>
      <p:sp>
        <p:nvSpPr>
          <p:cNvPr id="2" name="Slide Number Placeholder 1"/>
          <p:cNvSpPr>
            <a:spLocks noGrp="1"/>
          </p:cNvSpPr>
          <p:nvPr>
            <p:ph type="sldNum" sz="quarter" idx="12"/>
          </p:nvPr>
        </p:nvSpPr>
        <p:spPr/>
        <p:txBody>
          <a:bodyPr/>
          <a:lstStyle/>
          <a:p>
            <a:fld id="{2098FC7C-5A73-4CE4-9ED4-529E12F90497}" type="slidenum">
              <a:rPr lang="en-AU" smtClean="0"/>
              <a:t>53</a:t>
            </a:fld>
            <a:endParaRPr lang="en-AU"/>
          </a:p>
        </p:txBody>
      </p:sp>
    </p:spTree>
    <p:extLst>
      <p:ext uri="{BB962C8B-B14F-4D97-AF65-F5344CB8AC3E}">
        <p14:creationId xmlns:p14="http://schemas.microsoft.com/office/powerpoint/2010/main" val="54299535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Rot="1" noChangeArrowheads="1"/>
          </p:cNvSpPr>
          <p:nvPr>
            <p:ph type="title"/>
          </p:nvPr>
        </p:nvSpPr>
        <p:spPr>
          <a:xfrm>
            <a:off x="628650" y="365126"/>
            <a:ext cx="7886700" cy="892174"/>
          </a:xfrm>
        </p:spPr>
        <p:txBody>
          <a:bodyPr/>
          <a:lstStyle/>
          <a:p>
            <a:pPr eaLnBrk="1" hangingPunct="1">
              <a:defRPr/>
            </a:pPr>
            <a:r>
              <a:rPr lang="en-AU" dirty="0" smtClean="0"/>
              <a:t>ENERGY SYSTEMS</a:t>
            </a:r>
            <a:endParaRPr lang="en-US" dirty="0" smtClean="0"/>
          </a:p>
        </p:txBody>
      </p:sp>
      <p:sp>
        <p:nvSpPr>
          <p:cNvPr id="37891" name="Rectangle 3"/>
          <p:cNvSpPr>
            <a:spLocks noGrp="1" noChangeArrowheads="1"/>
          </p:cNvSpPr>
          <p:nvPr>
            <p:ph type="body" idx="1"/>
          </p:nvPr>
        </p:nvSpPr>
        <p:spPr>
          <a:xfrm>
            <a:off x="365760" y="1486219"/>
            <a:ext cx="8229600" cy="4525962"/>
          </a:xfrm>
        </p:spPr>
        <p:txBody>
          <a:bodyPr>
            <a:noAutofit/>
          </a:bodyPr>
          <a:lstStyle/>
          <a:p>
            <a:pPr eaLnBrk="1" hangingPunct="1">
              <a:lnSpc>
                <a:spcPct val="80000"/>
              </a:lnSpc>
            </a:pPr>
            <a:r>
              <a:rPr lang="en-AU" dirty="0" smtClean="0">
                <a:effectLst/>
              </a:rPr>
              <a:t>duration and intensity of exercise effect energy contribution from the main energy systems utilised during different forms of exercise</a:t>
            </a:r>
          </a:p>
          <a:p>
            <a:pPr lvl="1" eaLnBrk="1" hangingPunct="1">
              <a:lnSpc>
                <a:spcPct val="80000"/>
              </a:lnSpc>
            </a:pPr>
            <a:r>
              <a:rPr lang="en-AU" sz="2800" dirty="0" smtClean="0">
                <a:effectLst/>
              </a:rPr>
              <a:t>adenosine triphosphate</a:t>
            </a:r>
          </a:p>
          <a:p>
            <a:pPr lvl="1" eaLnBrk="1" hangingPunct="1">
              <a:lnSpc>
                <a:spcPct val="80000"/>
              </a:lnSpc>
            </a:pPr>
            <a:r>
              <a:rPr lang="en-AU" sz="2800" dirty="0" smtClean="0">
                <a:effectLst/>
              </a:rPr>
              <a:t>phosphocreatine</a:t>
            </a:r>
          </a:p>
          <a:p>
            <a:pPr lvl="1" eaLnBrk="1" hangingPunct="1">
              <a:lnSpc>
                <a:spcPct val="80000"/>
              </a:lnSpc>
            </a:pPr>
            <a:r>
              <a:rPr lang="en-AU" sz="2800" dirty="0" smtClean="0">
                <a:effectLst/>
              </a:rPr>
              <a:t>anaerobic glycolytic</a:t>
            </a:r>
          </a:p>
          <a:p>
            <a:pPr eaLnBrk="1" hangingPunct="1">
              <a:lnSpc>
                <a:spcPct val="80000"/>
              </a:lnSpc>
            </a:pPr>
            <a:r>
              <a:rPr lang="en-AU" dirty="0" smtClean="0">
                <a:effectLst/>
              </a:rPr>
              <a:t>exercise programs that utilise of fatty acid metabolism</a:t>
            </a:r>
          </a:p>
          <a:p>
            <a:pPr eaLnBrk="1" hangingPunct="1">
              <a:lnSpc>
                <a:spcPct val="80000"/>
              </a:lnSpc>
            </a:pPr>
            <a:r>
              <a:rPr lang="en-AU" dirty="0" smtClean="0">
                <a:effectLst/>
              </a:rPr>
              <a:t>energy system adaptations</a:t>
            </a:r>
          </a:p>
          <a:p>
            <a:pPr eaLnBrk="1" hangingPunct="1">
              <a:lnSpc>
                <a:spcPct val="80000"/>
              </a:lnSpc>
            </a:pPr>
            <a:r>
              <a:rPr lang="en-AU" dirty="0" smtClean="0">
                <a:effectLst/>
              </a:rPr>
              <a:t>effect of energy intake affects the breakdown of energy substrates</a:t>
            </a:r>
            <a:endParaRPr lang="en-US" dirty="0" smtClean="0">
              <a:effectLst/>
            </a:endParaRPr>
          </a:p>
          <a:p>
            <a:pPr eaLnBrk="1" hangingPunct="1">
              <a:lnSpc>
                <a:spcPct val="80000"/>
              </a:lnSpc>
            </a:pPr>
            <a:r>
              <a:rPr lang="en-AU" dirty="0" smtClean="0">
                <a:effectLst/>
              </a:rPr>
              <a:t>body systems involved in production of energy</a:t>
            </a:r>
            <a:endParaRPr lang="en-US" dirty="0" smtClean="0">
              <a:effectLst/>
            </a:endParaRPr>
          </a:p>
        </p:txBody>
      </p:sp>
      <p:sp>
        <p:nvSpPr>
          <p:cNvPr id="2" name="Slide Number Placeholder 1"/>
          <p:cNvSpPr>
            <a:spLocks noGrp="1"/>
          </p:cNvSpPr>
          <p:nvPr>
            <p:ph type="sldNum" sz="quarter" idx="12"/>
          </p:nvPr>
        </p:nvSpPr>
        <p:spPr/>
        <p:txBody>
          <a:bodyPr/>
          <a:lstStyle/>
          <a:p>
            <a:fld id="{2098FC7C-5A73-4CE4-9ED4-529E12F90497}" type="slidenum">
              <a:rPr lang="en-AU" smtClean="0"/>
              <a:t>54</a:t>
            </a:fld>
            <a:endParaRPr lang="en-AU"/>
          </a:p>
        </p:txBody>
      </p:sp>
    </p:spTree>
    <p:extLst>
      <p:ext uri="{BB962C8B-B14F-4D97-AF65-F5344CB8AC3E}">
        <p14:creationId xmlns:p14="http://schemas.microsoft.com/office/powerpoint/2010/main" val="1032970180"/>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Rot="1" noChangeArrowheads="1"/>
          </p:cNvSpPr>
          <p:nvPr>
            <p:ph type="title"/>
          </p:nvPr>
        </p:nvSpPr>
        <p:spPr/>
        <p:txBody>
          <a:bodyPr/>
          <a:lstStyle/>
          <a:p>
            <a:pPr eaLnBrk="1" hangingPunct="1">
              <a:defRPr/>
            </a:pPr>
            <a:r>
              <a:rPr lang="en-AU" sz="3800" dirty="0" smtClean="0"/>
              <a:t>ENERGY SYSTEM</a:t>
            </a:r>
            <a:r>
              <a:rPr lang="en-AU" sz="3800" b="0" dirty="0" smtClean="0"/>
              <a:t/>
            </a:r>
            <a:br>
              <a:rPr lang="en-AU" sz="3800" b="0" dirty="0" smtClean="0"/>
            </a:br>
            <a:r>
              <a:rPr lang="en-AU" sz="3800" b="0" dirty="0" smtClean="0"/>
              <a:t>Processes</a:t>
            </a:r>
            <a:endParaRPr lang="en-US" sz="3800" b="0" dirty="0" smtClean="0"/>
          </a:p>
        </p:txBody>
      </p:sp>
      <p:sp>
        <p:nvSpPr>
          <p:cNvPr id="39939" name="Rectangle 3"/>
          <p:cNvSpPr>
            <a:spLocks noGrp="1" noChangeArrowheads="1"/>
          </p:cNvSpPr>
          <p:nvPr>
            <p:ph type="body" idx="1"/>
          </p:nvPr>
        </p:nvSpPr>
        <p:spPr>
          <a:xfrm>
            <a:off x="457200" y="1773238"/>
            <a:ext cx="8229600" cy="4352925"/>
          </a:xfrm>
        </p:spPr>
        <p:txBody>
          <a:bodyPr/>
          <a:lstStyle/>
          <a:p>
            <a:pPr eaLnBrk="1" hangingPunct="1"/>
            <a:r>
              <a:rPr lang="en-AU" dirty="0" smtClean="0">
                <a:effectLst/>
              </a:rPr>
              <a:t>Anaerobic glycolysis or lactic acid system</a:t>
            </a:r>
          </a:p>
          <a:p>
            <a:pPr eaLnBrk="1" hangingPunct="1"/>
            <a:r>
              <a:rPr lang="en-AU" dirty="0" smtClean="0">
                <a:effectLst/>
              </a:rPr>
              <a:t>Aerobic metabolism</a:t>
            </a:r>
          </a:p>
          <a:p>
            <a:pPr eaLnBrk="1" hangingPunct="1"/>
            <a:r>
              <a:rPr lang="en-AU" dirty="0" smtClean="0">
                <a:effectLst/>
              </a:rPr>
              <a:t>Gluconeogenesis</a:t>
            </a:r>
          </a:p>
          <a:p>
            <a:pPr eaLnBrk="1" hangingPunct="1"/>
            <a:r>
              <a:rPr lang="en-AU" dirty="0" smtClean="0">
                <a:effectLst/>
              </a:rPr>
              <a:t>Lipolysis</a:t>
            </a:r>
            <a:endParaRPr lang="en-US" dirty="0" smtClean="0">
              <a:effectLst/>
            </a:endParaRPr>
          </a:p>
          <a:p>
            <a:pPr eaLnBrk="1" hangingPunct="1"/>
            <a:r>
              <a:rPr lang="en-AU" dirty="0" smtClean="0">
                <a:effectLst/>
              </a:rPr>
              <a:t>Use of protein as fuel</a:t>
            </a:r>
            <a:endParaRPr lang="en-US" dirty="0" smtClean="0">
              <a:effectLst/>
            </a:endParaRPr>
          </a:p>
          <a:p>
            <a:pPr eaLnBrk="1" hangingPunct="1"/>
            <a:endParaRPr lang="en-US" dirty="0" smtClean="0">
              <a:effectLst/>
            </a:endParaRPr>
          </a:p>
        </p:txBody>
      </p:sp>
      <p:sp>
        <p:nvSpPr>
          <p:cNvPr id="2" name="Slide Number Placeholder 1"/>
          <p:cNvSpPr>
            <a:spLocks noGrp="1"/>
          </p:cNvSpPr>
          <p:nvPr>
            <p:ph type="sldNum" sz="quarter" idx="12"/>
          </p:nvPr>
        </p:nvSpPr>
        <p:spPr/>
        <p:txBody>
          <a:bodyPr/>
          <a:lstStyle/>
          <a:p>
            <a:fld id="{2098FC7C-5A73-4CE4-9ED4-529E12F90497}" type="slidenum">
              <a:rPr lang="en-AU" smtClean="0"/>
              <a:t>55</a:t>
            </a:fld>
            <a:endParaRPr lang="en-AU"/>
          </a:p>
        </p:txBody>
      </p:sp>
    </p:spTree>
    <p:extLst>
      <p:ext uri="{BB962C8B-B14F-4D97-AF65-F5344CB8AC3E}">
        <p14:creationId xmlns:p14="http://schemas.microsoft.com/office/powerpoint/2010/main" val="973738915"/>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2"/>
          <p:cNvSpPr>
            <a:spLocks noGrp="1" noRot="1" noChangeArrowheads="1"/>
          </p:cNvSpPr>
          <p:nvPr>
            <p:ph type="title"/>
          </p:nvPr>
        </p:nvSpPr>
        <p:spPr/>
        <p:txBody>
          <a:bodyPr/>
          <a:lstStyle/>
          <a:p>
            <a:pPr eaLnBrk="1" hangingPunct="1">
              <a:defRPr/>
            </a:pPr>
            <a:r>
              <a:rPr lang="en-US" sz="3800" dirty="0" smtClean="0"/>
              <a:t>Adaptations to </a:t>
            </a:r>
            <a:br>
              <a:rPr lang="en-US" sz="3800" dirty="0" smtClean="0"/>
            </a:br>
            <a:r>
              <a:rPr lang="en-US" sz="3800" dirty="0" smtClean="0"/>
              <a:t>Resistance Training</a:t>
            </a:r>
            <a:br>
              <a:rPr lang="en-US" sz="3800" dirty="0" smtClean="0"/>
            </a:br>
            <a:r>
              <a:rPr lang="en-US" sz="1200" b="0" dirty="0" smtClean="0">
                <a:solidFill>
                  <a:schemeClr val="tx1"/>
                </a:solidFill>
                <a:effectLst/>
              </a:rPr>
              <a:t>(Chapter 5, NSCA)</a:t>
            </a:r>
          </a:p>
        </p:txBody>
      </p:sp>
      <p:sp>
        <p:nvSpPr>
          <p:cNvPr id="45059" name="Rectangle 3"/>
          <p:cNvSpPr>
            <a:spLocks noGrp="1" noChangeArrowheads="1"/>
          </p:cNvSpPr>
          <p:nvPr>
            <p:ph type="body" idx="1"/>
          </p:nvPr>
        </p:nvSpPr>
        <p:spPr/>
        <p:txBody>
          <a:bodyPr/>
          <a:lstStyle/>
          <a:p>
            <a:pPr eaLnBrk="1" hangingPunct="1">
              <a:lnSpc>
                <a:spcPct val="90000"/>
              </a:lnSpc>
            </a:pPr>
            <a:r>
              <a:rPr lang="en-AU" dirty="0" smtClean="0">
                <a:effectLst/>
              </a:rPr>
              <a:t>Acute</a:t>
            </a:r>
          </a:p>
          <a:p>
            <a:pPr lvl="1" eaLnBrk="1" hangingPunct="1">
              <a:lnSpc>
                <a:spcPct val="90000"/>
              </a:lnSpc>
            </a:pPr>
            <a:r>
              <a:rPr lang="en-AU" dirty="0" smtClean="0">
                <a:effectLst/>
              </a:rPr>
              <a:t>‘responses’ to exercise</a:t>
            </a:r>
          </a:p>
          <a:p>
            <a:pPr lvl="1" eaLnBrk="1" hangingPunct="1">
              <a:lnSpc>
                <a:spcPct val="90000"/>
              </a:lnSpc>
            </a:pPr>
            <a:r>
              <a:rPr lang="en-AU" dirty="0" smtClean="0">
                <a:effectLst/>
              </a:rPr>
              <a:t>Changes that occur in the body during and shortly after an exercise</a:t>
            </a:r>
          </a:p>
          <a:p>
            <a:pPr eaLnBrk="1" hangingPunct="1">
              <a:lnSpc>
                <a:spcPct val="90000"/>
              </a:lnSpc>
            </a:pPr>
            <a:r>
              <a:rPr lang="en-AU" dirty="0" smtClean="0">
                <a:effectLst/>
              </a:rPr>
              <a:t>Chronic</a:t>
            </a:r>
          </a:p>
          <a:p>
            <a:pPr lvl="1" eaLnBrk="1" hangingPunct="1">
              <a:lnSpc>
                <a:spcPct val="90000"/>
              </a:lnSpc>
            </a:pPr>
            <a:r>
              <a:rPr lang="en-US" dirty="0" smtClean="0">
                <a:effectLst/>
              </a:rPr>
              <a:t>Changes that occur after repeated training bouts and persist long after a training session is over</a:t>
            </a:r>
          </a:p>
          <a:p>
            <a:pPr eaLnBrk="1" hangingPunct="1">
              <a:lnSpc>
                <a:spcPct val="90000"/>
              </a:lnSpc>
            </a:pPr>
            <a:r>
              <a:rPr lang="en-US" dirty="0" smtClean="0">
                <a:effectLst/>
              </a:rPr>
              <a:t>Progressive overload very important</a:t>
            </a:r>
          </a:p>
        </p:txBody>
      </p:sp>
      <p:sp>
        <p:nvSpPr>
          <p:cNvPr id="2" name="Slide Number Placeholder 1"/>
          <p:cNvSpPr>
            <a:spLocks noGrp="1"/>
          </p:cNvSpPr>
          <p:nvPr>
            <p:ph type="sldNum" sz="quarter" idx="12"/>
          </p:nvPr>
        </p:nvSpPr>
        <p:spPr/>
        <p:txBody>
          <a:bodyPr/>
          <a:lstStyle/>
          <a:p>
            <a:fld id="{2098FC7C-5A73-4CE4-9ED4-529E12F90497}" type="slidenum">
              <a:rPr lang="en-AU" smtClean="0"/>
              <a:t>56</a:t>
            </a:fld>
            <a:endParaRPr lang="en-AU"/>
          </a:p>
        </p:txBody>
      </p:sp>
    </p:spTree>
    <p:extLst>
      <p:ext uri="{BB962C8B-B14F-4D97-AF65-F5344CB8AC3E}">
        <p14:creationId xmlns:p14="http://schemas.microsoft.com/office/powerpoint/2010/main" val="3770081461"/>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2"/>
          <p:cNvSpPr>
            <a:spLocks noGrp="1" noRot="1" noChangeArrowheads="1"/>
          </p:cNvSpPr>
          <p:nvPr>
            <p:ph type="title"/>
          </p:nvPr>
        </p:nvSpPr>
        <p:spPr/>
        <p:txBody>
          <a:bodyPr/>
          <a:lstStyle/>
          <a:p>
            <a:pPr eaLnBrk="1" hangingPunct="1">
              <a:defRPr/>
            </a:pPr>
            <a:r>
              <a:rPr lang="en-US" sz="3800" dirty="0" smtClean="0"/>
              <a:t>Adaptations to </a:t>
            </a:r>
            <a:br>
              <a:rPr lang="en-US" sz="3800" dirty="0" smtClean="0"/>
            </a:br>
            <a:r>
              <a:rPr lang="en-US" sz="3800" dirty="0" smtClean="0"/>
              <a:t>Resistance Training</a:t>
            </a:r>
            <a:br>
              <a:rPr lang="en-US" sz="3800" dirty="0" smtClean="0"/>
            </a:br>
            <a:r>
              <a:rPr lang="en-US" sz="1200" b="0" dirty="0" smtClean="0">
                <a:solidFill>
                  <a:schemeClr val="tx1"/>
                </a:solidFill>
                <a:effectLst/>
              </a:rPr>
              <a:t>(Chapter 5, NSCA)</a:t>
            </a:r>
          </a:p>
        </p:txBody>
      </p:sp>
      <p:sp>
        <p:nvSpPr>
          <p:cNvPr id="45059" name="Rectangle 3"/>
          <p:cNvSpPr>
            <a:spLocks noGrp="1" noChangeArrowheads="1"/>
          </p:cNvSpPr>
          <p:nvPr>
            <p:ph type="body" idx="1"/>
          </p:nvPr>
        </p:nvSpPr>
        <p:spPr>
          <a:xfrm>
            <a:off x="628650" y="1825624"/>
            <a:ext cx="7886700" cy="4775897"/>
          </a:xfrm>
        </p:spPr>
        <p:txBody>
          <a:bodyPr>
            <a:noAutofit/>
          </a:bodyPr>
          <a:lstStyle/>
          <a:p>
            <a:pPr>
              <a:lnSpc>
                <a:spcPct val="120000"/>
              </a:lnSpc>
            </a:pPr>
            <a:r>
              <a:rPr lang="en-AU" sz="2400" dirty="0"/>
              <a:t>Nervous	</a:t>
            </a:r>
            <a:endParaRPr lang="en-AU" sz="2400" dirty="0" smtClean="0"/>
          </a:p>
          <a:p>
            <a:pPr lvl="1">
              <a:lnSpc>
                <a:spcPct val="100000"/>
              </a:lnSpc>
              <a:spcBef>
                <a:spcPts val="0"/>
              </a:spcBef>
            </a:pPr>
            <a:r>
              <a:rPr lang="en-AU" dirty="0" smtClean="0"/>
              <a:t>Increased </a:t>
            </a:r>
            <a:r>
              <a:rPr lang="en-AU" dirty="0"/>
              <a:t>EMG amplitude</a:t>
            </a:r>
          </a:p>
          <a:p>
            <a:pPr lvl="1">
              <a:lnSpc>
                <a:spcPct val="100000"/>
              </a:lnSpc>
              <a:spcBef>
                <a:spcPts val="0"/>
              </a:spcBef>
            </a:pPr>
            <a:r>
              <a:rPr lang="en-AU" dirty="0" smtClean="0"/>
              <a:t>Increased </a:t>
            </a:r>
            <a:r>
              <a:rPr lang="en-AU" dirty="0"/>
              <a:t>skill</a:t>
            </a:r>
          </a:p>
          <a:p>
            <a:pPr lvl="1">
              <a:lnSpc>
                <a:spcPct val="100000"/>
              </a:lnSpc>
              <a:spcBef>
                <a:spcPts val="0"/>
              </a:spcBef>
            </a:pPr>
            <a:r>
              <a:rPr lang="en-AU" dirty="0" smtClean="0"/>
              <a:t>Increased </a:t>
            </a:r>
            <a:r>
              <a:rPr lang="en-AU" dirty="0"/>
              <a:t>motor unit recruitment</a:t>
            </a:r>
          </a:p>
          <a:p>
            <a:pPr lvl="1">
              <a:lnSpc>
                <a:spcPct val="100000"/>
              </a:lnSpc>
              <a:spcBef>
                <a:spcPts val="0"/>
              </a:spcBef>
            </a:pPr>
            <a:r>
              <a:rPr lang="en-AU" dirty="0" smtClean="0"/>
              <a:t>Increased </a:t>
            </a:r>
            <a:r>
              <a:rPr lang="en-AU" dirty="0"/>
              <a:t>motor unit firing rate</a:t>
            </a:r>
          </a:p>
          <a:p>
            <a:pPr lvl="1">
              <a:lnSpc>
                <a:spcPct val="100000"/>
              </a:lnSpc>
              <a:spcBef>
                <a:spcPts val="0"/>
              </a:spcBef>
            </a:pPr>
            <a:r>
              <a:rPr lang="en-AU" dirty="0" smtClean="0"/>
              <a:t>Decreased </a:t>
            </a:r>
            <a:r>
              <a:rPr lang="en-AU" dirty="0"/>
              <a:t>co-contraction</a:t>
            </a:r>
          </a:p>
          <a:p>
            <a:pPr lvl="1">
              <a:lnSpc>
                <a:spcPct val="100000"/>
              </a:lnSpc>
              <a:spcBef>
                <a:spcPts val="0"/>
              </a:spcBef>
            </a:pPr>
            <a:r>
              <a:rPr lang="en-AU" dirty="0" smtClean="0"/>
              <a:t>Increased </a:t>
            </a:r>
            <a:r>
              <a:rPr lang="en-AU" dirty="0"/>
              <a:t>motor-unit synchronization</a:t>
            </a:r>
          </a:p>
          <a:p>
            <a:pPr>
              <a:lnSpc>
                <a:spcPct val="120000"/>
              </a:lnSpc>
            </a:pPr>
            <a:r>
              <a:rPr lang="en-AU" sz="2400" dirty="0"/>
              <a:t>Muscular	</a:t>
            </a:r>
            <a:endParaRPr lang="en-AU" sz="2400" dirty="0" smtClean="0"/>
          </a:p>
          <a:p>
            <a:pPr lvl="1">
              <a:lnSpc>
                <a:spcPct val="100000"/>
              </a:lnSpc>
              <a:spcBef>
                <a:spcPts val="0"/>
              </a:spcBef>
            </a:pPr>
            <a:r>
              <a:rPr lang="en-AU" dirty="0" smtClean="0"/>
              <a:t>Increased </a:t>
            </a:r>
            <a:r>
              <a:rPr lang="en-AU" dirty="0"/>
              <a:t>cross-sectional area</a:t>
            </a:r>
          </a:p>
          <a:p>
            <a:pPr lvl="1">
              <a:lnSpc>
                <a:spcPct val="100000"/>
              </a:lnSpc>
              <a:spcBef>
                <a:spcPts val="0"/>
              </a:spcBef>
            </a:pPr>
            <a:r>
              <a:rPr lang="en-AU" dirty="0" smtClean="0"/>
              <a:t>Increased </a:t>
            </a:r>
            <a:r>
              <a:rPr lang="en-AU" dirty="0"/>
              <a:t>size and number of myofibrils</a:t>
            </a:r>
          </a:p>
          <a:p>
            <a:pPr lvl="1">
              <a:lnSpc>
                <a:spcPct val="100000"/>
              </a:lnSpc>
              <a:spcBef>
                <a:spcPts val="0"/>
              </a:spcBef>
            </a:pPr>
            <a:r>
              <a:rPr lang="en-AU" dirty="0" err="1" smtClean="0"/>
              <a:t>Fiber</a:t>
            </a:r>
            <a:r>
              <a:rPr lang="en-AU" dirty="0" smtClean="0"/>
              <a:t> </a:t>
            </a:r>
            <a:r>
              <a:rPr lang="en-AU" dirty="0"/>
              <a:t>subtype shift from Type </a:t>
            </a:r>
            <a:r>
              <a:rPr lang="en-AU" dirty="0" err="1"/>
              <a:t>IIb</a:t>
            </a:r>
            <a:r>
              <a:rPr lang="en-AU" dirty="0"/>
              <a:t> to Type </a:t>
            </a:r>
            <a:r>
              <a:rPr lang="en-AU" dirty="0" err="1" smtClean="0"/>
              <a:t>IIa</a:t>
            </a:r>
            <a:endParaRPr lang="en-AU" dirty="0"/>
          </a:p>
        </p:txBody>
      </p:sp>
      <p:sp>
        <p:nvSpPr>
          <p:cNvPr id="2" name="Slide Number Placeholder 1"/>
          <p:cNvSpPr>
            <a:spLocks noGrp="1"/>
          </p:cNvSpPr>
          <p:nvPr>
            <p:ph type="sldNum" sz="quarter" idx="12"/>
          </p:nvPr>
        </p:nvSpPr>
        <p:spPr/>
        <p:txBody>
          <a:bodyPr/>
          <a:lstStyle/>
          <a:p>
            <a:fld id="{2098FC7C-5A73-4CE4-9ED4-529E12F90497}" type="slidenum">
              <a:rPr lang="en-AU" smtClean="0"/>
              <a:t>57</a:t>
            </a:fld>
            <a:endParaRPr lang="en-AU" dirty="0"/>
          </a:p>
        </p:txBody>
      </p:sp>
    </p:spTree>
    <p:extLst>
      <p:ext uri="{BB962C8B-B14F-4D97-AF65-F5344CB8AC3E}">
        <p14:creationId xmlns:p14="http://schemas.microsoft.com/office/powerpoint/2010/main" val="470258979"/>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2"/>
          <p:cNvSpPr>
            <a:spLocks noGrp="1" noRot="1" noChangeArrowheads="1"/>
          </p:cNvSpPr>
          <p:nvPr>
            <p:ph type="title"/>
          </p:nvPr>
        </p:nvSpPr>
        <p:spPr/>
        <p:txBody>
          <a:bodyPr/>
          <a:lstStyle/>
          <a:p>
            <a:pPr eaLnBrk="1" hangingPunct="1">
              <a:defRPr/>
            </a:pPr>
            <a:r>
              <a:rPr lang="en-US" sz="3800" dirty="0" smtClean="0"/>
              <a:t>Adaptations to </a:t>
            </a:r>
            <a:br>
              <a:rPr lang="en-US" sz="3800" dirty="0" smtClean="0"/>
            </a:br>
            <a:r>
              <a:rPr lang="en-US" sz="3800" dirty="0" smtClean="0"/>
              <a:t>Resistance Training</a:t>
            </a:r>
            <a:br>
              <a:rPr lang="en-US" sz="3800" dirty="0" smtClean="0"/>
            </a:br>
            <a:r>
              <a:rPr lang="en-US" sz="1200" b="0" dirty="0" smtClean="0">
                <a:solidFill>
                  <a:schemeClr val="tx1"/>
                </a:solidFill>
                <a:effectLst/>
              </a:rPr>
              <a:t>(Chapter 5, NSCA)</a:t>
            </a:r>
          </a:p>
        </p:txBody>
      </p:sp>
      <p:sp>
        <p:nvSpPr>
          <p:cNvPr id="45059" name="Rectangle 3"/>
          <p:cNvSpPr>
            <a:spLocks noGrp="1" noChangeArrowheads="1"/>
          </p:cNvSpPr>
          <p:nvPr>
            <p:ph type="body" idx="1"/>
          </p:nvPr>
        </p:nvSpPr>
        <p:spPr>
          <a:xfrm>
            <a:off x="628650" y="2062976"/>
            <a:ext cx="7886700" cy="4538545"/>
          </a:xfrm>
        </p:spPr>
        <p:txBody>
          <a:bodyPr>
            <a:noAutofit/>
          </a:bodyPr>
          <a:lstStyle/>
          <a:p>
            <a:pPr>
              <a:lnSpc>
                <a:spcPct val="120000"/>
              </a:lnSpc>
            </a:pPr>
            <a:r>
              <a:rPr lang="en-AU" sz="2400" dirty="0" smtClean="0"/>
              <a:t>Skeletal</a:t>
            </a:r>
          </a:p>
          <a:p>
            <a:pPr lvl="1">
              <a:lnSpc>
                <a:spcPct val="120000"/>
              </a:lnSpc>
            </a:pPr>
            <a:r>
              <a:rPr lang="en-AU" dirty="0" smtClean="0"/>
              <a:t>Increase </a:t>
            </a:r>
            <a:r>
              <a:rPr lang="en-AU" dirty="0"/>
              <a:t>bone formation / </a:t>
            </a:r>
            <a:r>
              <a:rPr lang="en-AU" dirty="0" smtClean="0"/>
              <a:t>mass</a:t>
            </a:r>
          </a:p>
          <a:p>
            <a:pPr>
              <a:lnSpc>
                <a:spcPct val="100000"/>
              </a:lnSpc>
            </a:pPr>
            <a:r>
              <a:rPr lang="en-AU" sz="2400" dirty="0"/>
              <a:t>Metabolic</a:t>
            </a:r>
          </a:p>
          <a:p>
            <a:pPr lvl="1">
              <a:lnSpc>
                <a:spcPct val="100000"/>
              </a:lnSpc>
            </a:pPr>
            <a:r>
              <a:rPr lang="en-AU" dirty="0"/>
              <a:t>Possibly increased concentration of ATP and </a:t>
            </a:r>
            <a:r>
              <a:rPr lang="en-AU" dirty="0" err="1"/>
              <a:t>creatine</a:t>
            </a:r>
            <a:r>
              <a:rPr lang="en-AU" dirty="0"/>
              <a:t> phosphate</a:t>
            </a:r>
          </a:p>
          <a:p>
            <a:pPr lvl="1">
              <a:lnSpc>
                <a:spcPct val="100000"/>
              </a:lnSpc>
            </a:pPr>
            <a:r>
              <a:rPr lang="en-AU" dirty="0"/>
              <a:t>Possibly increased concentration of </a:t>
            </a:r>
            <a:r>
              <a:rPr lang="en-AU" dirty="0" err="1"/>
              <a:t>creatine</a:t>
            </a:r>
            <a:r>
              <a:rPr lang="en-AU" dirty="0"/>
              <a:t> kinase and </a:t>
            </a:r>
            <a:r>
              <a:rPr lang="en-AU" dirty="0" err="1"/>
              <a:t>myokinase</a:t>
            </a:r>
            <a:endParaRPr lang="en-AU" dirty="0"/>
          </a:p>
          <a:p>
            <a:pPr lvl="1">
              <a:lnSpc>
                <a:spcPct val="120000"/>
              </a:lnSpc>
            </a:pPr>
            <a:endParaRPr lang="en-AU" dirty="0"/>
          </a:p>
        </p:txBody>
      </p:sp>
      <p:sp>
        <p:nvSpPr>
          <p:cNvPr id="2" name="Slide Number Placeholder 1"/>
          <p:cNvSpPr>
            <a:spLocks noGrp="1"/>
          </p:cNvSpPr>
          <p:nvPr>
            <p:ph type="sldNum" sz="quarter" idx="12"/>
          </p:nvPr>
        </p:nvSpPr>
        <p:spPr/>
        <p:txBody>
          <a:bodyPr/>
          <a:lstStyle/>
          <a:p>
            <a:fld id="{2098FC7C-5A73-4CE4-9ED4-529E12F90497}" type="slidenum">
              <a:rPr lang="en-AU" smtClean="0"/>
              <a:t>58</a:t>
            </a:fld>
            <a:endParaRPr lang="en-AU"/>
          </a:p>
        </p:txBody>
      </p:sp>
    </p:spTree>
    <p:extLst>
      <p:ext uri="{BB962C8B-B14F-4D97-AF65-F5344CB8AC3E}">
        <p14:creationId xmlns:p14="http://schemas.microsoft.com/office/powerpoint/2010/main" val="663924184"/>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2"/>
          <p:cNvSpPr>
            <a:spLocks noGrp="1" noRot="1" noChangeArrowheads="1"/>
          </p:cNvSpPr>
          <p:nvPr>
            <p:ph type="title"/>
          </p:nvPr>
        </p:nvSpPr>
        <p:spPr/>
        <p:txBody>
          <a:bodyPr/>
          <a:lstStyle/>
          <a:p>
            <a:pPr eaLnBrk="1" hangingPunct="1">
              <a:defRPr/>
            </a:pPr>
            <a:r>
              <a:rPr lang="en-US" sz="3800" dirty="0" smtClean="0"/>
              <a:t>Adaptations to </a:t>
            </a:r>
            <a:br>
              <a:rPr lang="en-US" sz="3800" dirty="0" smtClean="0"/>
            </a:br>
            <a:r>
              <a:rPr lang="en-US" sz="3800" dirty="0" smtClean="0"/>
              <a:t>Resistance Training</a:t>
            </a:r>
            <a:br>
              <a:rPr lang="en-US" sz="3800" dirty="0" smtClean="0"/>
            </a:br>
            <a:r>
              <a:rPr lang="en-US" sz="1200" b="0" dirty="0" smtClean="0">
                <a:solidFill>
                  <a:schemeClr val="tx1"/>
                </a:solidFill>
                <a:effectLst/>
              </a:rPr>
              <a:t>(Chapter 5, NSCA)</a:t>
            </a:r>
          </a:p>
        </p:txBody>
      </p:sp>
      <p:sp>
        <p:nvSpPr>
          <p:cNvPr id="45059" name="Rectangle 3"/>
          <p:cNvSpPr>
            <a:spLocks noGrp="1" noChangeArrowheads="1"/>
          </p:cNvSpPr>
          <p:nvPr>
            <p:ph type="body" idx="1"/>
          </p:nvPr>
        </p:nvSpPr>
        <p:spPr/>
        <p:txBody>
          <a:bodyPr>
            <a:noAutofit/>
          </a:bodyPr>
          <a:lstStyle/>
          <a:p>
            <a:pPr>
              <a:lnSpc>
                <a:spcPct val="100000"/>
              </a:lnSpc>
            </a:pPr>
            <a:r>
              <a:rPr lang="en-AU" sz="2400" dirty="0" smtClean="0"/>
              <a:t>Hormonal</a:t>
            </a:r>
            <a:r>
              <a:rPr lang="en-AU" sz="2400" dirty="0"/>
              <a:t>	</a:t>
            </a:r>
            <a:endParaRPr lang="en-AU" sz="2400" dirty="0" smtClean="0"/>
          </a:p>
          <a:p>
            <a:pPr lvl="1">
              <a:lnSpc>
                <a:spcPct val="100000"/>
              </a:lnSpc>
            </a:pPr>
            <a:r>
              <a:rPr lang="en-AU" dirty="0" smtClean="0"/>
              <a:t>Increased </a:t>
            </a:r>
            <a:r>
              <a:rPr lang="en-AU" dirty="0"/>
              <a:t>concentration of testosterone</a:t>
            </a:r>
          </a:p>
          <a:p>
            <a:pPr lvl="1">
              <a:lnSpc>
                <a:spcPct val="100000"/>
              </a:lnSpc>
            </a:pPr>
            <a:r>
              <a:rPr lang="en-AU" dirty="0" smtClean="0"/>
              <a:t>Altered </a:t>
            </a:r>
            <a:r>
              <a:rPr lang="en-AU" dirty="0"/>
              <a:t>epinephrine response</a:t>
            </a:r>
          </a:p>
          <a:p>
            <a:pPr lvl="1">
              <a:lnSpc>
                <a:spcPct val="100000"/>
              </a:lnSpc>
            </a:pPr>
            <a:r>
              <a:rPr lang="en-AU" dirty="0" smtClean="0"/>
              <a:t>Increased </a:t>
            </a:r>
            <a:r>
              <a:rPr lang="en-AU" dirty="0"/>
              <a:t>sensitivity of receptor sites</a:t>
            </a:r>
          </a:p>
          <a:p>
            <a:pPr>
              <a:lnSpc>
                <a:spcPct val="100000"/>
              </a:lnSpc>
            </a:pPr>
            <a:r>
              <a:rPr lang="en-AU" sz="2400" dirty="0"/>
              <a:t>Cardiovascular	</a:t>
            </a:r>
            <a:endParaRPr lang="en-AU" sz="2400" dirty="0" smtClean="0"/>
          </a:p>
          <a:p>
            <a:pPr lvl="1">
              <a:lnSpc>
                <a:spcPct val="100000"/>
              </a:lnSpc>
            </a:pPr>
            <a:r>
              <a:rPr lang="en-AU" dirty="0" smtClean="0"/>
              <a:t>Augmentation </a:t>
            </a:r>
            <a:r>
              <a:rPr lang="en-AU" dirty="0"/>
              <a:t>of the development of endurance and running efficiency</a:t>
            </a:r>
          </a:p>
          <a:p>
            <a:pPr lvl="1">
              <a:lnSpc>
                <a:spcPct val="100000"/>
              </a:lnSpc>
            </a:pPr>
            <a:r>
              <a:rPr lang="en-AU" dirty="0" smtClean="0"/>
              <a:t>Increased </a:t>
            </a:r>
            <a:r>
              <a:rPr lang="en-AU" dirty="0" err="1"/>
              <a:t>capillarisation</a:t>
            </a:r>
            <a:endParaRPr lang="en-AU" dirty="0"/>
          </a:p>
          <a:p>
            <a:pPr lvl="1">
              <a:lnSpc>
                <a:spcPct val="100000"/>
              </a:lnSpc>
            </a:pPr>
            <a:r>
              <a:rPr lang="en-AU" dirty="0" smtClean="0"/>
              <a:t>Decreased </a:t>
            </a:r>
            <a:r>
              <a:rPr lang="en-AU" dirty="0"/>
              <a:t>myoglobin and mitochondrial density</a:t>
            </a:r>
            <a:endParaRPr lang="en-US" dirty="0" smtClean="0">
              <a:effectLst/>
            </a:endParaRPr>
          </a:p>
        </p:txBody>
      </p:sp>
      <p:sp>
        <p:nvSpPr>
          <p:cNvPr id="2" name="Slide Number Placeholder 1"/>
          <p:cNvSpPr>
            <a:spLocks noGrp="1"/>
          </p:cNvSpPr>
          <p:nvPr>
            <p:ph type="sldNum" sz="quarter" idx="12"/>
          </p:nvPr>
        </p:nvSpPr>
        <p:spPr/>
        <p:txBody>
          <a:bodyPr/>
          <a:lstStyle/>
          <a:p>
            <a:fld id="{2098FC7C-5A73-4CE4-9ED4-529E12F90497}" type="slidenum">
              <a:rPr lang="en-AU" smtClean="0"/>
              <a:t>59</a:t>
            </a:fld>
            <a:endParaRPr lang="en-AU"/>
          </a:p>
        </p:txBody>
      </p:sp>
    </p:spTree>
    <p:extLst>
      <p:ext uri="{BB962C8B-B14F-4D97-AF65-F5344CB8AC3E}">
        <p14:creationId xmlns:p14="http://schemas.microsoft.com/office/powerpoint/2010/main" val="4230543456"/>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p:cNvSpPr>
            <a:spLocks noGrp="1" noRot="1" noChangeArrowheads="1"/>
          </p:cNvSpPr>
          <p:nvPr>
            <p:ph type="title"/>
          </p:nvPr>
        </p:nvSpPr>
        <p:spPr/>
        <p:txBody>
          <a:bodyPr/>
          <a:lstStyle/>
          <a:p>
            <a:pPr eaLnBrk="1" hangingPunct="1">
              <a:defRPr/>
            </a:pPr>
            <a:r>
              <a:rPr lang="en-US" sz="3800" dirty="0" smtClean="0"/>
              <a:t>Factors that Influence Adaptations to Aerobic Training</a:t>
            </a:r>
            <a:br>
              <a:rPr lang="en-US" sz="3800" dirty="0" smtClean="0"/>
            </a:br>
            <a:r>
              <a:rPr lang="en-US" sz="1200" b="0" dirty="0" smtClean="0">
                <a:solidFill>
                  <a:schemeClr val="tx1"/>
                </a:solidFill>
                <a:effectLst/>
              </a:rPr>
              <a:t>(Chapter 6, NSCA)</a:t>
            </a:r>
          </a:p>
        </p:txBody>
      </p:sp>
      <p:sp>
        <p:nvSpPr>
          <p:cNvPr id="134183" name="Rectangle 39"/>
          <p:cNvSpPr>
            <a:spLocks noGrp="1" noChangeArrowheads="1"/>
          </p:cNvSpPr>
          <p:nvPr>
            <p:ph type="body" idx="1"/>
          </p:nvPr>
        </p:nvSpPr>
        <p:spPr>
          <a:xfrm>
            <a:off x="3276600" y="2349500"/>
            <a:ext cx="5410200" cy="3776663"/>
          </a:xfrm>
        </p:spPr>
        <p:txBody>
          <a:bodyPr/>
          <a:lstStyle/>
          <a:p>
            <a:pPr eaLnBrk="1" hangingPunct="1">
              <a:defRPr/>
            </a:pPr>
            <a:r>
              <a:rPr lang="en-US" dirty="0" smtClean="0"/>
              <a:t>Specificity</a:t>
            </a:r>
          </a:p>
          <a:p>
            <a:pPr eaLnBrk="1" hangingPunct="1">
              <a:defRPr/>
            </a:pPr>
            <a:r>
              <a:rPr lang="en-US" dirty="0" smtClean="0"/>
              <a:t>Genetics</a:t>
            </a:r>
          </a:p>
          <a:p>
            <a:pPr eaLnBrk="1" hangingPunct="1">
              <a:defRPr/>
            </a:pPr>
            <a:r>
              <a:rPr lang="en-US" dirty="0" smtClean="0"/>
              <a:t>Sex</a:t>
            </a:r>
          </a:p>
          <a:p>
            <a:pPr eaLnBrk="1" hangingPunct="1">
              <a:defRPr/>
            </a:pPr>
            <a:r>
              <a:rPr lang="en-US" dirty="0" smtClean="0"/>
              <a:t>Age</a:t>
            </a:r>
          </a:p>
        </p:txBody>
      </p:sp>
      <p:sp>
        <p:nvSpPr>
          <p:cNvPr id="2" name="Slide Number Placeholder 1"/>
          <p:cNvSpPr>
            <a:spLocks noGrp="1"/>
          </p:cNvSpPr>
          <p:nvPr>
            <p:ph type="sldNum" sz="quarter" idx="12"/>
          </p:nvPr>
        </p:nvSpPr>
        <p:spPr/>
        <p:txBody>
          <a:bodyPr/>
          <a:lstStyle/>
          <a:p>
            <a:fld id="{2098FC7C-5A73-4CE4-9ED4-529E12F90497}" type="slidenum">
              <a:rPr lang="en-AU" smtClean="0"/>
              <a:t>60</a:t>
            </a:fld>
            <a:endParaRPr lang="en-AU"/>
          </a:p>
        </p:txBody>
      </p:sp>
    </p:spTree>
    <p:extLst>
      <p:ext uri="{BB962C8B-B14F-4D97-AF65-F5344CB8AC3E}">
        <p14:creationId xmlns:p14="http://schemas.microsoft.com/office/powerpoint/2010/main" val="1791328900"/>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AU" dirty="0" smtClean="0"/>
              <a:t>BIOMECHANICS</a:t>
            </a:r>
            <a:endParaRPr lang="en-AU" dirty="0"/>
          </a:p>
        </p:txBody>
      </p:sp>
      <p:sp>
        <p:nvSpPr>
          <p:cNvPr id="3" name="Subtitle 2"/>
          <p:cNvSpPr>
            <a:spLocks noGrp="1"/>
          </p:cNvSpPr>
          <p:nvPr>
            <p:ph type="subTitle" idx="1"/>
          </p:nvPr>
        </p:nvSpPr>
        <p:spPr/>
        <p:txBody>
          <a:bodyPr/>
          <a:lstStyle/>
          <a:p>
            <a:endParaRPr lang="en-AU"/>
          </a:p>
        </p:txBody>
      </p:sp>
      <p:sp>
        <p:nvSpPr>
          <p:cNvPr id="4" name="Slide Number Placeholder 3"/>
          <p:cNvSpPr>
            <a:spLocks noGrp="1"/>
          </p:cNvSpPr>
          <p:nvPr>
            <p:ph type="sldNum" sz="quarter" idx="12"/>
          </p:nvPr>
        </p:nvSpPr>
        <p:spPr/>
        <p:txBody>
          <a:bodyPr/>
          <a:lstStyle/>
          <a:p>
            <a:fld id="{2098FC7C-5A73-4CE4-9ED4-529E12F90497}" type="slidenum">
              <a:rPr lang="en-AU" smtClean="0"/>
              <a:t>61</a:t>
            </a:fld>
            <a:endParaRPr lang="en-AU"/>
          </a:p>
        </p:txBody>
      </p:sp>
    </p:spTree>
    <p:extLst>
      <p:ext uri="{BB962C8B-B14F-4D97-AF65-F5344CB8AC3E}">
        <p14:creationId xmlns:p14="http://schemas.microsoft.com/office/powerpoint/2010/main" val="294570369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Rot="1" noChangeArrowheads="1"/>
          </p:cNvSpPr>
          <p:nvPr>
            <p:ph type="title"/>
          </p:nvPr>
        </p:nvSpPr>
        <p:spPr/>
        <p:txBody>
          <a:bodyPr/>
          <a:lstStyle/>
          <a:p>
            <a:pPr eaLnBrk="1" hangingPunct="1">
              <a:defRPr/>
            </a:pPr>
            <a:r>
              <a:rPr lang="en-US" smtClean="0"/>
              <a:t>What is Biomechanics?</a:t>
            </a:r>
          </a:p>
        </p:txBody>
      </p:sp>
      <p:sp>
        <p:nvSpPr>
          <p:cNvPr id="49155" name="Rectangle 3"/>
          <p:cNvSpPr>
            <a:spLocks noGrp="1" noChangeArrowheads="1"/>
          </p:cNvSpPr>
          <p:nvPr>
            <p:ph type="body" idx="1"/>
          </p:nvPr>
        </p:nvSpPr>
        <p:spPr>
          <a:xfrm>
            <a:off x="457200" y="1600200"/>
            <a:ext cx="8229600" cy="4924425"/>
          </a:xfrm>
        </p:spPr>
        <p:txBody>
          <a:bodyPr>
            <a:normAutofit/>
          </a:bodyPr>
          <a:lstStyle/>
          <a:p>
            <a:pPr eaLnBrk="1" hangingPunct="1"/>
            <a:r>
              <a:rPr lang="en-AU" dirty="0" smtClean="0">
                <a:effectLst/>
              </a:rPr>
              <a:t>Study of motion and causes of motion of all living things</a:t>
            </a:r>
          </a:p>
          <a:p>
            <a:pPr eaLnBrk="1" hangingPunct="1"/>
            <a:r>
              <a:rPr lang="en-AU" dirty="0" smtClean="0">
                <a:effectLst/>
              </a:rPr>
              <a:t>Uses a branch of physics known as mechanics</a:t>
            </a:r>
          </a:p>
          <a:p>
            <a:pPr eaLnBrk="1" hangingPunct="1"/>
            <a:r>
              <a:rPr lang="en-AU" dirty="0" smtClean="0">
                <a:effectLst/>
              </a:rPr>
              <a:t>Essential for personal trainers: forms the basis for documenting human motion (kinematics) and understanding the causes of that motion (kinetics) (ACSM, 2006)</a:t>
            </a:r>
          </a:p>
        </p:txBody>
      </p:sp>
      <p:sp>
        <p:nvSpPr>
          <p:cNvPr id="2" name="Slide Number Placeholder 1"/>
          <p:cNvSpPr>
            <a:spLocks noGrp="1"/>
          </p:cNvSpPr>
          <p:nvPr>
            <p:ph type="sldNum" sz="quarter" idx="12"/>
          </p:nvPr>
        </p:nvSpPr>
        <p:spPr/>
        <p:txBody>
          <a:bodyPr/>
          <a:lstStyle/>
          <a:p>
            <a:fld id="{2098FC7C-5A73-4CE4-9ED4-529E12F90497}" type="slidenum">
              <a:rPr lang="en-AU" smtClean="0"/>
              <a:t>62</a:t>
            </a:fld>
            <a:endParaRPr lang="en-AU"/>
          </a:p>
        </p:txBody>
      </p:sp>
    </p:spTree>
    <p:extLst>
      <p:ext uri="{BB962C8B-B14F-4D97-AF65-F5344CB8AC3E}">
        <p14:creationId xmlns:p14="http://schemas.microsoft.com/office/powerpoint/2010/main" val="3664063334"/>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2"/>
          <p:cNvSpPr>
            <a:spLocks noGrp="1" noRot="1" noChangeArrowheads="1"/>
          </p:cNvSpPr>
          <p:nvPr>
            <p:ph type="title"/>
          </p:nvPr>
        </p:nvSpPr>
        <p:spPr/>
        <p:txBody>
          <a:bodyPr/>
          <a:lstStyle/>
          <a:p>
            <a:pPr eaLnBrk="1" hangingPunct="1">
              <a:defRPr/>
            </a:pPr>
            <a:r>
              <a:rPr lang="en-US" b="1" dirty="0" smtClean="0">
                <a:solidFill>
                  <a:srgbClr val="0070C0"/>
                </a:solidFill>
                <a:latin typeface="Arial" panose="020B0604020202020204" pitchFamily="34" charset="0"/>
                <a:cs typeface="Arial" panose="020B0604020202020204" pitchFamily="34" charset="0"/>
              </a:rPr>
              <a:t>Planes of Motion</a:t>
            </a:r>
          </a:p>
        </p:txBody>
      </p:sp>
      <p:sp>
        <p:nvSpPr>
          <p:cNvPr id="51203" name="Rectangle 3"/>
          <p:cNvSpPr>
            <a:spLocks noGrp="1" noChangeArrowheads="1"/>
          </p:cNvSpPr>
          <p:nvPr>
            <p:ph type="body" sz="half" idx="1"/>
          </p:nvPr>
        </p:nvSpPr>
        <p:spPr/>
        <p:txBody>
          <a:bodyPr>
            <a:noAutofit/>
          </a:bodyPr>
          <a:lstStyle/>
          <a:p>
            <a:pPr eaLnBrk="1" hangingPunct="1"/>
            <a:r>
              <a:rPr lang="en-US" sz="2400" dirty="0" smtClean="0">
                <a:effectLst/>
                <a:latin typeface="Arial" panose="020B0604020202020204" pitchFamily="34" charset="0"/>
                <a:cs typeface="Arial" panose="020B0604020202020204" pitchFamily="34" charset="0"/>
              </a:rPr>
              <a:t>Anatomical position</a:t>
            </a:r>
          </a:p>
          <a:p>
            <a:pPr eaLnBrk="1" hangingPunct="1"/>
            <a:r>
              <a:rPr lang="en-US" sz="2400" dirty="0" smtClean="0">
                <a:effectLst/>
                <a:latin typeface="Arial" panose="020B0604020202020204" pitchFamily="34" charset="0"/>
                <a:cs typeface="Arial" panose="020B0604020202020204" pitchFamily="34" charset="0"/>
              </a:rPr>
              <a:t>Planes of motion</a:t>
            </a:r>
          </a:p>
          <a:p>
            <a:pPr lvl="1" eaLnBrk="1" hangingPunct="1"/>
            <a:r>
              <a:rPr lang="en-US" dirty="0" smtClean="0">
                <a:effectLst/>
                <a:latin typeface="Arial" panose="020B0604020202020204" pitchFamily="34" charset="0"/>
                <a:cs typeface="Arial" panose="020B0604020202020204" pitchFamily="34" charset="0"/>
              </a:rPr>
              <a:t>Sagittal</a:t>
            </a:r>
          </a:p>
          <a:p>
            <a:pPr lvl="1" eaLnBrk="1" hangingPunct="1"/>
            <a:r>
              <a:rPr lang="en-US" dirty="0" smtClean="0">
                <a:effectLst/>
                <a:latin typeface="Arial" panose="020B0604020202020204" pitchFamily="34" charset="0"/>
                <a:cs typeface="Arial" panose="020B0604020202020204" pitchFamily="34" charset="0"/>
              </a:rPr>
              <a:t>Frontal (coronal)</a:t>
            </a:r>
          </a:p>
          <a:p>
            <a:pPr lvl="1" eaLnBrk="1" hangingPunct="1"/>
            <a:r>
              <a:rPr lang="en-US" dirty="0" smtClean="0">
                <a:effectLst/>
                <a:latin typeface="Arial" panose="020B0604020202020204" pitchFamily="34" charset="0"/>
                <a:cs typeface="Arial" panose="020B0604020202020204" pitchFamily="34" charset="0"/>
              </a:rPr>
              <a:t>Transverse</a:t>
            </a:r>
          </a:p>
          <a:p>
            <a:pPr eaLnBrk="1" hangingPunct="1"/>
            <a:r>
              <a:rPr lang="en-US" sz="2400" dirty="0" smtClean="0">
                <a:effectLst/>
                <a:latin typeface="Arial" panose="020B0604020202020204" pitchFamily="34" charset="0"/>
                <a:cs typeface="Arial" panose="020B0604020202020204" pitchFamily="34" charset="0"/>
              </a:rPr>
              <a:t>Axis of Rotation</a:t>
            </a:r>
          </a:p>
          <a:p>
            <a:pPr lvl="1" eaLnBrk="1" hangingPunct="1"/>
            <a:r>
              <a:rPr lang="en-US" dirty="0" smtClean="0">
                <a:effectLst/>
                <a:latin typeface="Arial" panose="020B0604020202020204" pitchFamily="34" charset="0"/>
                <a:cs typeface="Arial" panose="020B0604020202020204" pitchFamily="34" charset="0"/>
              </a:rPr>
              <a:t>If movement occurs in a plane, must rotate about an axis that has a 90 degree relationship to that plane.</a:t>
            </a:r>
          </a:p>
        </p:txBody>
      </p:sp>
      <p:graphicFrame>
        <p:nvGraphicFramePr>
          <p:cNvPr id="132153" name="Group 57"/>
          <p:cNvGraphicFramePr>
            <a:graphicFrameLocks noGrp="1"/>
          </p:cNvGraphicFramePr>
          <p:nvPr>
            <p:ph sz="half" idx="2"/>
            <p:extLst>
              <p:ext uri="{D42A27DB-BD31-4B8C-83A1-F6EECF244321}">
                <p14:modId xmlns:p14="http://schemas.microsoft.com/office/powerpoint/2010/main" val="2734743555"/>
              </p:ext>
            </p:extLst>
          </p:nvPr>
        </p:nvGraphicFramePr>
        <p:xfrm>
          <a:off x="4648200" y="1600200"/>
          <a:ext cx="4038600" cy="4216401"/>
        </p:xfrm>
        <a:graphic>
          <a:graphicData uri="http://schemas.openxmlformats.org/drawingml/2006/table">
            <a:tbl>
              <a:tblPr/>
              <a:tblGrid>
                <a:gridCol w="2020141"/>
                <a:gridCol w="2018459"/>
              </a:tblGrid>
              <a:tr h="457200">
                <a:tc gridSpan="2">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400" b="1" i="0" u="none" strike="noStrike" cap="none" normalizeH="0" baseline="0" dirty="0" smtClean="0">
                          <a:ln>
                            <a:noFill/>
                          </a:ln>
                          <a:solidFill>
                            <a:srgbClr val="0070C0"/>
                          </a:solidFill>
                          <a:effectLst/>
                          <a:latin typeface="Tahoma" pitchFamily="34" charset="0"/>
                        </a:rPr>
                        <a:t>AXES OF ROTATION</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AU"/>
                    </a:p>
                  </a:txBody>
                  <a:tcPr/>
                </a:tc>
              </a:tr>
              <a:tr h="942975">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200" b="1" i="0" u="none" strike="noStrike" cap="none" normalizeH="0" baseline="0" dirty="0" smtClean="0">
                          <a:ln>
                            <a:noFill/>
                          </a:ln>
                          <a:solidFill>
                            <a:schemeClr val="tx1"/>
                          </a:solidFill>
                          <a:effectLst/>
                          <a:latin typeface="Tahoma" pitchFamily="34" charset="0"/>
                        </a:rPr>
                        <a:t>Movement in ‘x’ plane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200" b="1" i="0" u="none" strike="noStrike" cap="none" normalizeH="0" baseline="0" dirty="0" smtClean="0">
                          <a:ln>
                            <a:noFill/>
                          </a:ln>
                          <a:solidFill>
                            <a:schemeClr val="tx1"/>
                          </a:solidFill>
                          <a:effectLst/>
                          <a:latin typeface="Tahoma" pitchFamily="34" charset="0"/>
                        </a:rPr>
                        <a:t>Rotates about axis in</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38213">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200" b="0" i="0" u="none" strike="noStrike" cap="none" normalizeH="0" baseline="0" smtClean="0">
                          <a:ln>
                            <a:noFill/>
                          </a:ln>
                          <a:solidFill>
                            <a:schemeClr val="tx1"/>
                          </a:solidFill>
                          <a:effectLst/>
                          <a:latin typeface="Tahoma" pitchFamily="34" charset="0"/>
                        </a:rPr>
                        <a:t>Sagittal Plane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200" b="0" i="0" u="none" strike="noStrike" cap="none" normalizeH="0" baseline="0" dirty="0" smtClean="0">
                          <a:ln>
                            <a:noFill/>
                          </a:ln>
                          <a:solidFill>
                            <a:schemeClr val="tx1"/>
                          </a:solidFill>
                          <a:effectLst/>
                          <a:latin typeface="Tahoma" pitchFamily="34" charset="0"/>
                        </a:rPr>
                        <a:t>Frontal arrangement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39800">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200" b="0" i="0" u="none" strike="noStrike" cap="none" normalizeH="0" baseline="0" smtClean="0">
                          <a:ln>
                            <a:noFill/>
                          </a:ln>
                          <a:solidFill>
                            <a:schemeClr val="tx1"/>
                          </a:solidFill>
                          <a:effectLst/>
                          <a:latin typeface="Tahoma" pitchFamily="34" charset="0"/>
                        </a:rPr>
                        <a:t>Frontal plane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200" b="0" i="0" u="none" strike="noStrike" cap="none" normalizeH="0" baseline="0" dirty="0" smtClean="0">
                          <a:ln>
                            <a:noFill/>
                          </a:ln>
                          <a:solidFill>
                            <a:schemeClr val="tx1"/>
                          </a:solidFill>
                          <a:effectLst/>
                          <a:latin typeface="Tahoma" pitchFamily="34" charset="0"/>
                        </a:rPr>
                        <a:t>Sagittal arrangement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38213">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200" b="0" i="0" u="none" strike="noStrike" cap="none" normalizeH="0" baseline="0" smtClean="0">
                          <a:ln>
                            <a:noFill/>
                          </a:ln>
                          <a:solidFill>
                            <a:schemeClr val="tx1"/>
                          </a:solidFill>
                          <a:effectLst/>
                          <a:latin typeface="Tahoma" pitchFamily="34" charset="0"/>
                        </a:rPr>
                        <a:t>Transverse plane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200" b="0" i="0" u="none" strike="noStrike" cap="none" normalizeH="0" baseline="0" dirty="0" smtClean="0">
                          <a:ln>
                            <a:noFill/>
                          </a:ln>
                          <a:solidFill>
                            <a:schemeClr val="tx1"/>
                          </a:solidFill>
                          <a:effectLst/>
                          <a:latin typeface="Tahoma" pitchFamily="34" charset="0"/>
                        </a:rPr>
                        <a:t>Vertical arrangement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2" name="Slide Number Placeholder 1"/>
          <p:cNvSpPr>
            <a:spLocks noGrp="1"/>
          </p:cNvSpPr>
          <p:nvPr>
            <p:ph type="sldNum" sz="quarter" idx="11"/>
          </p:nvPr>
        </p:nvSpPr>
        <p:spPr/>
        <p:txBody>
          <a:bodyPr/>
          <a:lstStyle/>
          <a:p>
            <a:fld id="{9B10E9F9-9808-4F21-BA08-F373127902DF}" type="slidenum">
              <a:rPr lang="en-US" smtClean="0"/>
              <a:pPr/>
              <a:t>63</a:t>
            </a:fld>
            <a:endParaRPr lang="en-US"/>
          </a:p>
        </p:txBody>
      </p:sp>
    </p:spTree>
    <p:extLst>
      <p:ext uri="{BB962C8B-B14F-4D97-AF65-F5344CB8AC3E}">
        <p14:creationId xmlns:p14="http://schemas.microsoft.com/office/powerpoint/2010/main" val="390258211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2"/>
          <p:cNvSpPr>
            <a:spLocks noGrp="1" noRot="1" noChangeArrowheads="1"/>
          </p:cNvSpPr>
          <p:nvPr>
            <p:ph type="title"/>
          </p:nvPr>
        </p:nvSpPr>
        <p:spPr/>
        <p:txBody>
          <a:bodyPr/>
          <a:lstStyle/>
          <a:p>
            <a:pPr eaLnBrk="1" hangingPunct="1">
              <a:defRPr/>
            </a:pPr>
            <a:r>
              <a:rPr lang="en-US" dirty="0" smtClean="0"/>
              <a:t>Centre of Gravity</a:t>
            </a:r>
          </a:p>
        </p:txBody>
      </p:sp>
      <p:sp>
        <p:nvSpPr>
          <p:cNvPr id="52227" name="Rectangle 3"/>
          <p:cNvSpPr>
            <a:spLocks noGrp="1" noChangeArrowheads="1"/>
          </p:cNvSpPr>
          <p:nvPr>
            <p:ph type="body" idx="1"/>
          </p:nvPr>
        </p:nvSpPr>
        <p:spPr>
          <a:xfrm>
            <a:off x="457200" y="1600200"/>
            <a:ext cx="8229600" cy="4276725"/>
          </a:xfrm>
        </p:spPr>
        <p:txBody>
          <a:bodyPr>
            <a:normAutofit/>
          </a:bodyPr>
          <a:lstStyle/>
          <a:p>
            <a:pPr eaLnBrk="1" hangingPunct="1"/>
            <a:r>
              <a:rPr lang="en-US" dirty="0" smtClean="0">
                <a:effectLst/>
              </a:rPr>
              <a:t>Centre of Gravity</a:t>
            </a:r>
          </a:p>
          <a:p>
            <a:pPr lvl="1" eaLnBrk="1" hangingPunct="1"/>
            <a:r>
              <a:rPr lang="en-US" sz="2800" dirty="0" smtClean="0">
                <a:effectLst/>
              </a:rPr>
              <a:t>Depends on body position and changes of movement</a:t>
            </a:r>
          </a:p>
          <a:p>
            <a:pPr lvl="1" eaLnBrk="1" hangingPunct="1"/>
            <a:r>
              <a:rPr lang="en-US" sz="2800" dirty="0" smtClean="0">
                <a:effectLst/>
              </a:rPr>
              <a:t>Standing in neutral position: COG approximately at the second sacral segment</a:t>
            </a:r>
          </a:p>
          <a:p>
            <a:pPr lvl="1" eaLnBrk="1" hangingPunct="1"/>
            <a:r>
              <a:rPr lang="en-US" sz="2800" dirty="0" smtClean="0">
                <a:effectLst/>
              </a:rPr>
              <a:t>Sit-to-stand movement: COG shifted over the base of support when there is a transition from primarily horizontal motion to a vertical or lifting motion</a:t>
            </a:r>
          </a:p>
        </p:txBody>
      </p:sp>
      <p:sp>
        <p:nvSpPr>
          <p:cNvPr id="2" name="Slide Number Placeholder 1"/>
          <p:cNvSpPr>
            <a:spLocks noGrp="1"/>
          </p:cNvSpPr>
          <p:nvPr>
            <p:ph type="sldNum" sz="quarter" idx="12"/>
          </p:nvPr>
        </p:nvSpPr>
        <p:spPr/>
        <p:txBody>
          <a:bodyPr/>
          <a:lstStyle/>
          <a:p>
            <a:fld id="{2098FC7C-5A73-4CE4-9ED4-529E12F90497}" type="slidenum">
              <a:rPr lang="en-AU" smtClean="0"/>
              <a:t>64</a:t>
            </a:fld>
            <a:endParaRPr lang="en-AU"/>
          </a:p>
        </p:txBody>
      </p:sp>
    </p:spTree>
    <p:extLst>
      <p:ext uri="{BB962C8B-B14F-4D97-AF65-F5344CB8AC3E}">
        <p14:creationId xmlns:p14="http://schemas.microsoft.com/office/powerpoint/2010/main" val="106317396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Rot="1" noChangeArrowheads="1"/>
          </p:cNvSpPr>
          <p:nvPr>
            <p:ph type="title"/>
          </p:nvPr>
        </p:nvSpPr>
        <p:spPr>
          <a:xfrm>
            <a:off x="457200" y="274638"/>
            <a:ext cx="8229600" cy="850900"/>
          </a:xfrm>
        </p:spPr>
        <p:txBody>
          <a:bodyPr/>
          <a:lstStyle/>
          <a:p>
            <a:pPr eaLnBrk="1" hangingPunct="1">
              <a:defRPr/>
            </a:pPr>
            <a:r>
              <a:rPr lang="en-US" dirty="0" smtClean="0"/>
              <a:t>Centre of Gravity</a:t>
            </a:r>
          </a:p>
        </p:txBody>
      </p:sp>
      <p:sp>
        <p:nvSpPr>
          <p:cNvPr id="53251" name="Rectangle 3"/>
          <p:cNvSpPr>
            <a:spLocks noGrp="1" noChangeArrowheads="1"/>
          </p:cNvSpPr>
          <p:nvPr>
            <p:ph type="body" idx="1"/>
          </p:nvPr>
        </p:nvSpPr>
        <p:spPr>
          <a:xfrm>
            <a:off x="179388" y="1196975"/>
            <a:ext cx="8569325" cy="647700"/>
          </a:xfrm>
        </p:spPr>
        <p:txBody>
          <a:bodyPr/>
          <a:lstStyle/>
          <a:p>
            <a:pPr eaLnBrk="1" hangingPunct="1">
              <a:buFont typeface="Wingdings" panose="05000000000000000000" pitchFamily="2" charset="2"/>
              <a:buNone/>
            </a:pPr>
            <a:r>
              <a:rPr lang="en-US" sz="2400" smtClean="0">
                <a:effectLst/>
              </a:rPr>
              <a:t>Centre of Gravity: notice how it changes in an abdominal curl</a:t>
            </a:r>
          </a:p>
        </p:txBody>
      </p:sp>
      <p:pic>
        <p:nvPicPr>
          <p:cNvPr id="53252" name="Picture 5" descr="abcrunch CO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5150" y="1773238"/>
            <a:ext cx="5467350" cy="426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253" name="Text Box 6"/>
          <p:cNvSpPr txBox="1">
            <a:spLocks noChangeArrowheads="1"/>
          </p:cNvSpPr>
          <p:nvPr/>
        </p:nvSpPr>
        <p:spPr bwMode="auto">
          <a:xfrm>
            <a:off x="1835150" y="6021388"/>
            <a:ext cx="5976938"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z="1600">
                <a:latin typeface="Tahoma" panose="020B0604030504040204" pitchFamily="34" charset="0"/>
              </a:rPr>
              <a:t>Sudy, M  Ed. (1991). </a:t>
            </a:r>
            <a:r>
              <a:rPr lang="en-US" sz="1600" i="1">
                <a:latin typeface="Tahoma" panose="020B0604030504040204" pitchFamily="34" charset="0"/>
              </a:rPr>
              <a:t>Personal Trainer Manual: The Resource for Fitness Instructors</a:t>
            </a:r>
            <a:r>
              <a:rPr lang="en-US" sz="1600">
                <a:latin typeface="Tahoma" panose="020B0604030504040204" pitchFamily="34" charset="0"/>
              </a:rPr>
              <a:t>. American College on Exercise, p. 71.</a:t>
            </a:r>
          </a:p>
        </p:txBody>
      </p:sp>
      <p:sp>
        <p:nvSpPr>
          <p:cNvPr id="2" name="Slide Number Placeholder 1"/>
          <p:cNvSpPr>
            <a:spLocks noGrp="1"/>
          </p:cNvSpPr>
          <p:nvPr>
            <p:ph type="sldNum" sz="quarter" idx="12"/>
          </p:nvPr>
        </p:nvSpPr>
        <p:spPr/>
        <p:txBody>
          <a:bodyPr/>
          <a:lstStyle/>
          <a:p>
            <a:fld id="{2098FC7C-5A73-4CE4-9ED4-529E12F90497}" type="slidenum">
              <a:rPr lang="en-AU" smtClean="0"/>
              <a:t>65</a:t>
            </a:fld>
            <a:endParaRPr lang="en-AU"/>
          </a:p>
        </p:txBody>
      </p:sp>
    </p:spTree>
    <p:extLst>
      <p:ext uri="{BB962C8B-B14F-4D97-AF65-F5344CB8AC3E}">
        <p14:creationId xmlns:p14="http://schemas.microsoft.com/office/powerpoint/2010/main" val="892406074"/>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2"/>
          <p:cNvSpPr>
            <a:spLocks noGrp="1" noRot="1" noChangeArrowheads="1"/>
          </p:cNvSpPr>
          <p:nvPr>
            <p:ph type="title"/>
          </p:nvPr>
        </p:nvSpPr>
        <p:spPr/>
        <p:txBody>
          <a:bodyPr/>
          <a:lstStyle/>
          <a:p>
            <a:pPr eaLnBrk="1" hangingPunct="1">
              <a:defRPr/>
            </a:pPr>
            <a:r>
              <a:rPr lang="en-US" dirty="0" smtClean="0"/>
              <a:t>Line of Gravity</a:t>
            </a:r>
          </a:p>
        </p:txBody>
      </p:sp>
      <p:sp>
        <p:nvSpPr>
          <p:cNvPr id="54275" name="Rectangle 3"/>
          <p:cNvSpPr>
            <a:spLocks noGrp="1" noChangeArrowheads="1"/>
          </p:cNvSpPr>
          <p:nvPr>
            <p:ph type="body" idx="1"/>
          </p:nvPr>
        </p:nvSpPr>
        <p:spPr>
          <a:xfrm>
            <a:off x="457200" y="1600200"/>
            <a:ext cx="8229600" cy="4276725"/>
          </a:xfrm>
        </p:spPr>
        <p:txBody>
          <a:bodyPr/>
          <a:lstStyle/>
          <a:p>
            <a:pPr eaLnBrk="1" hangingPunct="1"/>
            <a:r>
              <a:rPr lang="en-US" smtClean="0">
                <a:effectLst/>
              </a:rPr>
              <a:t>Line of Gravity</a:t>
            </a:r>
          </a:p>
          <a:p>
            <a:pPr lvl="1" eaLnBrk="1" hangingPunct="1"/>
            <a:r>
              <a:rPr lang="en-US" smtClean="0">
                <a:effectLst/>
              </a:rPr>
              <a:t>Typically assessed when standing</a:t>
            </a:r>
          </a:p>
          <a:p>
            <a:pPr lvl="1" eaLnBrk="1" hangingPunct="1"/>
            <a:r>
              <a:rPr lang="en-US" smtClean="0">
                <a:effectLst/>
              </a:rPr>
              <a:t>LOG from the sagittal view</a:t>
            </a:r>
          </a:p>
          <a:p>
            <a:pPr lvl="1" eaLnBrk="1" hangingPunct="1"/>
            <a:r>
              <a:rPr lang="en-US" smtClean="0">
                <a:effectLst/>
              </a:rPr>
              <a:t>LOG from the frontal plane</a:t>
            </a:r>
          </a:p>
          <a:p>
            <a:pPr lvl="1" eaLnBrk="1" hangingPunct="1"/>
            <a:r>
              <a:rPr lang="en-US" smtClean="0">
                <a:effectLst/>
              </a:rPr>
              <a:t>Important to consider ideal LOG when describing postural abnormalities</a:t>
            </a:r>
          </a:p>
        </p:txBody>
      </p:sp>
      <p:sp>
        <p:nvSpPr>
          <p:cNvPr id="2" name="Slide Number Placeholder 1"/>
          <p:cNvSpPr>
            <a:spLocks noGrp="1"/>
          </p:cNvSpPr>
          <p:nvPr>
            <p:ph type="sldNum" sz="quarter" idx="12"/>
          </p:nvPr>
        </p:nvSpPr>
        <p:spPr/>
        <p:txBody>
          <a:bodyPr/>
          <a:lstStyle/>
          <a:p>
            <a:fld id="{2098FC7C-5A73-4CE4-9ED4-529E12F90497}" type="slidenum">
              <a:rPr lang="en-AU" smtClean="0"/>
              <a:t>66</a:t>
            </a:fld>
            <a:endParaRPr lang="en-AU"/>
          </a:p>
        </p:txBody>
      </p:sp>
    </p:spTree>
    <p:extLst>
      <p:ext uri="{BB962C8B-B14F-4D97-AF65-F5344CB8AC3E}">
        <p14:creationId xmlns:p14="http://schemas.microsoft.com/office/powerpoint/2010/main" val="133096438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2"/>
          <p:cNvSpPr>
            <a:spLocks noGrp="1" noRot="1" noChangeArrowheads="1"/>
          </p:cNvSpPr>
          <p:nvPr>
            <p:ph type="title"/>
          </p:nvPr>
        </p:nvSpPr>
        <p:spPr/>
        <p:txBody>
          <a:bodyPr/>
          <a:lstStyle/>
          <a:p>
            <a:pPr eaLnBrk="1" hangingPunct="1">
              <a:defRPr/>
            </a:pPr>
            <a:r>
              <a:rPr lang="en-US" dirty="0" smtClean="0"/>
              <a:t>Muscle Actions</a:t>
            </a:r>
          </a:p>
        </p:txBody>
      </p:sp>
      <p:sp>
        <p:nvSpPr>
          <p:cNvPr id="55299" name="Rectangle 3"/>
          <p:cNvSpPr>
            <a:spLocks noGrp="1" noChangeArrowheads="1"/>
          </p:cNvSpPr>
          <p:nvPr>
            <p:ph type="body" idx="1"/>
          </p:nvPr>
        </p:nvSpPr>
        <p:spPr>
          <a:xfrm>
            <a:off x="457200" y="1600200"/>
            <a:ext cx="8229600" cy="4637088"/>
          </a:xfrm>
        </p:spPr>
        <p:txBody>
          <a:bodyPr>
            <a:normAutofit/>
          </a:bodyPr>
          <a:lstStyle/>
          <a:p>
            <a:pPr eaLnBrk="1" hangingPunct="1"/>
            <a:r>
              <a:rPr lang="en-US" dirty="0" smtClean="0">
                <a:effectLst/>
              </a:rPr>
              <a:t>Muscle Actions</a:t>
            </a:r>
          </a:p>
          <a:p>
            <a:pPr lvl="1" eaLnBrk="1" hangingPunct="1"/>
            <a:r>
              <a:rPr lang="en-US" sz="2800" dirty="0" smtClean="0">
                <a:effectLst/>
              </a:rPr>
              <a:t>Neuromuscular activation that leads to the production of force</a:t>
            </a:r>
          </a:p>
          <a:p>
            <a:pPr lvl="1" eaLnBrk="1" hangingPunct="1"/>
            <a:r>
              <a:rPr lang="en-US" sz="2800" dirty="0" smtClean="0">
                <a:effectLst/>
              </a:rPr>
              <a:t>Contributes to the movement or </a:t>
            </a:r>
            <a:r>
              <a:rPr lang="en-US" sz="2800" dirty="0" err="1" smtClean="0">
                <a:effectLst/>
              </a:rPr>
              <a:t>stabilisation</a:t>
            </a:r>
            <a:r>
              <a:rPr lang="en-US" sz="2800" dirty="0" smtClean="0">
                <a:effectLst/>
              </a:rPr>
              <a:t> of the musculoskeletal system</a:t>
            </a:r>
          </a:p>
          <a:p>
            <a:pPr lvl="1" eaLnBrk="1" hangingPunct="1"/>
            <a:r>
              <a:rPr lang="en-US" sz="2800" dirty="0" smtClean="0">
                <a:effectLst/>
              </a:rPr>
              <a:t>Three basic actions	</a:t>
            </a:r>
          </a:p>
          <a:p>
            <a:pPr lvl="2" eaLnBrk="1" hangingPunct="1"/>
            <a:r>
              <a:rPr lang="en-US" sz="2800" dirty="0" smtClean="0">
                <a:effectLst/>
              </a:rPr>
              <a:t>Isometric</a:t>
            </a:r>
          </a:p>
          <a:p>
            <a:pPr lvl="2" eaLnBrk="1" hangingPunct="1"/>
            <a:r>
              <a:rPr lang="en-US" sz="2800" dirty="0" smtClean="0">
                <a:effectLst/>
              </a:rPr>
              <a:t>Concentric </a:t>
            </a:r>
          </a:p>
          <a:p>
            <a:pPr lvl="2" eaLnBrk="1" hangingPunct="1"/>
            <a:r>
              <a:rPr lang="en-US" sz="2800" dirty="0" smtClean="0">
                <a:effectLst/>
              </a:rPr>
              <a:t>Eccentric</a:t>
            </a:r>
          </a:p>
        </p:txBody>
      </p:sp>
      <p:sp>
        <p:nvSpPr>
          <p:cNvPr id="2" name="Slide Number Placeholder 1"/>
          <p:cNvSpPr>
            <a:spLocks noGrp="1"/>
          </p:cNvSpPr>
          <p:nvPr>
            <p:ph type="sldNum" sz="quarter" idx="12"/>
          </p:nvPr>
        </p:nvSpPr>
        <p:spPr/>
        <p:txBody>
          <a:bodyPr/>
          <a:lstStyle/>
          <a:p>
            <a:fld id="{2098FC7C-5A73-4CE4-9ED4-529E12F90497}" type="slidenum">
              <a:rPr lang="en-AU" smtClean="0"/>
              <a:t>67</a:t>
            </a:fld>
            <a:endParaRPr lang="en-AU"/>
          </a:p>
        </p:txBody>
      </p:sp>
    </p:spTree>
    <p:extLst>
      <p:ext uri="{BB962C8B-B14F-4D97-AF65-F5344CB8AC3E}">
        <p14:creationId xmlns:p14="http://schemas.microsoft.com/office/powerpoint/2010/main" val="363781379"/>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2"/>
          <p:cNvSpPr>
            <a:spLocks noGrp="1" noRot="1" noChangeArrowheads="1"/>
          </p:cNvSpPr>
          <p:nvPr>
            <p:ph type="title"/>
          </p:nvPr>
        </p:nvSpPr>
        <p:spPr/>
        <p:txBody>
          <a:bodyPr/>
          <a:lstStyle/>
          <a:p>
            <a:pPr eaLnBrk="1" hangingPunct="1">
              <a:defRPr/>
            </a:pPr>
            <a:r>
              <a:rPr lang="en-US" dirty="0" smtClean="0"/>
              <a:t>Muscle Roles</a:t>
            </a:r>
          </a:p>
        </p:txBody>
      </p:sp>
      <p:sp>
        <p:nvSpPr>
          <p:cNvPr id="56323" name="Rectangle 3"/>
          <p:cNvSpPr>
            <a:spLocks noGrp="1" noChangeArrowheads="1"/>
          </p:cNvSpPr>
          <p:nvPr>
            <p:ph type="body" idx="1"/>
          </p:nvPr>
        </p:nvSpPr>
        <p:spPr>
          <a:xfrm>
            <a:off x="457200" y="1600200"/>
            <a:ext cx="8229600" cy="4637088"/>
          </a:xfrm>
        </p:spPr>
        <p:txBody>
          <a:bodyPr>
            <a:normAutofit/>
          </a:bodyPr>
          <a:lstStyle/>
          <a:p>
            <a:pPr eaLnBrk="1" hangingPunct="1"/>
            <a:r>
              <a:rPr lang="en-US" dirty="0" smtClean="0">
                <a:effectLst/>
              </a:rPr>
              <a:t>Muscle Roles</a:t>
            </a:r>
          </a:p>
          <a:p>
            <a:pPr lvl="1" eaLnBrk="1" hangingPunct="1"/>
            <a:r>
              <a:rPr lang="en-US" sz="2800" dirty="0" smtClean="0">
                <a:effectLst/>
              </a:rPr>
              <a:t>Prime mover / agonist</a:t>
            </a:r>
          </a:p>
          <a:p>
            <a:pPr lvl="1" eaLnBrk="1" hangingPunct="1"/>
            <a:r>
              <a:rPr lang="en-US" sz="2800" dirty="0" smtClean="0">
                <a:effectLst/>
              </a:rPr>
              <a:t>Antagonist</a:t>
            </a:r>
          </a:p>
          <a:p>
            <a:pPr lvl="1" eaLnBrk="1" hangingPunct="1"/>
            <a:r>
              <a:rPr lang="en-US" sz="2800" dirty="0" smtClean="0">
                <a:effectLst/>
              </a:rPr>
              <a:t>Synergists</a:t>
            </a:r>
          </a:p>
          <a:p>
            <a:pPr lvl="2" eaLnBrk="1" hangingPunct="1"/>
            <a:r>
              <a:rPr lang="en-US" sz="2800" dirty="0" smtClean="0">
                <a:effectLst/>
              </a:rPr>
              <a:t>Fixators or </a:t>
            </a:r>
            <a:r>
              <a:rPr lang="en-US" sz="2800" dirty="0" err="1" smtClean="0">
                <a:effectLst/>
              </a:rPr>
              <a:t>Stabilisers</a:t>
            </a:r>
            <a:endParaRPr lang="en-US" sz="2800" dirty="0" smtClean="0">
              <a:effectLst/>
            </a:endParaRPr>
          </a:p>
          <a:p>
            <a:pPr eaLnBrk="1" hangingPunct="1"/>
            <a:r>
              <a:rPr lang="en-US" dirty="0" smtClean="0">
                <a:effectLst/>
              </a:rPr>
              <a:t>Co-Contraction: simultaneous contraction of the agonist and antagonist (e.g., abdominal and lumbar muscles)</a:t>
            </a:r>
          </a:p>
        </p:txBody>
      </p:sp>
      <p:sp>
        <p:nvSpPr>
          <p:cNvPr id="2" name="Slide Number Placeholder 1"/>
          <p:cNvSpPr>
            <a:spLocks noGrp="1"/>
          </p:cNvSpPr>
          <p:nvPr>
            <p:ph type="sldNum" sz="quarter" idx="12"/>
          </p:nvPr>
        </p:nvSpPr>
        <p:spPr/>
        <p:txBody>
          <a:bodyPr/>
          <a:lstStyle/>
          <a:p>
            <a:fld id="{2098FC7C-5A73-4CE4-9ED4-529E12F90497}" type="slidenum">
              <a:rPr lang="en-AU" smtClean="0"/>
              <a:t>68</a:t>
            </a:fld>
            <a:endParaRPr lang="en-AU"/>
          </a:p>
        </p:txBody>
      </p:sp>
    </p:spTree>
    <p:extLst>
      <p:ext uri="{BB962C8B-B14F-4D97-AF65-F5344CB8AC3E}">
        <p14:creationId xmlns:p14="http://schemas.microsoft.com/office/powerpoint/2010/main" val="841478000"/>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5650" name="Rectangle 2"/>
          <p:cNvSpPr>
            <a:spLocks noGrp="1" noRot="1" noChangeArrowheads="1"/>
          </p:cNvSpPr>
          <p:nvPr>
            <p:ph type="title"/>
          </p:nvPr>
        </p:nvSpPr>
        <p:spPr/>
        <p:txBody>
          <a:bodyPr/>
          <a:lstStyle/>
          <a:p>
            <a:pPr eaLnBrk="1" hangingPunct="1">
              <a:defRPr/>
            </a:pPr>
            <a:r>
              <a:rPr lang="en-AU" dirty="0" smtClean="0"/>
              <a:t>Biomechanics Terminology</a:t>
            </a:r>
          </a:p>
        </p:txBody>
      </p:sp>
      <p:sp>
        <p:nvSpPr>
          <p:cNvPr id="155654" name="Rectangle 6"/>
          <p:cNvSpPr>
            <a:spLocks noGrp="1" noChangeArrowheads="1"/>
          </p:cNvSpPr>
          <p:nvPr>
            <p:ph type="body" sz="half" idx="1"/>
          </p:nvPr>
        </p:nvSpPr>
        <p:spPr/>
        <p:txBody>
          <a:bodyPr>
            <a:normAutofit lnSpcReduction="10000"/>
          </a:bodyPr>
          <a:lstStyle/>
          <a:p>
            <a:pPr eaLnBrk="1" hangingPunct="1">
              <a:defRPr/>
            </a:pPr>
            <a:r>
              <a:rPr lang="en-US" dirty="0" smtClean="0"/>
              <a:t>Fulcrum</a:t>
            </a:r>
          </a:p>
          <a:p>
            <a:pPr eaLnBrk="1" hangingPunct="1">
              <a:defRPr/>
            </a:pPr>
            <a:r>
              <a:rPr lang="en-US" dirty="0" smtClean="0"/>
              <a:t>Line of action of force</a:t>
            </a:r>
          </a:p>
          <a:p>
            <a:pPr eaLnBrk="1" hangingPunct="1">
              <a:defRPr/>
            </a:pPr>
            <a:r>
              <a:rPr lang="en-US" dirty="0" smtClean="0"/>
              <a:t>Lever arm</a:t>
            </a:r>
          </a:p>
          <a:p>
            <a:pPr eaLnBrk="1" hangingPunct="1">
              <a:defRPr/>
            </a:pPr>
            <a:r>
              <a:rPr lang="en-US" dirty="0" smtClean="0"/>
              <a:t>Torque</a:t>
            </a:r>
          </a:p>
          <a:p>
            <a:pPr eaLnBrk="1" hangingPunct="1">
              <a:defRPr/>
            </a:pPr>
            <a:r>
              <a:rPr lang="en-US" dirty="0" smtClean="0"/>
              <a:t>Muscle force</a:t>
            </a:r>
          </a:p>
          <a:p>
            <a:pPr eaLnBrk="1" hangingPunct="1">
              <a:defRPr/>
            </a:pPr>
            <a:r>
              <a:rPr lang="en-US" dirty="0" smtClean="0"/>
              <a:t>Resistive force</a:t>
            </a:r>
          </a:p>
          <a:p>
            <a:pPr eaLnBrk="1" hangingPunct="1">
              <a:defRPr/>
            </a:pPr>
            <a:r>
              <a:rPr lang="en-US" dirty="0" smtClean="0"/>
              <a:t>Mechanical advantage</a:t>
            </a:r>
          </a:p>
          <a:p>
            <a:pPr eaLnBrk="1" hangingPunct="1">
              <a:defRPr/>
            </a:pPr>
            <a:r>
              <a:rPr lang="en-US" dirty="0" smtClean="0"/>
              <a:t>First-class lever</a:t>
            </a:r>
          </a:p>
        </p:txBody>
      </p:sp>
      <p:sp>
        <p:nvSpPr>
          <p:cNvPr id="155655" name="Rectangle 7"/>
          <p:cNvSpPr>
            <a:spLocks noGrp="1" noChangeArrowheads="1"/>
          </p:cNvSpPr>
          <p:nvPr>
            <p:ph type="body" sz="half" idx="2"/>
          </p:nvPr>
        </p:nvSpPr>
        <p:spPr/>
        <p:txBody>
          <a:bodyPr/>
          <a:lstStyle/>
          <a:p>
            <a:pPr eaLnBrk="1" hangingPunct="1">
              <a:defRPr/>
            </a:pPr>
            <a:r>
              <a:rPr lang="en-US" smtClean="0"/>
              <a:t>Second-class lever</a:t>
            </a:r>
          </a:p>
          <a:p>
            <a:pPr eaLnBrk="1" hangingPunct="1">
              <a:defRPr/>
            </a:pPr>
            <a:r>
              <a:rPr lang="en-US" smtClean="0"/>
              <a:t>Third-class lever</a:t>
            </a:r>
          </a:p>
          <a:p>
            <a:pPr eaLnBrk="1" hangingPunct="1">
              <a:defRPr/>
            </a:pPr>
            <a:r>
              <a:rPr lang="en-US" smtClean="0"/>
              <a:t>Strength</a:t>
            </a:r>
          </a:p>
          <a:p>
            <a:pPr eaLnBrk="1" hangingPunct="1">
              <a:defRPr/>
            </a:pPr>
            <a:r>
              <a:rPr lang="en-US" smtClean="0"/>
              <a:t>Power</a:t>
            </a:r>
          </a:p>
          <a:p>
            <a:pPr eaLnBrk="1" hangingPunct="1">
              <a:defRPr/>
            </a:pPr>
            <a:r>
              <a:rPr lang="en-US" smtClean="0"/>
              <a:t>Acceleration</a:t>
            </a:r>
          </a:p>
          <a:p>
            <a:pPr eaLnBrk="1" hangingPunct="1">
              <a:defRPr/>
            </a:pPr>
            <a:r>
              <a:rPr lang="en-US" smtClean="0"/>
              <a:t>Deceleration</a:t>
            </a:r>
          </a:p>
          <a:p>
            <a:pPr eaLnBrk="1" hangingPunct="1">
              <a:defRPr/>
            </a:pPr>
            <a:r>
              <a:rPr lang="en-US" smtClean="0"/>
              <a:t>Work</a:t>
            </a:r>
          </a:p>
          <a:p>
            <a:pPr eaLnBrk="1" hangingPunct="1">
              <a:defRPr/>
            </a:pPr>
            <a:r>
              <a:rPr lang="en-US" smtClean="0"/>
              <a:t>Inertia</a:t>
            </a:r>
          </a:p>
        </p:txBody>
      </p:sp>
      <p:sp>
        <p:nvSpPr>
          <p:cNvPr id="2" name="Slide Number Placeholder 1"/>
          <p:cNvSpPr>
            <a:spLocks noGrp="1"/>
          </p:cNvSpPr>
          <p:nvPr>
            <p:ph type="sldNum" sz="quarter" idx="12"/>
          </p:nvPr>
        </p:nvSpPr>
        <p:spPr/>
        <p:txBody>
          <a:bodyPr/>
          <a:lstStyle/>
          <a:p>
            <a:fld id="{2098FC7C-5A73-4CE4-9ED4-529E12F90497}" type="slidenum">
              <a:rPr lang="en-AU" smtClean="0"/>
              <a:t>69</a:t>
            </a:fld>
            <a:endParaRPr lang="en-AU"/>
          </a:p>
        </p:txBody>
      </p:sp>
    </p:spTree>
    <p:extLst>
      <p:ext uri="{BB962C8B-B14F-4D97-AF65-F5344CB8AC3E}">
        <p14:creationId xmlns:p14="http://schemas.microsoft.com/office/powerpoint/2010/main" val="2420936507"/>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1074" name="Rectangle 2"/>
          <p:cNvSpPr>
            <a:spLocks noGrp="1" noRot="1" noChangeArrowheads="1"/>
          </p:cNvSpPr>
          <p:nvPr>
            <p:ph type="title"/>
          </p:nvPr>
        </p:nvSpPr>
        <p:spPr>
          <a:xfrm>
            <a:off x="457200" y="809625"/>
            <a:ext cx="8229600" cy="608013"/>
          </a:xfrm>
        </p:spPr>
        <p:txBody>
          <a:bodyPr>
            <a:normAutofit fontScale="90000"/>
          </a:bodyPr>
          <a:lstStyle/>
          <a:p>
            <a:pPr eaLnBrk="1" hangingPunct="1">
              <a:defRPr/>
            </a:pPr>
            <a:r>
              <a:rPr lang="en-AU" dirty="0" smtClean="0"/>
              <a:t>Males vs Females</a:t>
            </a:r>
          </a:p>
        </p:txBody>
      </p:sp>
      <p:sp>
        <p:nvSpPr>
          <p:cNvPr id="131075" name="Rectangle 3"/>
          <p:cNvSpPr>
            <a:spLocks noGrp="1" noChangeArrowheads="1"/>
          </p:cNvSpPr>
          <p:nvPr>
            <p:ph type="body" idx="1"/>
          </p:nvPr>
        </p:nvSpPr>
        <p:spPr>
          <a:xfrm>
            <a:off x="457200" y="2133600"/>
            <a:ext cx="8229600" cy="3992563"/>
          </a:xfrm>
        </p:spPr>
        <p:txBody>
          <a:bodyPr/>
          <a:lstStyle/>
          <a:p>
            <a:pPr eaLnBrk="1" hangingPunct="1">
              <a:lnSpc>
                <a:spcPct val="90000"/>
              </a:lnSpc>
            </a:pPr>
            <a:r>
              <a:rPr lang="en-AU" sz="2800" dirty="0" smtClean="0">
                <a:effectLst/>
              </a:rPr>
              <a:t>Females have a lower centre of gravity and may be more stable during static activity</a:t>
            </a:r>
          </a:p>
          <a:p>
            <a:pPr eaLnBrk="1" hangingPunct="1">
              <a:lnSpc>
                <a:spcPct val="90000"/>
              </a:lnSpc>
            </a:pPr>
            <a:r>
              <a:rPr lang="en-AU" sz="2800" dirty="0" smtClean="0">
                <a:effectLst/>
              </a:rPr>
              <a:t>Males have longer limbs and torsos</a:t>
            </a:r>
          </a:p>
          <a:p>
            <a:pPr eaLnBrk="1" hangingPunct="1">
              <a:lnSpc>
                <a:spcPct val="90000"/>
              </a:lnSpc>
            </a:pPr>
            <a:r>
              <a:rPr lang="en-AU" sz="2800" dirty="0" smtClean="0">
                <a:effectLst/>
              </a:rPr>
              <a:t>Males have larger chests and shoulders</a:t>
            </a:r>
          </a:p>
          <a:p>
            <a:pPr eaLnBrk="1" hangingPunct="1">
              <a:lnSpc>
                <a:spcPct val="90000"/>
              </a:lnSpc>
            </a:pPr>
            <a:r>
              <a:rPr lang="en-AU" sz="2800" dirty="0" smtClean="0">
                <a:effectLst/>
              </a:rPr>
              <a:t>Males &amp; females are in absolute terms equally wide across the hips</a:t>
            </a:r>
          </a:p>
          <a:p>
            <a:pPr eaLnBrk="1" hangingPunct="1">
              <a:lnSpc>
                <a:spcPct val="90000"/>
              </a:lnSpc>
            </a:pPr>
            <a:r>
              <a:rPr lang="en-AU" sz="2800" dirty="0" smtClean="0">
                <a:effectLst/>
              </a:rPr>
              <a:t>The above have not been proved to make any significant functional difference</a:t>
            </a:r>
          </a:p>
        </p:txBody>
      </p:sp>
      <p:pic>
        <p:nvPicPr>
          <p:cNvPr id="58372" name="Picture 4" descr="ag00403_"/>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6892290" y="275748"/>
            <a:ext cx="200025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fld id="{2098FC7C-5A73-4CE4-9ED4-529E12F90497}" type="slidenum">
              <a:rPr lang="en-AU" smtClean="0"/>
              <a:t>70</a:t>
            </a:fld>
            <a:endParaRPr lang="en-AU"/>
          </a:p>
        </p:txBody>
      </p:sp>
    </p:spTree>
    <p:extLst>
      <p:ext uri="{BB962C8B-B14F-4D97-AF65-F5344CB8AC3E}">
        <p14:creationId xmlns:p14="http://schemas.microsoft.com/office/powerpoint/2010/main" val="317253909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131075">
                                            <p:txEl>
                                              <p:pRg st="0" end="0"/>
                                            </p:txEl>
                                          </p:spTgt>
                                        </p:tgtEl>
                                        <p:attrNameLst>
                                          <p:attrName>style.visibility</p:attrName>
                                        </p:attrNameLst>
                                      </p:cBhvr>
                                      <p:to>
                                        <p:strVal val="visible"/>
                                      </p:to>
                                    </p:set>
                                    <p:animEffect transition="in" filter="box(out)">
                                      <p:cBhvr>
                                        <p:cTn id="7" dur="500"/>
                                        <p:tgtEl>
                                          <p:spTgt spid="131075">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3" name="camera.wav"/>
                                        </p:tgtEl>
                                      </p:cMediaNode>
                                    </p:audio>
                                  </p:sub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131075">
                                            <p:txEl>
                                              <p:pRg st="1" end="1"/>
                                            </p:txEl>
                                          </p:spTgt>
                                        </p:tgtEl>
                                        <p:attrNameLst>
                                          <p:attrName>style.visibility</p:attrName>
                                        </p:attrNameLst>
                                      </p:cBhvr>
                                      <p:to>
                                        <p:strVal val="visible"/>
                                      </p:to>
                                    </p:set>
                                    <p:animEffect transition="in" filter="box(out)">
                                      <p:cBhvr>
                                        <p:cTn id="12" dur="500"/>
                                        <p:tgtEl>
                                          <p:spTgt spid="131075">
                                            <p:txEl>
                                              <p:pRg st="1" end="1"/>
                                            </p:txEl>
                                          </p:spTgt>
                                        </p:tgtEl>
                                      </p:cBhvr>
                                    </p:animEffect>
                                  </p:childTnLst>
                                  <p:subTnLst>
                                    <p:audio>
                                      <p:cMediaNode>
                                        <p:cTn display="0" masterRel="sameClick">
                                          <p:stCondLst>
                                            <p:cond evt="begin" delay="0">
                                              <p:tn val="10"/>
                                            </p:cond>
                                          </p:stCondLst>
                                          <p:endCondLst>
                                            <p:cond evt="onStopAudio" delay="0">
                                              <p:tgtEl>
                                                <p:sldTgt/>
                                              </p:tgtEl>
                                            </p:cond>
                                          </p:endCondLst>
                                        </p:cTn>
                                        <p:tgtEl>
                                          <p:sndTgt r:embed="rId3" name="camera.wav"/>
                                        </p:tgtEl>
                                      </p:cMediaNode>
                                    </p:audio>
                                  </p:sub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32" fill="hold" grpId="0" nodeType="clickEffect">
                                  <p:stCondLst>
                                    <p:cond delay="0"/>
                                  </p:stCondLst>
                                  <p:childTnLst>
                                    <p:set>
                                      <p:cBhvr>
                                        <p:cTn id="16" dur="1" fill="hold">
                                          <p:stCondLst>
                                            <p:cond delay="0"/>
                                          </p:stCondLst>
                                        </p:cTn>
                                        <p:tgtEl>
                                          <p:spTgt spid="131075">
                                            <p:txEl>
                                              <p:pRg st="2" end="2"/>
                                            </p:txEl>
                                          </p:spTgt>
                                        </p:tgtEl>
                                        <p:attrNameLst>
                                          <p:attrName>style.visibility</p:attrName>
                                        </p:attrNameLst>
                                      </p:cBhvr>
                                      <p:to>
                                        <p:strVal val="visible"/>
                                      </p:to>
                                    </p:set>
                                    <p:animEffect transition="in" filter="box(out)">
                                      <p:cBhvr>
                                        <p:cTn id="17" dur="500"/>
                                        <p:tgtEl>
                                          <p:spTgt spid="131075">
                                            <p:txEl>
                                              <p:pRg st="2" end="2"/>
                                            </p:txEl>
                                          </p:spTgt>
                                        </p:tgtEl>
                                      </p:cBhvr>
                                    </p:animEffect>
                                  </p:childTnLst>
                                  <p:subTnLst>
                                    <p:audio>
                                      <p:cMediaNode>
                                        <p:cTn display="0" masterRel="sameClick">
                                          <p:stCondLst>
                                            <p:cond evt="begin" delay="0">
                                              <p:tn val="15"/>
                                            </p:cond>
                                          </p:stCondLst>
                                          <p:endCondLst>
                                            <p:cond evt="onStopAudio" delay="0">
                                              <p:tgtEl>
                                                <p:sldTgt/>
                                              </p:tgtEl>
                                            </p:cond>
                                          </p:endCondLst>
                                        </p:cTn>
                                        <p:tgtEl>
                                          <p:sndTgt r:embed="rId3" name="camera.wav"/>
                                        </p:tgtEl>
                                      </p:cMediaNode>
                                    </p:audio>
                                  </p:sub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32" fill="hold" grpId="0" nodeType="clickEffect">
                                  <p:stCondLst>
                                    <p:cond delay="0"/>
                                  </p:stCondLst>
                                  <p:childTnLst>
                                    <p:set>
                                      <p:cBhvr>
                                        <p:cTn id="21" dur="1" fill="hold">
                                          <p:stCondLst>
                                            <p:cond delay="0"/>
                                          </p:stCondLst>
                                        </p:cTn>
                                        <p:tgtEl>
                                          <p:spTgt spid="131075">
                                            <p:txEl>
                                              <p:pRg st="3" end="3"/>
                                            </p:txEl>
                                          </p:spTgt>
                                        </p:tgtEl>
                                        <p:attrNameLst>
                                          <p:attrName>style.visibility</p:attrName>
                                        </p:attrNameLst>
                                      </p:cBhvr>
                                      <p:to>
                                        <p:strVal val="visible"/>
                                      </p:to>
                                    </p:set>
                                    <p:animEffect transition="in" filter="box(out)">
                                      <p:cBhvr>
                                        <p:cTn id="22" dur="500"/>
                                        <p:tgtEl>
                                          <p:spTgt spid="131075">
                                            <p:txEl>
                                              <p:pRg st="3" end="3"/>
                                            </p:txEl>
                                          </p:spTgt>
                                        </p:tgtEl>
                                      </p:cBhvr>
                                    </p:animEffect>
                                  </p:childTnLst>
                                  <p:subTnLst>
                                    <p:audio>
                                      <p:cMediaNode>
                                        <p:cTn display="0" masterRel="sameClick">
                                          <p:stCondLst>
                                            <p:cond evt="begin" delay="0">
                                              <p:tn val="20"/>
                                            </p:cond>
                                          </p:stCondLst>
                                          <p:endCondLst>
                                            <p:cond evt="onStopAudio" delay="0">
                                              <p:tgtEl>
                                                <p:sldTgt/>
                                              </p:tgtEl>
                                            </p:cond>
                                          </p:endCondLst>
                                        </p:cTn>
                                        <p:tgtEl>
                                          <p:sndTgt r:embed="rId3" name="camera.wav"/>
                                        </p:tgtEl>
                                      </p:cMediaNode>
                                    </p:audio>
                                  </p:subTnLst>
                                </p:cTn>
                              </p:par>
                            </p:childTnLst>
                          </p:cTn>
                        </p:par>
                      </p:childTnLst>
                    </p:cTn>
                  </p:par>
                  <p:par>
                    <p:cTn id="23" fill="hold" nodeType="clickPar">
                      <p:stCondLst>
                        <p:cond delay="indefinite"/>
                      </p:stCondLst>
                      <p:childTnLst>
                        <p:par>
                          <p:cTn id="24" fill="hold" nodeType="withGroup">
                            <p:stCondLst>
                              <p:cond delay="0"/>
                            </p:stCondLst>
                            <p:childTnLst>
                              <p:par>
                                <p:cTn id="25" presetID="4" presetClass="entr" presetSubtype="32" fill="hold" grpId="0" nodeType="clickEffect">
                                  <p:stCondLst>
                                    <p:cond delay="0"/>
                                  </p:stCondLst>
                                  <p:childTnLst>
                                    <p:set>
                                      <p:cBhvr>
                                        <p:cTn id="26" dur="1" fill="hold">
                                          <p:stCondLst>
                                            <p:cond delay="0"/>
                                          </p:stCondLst>
                                        </p:cTn>
                                        <p:tgtEl>
                                          <p:spTgt spid="131075">
                                            <p:txEl>
                                              <p:pRg st="4" end="4"/>
                                            </p:txEl>
                                          </p:spTgt>
                                        </p:tgtEl>
                                        <p:attrNameLst>
                                          <p:attrName>style.visibility</p:attrName>
                                        </p:attrNameLst>
                                      </p:cBhvr>
                                      <p:to>
                                        <p:strVal val="visible"/>
                                      </p:to>
                                    </p:set>
                                    <p:animEffect transition="in" filter="box(out)">
                                      <p:cBhvr>
                                        <p:cTn id="27" dur="500"/>
                                        <p:tgtEl>
                                          <p:spTgt spid="131075">
                                            <p:txEl>
                                              <p:pRg st="4" end="4"/>
                                            </p:txEl>
                                          </p:spTgt>
                                        </p:tgtEl>
                                      </p:cBhvr>
                                    </p:animEffect>
                                  </p:childTnLst>
                                  <p:subTnLst>
                                    <p:audio>
                                      <p:cMediaNode>
                                        <p:cTn display="0" masterRel="sameClick">
                                          <p:stCondLst>
                                            <p:cond evt="begin" delay="0">
                                              <p:tn val="25"/>
                                            </p:cond>
                                          </p:stCondLst>
                                          <p:endCondLst>
                                            <p:cond evt="onStopAudio" delay="0">
                                              <p:tgtEl>
                                                <p:sldTgt/>
                                              </p:tgtEl>
                                            </p:cond>
                                          </p:endCondLst>
                                        </p:cTn>
                                        <p:tgtEl>
                                          <p:sndTgt r:embed="rId3"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1075" grpId="0" build="p" autoUpdateAnimBg="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2"/>
          <p:cNvSpPr>
            <a:spLocks noGrp="1" noRot="1" noChangeArrowheads="1"/>
          </p:cNvSpPr>
          <p:nvPr>
            <p:ph type="title"/>
          </p:nvPr>
        </p:nvSpPr>
        <p:spPr/>
        <p:txBody>
          <a:bodyPr/>
          <a:lstStyle/>
          <a:p>
            <a:pPr eaLnBrk="1" hangingPunct="1">
              <a:defRPr/>
            </a:pPr>
            <a:r>
              <a:rPr lang="en-US" sz="3800" smtClean="0"/>
              <a:t>How Do Muscles </a:t>
            </a:r>
            <a:br>
              <a:rPr lang="en-US" sz="3800" smtClean="0"/>
            </a:br>
            <a:r>
              <a:rPr lang="en-US" sz="3800" smtClean="0"/>
              <a:t>Produce Movement?</a:t>
            </a:r>
          </a:p>
        </p:txBody>
      </p:sp>
      <p:sp>
        <p:nvSpPr>
          <p:cNvPr id="60419" name="Rectangle 13"/>
          <p:cNvSpPr>
            <a:spLocks noGrp="1" noChangeArrowheads="1"/>
          </p:cNvSpPr>
          <p:nvPr>
            <p:ph type="body" idx="1"/>
          </p:nvPr>
        </p:nvSpPr>
        <p:spPr/>
        <p:txBody>
          <a:bodyPr/>
          <a:lstStyle/>
          <a:p>
            <a:pPr eaLnBrk="1" hangingPunct="1">
              <a:lnSpc>
                <a:spcPct val="90000"/>
              </a:lnSpc>
            </a:pPr>
            <a:r>
              <a:rPr lang="en-US" sz="2800" smtClean="0">
                <a:effectLst/>
              </a:rPr>
              <a:t>Muscles put force on tendons which pull the bones</a:t>
            </a:r>
          </a:p>
          <a:p>
            <a:pPr lvl="1" eaLnBrk="1" hangingPunct="1">
              <a:lnSpc>
                <a:spcPct val="90000"/>
              </a:lnSpc>
            </a:pPr>
            <a:r>
              <a:rPr lang="en-US" sz="2400" smtClean="0">
                <a:effectLst/>
              </a:rPr>
              <a:t>Origin</a:t>
            </a:r>
          </a:p>
          <a:p>
            <a:pPr lvl="1" eaLnBrk="1" hangingPunct="1">
              <a:lnSpc>
                <a:spcPct val="90000"/>
              </a:lnSpc>
            </a:pPr>
            <a:r>
              <a:rPr lang="en-US" sz="2400" smtClean="0">
                <a:effectLst/>
              </a:rPr>
              <a:t>Insertion</a:t>
            </a:r>
          </a:p>
          <a:p>
            <a:pPr eaLnBrk="1" hangingPunct="1">
              <a:lnSpc>
                <a:spcPct val="90000"/>
              </a:lnSpc>
            </a:pPr>
            <a:r>
              <a:rPr lang="en-US" sz="2800" smtClean="0">
                <a:effectLst/>
              </a:rPr>
              <a:t>Levers</a:t>
            </a:r>
          </a:p>
          <a:p>
            <a:pPr lvl="1" eaLnBrk="1" hangingPunct="1">
              <a:lnSpc>
                <a:spcPct val="90000"/>
              </a:lnSpc>
            </a:pPr>
            <a:r>
              <a:rPr lang="en-US" sz="2400" smtClean="0">
                <a:effectLst/>
              </a:rPr>
              <a:t>Bone acts as lever, joint is Centre of Rotation (COR), muscles produce force/effort</a:t>
            </a:r>
          </a:p>
          <a:p>
            <a:pPr lvl="1" eaLnBrk="1" hangingPunct="1">
              <a:lnSpc>
                <a:spcPct val="90000"/>
              </a:lnSpc>
            </a:pPr>
            <a:r>
              <a:rPr lang="en-US" sz="2400" smtClean="0">
                <a:effectLst/>
              </a:rPr>
              <a:t>Three types</a:t>
            </a:r>
          </a:p>
          <a:p>
            <a:pPr lvl="2" eaLnBrk="1" hangingPunct="1">
              <a:lnSpc>
                <a:spcPct val="90000"/>
              </a:lnSpc>
            </a:pPr>
            <a:r>
              <a:rPr lang="en-US" sz="2000" smtClean="0">
                <a:effectLst/>
              </a:rPr>
              <a:t>First</a:t>
            </a:r>
          </a:p>
          <a:p>
            <a:pPr lvl="2" eaLnBrk="1" hangingPunct="1">
              <a:lnSpc>
                <a:spcPct val="90000"/>
              </a:lnSpc>
            </a:pPr>
            <a:r>
              <a:rPr lang="en-US" sz="2000" smtClean="0">
                <a:effectLst/>
              </a:rPr>
              <a:t>Second</a:t>
            </a:r>
          </a:p>
          <a:p>
            <a:pPr lvl="2" eaLnBrk="1" hangingPunct="1">
              <a:lnSpc>
                <a:spcPct val="90000"/>
              </a:lnSpc>
            </a:pPr>
            <a:r>
              <a:rPr lang="en-US" sz="2000" smtClean="0">
                <a:effectLst/>
              </a:rPr>
              <a:t>Third: most common in the human body</a:t>
            </a:r>
          </a:p>
        </p:txBody>
      </p:sp>
      <p:sp>
        <p:nvSpPr>
          <p:cNvPr id="2" name="Slide Number Placeholder 1"/>
          <p:cNvSpPr>
            <a:spLocks noGrp="1"/>
          </p:cNvSpPr>
          <p:nvPr>
            <p:ph type="sldNum" sz="quarter" idx="12"/>
          </p:nvPr>
        </p:nvSpPr>
        <p:spPr/>
        <p:txBody>
          <a:bodyPr/>
          <a:lstStyle/>
          <a:p>
            <a:fld id="{2098FC7C-5A73-4CE4-9ED4-529E12F90497}" type="slidenum">
              <a:rPr lang="en-AU" smtClean="0"/>
              <a:t>71</a:t>
            </a:fld>
            <a:endParaRPr lang="en-AU"/>
          </a:p>
        </p:txBody>
      </p:sp>
    </p:spTree>
    <p:extLst>
      <p:ext uri="{BB962C8B-B14F-4D97-AF65-F5344CB8AC3E}">
        <p14:creationId xmlns:p14="http://schemas.microsoft.com/office/powerpoint/2010/main" val="3425583146"/>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Rectangle 2"/>
          <p:cNvSpPr>
            <a:spLocks noGrp="1" noRot="1" noChangeArrowheads="1"/>
          </p:cNvSpPr>
          <p:nvPr>
            <p:ph type="title"/>
          </p:nvPr>
        </p:nvSpPr>
        <p:spPr>
          <a:xfrm>
            <a:off x="457200" y="274638"/>
            <a:ext cx="8229600" cy="850900"/>
          </a:xfrm>
        </p:spPr>
        <p:txBody>
          <a:bodyPr>
            <a:normAutofit fontScale="90000"/>
          </a:bodyPr>
          <a:lstStyle/>
          <a:p>
            <a:pPr eaLnBrk="1" hangingPunct="1">
              <a:defRPr/>
            </a:pPr>
            <a:r>
              <a:rPr lang="en-US" smtClean="0"/>
              <a:t>LEVERS</a:t>
            </a:r>
            <a:r>
              <a:rPr lang="en-US" sz="3800" smtClean="0"/>
              <a:t/>
            </a:r>
            <a:br>
              <a:rPr lang="en-US" sz="3800" smtClean="0"/>
            </a:br>
            <a:r>
              <a:rPr lang="en-US" sz="3800" smtClean="0"/>
              <a:t>First Class Lever</a:t>
            </a:r>
          </a:p>
        </p:txBody>
      </p:sp>
      <p:sp>
        <p:nvSpPr>
          <p:cNvPr id="61443" name="Rectangle 3"/>
          <p:cNvSpPr>
            <a:spLocks noGrp="1" noChangeArrowheads="1"/>
          </p:cNvSpPr>
          <p:nvPr>
            <p:ph type="body" idx="1"/>
          </p:nvPr>
        </p:nvSpPr>
        <p:spPr>
          <a:xfrm>
            <a:off x="395288" y="1773238"/>
            <a:ext cx="3816350" cy="3816350"/>
          </a:xfrm>
        </p:spPr>
        <p:txBody>
          <a:bodyPr/>
          <a:lstStyle/>
          <a:p>
            <a:pPr eaLnBrk="1" hangingPunct="1"/>
            <a:r>
              <a:rPr lang="en-US" smtClean="0">
                <a:effectLst/>
              </a:rPr>
              <a:t>Few in the human body</a:t>
            </a:r>
          </a:p>
          <a:p>
            <a:pPr eaLnBrk="1" hangingPunct="1"/>
            <a:r>
              <a:rPr lang="en-US" smtClean="0">
                <a:effectLst/>
              </a:rPr>
              <a:t>E.g., splenius muscle acting to balance head on atlanto-occipital joint</a:t>
            </a:r>
          </a:p>
        </p:txBody>
      </p:sp>
      <p:pic>
        <p:nvPicPr>
          <p:cNvPr id="61444" name="Picture 4" descr="1st class level human bod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27538" y="1700213"/>
            <a:ext cx="4425950" cy="3700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45" name="Text Box 5"/>
          <p:cNvSpPr txBox="1">
            <a:spLocks noChangeArrowheads="1"/>
          </p:cNvSpPr>
          <p:nvPr/>
        </p:nvSpPr>
        <p:spPr bwMode="auto">
          <a:xfrm>
            <a:off x="2339975" y="5445125"/>
            <a:ext cx="648017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z="1400">
                <a:latin typeface="Tahoma" panose="020B0604030504040204" pitchFamily="34" charset="0"/>
              </a:rPr>
              <a:t>http://teachhealthk-12.uthscsa.edu/curriculum/levers/levers-pdf/lever03-tho.pdf</a:t>
            </a:r>
          </a:p>
        </p:txBody>
      </p:sp>
      <p:sp>
        <p:nvSpPr>
          <p:cNvPr id="2" name="Slide Number Placeholder 1"/>
          <p:cNvSpPr>
            <a:spLocks noGrp="1"/>
          </p:cNvSpPr>
          <p:nvPr>
            <p:ph type="sldNum" sz="quarter" idx="12"/>
          </p:nvPr>
        </p:nvSpPr>
        <p:spPr/>
        <p:txBody>
          <a:bodyPr/>
          <a:lstStyle/>
          <a:p>
            <a:fld id="{2098FC7C-5A73-4CE4-9ED4-529E12F90497}" type="slidenum">
              <a:rPr lang="en-AU" smtClean="0"/>
              <a:t>72</a:t>
            </a:fld>
            <a:endParaRPr lang="en-AU"/>
          </a:p>
        </p:txBody>
      </p:sp>
    </p:spTree>
    <p:extLst>
      <p:ext uri="{BB962C8B-B14F-4D97-AF65-F5344CB8AC3E}">
        <p14:creationId xmlns:p14="http://schemas.microsoft.com/office/powerpoint/2010/main" val="1847821107"/>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Rectangle 2"/>
          <p:cNvSpPr>
            <a:spLocks noGrp="1" noRot="1" noChangeArrowheads="1"/>
          </p:cNvSpPr>
          <p:nvPr>
            <p:ph type="title"/>
          </p:nvPr>
        </p:nvSpPr>
        <p:spPr>
          <a:xfrm>
            <a:off x="457200" y="274638"/>
            <a:ext cx="8229600" cy="850900"/>
          </a:xfrm>
        </p:spPr>
        <p:txBody>
          <a:bodyPr>
            <a:normAutofit fontScale="90000"/>
          </a:bodyPr>
          <a:lstStyle/>
          <a:p>
            <a:pPr eaLnBrk="1" hangingPunct="1">
              <a:defRPr/>
            </a:pPr>
            <a:r>
              <a:rPr lang="en-US" smtClean="0"/>
              <a:t>LEVERS</a:t>
            </a:r>
            <a:r>
              <a:rPr lang="en-US" sz="3800" smtClean="0"/>
              <a:t/>
            </a:r>
            <a:br>
              <a:rPr lang="en-US" sz="3800" smtClean="0"/>
            </a:br>
            <a:r>
              <a:rPr lang="en-US" sz="3800" smtClean="0"/>
              <a:t>Second Class Lever</a:t>
            </a:r>
          </a:p>
        </p:txBody>
      </p:sp>
      <p:sp>
        <p:nvSpPr>
          <p:cNvPr id="62467" name="Rectangle 3"/>
          <p:cNvSpPr>
            <a:spLocks noGrp="1" noChangeArrowheads="1"/>
          </p:cNvSpPr>
          <p:nvPr>
            <p:ph type="body" idx="1"/>
          </p:nvPr>
        </p:nvSpPr>
        <p:spPr>
          <a:xfrm>
            <a:off x="900113" y="1700213"/>
            <a:ext cx="3816350" cy="4033837"/>
          </a:xfrm>
        </p:spPr>
        <p:txBody>
          <a:bodyPr/>
          <a:lstStyle/>
          <a:p>
            <a:pPr eaLnBrk="1" hangingPunct="1">
              <a:lnSpc>
                <a:spcPct val="80000"/>
              </a:lnSpc>
            </a:pPr>
            <a:r>
              <a:rPr lang="en-US" sz="2400" dirty="0" smtClean="0">
                <a:effectLst/>
              </a:rPr>
              <a:t>Applied and resistance forces act on the same side of the fulcrum, with resistance force acting through a movement arm shorter than that of the applied force</a:t>
            </a:r>
          </a:p>
          <a:p>
            <a:pPr eaLnBrk="1" hangingPunct="1">
              <a:lnSpc>
                <a:spcPct val="80000"/>
              </a:lnSpc>
            </a:pPr>
            <a:r>
              <a:rPr lang="en-US" sz="2400" dirty="0" smtClean="0">
                <a:effectLst/>
              </a:rPr>
              <a:t>Not many of these levers seen in the human body</a:t>
            </a:r>
          </a:p>
          <a:p>
            <a:pPr eaLnBrk="1" hangingPunct="1">
              <a:lnSpc>
                <a:spcPct val="80000"/>
              </a:lnSpc>
            </a:pPr>
            <a:r>
              <a:rPr lang="en-US" sz="2400" dirty="0" smtClean="0">
                <a:effectLst/>
              </a:rPr>
              <a:t>Good outside example: wheelbarrow</a:t>
            </a:r>
          </a:p>
        </p:txBody>
      </p:sp>
      <p:pic>
        <p:nvPicPr>
          <p:cNvPr id="62468" name="Picture 6" descr="second-class-lev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51500" y="1557338"/>
            <a:ext cx="1793875" cy="4868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fld id="{2098FC7C-5A73-4CE4-9ED4-529E12F90497}" type="slidenum">
              <a:rPr lang="en-AU" smtClean="0"/>
              <a:t>73</a:t>
            </a:fld>
            <a:endParaRPr lang="en-AU"/>
          </a:p>
        </p:txBody>
      </p:sp>
    </p:spTree>
    <p:extLst>
      <p:ext uri="{BB962C8B-B14F-4D97-AF65-F5344CB8AC3E}">
        <p14:creationId xmlns:p14="http://schemas.microsoft.com/office/powerpoint/2010/main" val="1531878917"/>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Rectangle 2"/>
          <p:cNvSpPr>
            <a:spLocks noGrp="1" noRot="1" noChangeArrowheads="1"/>
          </p:cNvSpPr>
          <p:nvPr>
            <p:ph type="title"/>
          </p:nvPr>
        </p:nvSpPr>
        <p:spPr>
          <a:xfrm>
            <a:off x="457200" y="274638"/>
            <a:ext cx="8229600" cy="850900"/>
          </a:xfrm>
        </p:spPr>
        <p:txBody>
          <a:bodyPr>
            <a:normAutofit fontScale="90000"/>
          </a:bodyPr>
          <a:lstStyle/>
          <a:p>
            <a:pPr eaLnBrk="1" hangingPunct="1">
              <a:defRPr/>
            </a:pPr>
            <a:r>
              <a:rPr lang="en-US" smtClean="0"/>
              <a:t>LEVERS</a:t>
            </a:r>
            <a:r>
              <a:rPr lang="en-US" sz="3800" smtClean="0"/>
              <a:t/>
            </a:r>
            <a:br>
              <a:rPr lang="en-US" sz="3800" smtClean="0"/>
            </a:br>
            <a:r>
              <a:rPr lang="en-US" sz="3800" smtClean="0"/>
              <a:t>Third Class Lever</a:t>
            </a:r>
          </a:p>
        </p:txBody>
      </p:sp>
      <p:sp>
        <p:nvSpPr>
          <p:cNvPr id="63491" name="Rectangle 3"/>
          <p:cNvSpPr>
            <a:spLocks noGrp="1" noChangeArrowheads="1"/>
          </p:cNvSpPr>
          <p:nvPr>
            <p:ph type="body" idx="1"/>
          </p:nvPr>
        </p:nvSpPr>
        <p:spPr>
          <a:xfrm>
            <a:off x="457200" y="1773238"/>
            <a:ext cx="3816350" cy="3816350"/>
          </a:xfrm>
        </p:spPr>
        <p:txBody>
          <a:bodyPr/>
          <a:lstStyle/>
          <a:p>
            <a:pPr eaLnBrk="1" hangingPunct="1">
              <a:lnSpc>
                <a:spcPct val="80000"/>
              </a:lnSpc>
            </a:pPr>
            <a:r>
              <a:rPr lang="en-US" sz="2400" dirty="0" smtClean="0">
                <a:effectLst/>
              </a:rPr>
              <a:t>Effort lies between the Fulcrum and the Load</a:t>
            </a:r>
          </a:p>
          <a:p>
            <a:pPr eaLnBrk="1" hangingPunct="1">
              <a:lnSpc>
                <a:spcPct val="80000"/>
              </a:lnSpc>
            </a:pPr>
            <a:r>
              <a:rPr lang="en-US" sz="2400" dirty="0" smtClean="0">
                <a:effectLst/>
              </a:rPr>
              <a:t>Bicep Curl: elbow (F), the hand and its contents are the resistance (or load) and the biceps muscle (E)</a:t>
            </a:r>
          </a:p>
          <a:p>
            <a:pPr eaLnBrk="1" hangingPunct="1">
              <a:lnSpc>
                <a:spcPct val="80000"/>
              </a:lnSpc>
            </a:pPr>
            <a:r>
              <a:rPr lang="en-US" sz="2400" dirty="0" smtClean="0">
                <a:effectLst/>
              </a:rPr>
              <a:t>Main purpose: to obtain rapid movement</a:t>
            </a:r>
          </a:p>
        </p:txBody>
      </p:sp>
      <p:sp>
        <p:nvSpPr>
          <p:cNvPr id="63492" name="Text Box 4"/>
          <p:cNvSpPr txBox="1">
            <a:spLocks noChangeArrowheads="1"/>
          </p:cNvSpPr>
          <p:nvPr/>
        </p:nvSpPr>
        <p:spPr bwMode="auto">
          <a:xfrm>
            <a:off x="3059113" y="5445125"/>
            <a:ext cx="5732462"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z="1400">
                <a:latin typeface="Tahoma" panose="020B0604030504040204" pitchFamily="34" charset="0"/>
              </a:rPr>
              <a:t>http://www.botany.uwc.ac.za/Sci_Ed/grade10/manphys/skel_mus.htm</a:t>
            </a:r>
          </a:p>
        </p:txBody>
      </p:sp>
      <p:pic>
        <p:nvPicPr>
          <p:cNvPr id="63493" name="Picture 5" descr="3rd class lev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3800" y="1773238"/>
            <a:ext cx="3810000" cy="3522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fld id="{2098FC7C-5A73-4CE4-9ED4-529E12F90497}" type="slidenum">
              <a:rPr lang="en-AU" smtClean="0"/>
              <a:t>74</a:t>
            </a:fld>
            <a:endParaRPr lang="en-AU"/>
          </a:p>
        </p:txBody>
      </p:sp>
    </p:spTree>
    <p:extLst>
      <p:ext uri="{BB962C8B-B14F-4D97-AF65-F5344CB8AC3E}">
        <p14:creationId xmlns:p14="http://schemas.microsoft.com/office/powerpoint/2010/main" val="1256740167"/>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6434" name="Rectangle 2"/>
          <p:cNvSpPr>
            <a:spLocks noGrp="1" noRot="1" noChangeArrowheads="1"/>
          </p:cNvSpPr>
          <p:nvPr>
            <p:ph type="title"/>
          </p:nvPr>
        </p:nvSpPr>
        <p:spPr>
          <a:xfrm>
            <a:off x="323850" y="404813"/>
            <a:ext cx="8229600" cy="608012"/>
          </a:xfrm>
        </p:spPr>
        <p:txBody>
          <a:bodyPr>
            <a:noAutofit/>
          </a:bodyPr>
          <a:lstStyle/>
          <a:p>
            <a:pPr eaLnBrk="1" hangingPunct="1">
              <a:defRPr/>
            </a:pPr>
            <a:r>
              <a:rPr lang="en-AU" sz="3600" dirty="0" smtClean="0"/>
              <a:t>Factors Influencing Muscle Force Production in Movement Patterns</a:t>
            </a:r>
          </a:p>
        </p:txBody>
      </p:sp>
      <p:sp>
        <p:nvSpPr>
          <p:cNvPr id="146435" name="Rectangle 3"/>
          <p:cNvSpPr>
            <a:spLocks noGrp="1" noChangeArrowheads="1"/>
          </p:cNvSpPr>
          <p:nvPr>
            <p:ph type="body" idx="1"/>
          </p:nvPr>
        </p:nvSpPr>
        <p:spPr>
          <a:xfrm>
            <a:off x="395288" y="1557338"/>
            <a:ext cx="8229600" cy="4176712"/>
          </a:xfrm>
        </p:spPr>
        <p:txBody>
          <a:bodyPr>
            <a:noAutofit/>
          </a:bodyPr>
          <a:lstStyle/>
          <a:p>
            <a:pPr eaLnBrk="1" hangingPunct="1">
              <a:lnSpc>
                <a:spcPct val="90000"/>
              </a:lnSpc>
            </a:pPr>
            <a:r>
              <a:rPr lang="en-AU" sz="2400" dirty="0" smtClean="0">
                <a:effectLst/>
              </a:rPr>
              <a:t>Muscle strength often assessed by dynamometers (measures force or torque)</a:t>
            </a:r>
          </a:p>
          <a:p>
            <a:pPr eaLnBrk="1" hangingPunct="1">
              <a:lnSpc>
                <a:spcPct val="90000"/>
              </a:lnSpc>
            </a:pPr>
            <a:r>
              <a:rPr lang="en-AU" sz="2400" dirty="0" smtClean="0">
                <a:effectLst/>
              </a:rPr>
              <a:t>Muscle size and architecture</a:t>
            </a:r>
          </a:p>
          <a:p>
            <a:pPr lvl="1" eaLnBrk="1" hangingPunct="1">
              <a:lnSpc>
                <a:spcPct val="90000"/>
              </a:lnSpc>
            </a:pPr>
            <a:r>
              <a:rPr lang="en-AU" sz="2200" dirty="0" smtClean="0">
                <a:effectLst/>
              </a:rPr>
              <a:t>The force a muscle can exert proportional to its physiological cross-sectional area</a:t>
            </a:r>
          </a:p>
          <a:p>
            <a:pPr lvl="1" eaLnBrk="1" hangingPunct="1">
              <a:lnSpc>
                <a:spcPct val="90000"/>
              </a:lnSpc>
            </a:pPr>
            <a:r>
              <a:rPr lang="en-AU" sz="2200" dirty="0" smtClean="0">
                <a:effectLst/>
              </a:rPr>
              <a:t>Affects force generation, velocity of shortening, and ROM</a:t>
            </a:r>
          </a:p>
          <a:p>
            <a:pPr eaLnBrk="1" hangingPunct="1">
              <a:lnSpc>
                <a:spcPct val="90000"/>
              </a:lnSpc>
            </a:pPr>
            <a:r>
              <a:rPr lang="en-AU" sz="2400" dirty="0" smtClean="0">
                <a:effectLst/>
              </a:rPr>
              <a:t>Line of Pull and Angle of Attachment</a:t>
            </a:r>
          </a:p>
          <a:p>
            <a:pPr lvl="1" eaLnBrk="1" hangingPunct="1">
              <a:lnSpc>
                <a:spcPct val="90000"/>
              </a:lnSpc>
            </a:pPr>
            <a:r>
              <a:rPr lang="en-AU" sz="2200" dirty="0" smtClean="0">
                <a:effectLst/>
              </a:rPr>
              <a:t>Angle of attachment helps determine the magnitude of tension produced by the muscle; changes throughout ROM</a:t>
            </a:r>
          </a:p>
          <a:p>
            <a:pPr lvl="1" eaLnBrk="1" hangingPunct="1">
              <a:lnSpc>
                <a:spcPct val="90000"/>
              </a:lnSpc>
            </a:pPr>
            <a:r>
              <a:rPr lang="en-AU" sz="2200" dirty="0" smtClean="0">
                <a:effectLst/>
              </a:rPr>
              <a:t>Line of pull affects direction of movement</a:t>
            </a:r>
          </a:p>
          <a:p>
            <a:pPr eaLnBrk="1" hangingPunct="1">
              <a:lnSpc>
                <a:spcPct val="90000"/>
              </a:lnSpc>
            </a:pPr>
            <a:r>
              <a:rPr lang="en-AU" sz="2400" dirty="0" smtClean="0">
                <a:effectLst/>
              </a:rPr>
              <a:t>Force-Velocity and Length-Tension Relationships</a:t>
            </a:r>
          </a:p>
          <a:p>
            <a:pPr eaLnBrk="1" hangingPunct="1">
              <a:lnSpc>
                <a:spcPct val="90000"/>
              </a:lnSpc>
            </a:pPr>
            <a:r>
              <a:rPr lang="en-AU" sz="2400" dirty="0" smtClean="0">
                <a:effectLst/>
              </a:rPr>
              <a:t>Influence of Gravity</a:t>
            </a:r>
          </a:p>
          <a:p>
            <a:pPr eaLnBrk="1" hangingPunct="1">
              <a:lnSpc>
                <a:spcPct val="90000"/>
              </a:lnSpc>
            </a:pPr>
            <a:r>
              <a:rPr lang="en-AU" sz="2400" dirty="0" smtClean="0">
                <a:effectLst/>
              </a:rPr>
              <a:t>Neural Factors</a:t>
            </a:r>
          </a:p>
        </p:txBody>
      </p:sp>
      <p:sp>
        <p:nvSpPr>
          <p:cNvPr id="2" name="Slide Number Placeholder 1"/>
          <p:cNvSpPr>
            <a:spLocks noGrp="1"/>
          </p:cNvSpPr>
          <p:nvPr>
            <p:ph type="sldNum" sz="quarter" idx="12"/>
          </p:nvPr>
        </p:nvSpPr>
        <p:spPr/>
        <p:txBody>
          <a:bodyPr/>
          <a:lstStyle/>
          <a:p>
            <a:fld id="{2098FC7C-5A73-4CE4-9ED4-529E12F90497}" type="slidenum">
              <a:rPr lang="en-AU" smtClean="0"/>
              <a:t>75</a:t>
            </a:fld>
            <a:endParaRPr lang="en-AU"/>
          </a:p>
        </p:txBody>
      </p:sp>
    </p:spTree>
    <p:extLst>
      <p:ext uri="{BB962C8B-B14F-4D97-AF65-F5344CB8AC3E}">
        <p14:creationId xmlns:p14="http://schemas.microsoft.com/office/powerpoint/2010/main" val="105781924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146435">
                                            <p:txEl>
                                              <p:pRg st="0" end="0"/>
                                            </p:txEl>
                                          </p:spTgt>
                                        </p:tgtEl>
                                        <p:attrNameLst>
                                          <p:attrName>style.visibility</p:attrName>
                                        </p:attrNameLst>
                                      </p:cBhvr>
                                      <p:to>
                                        <p:strVal val="visible"/>
                                      </p:to>
                                    </p:set>
                                    <p:animEffect transition="in" filter="box(out)">
                                      <p:cBhvr>
                                        <p:cTn id="7" dur="500"/>
                                        <p:tgtEl>
                                          <p:spTgt spid="146435">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3" name="camera.wav"/>
                                        </p:tgtEl>
                                      </p:cMediaNode>
                                    </p:audio>
                                  </p:sub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146435">
                                            <p:txEl>
                                              <p:pRg st="1" end="1"/>
                                            </p:txEl>
                                          </p:spTgt>
                                        </p:tgtEl>
                                        <p:attrNameLst>
                                          <p:attrName>style.visibility</p:attrName>
                                        </p:attrNameLst>
                                      </p:cBhvr>
                                      <p:to>
                                        <p:strVal val="visible"/>
                                      </p:to>
                                    </p:set>
                                    <p:animEffect transition="in" filter="box(out)">
                                      <p:cBhvr>
                                        <p:cTn id="12" dur="500"/>
                                        <p:tgtEl>
                                          <p:spTgt spid="146435">
                                            <p:txEl>
                                              <p:pRg st="1" end="1"/>
                                            </p:txEl>
                                          </p:spTgt>
                                        </p:tgtEl>
                                      </p:cBhvr>
                                    </p:animEffect>
                                  </p:childTnLst>
                                  <p:subTnLst>
                                    <p:audio>
                                      <p:cMediaNode>
                                        <p:cTn display="0" masterRel="sameClick">
                                          <p:stCondLst>
                                            <p:cond evt="begin" delay="0">
                                              <p:tn val="10"/>
                                            </p:cond>
                                          </p:stCondLst>
                                          <p:endCondLst>
                                            <p:cond evt="onStopAudio" delay="0">
                                              <p:tgtEl>
                                                <p:sldTgt/>
                                              </p:tgtEl>
                                            </p:cond>
                                          </p:endCondLst>
                                        </p:cTn>
                                        <p:tgtEl>
                                          <p:sndTgt r:embed="rId3" name="camera.wav"/>
                                        </p:tgtEl>
                                      </p:cMediaNode>
                                    </p:audio>
                                  </p:subTnLst>
                                </p:cTn>
                              </p:par>
                              <p:par>
                                <p:cTn id="13" presetID="4" presetClass="entr" presetSubtype="32" fill="hold" grpId="0" nodeType="withEffect">
                                  <p:stCondLst>
                                    <p:cond delay="0"/>
                                  </p:stCondLst>
                                  <p:childTnLst>
                                    <p:set>
                                      <p:cBhvr>
                                        <p:cTn id="14" dur="1" fill="hold">
                                          <p:stCondLst>
                                            <p:cond delay="0"/>
                                          </p:stCondLst>
                                        </p:cTn>
                                        <p:tgtEl>
                                          <p:spTgt spid="146435">
                                            <p:txEl>
                                              <p:pRg st="2" end="2"/>
                                            </p:txEl>
                                          </p:spTgt>
                                        </p:tgtEl>
                                        <p:attrNameLst>
                                          <p:attrName>style.visibility</p:attrName>
                                        </p:attrNameLst>
                                      </p:cBhvr>
                                      <p:to>
                                        <p:strVal val="visible"/>
                                      </p:to>
                                    </p:set>
                                    <p:animEffect transition="in" filter="box(out)">
                                      <p:cBhvr>
                                        <p:cTn id="15" dur="500"/>
                                        <p:tgtEl>
                                          <p:spTgt spid="146435">
                                            <p:txEl>
                                              <p:pRg st="2" end="2"/>
                                            </p:txEl>
                                          </p:spTgt>
                                        </p:tgtEl>
                                      </p:cBhvr>
                                    </p:animEffect>
                                  </p:childTnLst>
                                  <p:subTnLst>
                                    <p:audio>
                                      <p:cMediaNode>
                                        <p:cTn display="0" masterRel="sameClick">
                                          <p:stCondLst>
                                            <p:cond evt="begin" delay="0">
                                              <p:tn val="13"/>
                                            </p:cond>
                                          </p:stCondLst>
                                          <p:endCondLst>
                                            <p:cond evt="onStopAudio" delay="0">
                                              <p:tgtEl>
                                                <p:sldTgt/>
                                              </p:tgtEl>
                                            </p:cond>
                                          </p:endCondLst>
                                        </p:cTn>
                                        <p:tgtEl>
                                          <p:sndTgt r:embed="rId3" name="camera.wav"/>
                                        </p:tgtEl>
                                      </p:cMediaNode>
                                    </p:audio>
                                  </p:subTnLst>
                                </p:cTn>
                              </p:par>
                              <p:par>
                                <p:cTn id="16" presetID="4" presetClass="entr" presetSubtype="32" fill="hold" grpId="0" nodeType="withEffect">
                                  <p:stCondLst>
                                    <p:cond delay="0"/>
                                  </p:stCondLst>
                                  <p:childTnLst>
                                    <p:set>
                                      <p:cBhvr>
                                        <p:cTn id="17" dur="1" fill="hold">
                                          <p:stCondLst>
                                            <p:cond delay="0"/>
                                          </p:stCondLst>
                                        </p:cTn>
                                        <p:tgtEl>
                                          <p:spTgt spid="146435">
                                            <p:txEl>
                                              <p:pRg st="3" end="3"/>
                                            </p:txEl>
                                          </p:spTgt>
                                        </p:tgtEl>
                                        <p:attrNameLst>
                                          <p:attrName>style.visibility</p:attrName>
                                        </p:attrNameLst>
                                      </p:cBhvr>
                                      <p:to>
                                        <p:strVal val="visible"/>
                                      </p:to>
                                    </p:set>
                                    <p:animEffect transition="in" filter="box(out)">
                                      <p:cBhvr>
                                        <p:cTn id="18" dur="500"/>
                                        <p:tgtEl>
                                          <p:spTgt spid="146435">
                                            <p:txEl>
                                              <p:pRg st="3" end="3"/>
                                            </p:txEl>
                                          </p:spTgt>
                                        </p:tgtEl>
                                      </p:cBhvr>
                                    </p:animEffect>
                                  </p:childTnLst>
                                  <p:subTnLst>
                                    <p:audio>
                                      <p:cMediaNode>
                                        <p:cTn display="0" masterRel="sameClick">
                                          <p:stCondLst>
                                            <p:cond evt="begin" delay="0">
                                              <p:tn val="16"/>
                                            </p:cond>
                                          </p:stCondLst>
                                          <p:endCondLst>
                                            <p:cond evt="onStopAudio" delay="0">
                                              <p:tgtEl>
                                                <p:sldTgt/>
                                              </p:tgtEl>
                                            </p:cond>
                                          </p:endCondLst>
                                        </p:cTn>
                                        <p:tgtEl>
                                          <p:sndTgt r:embed="rId3" name="camera.wav"/>
                                        </p:tgtEl>
                                      </p:cMediaNode>
                                    </p:audio>
                                  </p:subTnLst>
                                </p:cTn>
                              </p:par>
                            </p:childTnLst>
                          </p:cTn>
                        </p:par>
                      </p:childTnLst>
                    </p:cTn>
                  </p:par>
                  <p:par>
                    <p:cTn id="19" fill="hold" nodeType="clickPar">
                      <p:stCondLst>
                        <p:cond delay="indefinite"/>
                      </p:stCondLst>
                      <p:childTnLst>
                        <p:par>
                          <p:cTn id="20" fill="hold" nodeType="withGroup">
                            <p:stCondLst>
                              <p:cond delay="0"/>
                            </p:stCondLst>
                            <p:childTnLst>
                              <p:par>
                                <p:cTn id="21" presetID="4" presetClass="entr" presetSubtype="32" fill="hold" grpId="0" nodeType="clickEffect">
                                  <p:stCondLst>
                                    <p:cond delay="0"/>
                                  </p:stCondLst>
                                  <p:childTnLst>
                                    <p:set>
                                      <p:cBhvr>
                                        <p:cTn id="22" dur="1" fill="hold">
                                          <p:stCondLst>
                                            <p:cond delay="0"/>
                                          </p:stCondLst>
                                        </p:cTn>
                                        <p:tgtEl>
                                          <p:spTgt spid="146435">
                                            <p:txEl>
                                              <p:pRg st="4" end="4"/>
                                            </p:txEl>
                                          </p:spTgt>
                                        </p:tgtEl>
                                        <p:attrNameLst>
                                          <p:attrName>style.visibility</p:attrName>
                                        </p:attrNameLst>
                                      </p:cBhvr>
                                      <p:to>
                                        <p:strVal val="visible"/>
                                      </p:to>
                                    </p:set>
                                    <p:animEffect transition="in" filter="box(out)">
                                      <p:cBhvr>
                                        <p:cTn id="23" dur="500"/>
                                        <p:tgtEl>
                                          <p:spTgt spid="146435">
                                            <p:txEl>
                                              <p:pRg st="4" end="4"/>
                                            </p:txEl>
                                          </p:spTgt>
                                        </p:tgtEl>
                                      </p:cBhvr>
                                    </p:animEffect>
                                  </p:childTnLst>
                                  <p:subTnLst>
                                    <p:audio>
                                      <p:cMediaNode>
                                        <p:cTn display="0" masterRel="sameClick">
                                          <p:stCondLst>
                                            <p:cond evt="begin" delay="0">
                                              <p:tn val="21"/>
                                            </p:cond>
                                          </p:stCondLst>
                                          <p:endCondLst>
                                            <p:cond evt="onStopAudio" delay="0">
                                              <p:tgtEl>
                                                <p:sldTgt/>
                                              </p:tgtEl>
                                            </p:cond>
                                          </p:endCondLst>
                                        </p:cTn>
                                        <p:tgtEl>
                                          <p:sndTgt r:embed="rId3" name="camera.wav"/>
                                        </p:tgtEl>
                                      </p:cMediaNode>
                                    </p:audio>
                                  </p:subTnLst>
                                </p:cTn>
                              </p:par>
                              <p:par>
                                <p:cTn id="24" presetID="4" presetClass="entr" presetSubtype="32" fill="hold" grpId="0" nodeType="withEffect">
                                  <p:stCondLst>
                                    <p:cond delay="0"/>
                                  </p:stCondLst>
                                  <p:childTnLst>
                                    <p:set>
                                      <p:cBhvr>
                                        <p:cTn id="25" dur="1" fill="hold">
                                          <p:stCondLst>
                                            <p:cond delay="0"/>
                                          </p:stCondLst>
                                        </p:cTn>
                                        <p:tgtEl>
                                          <p:spTgt spid="146435">
                                            <p:txEl>
                                              <p:pRg st="5" end="5"/>
                                            </p:txEl>
                                          </p:spTgt>
                                        </p:tgtEl>
                                        <p:attrNameLst>
                                          <p:attrName>style.visibility</p:attrName>
                                        </p:attrNameLst>
                                      </p:cBhvr>
                                      <p:to>
                                        <p:strVal val="visible"/>
                                      </p:to>
                                    </p:set>
                                    <p:animEffect transition="in" filter="box(out)">
                                      <p:cBhvr>
                                        <p:cTn id="26" dur="500"/>
                                        <p:tgtEl>
                                          <p:spTgt spid="146435">
                                            <p:txEl>
                                              <p:pRg st="5" end="5"/>
                                            </p:txEl>
                                          </p:spTgt>
                                        </p:tgtEl>
                                      </p:cBhvr>
                                    </p:animEffect>
                                  </p:childTnLst>
                                  <p:subTnLst>
                                    <p:audio>
                                      <p:cMediaNode>
                                        <p:cTn display="0" masterRel="sameClick">
                                          <p:stCondLst>
                                            <p:cond evt="begin" delay="0">
                                              <p:tn val="24"/>
                                            </p:cond>
                                          </p:stCondLst>
                                          <p:endCondLst>
                                            <p:cond evt="onStopAudio" delay="0">
                                              <p:tgtEl>
                                                <p:sldTgt/>
                                              </p:tgtEl>
                                            </p:cond>
                                          </p:endCondLst>
                                        </p:cTn>
                                        <p:tgtEl>
                                          <p:sndTgt r:embed="rId3" name="camera.wav"/>
                                        </p:tgtEl>
                                      </p:cMediaNode>
                                    </p:audio>
                                  </p:subTnLst>
                                </p:cTn>
                              </p:par>
                              <p:par>
                                <p:cTn id="27" presetID="4" presetClass="entr" presetSubtype="32" fill="hold" grpId="0" nodeType="withEffect">
                                  <p:stCondLst>
                                    <p:cond delay="0"/>
                                  </p:stCondLst>
                                  <p:childTnLst>
                                    <p:set>
                                      <p:cBhvr>
                                        <p:cTn id="28" dur="1" fill="hold">
                                          <p:stCondLst>
                                            <p:cond delay="0"/>
                                          </p:stCondLst>
                                        </p:cTn>
                                        <p:tgtEl>
                                          <p:spTgt spid="146435">
                                            <p:txEl>
                                              <p:pRg st="6" end="6"/>
                                            </p:txEl>
                                          </p:spTgt>
                                        </p:tgtEl>
                                        <p:attrNameLst>
                                          <p:attrName>style.visibility</p:attrName>
                                        </p:attrNameLst>
                                      </p:cBhvr>
                                      <p:to>
                                        <p:strVal val="visible"/>
                                      </p:to>
                                    </p:set>
                                    <p:animEffect transition="in" filter="box(out)">
                                      <p:cBhvr>
                                        <p:cTn id="29" dur="500"/>
                                        <p:tgtEl>
                                          <p:spTgt spid="146435">
                                            <p:txEl>
                                              <p:pRg st="6" end="6"/>
                                            </p:txEl>
                                          </p:spTgt>
                                        </p:tgtEl>
                                      </p:cBhvr>
                                    </p:animEffect>
                                  </p:childTnLst>
                                  <p:subTnLst>
                                    <p:audio>
                                      <p:cMediaNode>
                                        <p:cTn display="0" masterRel="sameClick">
                                          <p:stCondLst>
                                            <p:cond evt="begin" delay="0">
                                              <p:tn val="27"/>
                                            </p:cond>
                                          </p:stCondLst>
                                          <p:endCondLst>
                                            <p:cond evt="onStopAudio" delay="0">
                                              <p:tgtEl>
                                                <p:sldTgt/>
                                              </p:tgtEl>
                                            </p:cond>
                                          </p:endCondLst>
                                        </p:cTn>
                                        <p:tgtEl>
                                          <p:sndTgt r:embed="rId3" name="camera.wav"/>
                                        </p:tgtEl>
                                      </p:cMediaNode>
                                    </p:audio>
                                  </p:subTnLst>
                                </p:cTn>
                              </p:par>
                            </p:childTnLst>
                          </p:cTn>
                        </p:par>
                      </p:childTnLst>
                    </p:cTn>
                  </p:par>
                  <p:par>
                    <p:cTn id="30" fill="hold" nodeType="clickPar">
                      <p:stCondLst>
                        <p:cond delay="indefinite"/>
                      </p:stCondLst>
                      <p:childTnLst>
                        <p:par>
                          <p:cTn id="31" fill="hold" nodeType="withGroup">
                            <p:stCondLst>
                              <p:cond delay="0"/>
                            </p:stCondLst>
                            <p:childTnLst>
                              <p:par>
                                <p:cTn id="32" presetID="4" presetClass="entr" presetSubtype="32" fill="hold" grpId="0" nodeType="clickEffect">
                                  <p:stCondLst>
                                    <p:cond delay="0"/>
                                  </p:stCondLst>
                                  <p:childTnLst>
                                    <p:set>
                                      <p:cBhvr>
                                        <p:cTn id="33" dur="1" fill="hold">
                                          <p:stCondLst>
                                            <p:cond delay="0"/>
                                          </p:stCondLst>
                                        </p:cTn>
                                        <p:tgtEl>
                                          <p:spTgt spid="146435">
                                            <p:txEl>
                                              <p:pRg st="7" end="7"/>
                                            </p:txEl>
                                          </p:spTgt>
                                        </p:tgtEl>
                                        <p:attrNameLst>
                                          <p:attrName>style.visibility</p:attrName>
                                        </p:attrNameLst>
                                      </p:cBhvr>
                                      <p:to>
                                        <p:strVal val="visible"/>
                                      </p:to>
                                    </p:set>
                                    <p:animEffect transition="in" filter="box(out)">
                                      <p:cBhvr>
                                        <p:cTn id="34" dur="500"/>
                                        <p:tgtEl>
                                          <p:spTgt spid="146435">
                                            <p:txEl>
                                              <p:pRg st="7" end="7"/>
                                            </p:txEl>
                                          </p:spTgt>
                                        </p:tgtEl>
                                      </p:cBhvr>
                                    </p:animEffect>
                                  </p:childTnLst>
                                  <p:subTnLst>
                                    <p:audio>
                                      <p:cMediaNode>
                                        <p:cTn display="0" masterRel="sameClick">
                                          <p:stCondLst>
                                            <p:cond evt="begin" delay="0">
                                              <p:tn val="32"/>
                                            </p:cond>
                                          </p:stCondLst>
                                          <p:endCondLst>
                                            <p:cond evt="onStopAudio" delay="0">
                                              <p:tgtEl>
                                                <p:sldTgt/>
                                              </p:tgtEl>
                                            </p:cond>
                                          </p:endCondLst>
                                        </p:cTn>
                                        <p:tgtEl>
                                          <p:sndTgt r:embed="rId3" name="camera.wav"/>
                                        </p:tgtEl>
                                      </p:cMediaNode>
                                    </p:audio>
                                  </p:subTnLst>
                                </p:cTn>
                              </p:par>
                            </p:childTnLst>
                          </p:cTn>
                        </p:par>
                      </p:childTnLst>
                    </p:cTn>
                  </p:par>
                  <p:par>
                    <p:cTn id="35" fill="hold" nodeType="clickPar">
                      <p:stCondLst>
                        <p:cond delay="indefinite"/>
                      </p:stCondLst>
                      <p:childTnLst>
                        <p:par>
                          <p:cTn id="36" fill="hold" nodeType="withGroup">
                            <p:stCondLst>
                              <p:cond delay="0"/>
                            </p:stCondLst>
                            <p:childTnLst>
                              <p:par>
                                <p:cTn id="37" presetID="4" presetClass="entr" presetSubtype="32" fill="hold" grpId="0" nodeType="clickEffect">
                                  <p:stCondLst>
                                    <p:cond delay="0"/>
                                  </p:stCondLst>
                                  <p:childTnLst>
                                    <p:set>
                                      <p:cBhvr>
                                        <p:cTn id="38" dur="1" fill="hold">
                                          <p:stCondLst>
                                            <p:cond delay="0"/>
                                          </p:stCondLst>
                                        </p:cTn>
                                        <p:tgtEl>
                                          <p:spTgt spid="146435">
                                            <p:txEl>
                                              <p:pRg st="8" end="8"/>
                                            </p:txEl>
                                          </p:spTgt>
                                        </p:tgtEl>
                                        <p:attrNameLst>
                                          <p:attrName>style.visibility</p:attrName>
                                        </p:attrNameLst>
                                      </p:cBhvr>
                                      <p:to>
                                        <p:strVal val="visible"/>
                                      </p:to>
                                    </p:set>
                                    <p:animEffect transition="in" filter="box(out)">
                                      <p:cBhvr>
                                        <p:cTn id="39" dur="500"/>
                                        <p:tgtEl>
                                          <p:spTgt spid="146435">
                                            <p:txEl>
                                              <p:pRg st="8" end="8"/>
                                            </p:txEl>
                                          </p:spTgt>
                                        </p:tgtEl>
                                      </p:cBhvr>
                                    </p:animEffect>
                                  </p:childTnLst>
                                  <p:subTnLst>
                                    <p:audio>
                                      <p:cMediaNode>
                                        <p:cTn display="0" masterRel="sameClick">
                                          <p:stCondLst>
                                            <p:cond evt="begin" delay="0">
                                              <p:tn val="37"/>
                                            </p:cond>
                                          </p:stCondLst>
                                          <p:endCondLst>
                                            <p:cond evt="onStopAudio" delay="0">
                                              <p:tgtEl>
                                                <p:sldTgt/>
                                              </p:tgtEl>
                                            </p:cond>
                                          </p:endCondLst>
                                        </p:cTn>
                                        <p:tgtEl>
                                          <p:sndTgt r:embed="rId3" name="camera.wav"/>
                                        </p:tgtEl>
                                      </p:cMediaNode>
                                    </p:audio>
                                  </p:subTnLst>
                                </p:cTn>
                              </p:par>
                            </p:childTnLst>
                          </p:cTn>
                        </p:par>
                      </p:childTnLst>
                    </p:cTn>
                  </p:par>
                  <p:par>
                    <p:cTn id="40" fill="hold" nodeType="clickPar">
                      <p:stCondLst>
                        <p:cond delay="indefinite"/>
                      </p:stCondLst>
                      <p:childTnLst>
                        <p:par>
                          <p:cTn id="41" fill="hold" nodeType="withGroup">
                            <p:stCondLst>
                              <p:cond delay="0"/>
                            </p:stCondLst>
                            <p:childTnLst>
                              <p:par>
                                <p:cTn id="42" presetID="4" presetClass="entr" presetSubtype="32" fill="hold" grpId="0" nodeType="clickEffect">
                                  <p:stCondLst>
                                    <p:cond delay="0"/>
                                  </p:stCondLst>
                                  <p:childTnLst>
                                    <p:set>
                                      <p:cBhvr>
                                        <p:cTn id="43" dur="1" fill="hold">
                                          <p:stCondLst>
                                            <p:cond delay="0"/>
                                          </p:stCondLst>
                                        </p:cTn>
                                        <p:tgtEl>
                                          <p:spTgt spid="146435">
                                            <p:txEl>
                                              <p:pRg st="9" end="9"/>
                                            </p:txEl>
                                          </p:spTgt>
                                        </p:tgtEl>
                                        <p:attrNameLst>
                                          <p:attrName>style.visibility</p:attrName>
                                        </p:attrNameLst>
                                      </p:cBhvr>
                                      <p:to>
                                        <p:strVal val="visible"/>
                                      </p:to>
                                    </p:set>
                                    <p:animEffect transition="in" filter="box(out)">
                                      <p:cBhvr>
                                        <p:cTn id="44" dur="500"/>
                                        <p:tgtEl>
                                          <p:spTgt spid="146435">
                                            <p:txEl>
                                              <p:pRg st="9" end="9"/>
                                            </p:txEl>
                                          </p:spTgt>
                                        </p:tgtEl>
                                      </p:cBhvr>
                                    </p:animEffect>
                                  </p:childTnLst>
                                  <p:subTnLst>
                                    <p:audio>
                                      <p:cMediaNode>
                                        <p:cTn display="0" masterRel="sameClick">
                                          <p:stCondLst>
                                            <p:cond evt="begin" delay="0">
                                              <p:tn val="42"/>
                                            </p:cond>
                                          </p:stCondLst>
                                          <p:endCondLst>
                                            <p:cond evt="onStopAudio" delay="0">
                                              <p:tgtEl>
                                                <p:sldTgt/>
                                              </p:tgtEl>
                                            </p:cond>
                                          </p:endCondLst>
                                        </p:cTn>
                                        <p:tgtEl>
                                          <p:sndTgt r:embed="rId3"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6435" grpId="0" build="p" autoUpdateAnimBg="0"/>
    </p:bldLst>
  </p:timing>
</p:sld>
</file>

<file path=ppt/slides/slide7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8722" name="Rectangle 2"/>
          <p:cNvSpPr>
            <a:spLocks noGrp="1" noRot="1" noChangeArrowheads="1"/>
          </p:cNvSpPr>
          <p:nvPr>
            <p:ph type="title"/>
          </p:nvPr>
        </p:nvSpPr>
        <p:spPr>
          <a:xfrm>
            <a:off x="323850" y="404813"/>
            <a:ext cx="8229600" cy="608012"/>
          </a:xfrm>
        </p:spPr>
        <p:txBody>
          <a:bodyPr/>
          <a:lstStyle/>
          <a:p>
            <a:pPr eaLnBrk="1" hangingPunct="1">
              <a:defRPr/>
            </a:pPr>
            <a:r>
              <a:rPr lang="en-AU" sz="3600" dirty="0" smtClean="0"/>
              <a:t>Various Biomechanical Principles</a:t>
            </a:r>
          </a:p>
        </p:txBody>
      </p:sp>
      <p:sp>
        <p:nvSpPr>
          <p:cNvPr id="158723" name="Rectangle 3"/>
          <p:cNvSpPr>
            <a:spLocks noGrp="1" noChangeArrowheads="1"/>
          </p:cNvSpPr>
          <p:nvPr>
            <p:ph type="body" idx="1"/>
          </p:nvPr>
        </p:nvSpPr>
        <p:spPr>
          <a:xfrm>
            <a:off x="395288" y="1557338"/>
            <a:ext cx="8229600" cy="4535487"/>
          </a:xfrm>
        </p:spPr>
        <p:txBody>
          <a:bodyPr/>
          <a:lstStyle/>
          <a:p>
            <a:pPr eaLnBrk="1" hangingPunct="1">
              <a:lnSpc>
                <a:spcPct val="90000"/>
              </a:lnSpc>
            </a:pPr>
            <a:r>
              <a:rPr lang="en-AU" sz="2600" smtClean="0">
                <a:effectLst/>
              </a:rPr>
              <a:t>Purpose, effectiveness and risk of an exercise or sport skill may be affected by any of the following </a:t>
            </a:r>
            <a:r>
              <a:rPr lang="en-AU" sz="1600" smtClean="0">
                <a:effectLst/>
              </a:rPr>
              <a:t>(Griffin, 2006, p 125)</a:t>
            </a:r>
          </a:p>
          <a:p>
            <a:pPr lvl="1" eaLnBrk="1" hangingPunct="1">
              <a:lnSpc>
                <a:spcPct val="90000"/>
              </a:lnSpc>
            </a:pPr>
            <a:r>
              <a:rPr lang="en-AU" sz="2400" smtClean="0">
                <a:effectLst/>
              </a:rPr>
              <a:t>Muscle length and force</a:t>
            </a:r>
          </a:p>
          <a:p>
            <a:pPr lvl="1" eaLnBrk="1" hangingPunct="1">
              <a:lnSpc>
                <a:spcPct val="90000"/>
              </a:lnSpc>
            </a:pPr>
            <a:r>
              <a:rPr lang="en-AU" sz="2400" smtClean="0">
                <a:effectLst/>
              </a:rPr>
              <a:t>Biarticular muscle action</a:t>
            </a:r>
          </a:p>
          <a:p>
            <a:pPr lvl="1" eaLnBrk="1" hangingPunct="1">
              <a:lnSpc>
                <a:spcPct val="90000"/>
              </a:lnSpc>
            </a:pPr>
            <a:r>
              <a:rPr lang="en-AU" sz="2400" smtClean="0">
                <a:effectLst/>
              </a:rPr>
              <a:t>Composition of forces</a:t>
            </a:r>
          </a:p>
          <a:p>
            <a:pPr lvl="1" eaLnBrk="1" hangingPunct="1">
              <a:lnSpc>
                <a:spcPct val="90000"/>
              </a:lnSpc>
            </a:pPr>
            <a:r>
              <a:rPr lang="en-AU" sz="2400" smtClean="0">
                <a:effectLst/>
              </a:rPr>
              <a:t>Leverage and strength</a:t>
            </a:r>
          </a:p>
          <a:p>
            <a:pPr lvl="1" eaLnBrk="1" hangingPunct="1">
              <a:lnSpc>
                <a:spcPct val="90000"/>
              </a:lnSpc>
            </a:pPr>
            <a:r>
              <a:rPr lang="en-AU" sz="2400" smtClean="0">
                <a:effectLst/>
              </a:rPr>
              <a:t>Direction of force application / alignment</a:t>
            </a:r>
          </a:p>
          <a:p>
            <a:pPr lvl="1" eaLnBrk="1" hangingPunct="1">
              <a:lnSpc>
                <a:spcPct val="90000"/>
              </a:lnSpc>
            </a:pPr>
            <a:r>
              <a:rPr lang="en-AU" sz="2400" smtClean="0">
                <a:effectLst/>
              </a:rPr>
              <a:t>Alignment of external resistance</a:t>
            </a:r>
          </a:p>
        </p:txBody>
      </p:sp>
      <p:sp>
        <p:nvSpPr>
          <p:cNvPr id="2" name="Slide Number Placeholder 1"/>
          <p:cNvSpPr>
            <a:spLocks noGrp="1"/>
          </p:cNvSpPr>
          <p:nvPr>
            <p:ph type="sldNum" sz="quarter" idx="12"/>
          </p:nvPr>
        </p:nvSpPr>
        <p:spPr/>
        <p:txBody>
          <a:bodyPr/>
          <a:lstStyle/>
          <a:p>
            <a:fld id="{2098FC7C-5A73-4CE4-9ED4-529E12F90497}" type="slidenum">
              <a:rPr lang="en-AU" smtClean="0"/>
              <a:t>76</a:t>
            </a:fld>
            <a:endParaRPr lang="en-AU"/>
          </a:p>
        </p:txBody>
      </p:sp>
    </p:spTree>
    <p:extLst>
      <p:ext uri="{BB962C8B-B14F-4D97-AF65-F5344CB8AC3E}">
        <p14:creationId xmlns:p14="http://schemas.microsoft.com/office/powerpoint/2010/main" val="255926028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158723">
                                            <p:txEl>
                                              <p:pRg st="0" end="0"/>
                                            </p:txEl>
                                          </p:spTgt>
                                        </p:tgtEl>
                                        <p:attrNameLst>
                                          <p:attrName>style.visibility</p:attrName>
                                        </p:attrNameLst>
                                      </p:cBhvr>
                                      <p:to>
                                        <p:strVal val="visible"/>
                                      </p:to>
                                    </p:set>
                                    <p:animEffect transition="in" filter="box(out)">
                                      <p:cBhvr>
                                        <p:cTn id="7" dur="500"/>
                                        <p:tgtEl>
                                          <p:spTgt spid="158723">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3" name="camera.wav"/>
                                        </p:tgtEl>
                                      </p:cMediaNode>
                                    </p:audio>
                                  </p:subTnLst>
                                </p:cTn>
                              </p:par>
                              <p:par>
                                <p:cTn id="8" presetID="4" presetClass="entr" presetSubtype="32" fill="hold" grpId="0" nodeType="withEffect">
                                  <p:stCondLst>
                                    <p:cond delay="0"/>
                                  </p:stCondLst>
                                  <p:childTnLst>
                                    <p:set>
                                      <p:cBhvr>
                                        <p:cTn id="9" dur="1" fill="hold">
                                          <p:stCondLst>
                                            <p:cond delay="0"/>
                                          </p:stCondLst>
                                        </p:cTn>
                                        <p:tgtEl>
                                          <p:spTgt spid="158723">
                                            <p:txEl>
                                              <p:pRg st="1" end="1"/>
                                            </p:txEl>
                                          </p:spTgt>
                                        </p:tgtEl>
                                        <p:attrNameLst>
                                          <p:attrName>style.visibility</p:attrName>
                                        </p:attrNameLst>
                                      </p:cBhvr>
                                      <p:to>
                                        <p:strVal val="visible"/>
                                      </p:to>
                                    </p:set>
                                    <p:animEffect transition="in" filter="box(out)">
                                      <p:cBhvr>
                                        <p:cTn id="10" dur="500"/>
                                        <p:tgtEl>
                                          <p:spTgt spid="158723">
                                            <p:txEl>
                                              <p:pRg st="1" end="1"/>
                                            </p:txEl>
                                          </p:spTgt>
                                        </p:tgtEl>
                                      </p:cBhvr>
                                    </p:animEffect>
                                  </p:childTnLst>
                                  <p:subTnLst>
                                    <p:audio>
                                      <p:cMediaNode>
                                        <p:cTn display="0" masterRel="sameClick">
                                          <p:stCondLst>
                                            <p:cond evt="begin" delay="0">
                                              <p:tn val="8"/>
                                            </p:cond>
                                          </p:stCondLst>
                                          <p:endCondLst>
                                            <p:cond evt="onStopAudio" delay="0">
                                              <p:tgtEl>
                                                <p:sldTgt/>
                                              </p:tgtEl>
                                            </p:cond>
                                          </p:endCondLst>
                                        </p:cTn>
                                        <p:tgtEl>
                                          <p:sndTgt r:embed="rId3" name="camera.wav"/>
                                        </p:tgtEl>
                                      </p:cMediaNode>
                                    </p:audio>
                                  </p:subTnLst>
                                </p:cTn>
                              </p:par>
                              <p:par>
                                <p:cTn id="11" presetID="4" presetClass="entr" presetSubtype="32" fill="hold" grpId="0" nodeType="withEffect">
                                  <p:stCondLst>
                                    <p:cond delay="0"/>
                                  </p:stCondLst>
                                  <p:childTnLst>
                                    <p:set>
                                      <p:cBhvr>
                                        <p:cTn id="12" dur="1" fill="hold">
                                          <p:stCondLst>
                                            <p:cond delay="0"/>
                                          </p:stCondLst>
                                        </p:cTn>
                                        <p:tgtEl>
                                          <p:spTgt spid="158723">
                                            <p:txEl>
                                              <p:pRg st="2" end="2"/>
                                            </p:txEl>
                                          </p:spTgt>
                                        </p:tgtEl>
                                        <p:attrNameLst>
                                          <p:attrName>style.visibility</p:attrName>
                                        </p:attrNameLst>
                                      </p:cBhvr>
                                      <p:to>
                                        <p:strVal val="visible"/>
                                      </p:to>
                                    </p:set>
                                    <p:animEffect transition="in" filter="box(out)">
                                      <p:cBhvr>
                                        <p:cTn id="13" dur="500"/>
                                        <p:tgtEl>
                                          <p:spTgt spid="158723">
                                            <p:txEl>
                                              <p:pRg st="2" end="2"/>
                                            </p:txEl>
                                          </p:spTgt>
                                        </p:tgtEl>
                                      </p:cBhvr>
                                    </p:animEffect>
                                  </p:childTnLst>
                                  <p:subTnLst>
                                    <p:audio>
                                      <p:cMediaNode>
                                        <p:cTn display="0" masterRel="sameClick">
                                          <p:stCondLst>
                                            <p:cond evt="begin" delay="0">
                                              <p:tn val="11"/>
                                            </p:cond>
                                          </p:stCondLst>
                                          <p:endCondLst>
                                            <p:cond evt="onStopAudio" delay="0">
                                              <p:tgtEl>
                                                <p:sldTgt/>
                                              </p:tgtEl>
                                            </p:cond>
                                          </p:endCondLst>
                                        </p:cTn>
                                        <p:tgtEl>
                                          <p:sndTgt r:embed="rId3" name="camera.wav"/>
                                        </p:tgtEl>
                                      </p:cMediaNode>
                                    </p:audio>
                                  </p:subTnLst>
                                </p:cTn>
                              </p:par>
                              <p:par>
                                <p:cTn id="14" presetID="4" presetClass="entr" presetSubtype="32" fill="hold" grpId="0" nodeType="withEffect">
                                  <p:stCondLst>
                                    <p:cond delay="0"/>
                                  </p:stCondLst>
                                  <p:childTnLst>
                                    <p:set>
                                      <p:cBhvr>
                                        <p:cTn id="15" dur="1" fill="hold">
                                          <p:stCondLst>
                                            <p:cond delay="0"/>
                                          </p:stCondLst>
                                        </p:cTn>
                                        <p:tgtEl>
                                          <p:spTgt spid="158723">
                                            <p:txEl>
                                              <p:pRg st="3" end="3"/>
                                            </p:txEl>
                                          </p:spTgt>
                                        </p:tgtEl>
                                        <p:attrNameLst>
                                          <p:attrName>style.visibility</p:attrName>
                                        </p:attrNameLst>
                                      </p:cBhvr>
                                      <p:to>
                                        <p:strVal val="visible"/>
                                      </p:to>
                                    </p:set>
                                    <p:animEffect transition="in" filter="box(out)">
                                      <p:cBhvr>
                                        <p:cTn id="16" dur="500"/>
                                        <p:tgtEl>
                                          <p:spTgt spid="158723">
                                            <p:txEl>
                                              <p:pRg st="3" end="3"/>
                                            </p:txEl>
                                          </p:spTgt>
                                        </p:tgtEl>
                                      </p:cBhvr>
                                    </p:animEffect>
                                  </p:childTnLst>
                                  <p:subTnLst>
                                    <p:audio>
                                      <p:cMediaNode>
                                        <p:cTn display="0" masterRel="sameClick">
                                          <p:stCondLst>
                                            <p:cond evt="begin" delay="0">
                                              <p:tn val="14"/>
                                            </p:cond>
                                          </p:stCondLst>
                                          <p:endCondLst>
                                            <p:cond evt="onStopAudio" delay="0">
                                              <p:tgtEl>
                                                <p:sldTgt/>
                                              </p:tgtEl>
                                            </p:cond>
                                          </p:endCondLst>
                                        </p:cTn>
                                        <p:tgtEl>
                                          <p:sndTgt r:embed="rId3" name="camera.wav"/>
                                        </p:tgtEl>
                                      </p:cMediaNode>
                                    </p:audio>
                                  </p:subTnLst>
                                </p:cTn>
                              </p:par>
                              <p:par>
                                <p:cTn id="17" presetID="4" presetClass="entr" presetSubtype="32" fill="hold" grpId="0" nodeType="withEffect">
                                  <p:stCondLst>
                                    <p:cond delay="0"/>
                                  </p:stCondLst>
                                  <p:childTnLst>
                                    <p:set>
                                      <p:cBhvr>
                                        <p:cTn id="18" dur="1" fill="hold">
                                          <p:stCondLst>
                                            <p:cond delay="0"/>
                                          </p:stCondLst>
                                        </p:cTn>
                                        <p:tgtEl>
                                          <p:spTgt spid="158723">
                                            <p:txEl>
                                              <p:pRg st="4" end="4"/>
                                            </p:txEl>
                                          </p:spTgt>
                                        </p:tgtEl>
                                        <p:attrNameLst>
                                          <p:attrName>style.visibility</p:attrName>
                                        </p:attrNameLst>
                                      </p:cBhvr>
                                      <p:to>
                                        <p:strVal val="visible"/>
                                      </p:to>
                                    </p:set>
                                    <p:animEffect transition="in" filter="box(out)">
                                      <p:cBhvr>
                                        <p:cTn id="19" dur="500"/>
                                        <p:tgtEl>
                                          <p:spTgt spid="158723">
                                            <p:txEl>
                                              <p:pRg st="4" end="4"/>
                                            </p:txEl>
                                          </p:spTgt>
                                        </p:tgtEl>
                                      </p:cBhvr>
                                    </p:animEffect>
                                  </p:childTnLst>
                                  <p:subTnLst>
                                    <p:audio>
                                      <p:cMediaNode>
                                        <p:cTn display="0" masterRel="sameClick">
                                          <p:stCondLst>
                                            <p:cond evt="begin" delay="0">
                                              <p:tn val="17"/>
                                            </p:cond>
                                          </p:stCondLst>
                                          <p:endCondLst>
                                            <p:cond evt="onStopAudio" delay="0">
                                              <p:tgtEl>
                                                <p:sldTgt/>
                                              </p:tgtEl>
                                            </p:cond>
                                          </p:endCondLst>
                                        </p:cTn>
                                        <p:tgtEl>
                                          <p:sndTgt r:embed="rId3" name="camera.wav"/>
                                        </p:tgtEl>
                                      </p:cMediaNode>
                                    </p:audio>
                                  </p:subTnLst>
                                </p:cTn>
                              </p:par>
                              <p:par>
                                <p:cTn id="20" presetID="4" presetClass="entr" presetSubtype="32" fill="hold" grpId="0" nodeType="withEffect">
                                  <p:stCondLst>
                                    <p:cond delay="0"/>
                                  </p:stCondLst>
                                  <p:childTnLst>
                                    <p:set>
                                      <p:cBhvr>
                                        <p:cTn id="21" dur="1" fill="hold">
                                          <p:stCondLst>
                                            <p:cond delay="0"/>
                                          </p:stCondLst>
                                        </p:cTn>
                                        <p:tgtEl>
                                          <p:spTgt spid="158723">
                                            <p:txEl>
                                              <p:pRg st="5" end="5"/>
                                            </p:txEl>
                                          </p:spTgt>
                                        </p:tgtEl>
                                        <p:attrNameLst>
                                          <p:attrName>style.visibility</p:attrName>
                                        </p:attrNameLst>
                                      </p:cBhvr>
                                      <p:to>
                                        <p:strVal val="visible"/>
                                      </p:to>
                                    </p:set>
                                    <p:animEffect transition="in" filter="box(out)">
                                      <p:cBhvr>
                                        <p:cTn id="22" dur="500"/>
                                        <p:tgtEl>
                                          <p:spTgt spid="158723">
                                            <p:txEl>
                                              <p:pRg st="5" end="5"/>
                                            </p:txEl>
                                          </p:spTgt>
                                        </p:tgtEl>
                                      </p:cBhvr>
                                    </p:animEffect>
                                  </p:childTnLst>
                                  <p:subTnLst>
                                    <p:audio>
                                      <p:cMediaNode>
                                        <p:cTn display="0" masterRel="sameClick">
                                          <p:stCondLst>
                                            <p:cond evt="begin" delay="0">
                                              <p:tn val="20"/>
                                            </p:cond>
                                          </p:stCondLst>
                                          <p:endCondLst>
                                            <p:cond evt="onStopAudio" delay="0">
                                              <p:tgtEl>
                                                <p:sldTgt/>
                                              </p:tgtEl>
                                            </p:cond>
                                          </p:endCondLst>
                                        </p:cTn>
                                        <p:tgtEl>
                                          <p:sndTgt r:embed="rId3" name="camera.wav"/>
                                        </p:tgtEl>
                                      </p:cMediaNode>
                                    </p:audio>
                                  </p:subTnLst>
                                </p:cTn>
                              </p:par>
                              <p:par>
                                <p:cTn id="23" presetID="4" presetClass="entr" presetSubtype="32" fill="hold" grpId="0" nodeType="withEffect">
                                  <p:stCondLst>
                                    <p:cond delay="0"/>
                                  </p:stCondLst>
                                  <p:childTnLst>
                                    <p:set>
                                      <p:cBhvr>
                                        <p:cTn id="24" dur="1" fill="hold">
                                          <p:stCondLst>
                                            <p:cond delay="0"/>
                                          </p:stCondLst>
                                        </p:cTn>
                                        <p:tgtEl>
                                          <p:spTgt spid="158723">
                                            <p:txEl>
                                              <p:pRg st="6" end="6"/>
                                            </p:txEl>
                                          </p:spTgt>
                                        </p:tgtEl>
                                        <p:attrNameLst>
                                          <p:attrName>style.visibility</p:attrName>
                                        </p:attrNameLst>
                                      </p:cBhvr>
                                      <p:to>
                                        <p:strVal val="visible"/>
                                      </p:to>
                                    </p:set>
                                    <p:animEffect transition="in" filter="box(out)">
                                      <p:cBhvr>
                                        <p:cTn id="25" dur="500"/>
                                        <p:tgtEl>
                                          <p:spTgt spid="158723">
                                            <p:txEl>
                                              <p:pRg st="6" end="6"/>
                                            </p:txEl>
                                          </p:spTgt>
                                        </p:tgtEl>
                                      </p:cBhvr>
                                    </p:animEffect>
                                  </p:childTnLst>
                                  <p:subTnLst>
                                    <p:audio>
                                      <p:cMediaNode>
                                        <p:cTn display="0" masterRel="sameClick">
                                          <p:stCondLst>
                                            <p:cond evt="begin" delay="0">
                                              <p:tn val="23"/>
                                            </p:cond>
                                          </p:stCondLst>
                                          <p:endCondLst>
                                            <p:cond evt="onStopAudio" delay="0">
                                              <p:tgtEl>
                                                <p:sldTgt/>
                                              </p:tgtEl>
                                            </p:cond>
                                          </p:endCondLst>
                                        </p:cTn>
                                        <p:tgtEl>
                                          <p:sndTgt r:embed="rId3"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8723" grpId="0" build="p" autoUpdateAnimBg="0"/>
    </p:bldLst>
  </p:timing>
</p:sld>
</file>

<file path=ppt/slides/slide7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42" name="Rectangle 2"/>
          <p:cNvSpPr>
            <a:spLocks noGrp="1" noRot="1" noChangeArrowheads="1"/>
          </p:cNvSpPr>
          <p:nvPr>
            <p:ph type="title"/>
          </p:nvPr>
        </p:nvSpPr>
        <p:spPr>
          <a:xfrm>
            <a:off x="323850" y="404813"/>
            <a:ext cx="8229600" cy="608012"/>
          </a:xfrm>
        </p:spPr>
        <p:txBody>
          <a:bodyPr>
            <a:noAutofit/>
          </a:bodyPr>
          <a:lstStyle/>
          <a:p>
            <a:pPr eaLnBrk="1" hangingPunct="1">
              <a:defRPr/>
            </a:pPr>
            <a:r>
              <a:rPr lang="en-AU" sz="3600" dirty="0" smtClean="0"/>
              <a:t>Biomechanical Factors in </a:t>
            </a:r>
            <a:br>
              <a:rPr lang="en-AU" sz="3600" dirty="0" smtClean="0"/>
            </a:br>
            <a:r>
              <a:rPr lang="en-AU" sz="3600" dirty="0" smtClean="0"/>
              <a:t>Human Strength</a:t>
            </a:r>
          </a:p>
        </p:txBody>
      </p:sp>
      <p:sp>
        <p:nvSpPr>
          <p:cNvPr id="163843" name="Rectangle 3"/>
          <p:cNvSpPr>
            <a:spLocks noGrp="1" noChangeArrowheads="1"/>
          </p:cNvSpPr>
          <p:nvPr>
            <p:ph type="body" idx="1"/>
          </p:nvPr>
        </p:nvSpPr>
        <p:spPr>
          <a:xfrm>
            <a:off x="395288" y="1557338"/>
            <a:ext cx="8229600" cy="4535487"/>
          </a:xfrm>
        </p:spPr>
        <p:txBody>
          <a:bodyPr/>
          <a:lstStyle/>
          <a:p>
            <a:pPr eaLnBrk="1" hangingPunct="1">
              <a:lnSpc>
                <a:spcPct val="90000"/>
              </a:lnSpc>
            </a:pPr>
            <a:r>
              <a:rPr lang="en-AU" sz="2600" smtClean="0">
                <a:effectLst/>
              </a:rPr>
              <a:t>Several biomechanical factors related to physical strength </a:t>
            </a:r>
            <a:r>
              <a:rPr lang="en-AU" sz="1600" smtClean="0">
                <a:effectLst/>
              </a:rPr>
              <a:t>(NSCA 2004, p 61)</a:t>
            </a:r>
          </a:p>
          <a:p>
            <a:pPr lvl="1" eaLnBrk="1" hangingPunct="1">
              <a:lnSpc>
                <a:spcPct val="90000"/>
              </a:lnSpc>
            </a:pPr>
            <a:r>
              <a:rPr lang="en-AU" sz="2400" smtClean="0">
                <a:effectLst/>
              </a:rPr>
              <a:t>Neural control</a:t>
            </a:r>
          </a:p>
          <a:p>
            <a:pPr lvl="1" eaLnBrk="1" hangingPunct="1">
              <a:lnSpc>
                <a:spcPct val="90000"/>
              </a:lnSpc>
            </a:pPr>
            <a:r>
              <a:rPr lang="en-AU" sz="2400" smtClean="0">
                <a:effectLst/>
              </a:rPr>
              <a:t>Muscle cross-sectional Area</a:t>
            </a:r>
          </a:p>
          <a:p>
            <a:pPr lvl="1" eaLnBrk="1" hangingPunct="1">
              <a:lnSpc>
                <a:spcPct val="90000"/>
              </a:lnSpc>
            </a:pPr>
            <a:r>
              <a:rPr lang="en-AU" sz="2400" smtClean="0">
                <a:effectLst/>
              </a:rPr>
              <a:t>Arrangement of muscle fibres</a:t>
            </a:r>
          </a:p>
          <a:p>
            <a:pPr lvl="1" eaLnBrk="1" hangingPunct="1">
              <a:lnSpc>
                <a:spcPct val="90000"/>
              </a:lnSpc>
            </a:pPr>
            <a:r>
              <a:rPr lang="en-AU" sz="2400" smtClean="0">
                <a:effectLst/>
              </a:rPr>
              <a:t>Muscle length</a:t>
            </a:r>
          </a:p>
          <a:p>
            <a:pPr lvl="1" eaLnBrk="1" hangingPunct="1">
              <a:lnSpc>
                <a:spcPct val="90000"/>
              </a:lnSpc>
            </a:pPr>
            <a:r>
              <a:rPr lang="en-AU" sz="2400" smtClean="0">
                <a:effectLst/>
              </a:rPr>
              <a:t>Joint angle</a:t>
            </a:r>
          </a:p>
          <a:p>
            <a:pPr lvl="1" eaLnBrk="1" hangingPunct="1">
              <a:lnSpc>
                <a:spcPct val="90000"/>
              </a:lnSpc>
            </a:pPr>
            <a:r>
              <a:rPr lang="en-AU" sz="2400" smtClean="0">
                <a:effectLst/>
              </a:rPr>
              <a:t>Muscle contraction velocity</a:t>
            </a:r>
          </a:p>
          <a:p>
            <a:pPr lvl="1" eaLnBrk="1" hangingPunct="1">
              <a:lnSpc>
                <a:spcPct val="90000"/>
              </a:lnSpc>
            </a:pPr>
            <a:r>
              <a:rPr lang="en-AU" sz="2400" smtClean="0">
                <a:effectLst/>
              </a:rPr>
              <a:t>Joint angular velocity</a:t>
            </a:r>
          </a:p>
          <a:p>
            <a:pPr lvl="1" eaLnBrk="1" hangingPunct="1">
              <a:lnSpc>
                <a:spcPct val="90000"/>
              </a:lnSpc>
            </a:pPr>
            <a:r>
              <a:rPr lang="en-AU" sz="2400" smtClean="0">
                <a:effectLst/>
              </a:rPr>
              <a:t>Strength-to-Mass Ratio</a:t>
            </a:r>
          </a:p>
        </p:txBody>
      </p:sp>
      <p:sp>
        <p:nvSpPr>
          <p:cNvPr id="2" name="Slide Number Placeholder 1"/>
          <p:cNvSpPr>
            <a:spLocks noGrp="1"/>
          </p:cNvSpPr>
          <p:nvPr>
            <p:ph type="sldNum" sz="quarter" idx="12"/>
          </p:nvPr>
        </p:nvSpPr>
        <p:spPr/>
        <p:txBody>
          <a:bodyPr/>
          <a:lstStyle/>
          <a:p>
            <a:fld id="{2098FC7C-5A73-4CE4-9ED4-529E12F90497}" type="slidenum">
              <a:rPr lang="en-AU" smtClean="0"/>
              <a:t>77</a:t>
            </a:fld>
            <a:endParaRPr lang="en-AU"/>
          </a:p>
        </p:txBody>
      </p:sp>
    </p:spTree>
    <p:extLst>
      <p:ext uri="{BB962C8B-B14F-4D97-AF65-F5344CB8AC3E}">
        <p14:creationId xmlns:p14="http://schemas.microsoft.com/office/powerpoint/2010/main" val="140134941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163843">
                                            <p:txEl>
                                              <p:pRg st="0" end="0"/>
                                            </p:txEl>
                                          </p:spTgt>
                                        </p:tgtEl>
                                        <p:attrNameLst>
                                          <p:attrName>style.visibility</p:attrName>
                                        </p:attrNameLst>
                                      </p:cBhvr>
                                      <p:to>
                                        <p:strVal val="visible"/>
                                      </p:to>
                                    </p:set>
                                    <p:animEffect transition="in" filter="box(out)">
                                      <p:cBhvr>
                                        <p:cTn id="7" dur="500"/>
                                        <p:tgtEl>
                                          <p:spTgt spid="163843">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3" name="camera.wav"/>
                                        </p:tgtEl>
                                      </p:cMediaNode>
                                    </p:audio>
                                  </p:subTnLst>
                                </p:cTn>
                              </p:par>
                              <p:par>
                                <p:cTn id="8" presetID="4" presetClass="entr" presetSubtype="32" fill="hold" grpId="0" nodeType="withEffect">
                                  <p:stCondLst>
                                    <p:cond delay="0"/>
                                  </p:stCondLst>
                                  <p:childTnLst>
                                    <p:set>
                                      <p:cBhvr>
                                        <p:cTn id="9" dur="1" fill="hold">
                                          <p:stCondLst>
                                            <p:cond delay="0"/>
                                          </p:stCondLst>
                                        </p:cTn>
                                        <p:tgtEl>
                                          <p:spTgt spid="163843">
                                            <p:txEl>
                                              <p:pRg st="1" end="1"/>
                                            </p:txEl>
                                          </p:spTgt>
                                        </p:tgtEl>
                                        <p:attrNameLst>
                                          <p:attrName>style.visibility</p:attrName>
                                        </p:attrNameLst>
                                      </p:cBhvr>
                                      <p:to>
                                        <p:strVal val="visible"/>
                                      </p:to>
                                    </p:set>
                                    <p:animEffect transition="in" filter="box(out)">
                                      <p:cBhvr>
                                        <p:cTn id="10" dur="500"/>
                                        <p:tgtEl>
                                          <p:spTgt spid="163843">
                                            <p:txEl>
                                              <p:pRg st="1" end="1"/>
                                            </p:txEl>
                                          </p:spTgt>
                                        </p:tgtEl>
                                      </p:cBhvr>
                                    </p:animEffect>
                                  </p:childTnLst>
                                  <p:subTnLst>
                                    <p:audio>
                                      <p:cMediaNode>
                                        <p:cTn display="0" masterRel="sameClick">
                                          <p:stCondLst>
                                            <p:cond evt="begin" delay="0">
                                              <p:tn val="8"/>
                                            </p:cond>
                                          </p:stCondLst>
                                          <p:endCondLst>
                                            <p:cond evt="onStopAudio" delay="0">
                                              <p:tgtEl>
                                                <p:sldTgt/>
                                              </p:tgtEl>
                                            </p:cond>
                                          </p:endCondLst>
                                        </p:cTn>
                                        <p:tgtEl>
                                          <p:sndTgt r:embed="rId3" name="camera.wav"/>
                                        </p:tgtEl>
                                      </p:cMediaNode>
                                    </p:audio>
                                  </p:subTnLst>
                                </p:cTn>
                              </p:par>
                              <p:par>
                                <p:cTn id="11" presetID="4" presetClass="entr" presetSubtype="32" fill="hold" grpId="0" nodeType="withEffect">
                                  <p:stCondLst>
                                    <p:cond delay="0"/>
                                  </p:stCondLst>
                                  <p:childTnLst>
                                    <p:set>
                                      <p:cBhvr>
                                        <p:cTn id="12" dur="1" fill="hold">
                                          <p:stCondLst>
                                            <p:cond delay="0"/>
                                          </p:stCondLst>
                                        </p:cTn>
                                        <p:tgtEl>
                                          <p:spTgt spid="163843">
                                            <p:txEl>
                                              <p:pRg st="2" end="2"/>
                                            </p:txEl>
                                          </p:spTgt>
                                        </p:tgtEl>
                                        <p:attrNameLst>
                                          <p:attrName>style.visibility</p:attrName>
                                        </p:attrNameLst>
                                      </p:cBhvr>
                                      <p:to>
                                        <p:strVal val="visible"/>
                                      </p:to>
                                    </p:set>
                                    <p:animEffect transition="in" filter="box(out)">
                                      <p:cBhvr>
                                        <p:cTn id="13" dur="500"/>
                                        <p:tgtEl>
                                          <p:spTgt spid="163843">
                                            <p:txEl>
                                              <p:pRg st="2" end="2"/>
                                            </p:txEl>
                                          </p:spTgt>
                                        </p:tgtEl>
                                      </p:cBhvr>
                                    </p:animEffect>
                                  </p:childTnLst>
                                  <p:subTnLst>
                                    <p:audio>
                                      <p:cMediaNode>
                                        <p:cTn display="0" masterRel="sameClick">
                                          <p:stCondLst>
                                            <p:cond evt="begin" delay="0">
                                              <p:tn val="11"/>
                                            </p:cond>
                                          </p:stCondLst>
                                          <p:endCondLst>
                                            <p:cond evt="onStopAudio" delay="0">
                                              <p:tgtEl>
                                                <p:sldTgt/>
                                              </p:tgtEl>
                                            </p:cond>
                                          </p:endCondLst>
                                        </p:cTn>
                                        <p:tgtEl>
                                          <p:sndTgt r:embed="rId3" name="camera.wav"/>
                                        </p:tgtEl>
                                      </p:cMediaNode>
                                    </p:audio>
                                  </p:subTnLst>
                                </p:cTn>
                              </p:par>
                              <p:par>
                                <p:cTn id="14" presetID="4" presetClass="entr" presetSubtype="32" fill="hold" grpId="0" nodeType="withEffect">
                                  <p:stCondLst>
                                    <p:cond delay="0"/>
                                  </p:stCondLst>
                                  <p:childTnLst>
                                    <p:set>
                                      <p:cBhvr>
                                        <p:cTn id="15" dur="1" fill="hold">
                                          <p:stCondLst>
                                            <p:cond delay="0"/>
                                          </p:stCondLst>
                                        </p:cTn>
                                        <p:tgtEl>
                                          <p:spTgt spid="163843">
                                            <p:txEl>
                                              <p:pRg st="3" end="3"/>
                                            </p:txEl>
                                          </p:spTgt>
                                        </p:tgtEl>
                                        <p:attrNameLst>
                                          <p:attrName>style.visibility</p:attrName>
                                        </p:attrNameLst>
                                      </p:cBhvr>
                                      <p:to>
                                        <p:strVal val="visible"/>
                                      </p:to>
                                    </p:set>
                                    <p:animEffect transition="in" filter="box(out)">
                                      <p:cBhvr>
                                        <p:cTn id="16" dur="500"/>
                                        <p:tgtEl>
                                          <p:spTgt spid="163843">
                                            <p:txEl>
                                              <p:pRg st="3" end="3"/>
                                            </p:txEl>
                                          </p:spTgt>
                                        </p:tgtEl>
                                      </p:cBhvr>
                                    </p:animEffect>
                                  </p:childTnLst>
                                  <p:subTnLst>
                                    <p:audio>
                                      <p:cMediaNode>
                                        <p:cTn display="0" masterRel="sameClick">
                                          <p:stCondLst>
                                            <p:cond evt="begin" delay="0">
                                              <p:tn val="14"/>
                                            </p:cond>
                                          </p:stCondLst>
                                          <p:endCondLst>
                                            <p:cond evt="onStopAudio" delay="0">
                                              <p:tgtEl>
                                                <p:sldTgt/>
                                              </p:tgtEl>
                                            </p:cond>
                                          </p:endCondLst>
                                        </p:cTn>
                                        <p:tgtEl>
                                          <p:sndTgt r:embed="rId3" name="camera.wav"/>
                                        </p:tgtEl>
                                      </p:cMediaNode>
                                    </p:audio>
                                  </p:subTnLst>
                                </p:cTn>
                              </p:par>
                              <p:par>
                                <p:cTn id="17" presetID="4" presetClass="entr" presetSubtype="32" fill="hold" grpId="0" nodeType="withEffect">
                                  <p:stCondLst>
                                    <p:cond delay="0"/>
                                  </p:stCondLst>
                                  <p:childTnLst>
                                    <p:set>
                                      <p:cBhvr>
                                        <p:cTn id="18" dur="1" fill="hold">
                                          <p:stCondLst>
                                            <p:cond delay="0"/>
                                          </p:stCondLst>
                                        </p:cTn>
                                        <p:tgtEl>
                                          <p:spTgt spid="163843">
                                            <p:txEl>
                                              <p:pRg st="4" end="4"/>
                                            </p:txEl>
                                          </p:spTgt>
                                        </p:tgtEl>
                                        <p:attrNameLst>
                                          <p:attrName>style.visibility</p:attrName>
                                        </p:attrNameLst>
                                      </p:cBhvr>
                                      <p:to>
                                        <p:strVal val="visible"/>
                                      </p:to>
                                    </p:set>
                                    <p:animEffect transition="in" filter="box(out)">
                                      <p:cBhvr>
                                        <p:cTn id="19" dur="500"/>
                                        <p:tgtEl>
                                          <p:spTgt spid="163843">
                                            <p:txEl>
                                              <p:pRg st="4" end="4"/>
                                            </p:txEl>
                                          </p:spTgt>
                                        </p:tgtEl>
                                      </p:cBhvr>
                                    </p:animEffect>
                                  </p:childTnLst>
                                  <p:subTnLst>
                                    <p:audio>
                                      <p:cMediaNode>
                                        <p:cTn display="0" masterRel="sameClick">
                                          <p:stCondLst>
                                            <p:cond evt="begin" delay="0">
                                              <p:tn val="17"/>
                                            </p:cond>
                                          </p:stCondLst>
                                          <p:endCondLst>
                                            <p:cond evt="onStopAudio" delay="0">
                                              <p:tgtEl>
                                                <p:sldTgt/>
                                              </p:tgtEl>
                                            </p:cond>
                                          </p:endCondLst>
                                        </p:cTn>
                                        <p:tgtEl>
                                          <p:sndTgt r:embed="rId3" name="camera.wav"/>
                                        </p:tgtEl>
                                      </p:cMediaNode>
                                    </p:audio>
                                  </p:subTnLst>
                                </p:cTn>
                              </p:par>
                              <p:par>
                                <p:cTn id="20" presetID="4" presetClass="entr" presetSubtype="32" fill="hold" grpId="0" nodeType="withEffect">
                                  <p:stCondLst>
                                    <p:cond delay="0"/>
                                  </p:stCondLst>
                                  <p:childTnLst>
                                    <p:set>
                                      <p:cBhvr>
                                        <p:cTn id="21" dur="1" fill="hold">
                                          <p:stCondLst>
                                            <p:cond delay="0"/>
                                          </p:stCondLst>
                                        </p:cTn>
                                        <p:tgtEl>
                                          <p:spTgt spid="163843">
                                            <p:txEl>
                                              <p:pRg st="5" end="5"/>
                                            </p:txEl>
                                          </p:spTgt>
                                        </p:tgtEl>
                                        <p:attrNameLst>
                                          <p:attrName>style.visibility</p:attrName>
                                        </p:attrNameLst>
                                      </p:cBhvr>
                                      <p:to>
                                        <p:strVal val="visible"/>
                                      </p:to>
                                    </p:set>
                                    <p:animEffect transition="in" filter="box(out)">
                                      <p:cBhvr>
                                        <p:cTn id="22" dur="500"/>
                                        <p:tgtEl>
                                          <p:spTgt spid="163843">
                                            <p:txEl>
                                              <p:pRg st="5" end="5"/>
                                            </p:txEl>
                                          </p:spTgt>
                                        </p:tgtEl>
                                      </p:cBhvr>
                                    </p:animEffect>
                                  </p:childTnLst>
                                  <p:subTnLst>
                                    <p:audio>
                                      <p:cMediaNode>
                                        <p:cTn display="0" masterRel="sameClick">
                                          <p:stCondLst>
                                            <p:cond evt="begin" delay="0">
                                              <p:tn val="20"/>
                                            </p:cond>
                                          </p:stCondLst>
                                          <p:endCondLst>
                                            <p:cond evt="onStopAudio" delay="0">
                                              <p:tgtEl>
                                                <p:sldTgt/>
                                              </p:tgtEl>
                                            </p:cond>
                                          </p:endCondLst>
                                        </p:cTn>
                                        <p:tgtEl>
                                          <p:sndTgt r:embed="rId3" name="camera.wav"/>
                                        </p:tgtEl>
                                      </p:cMediaNode>
                                    </p:audio>
                                  </p:subTnLst>
                                </p:cTn>
                              </p:par>
                              <p:par>
                                <p:cTn id="23" presetID="4" presetClass="entr" presetSubtype="32" fill="hold" grpId="0" nodeType="withEffect">
                                  <p:stCondLst>
                                    <p:cond delay="0"/>
                                  </p:stCondLst>
                                  <p:childTnLst>
                                    <p:set>
                                      <p:cBhvr>
                                        <p:cTn id="24" dur="1" fill="hold">
                                          <p:stCondLst>
                                            <p:cond delay="0"/>
                                          </p:stCondLst>
                                        </p:cTn>
                                        <p:tgtEl>
                                          <p:spTgt spid="163843">
                                            <p:txEl>
                                              <p:pRg st="6" end="6"/>
                                            </p:txEl>
                                          </p:spTgt>
                                        </p:tgtEl>
                                        <p:attrNameLst>
                                          <p:attrName>style.visibility</p:attrName>
                                        </p:attrNameLst>
                                      </p:cBhvr>
                                      <p:to>
                                        <p:strVal val="visible"/>
                                      </p:to>
                                    </p:set>
                                    <p:animEffect transition="in" filter="box(out)">
                                      <p:cBhvr>
                                        <p:cTn id="25" dur="500"/>
                                        <p:tgtEl>
                                          <p:spTgt spid="163843">
                                            <p:txEl>
                                              <p:pRg st="6" end="6"/>
                                            </p:txEl>
                                          </p:spTgt>
                                        </p:tgtEl>
                                      </p:cBhvr>
                                    </p:animEffect>
                                  </p:childTnLst>
                                  <p:subTnLst>
                                    <p:audio>
                                      <p:cMediaNode>
                                        <p:cTn display="0" masterRel="sameClick">
                                          <p:stCondLst>
                                            <p:cond evt="begin" delay="0">
                                              <p:tn val="23"/>
                                            </p:cond>
                                          </p:stCondLst>
                                          <p:endCondLst>
                                            <p:cond evt="onStopAudio" delay="0">
                                              <p:tgtEl>
                                                <p:sldTgt/>
                                              </p:tgtEl>
                                            </p:cond>
                                          </p:endCondLst>
                                        </p:cTn>
                                        <p:tgtEl>
                                          <p:sndTgt r:embed="rId3" name="camera.wav"/>
                                        </p:tgtEl>
                                      </p:cMediaNode>
                                    </p:audio>
                                  </p:subTnLst>
                                </p:cTn>
                              </p:par>
                              <p:par>
                                <p:cTn id="26" presetID="4" presetClass="entr" presetSubtype="32" fill="hold" grpId="0" nodeType="withEffect">
                                  <p:stCondLst>
                                    <p:cond delay="0"/>
                                  </p:stCondLst>
                                  <p:childTnLst>
                                    <p:set>
                                      <p:cBhvr>
                                        <p:cTn id="27" dur="1" fill="hold">
                                          <p:stCondLst>
                                            <p:cond delay="0"/>
                                          </p:stCondLst>
                                        </p:cTn>
                                        <p:tgtEl>
                                          <p:spTgt spid="163843">
                                            <p:txEl>
                                              <p:pRg st="7" end="7"/>
                                            </p:txEl>
                                          </p:spTgt>
                                        </p:tgtEl>
                                        <p:attrNameLst>
                                          <p:attrName>style.visibility</p:attrName>
                                        </p:attrNameLst>
                                      </p:cBhvr>
                                      <p:to>
                                        <p:strVal val="visible"/>
                                      </p:to>
                                    </p:set>
                                    <p:animEffect transition="in" filter="box(out)">
                                      <p:cBhvr>
                                        <p:cTn id="28" dur="500"/>
                                        <p:tgtEl>
                                          <p:spTgt spid="163843">
                                            <p:txEl>
                                              <p:pRg st="7" end="7"/>
                                            </p:txEl>
                                          </p:spTgt>
                                        </p:tgtEl>
                                      </p:cBhvr>
                                    </p:animEffect>
                                  </p:childTnLst>
                                  <p:subTnLst>
                                    <p:audio>
                                      <p:cMediaNode>
                                        <p:cTn display="0" masterRel="sameClick">
                                          <p:stCondLst>
                                            <p:cond evt="begin" delay="0">
                                              <p:tn val="26"/>
                                            </p:cond>
                                          </p:stCondLst>
                                          <p:endCondLst>
                                            <p:cond evt="onStopAudio" delay="0">
                                              <p:tgtEl>
                                                <p:sldTgt/>
                                              </p:tgtEl>
                                            </p:cond>
                                          </p:endCondLst>
                                        </p:cTn>
                                        <p:tgtEl>
                                          <p:sndTgt r:embed="rId3" name="camera.wav"/>
                                        </p:tgtEl>
                                      </p:cMediaNode>
                                    </p:audio>
                                  </p:subTnLst>
                                </p:cTn>
                              </p:par>
                              <p:par>
                                <p:cTn id="29" presetID="4" presetClass="entr" presetSubtype="32" fill="hold" grpId="0" nodeType="withEffect">
                                  <p:stCondLst>
                                    <p:cond delay="0"/>
                                  </p:stCondLst>
                                  <p:childTnLst>
                                    <p:set>
                                      <p:cBhvr>
                                        <p:cTn id="30" dur="1" fill="hold">
                                          <p:stCondLst>
                                            <p:cond delay="0"/>
                                          </p:stCondLst>
                                        </p:cTn>
                                        <p:tgtEl>
                                          <p:spTgt spid="163843">
                                            <p:txEl>
                                              <p:pRg st="8" end="8"/>
                                            </p:txEl>
                                          </p:spTgt>
                                        </p:tgtEl>
                                        <p:attrNameLst>
                                          <p:attrName>style.visibility</p:attrName>
                                        </p:attrNameLst>
                                      </p:cBhvr>
                                      <p:to>
                                        <p:strVal val="visible"/>
                                      </p:to>
                                    </p:set>
                                    <p:animEffect transition="in" filter="box(out)">
                                      <p:cBhvr>
                                        <p:cTn id="31" dur="500"/>
                                        <p:tgtEl>
                                          <p:spTgt spid="163843">
                                            <p:txEl>
                                              <p:pRg st="8" end="8"/>
                                            </p:txEl>
                                          </p:spTgt>
                                        </p:tgtEl>
                                      </p:cBhvr>
                                    </p:animEffect>
                                  </p:childTnLst>
                                  <p:subTnLst>
                                    <p:audio>
                                      <p:cMediaNode>
                                        <p:cTn display="0" masterRel="sameClick">
                                          <p:stCondLst>
                                            <p:cond evt="begin" delay="0">
                                              <p:tn val="29"/>
                                            </p:cond>
                                          </p:stCondLst>
                                          <p:endCondLst>
                                            <p:cond evt="onStopAudio" delay="0">
                                              <p:tgtEl>
                                                <p:sldTgt/>
                                              </p:tgtEl>
                                            </p:cond>
                                          </p:endCondLst>
                                        </p:cTn>
                                        <p:tgtEl>
                                          <p:sndTgt r:embed="rId3"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43" grpId="0" build="p" autoUpdateAnimBg="0"/>
    </p:bldLst>
  </p:timing>
</p:sld>
</file>

<file path=ppt/slides/slide7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5890" name="Rectangle 2"/>
          <p:cNvSpPr>
            <a:spLocks noGrp="1" noRot="1" noChangeArrowheads="1"/>
          </p:cNvSpPr>
          <p:nvPr>
            <p:ph type="title"/>
          </p:nvPr>
        </p:nvSpPr>
        <p:spPr>
          <a:xfrm>
            <a:off x="395288" y="260350"/>
            <a:ext cx="8229600" cy="608013"/>
          </a:xfrm>
        </p:spPr>
        <p:txBody>
          <a:bodyPr/>
          <a:lstStyle/>
          <a:p>
            <a:pPr eaLnBrk="1" hangingPunct="1">
              <a:defRPr/>
            </a:pPr>
            <a:r>
              <a:rPr lang="en-AU" sz="3600" dirty="0" smtClean="0"/>
              <a:t>Strength to Mass Ratio (SMR)</a:t>
            </a:r>
          </a:p>
        </p:txBody>
      </p:sp>
      <p:sp>
        <p:nvSpPr>
          <p:cNvPr id="165891" name="Rectangle 3"/>
          <p:cNvSpPr>
            <a:spLocks noGrp="1" noChangeArrowheads="1"/>
          </p:cNvSpPr>
          <p:nvPr>
            <p:ph type="body" idx="1"/>
          </p:nvPr>
        </p:nvSpPr>
        <p:spPr>
          <a:xfrm>
            <a:off x="395288" y="1125538"/>
            <a:ext cx="8229600" cy="4967287"/>
          </a:xfrm>
        </p:spPr>
        <p:txBody>
          <a:bodyPr/>
          <a:lstStyle/>
          <a:p>
            <a:pPr eaLnBrk="1" hangingPunct="1">
              <a:lnSpc>
                <a:spcPct val="80000"/>
              </a:lnSpc>
            </a:pPr>
            <a:r>
              <a:rPr lang="en-AU" sz="2600" smtClean="0">
                <a:effectLst/>
              </a:rPr>
              <a:t>Important concept to understand as personal trainers</a:t>
            </a:r>
          </a:p>
          <a:p>
            <a:pPr eaLnBrk="1" hangingPunct="1">
              <a:lnSpc>
                <a:spcPct val="80000"/>
              </a:lnSpc>
            </a:pPr>
            <a:r>
              <a:rPr lang="en-AU" sz="2800" smtClean="0">
                <a:effectLst/>
              </a:rPr>
              <a:t>equals the force the person can exert during a particular movement divided by the mass of the body</a:t>
            </a:r>
          </a:p>
          <a:p>
            <a:pPr eaLnBrk="1" hangingPunct="1">
              <a:lnSpc>
                <a:spcPct val="80000"/>
              </a:lnSpc>
            </a:pPr>
            <a:r>
              <a:rPr lang="en-AU" sz="2800" smtClean="0">
                <a:effectLst/>
              </a:rPr>
              <a:t>strength training can improve the S-M ratio only if strength increases by a greater percentage than does body weight</a:t>
            </a:r>
          </a:p>
          <a:p>
            <a:pPr lvl="1" eaLnBrk="1" hangingPunct="1">
              <a:lnSpc>
                <a:spcPct val="80000"/>
              </a:lnSpc>
            </a:pPr>
            <a:r>
              <a:rPr lang="en-AU" sz="2400" smtClean="0">
                <a:effectLst/>
              </a:rPr>
              <a:t>E.g.,  70 kg client can leg press 95 kg: SMR = 1.35; if client increases body weight to 75 kg and can leg press 110, SMR increases to 1.46.  If client increases body weight to 75kg but leg press stays at 95 kg, SMR decreases (1.26) </a:t>
            </a:r>
          </a:p>
          <a:p>
            <a:pPr eaLnBrk="1" hangingPunct="1">
              <a:lnSpc>
                <a:spcPct val="80000"/>
              </a:lnSpc>
            </a:pPr>
            <a:endParaRPr lang="en-AU" sz="2600" smtClean="0">
              <a:effectLst/>
            </a:endParaRPr>
          </a:p>
          <a:p>
            <a:pPr lvl="1" eaLnBrk="1" hangingPunct="1">
              <a:lnSpc>
                <a:spcPct val="80000"/>
              </a:lnSpc>
            </a:pPr>
            <a:endParaRPr lang="en-AU" sz="2400" smtClean="0">
              <a:effectLst/>
            </a:endParaRPr>
          </a:p>
        </p:txBody>
      </p:sp>
      <p:sp>
        <p:nvSpPr>
          <p:cNvPr id="2" name="Slide Number Placeholder 1"/>
          <p:cNvSpPr>
            <a:spLocks noGrp="1"/>
          </p:cNvSpPr>
          <p:nvPr>
            <p:ph type="sldNum" sz="quarter" idx="12"/>
          </p:nvPr>
        </p:nvSpPr>
        <p:spPr/>
        <p:txBody>
          <a:bodyPr/>
          <a:lstStyle/>
          <a:p>
            <a:fld id="{2098FC7C-5A73-4CE4-9ED4-529E12F90497}" type="slidenum">
              <a:rPr lang="en-AU" smtClean="0"/>
              <a:t>78</a:t>
            </a:fld>
            <a:endParaRPr lang="en-AU"/>
          </a:p>
        </p:txBody>
      </p:sp>
    </p:spTree>
    <p:extLst>
      <p:ext uri="{BB962C8B-B14F-4D97-AF65-F5344CB8AC3E}">
        <p14:creationId xmlns:p14="http://schemas.microsoft.com/office/powerpoint/2010/main" val="167121835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165891">
                                            <p:txEl>
                                              <p:pRg st="0" end="0"/>
                                            </p:txEl>
                                          </p:spTgt>
                                        </p:tgtEl>
                                        <p:attrNameLst>
                                          <p:attrName>style.visibility</p:attrName>
                                        </p:attrNameLst>
                                      </p:cBhvr>
                                      <p:to>
                                        <p:strVal val="visible"/>
                                      </p:to>
                                    </p:set>
                                    <p:animEffect transition="in" filter="box(out)">
                                      <p:cBhvr>
                                        <p:cTn id="7" dur="500"/>
                                        <p:tgtEl>
                                          <p:spTgt spid="165891">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3" name="camera.wav"/>
                                        </p:tgtEl>
                                      </p:cMediaNode>
                                    </p:audio>
                                  </p:sub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165891">
                                            <p:txEl>
                                              <p:pRg st="1" end="1"/>
                                            </p:txEl>
                                          </p:spTgt>
                                        </p:tgtEl>
                                        <p:attrNameLst>
                                          <p:attrName>style.visibility</p:attrName>
                                        </p:attrNameLst>
                                      </p:cBhvr>
                                      <p:to>
                                        <p:strVal val="visible"/>
                                      </p:to>
                                    </p:set>
                                    <p:animEffect transition="in" filter="box(out)">
                                      <p:cBhvr>
                                        <p:cTn id="12" dur="500"/>
                                        <p:tgtEl>
                                          <p:spTgt spid="165891">
                                            <p:txEl>
                                              <p:pRg st="1" end="1"/>
                                            </p:txEl>
                                          </p:spTgt>
                                        </p:tgtEl>
                                      </p:cBhvr>
                                    </p:animEffect>
                                  </p:childTnLst>
                                  <p:subTnLst>
                                    <p:audio>
                                      <p:cMediaNode>
                                        <p:cTn display="0" masterRel="sameClick">
                                          <p:stCondLst>
                                            <p:cond evt="begin" delay="0">
                                              <p:tn val="10"/>
                                            </p:cond>
                                          </p:stCondLst>
                                          <p:endCondLst>
                                            <p:cond evt="onStopAudio" delay="0">
                                              <p:tgtEl>
                                                <p:sldTgt/>
                                              </p:tgtEl>
                                            </p:cond>
                                          </p:endCondLst>
                                        </p:cTn>
                                        <p:tgtEl>
                                          <p:sndTgt r:embed="rId3" name="camera.wav"/>
                                        </p:tgtEl>
                                      </p:cMediaNode>
                                    </p:audio>
                                  </p:sub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32" fill="hold" grpId="0" nodeType="clickEffect">
                                  <p:stCondLst>
                                    <p:cond delay="0"/>
                                  </p:stCondLst>
                                  <p:childTnLst>
                                    <p:set>
                                      <p:cBhvr>
                                        <p:cTn id="16" dur="1" fill="hold">
                                          <p:stCondLst>
                                            <p:cond delay="0"/>
                                          </p:stCondLst>
                                        </p:cTn>
                                        <p:tgtEl>
                                          <p:spTgt spid="165891">
                                            <p:txEl>
                                              <p:pRg st="2" end="2"/>
                                            </p:txEl>
                                          </p:spTgt>
                                        </p:tgtEl>
                                        <p:attrNameLst>
                                          <p:attrName>style.visibility</p:attrName>
                                        </p:attrNameLst>
                                      </p:cBhvr>
                                      <p:to>
                                        <p:strVal val="visible"/>
                                      </p:to>
                                    </p:set>
                                    <p:animEffect transition="in" filter="box(out)">
                                      <p:cBhvr>
                                        <p:cTn id="17" dur="500"/>
                                        <p:tgtEl>
                                          <p:spTgt spid="165891">
                                            <p:txEl>
                                              <p:pRg st="2" end="2"/>
                                            </p:txEl>
                                          </p:spTgt>
                                        </p:tgtEl>
                                      </p:cBhvr>
                                    </p:animEffect>
                                  </p:childTnLst>
                                  <p:subTnLst>
                                    <p:audio>
                                      <p:cMediaNode>
                                        <p:cTn display="0" masterRel="sameClick">
                                          <p:stCondLst>
                                            <p:cond evt="begin" delay="0">
                                              <p:tn val="15"/>
                                            </p:cond>
                                          </p:stCondLst>
                                          <p:endCondLst>
                                            <p:cond evt="onStopAudio" delay="0">
                                              <p:tgtEl>
                                                <p:sldTgt/>
                                              </p:tgtEl>
                                            </p:cond>
                                          </p:endCondLst>
                                        </p:cTn>
                                        <p:tgtEl>
                                          <p:sndTgt r:embed="rId3" name="camera.wav"/>
                                        </p:tgtEl>
                                      </p:cMediaNode>
                                    </p:audio>
                                  </p:subTnLst>
                                </p:cTn>
                              </p:par>
                              <p:par>
                                <p:cTn id="18" presetID="4" presetClass="entr" presetSubtype="32" fill="hold" grpId="0" nodeType="withEffect">
                                  <p:stCondLst>
                                    <p:cond delay="0"/>
                                  </p:stCondLst>
                                  <p:childTnLst>
                                    <p:set>
                                      <p:cBhvr>
                                        <p:cTn id="19" dur="1" fill="hold">
                                          <p:stCondLst>
                                            <p:cond delay="0"/>
                                          </p:stCondLst>
                                        </p:cTn>
                                        <p:tgtEl>
                                          <p:spTgt spid="165891">
                                            <p:txEl>
                                              <p:pRg st="3" end="3"/>
                                            </p:txEl>
                                          </p:spTgt>
                                        </p:tgtEl>
                                        <p:attrNameLst>
                                          <p:attrName>style.visibility</p:attrName>
                                        </p:attrNameLst>
                                      </p:cBhvr>
                                      <p:to>
                                        <p:strVal val="visible"/>
                                      </p:to>
                                    </p:set>
                                    <p:animEffect transition="in" filter="box(out)">
                                      <p:cBhvr>
                                        <p:cTn id="20" dur="500"/>
                                        <p:tgtEl>
                                          <p:spTgt spid="165891">
                                            <p:txEl>
                                              <p:pRg st="3" end="3"/>
                                            </p:txEl>
                                          </p:spTgt>
                                        </p:tgtEl>
                                      </p:cBhvr>
                                    </p:animEffect>
                                  </p:childTnLst>
                                  <p:subTnLst>
                                    <p:audio>
                                      <p:cMediaNode>
                                        <p:cTn display="0" masterRel="sameClick">
                                          <p:stCondLst>
                                            <p:cond evt="begin" delay="0">
                                              <p:tn val="18"/>
                                            </p:cond>
                                          </p:stCondLst>
                                          <p:endCondLst>
                                            <p:cond evt="onStopAudio" delay="0">
                                              <p:tgtEl>
                                                <p:sldTgt/>
                                              </p:tgtEl>
                                            </p:cond>
                                          </p:endCondLst>
                                        </p:cTn>
                                        <p:tgtEl>
                                          <p:sndTgt r:embed="rId3"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5891" grpId="0" build="p" autoUpdateAnimBg="0"/>
    </p:bldLst>
  </p:timing>
</p:sld>
</file>

<file path=ppt/slides/slide7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7938" name="Rectangle 2"/>
          <p:cNvSpPr>
            <a:spLocks noGrp="1" noRot="1" noChangeArrowheads="1"/>
          </p:cNvSpPr>
          <p:nvPr>
            <p:ph type="title"/>
          </p:nvPr>
        </p:nvSpPr>
        <p:spPr>
          <a:xfrm>
            <a:off x="395288" y="260350"/>
            <a:ext cx="8229600" cy="608013"/>
          </a:xfrm>
        </p:spPr>
        <p:txBody>
          <a:bodyPr>
            <a:normAutofit/>
          </a:bodyPr>
          <a:lstStyle/>
          <a:p>
            <a:pPr eaLnBrk="1" hangingPunct="1">
              <a:defRPr/>
            </a:pPr>
            <a:r>
              <a:rPr lang="en-AU" sz="3600" dirty="0" smtClean="0"/>
              <a:t>Strength to Mass Ratio (SMR)</a:t>
            </a:r>
          </a:p>
        </p:txBody>
      </p:sp>
      <p:sp>
        <p:nvSpPr>
          <p:cNvPr id="68611" name="Rectangle 3"/>
          <p:cNvSpPr>
            <a:spLocks noGrp="1" noChangeArrowheads="1"/>
          </p:cNvSpPr>
          <p:nvPr>
            <p:ph type="body" idx="1"/>
          </p:nvPr>
        </p:nvSpPr>
        <p:spPr>
          <a:xfrm>
            <a:off x="395288" y="1412875"/>
            <a:ext cx="8229600" cy="4679950"/>
          </a:xfrm>
        </p:spPr>
        <p:txBody>
          <a:bodyPr/>
          <a:lstStyle/>
          <a:p>
            <a:pPr eaLnBrk="1" hangingPunct="1"/>
            <a:r>
              <a:rPr lang="en-AU" smtClean="0">
                <a:effectLst/>
              </a:rPr>
              <a:t>Greater strength-to-mass ratio generally means improved physical performance.</a:t>
            </a:r>
          </a:p>
          <a:p>
            <a:pPr eaLnBrk="1" hangingPunct="1"/>
            <a:r>
              <a:rPr lang="en-AU" smtClean="0">
                <a:effectLst/>
              </a:rPr>
              <a:t>Not all exercise programs improve SMR</a:t>
            </a:r>
          </a:p>
          <a:p>
            <a:pPr eaLnBrk="1" hangingPunct="1"/>
            <a:r>
              <a:rPr lang="en-AU" smtClean="0">
                <a:effectLst/>
              </a:rPr>
              <a:t>If a training regime increases body mass to a greater extent than it increases strength, then SMR declines.</a:t>
            </a:r>
            <a:r>
              <a:rPr lang="en-AU" sz="3500" smtClean="0">
                <a:effectLst/>
              </a:rPr>
              <a:t> </a:t>
            </a:r>
          </a:p>
          <a:p>
            <a:pPr algn="r" eaLnBrk="1" hangingPunct="1">
              <a:buFont typeface="Wingdings" panose="05000000000000000000" pitchFamily="2" charset="2"/>
              <a:buNone/>
            </a:pPr>
            <a:r>
              <a:rPr lang="en-AU" sz="2400" smtClean="0">
                <a:effectLst/>
              </a:rPr>
              <a:t>(NSCA, 2006, p. 65)</a:t>
            </a:r>
          </a:p>
          <a:p>
            <a:pPr lvl="1" eaLnBrk="1" hangingPunct="1"/>
            <a:endParaRPr lang="en-AU" sz="3200" smtClean="0">
              <a:effectLst/>
            </a:endParaRPr>
          </a:p>
        </p:txBody>
      </p:sp>
      <p:sp>
        <p:nvSpPr>
          <p:cNvPr id="2" name="Slide Number Placeholder 1"/>
          <p:cNvSpPr>
            <a:spLocks noGrp="1"/>
          </p:cNvSpPr>
          <p:nvPr>
            <p:ph type="sldNum" sz="quarter" idx="12"/>
          </p:nvPr>
        </p:nvSpPr>
        <p:spPr/>
        <p:txBody>
          <a:bodyPr/>
          <a:lstStyle/>
          <a:p>
            <a:fld id="{2098FC7C-5A73-4CE4-9ED4-529E12F90497}" type="slidenum">
              <a:rPr lang="en-AU" smtClean="0"/>
              <a:t>79</a:t>
            </a:fld>
            <a:endParaRPr lang="en-AU"/>
          </a:p>
        </p:txBody>
      </p:sp>
    </p:spTree>
    <p:extLst>
      <p:ext uri="{BB962C8B-B14F-4D97-AF65-F5344CB8AC3E}">
        <p14:creationId xmlns:p14="http://schemas.microsoft.com/office/powerpoint/2010/main" val="4235911318"/>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9986" name="Rectangle 2"/>
          <p:cNvSpPr>
            <a:spLocks noGrp="1" noRot="1" noChangeArrowheads="1"/>
          </p:cNvSpPr>
          <p:nvPr>
            <p:ph type="title"/>
          </p:nvPr>
        </p:nvSpPr>
        <p:spPr>
          <a:xfrm>
            <a:off x="395288" y="260350"/>
            <a:ext cx="8229600" cy="608013"/>
          </a:xfrm>
        </p:spPr>
        <p:txBody>
          <a:bodyPr>
            <a:noAutofit/>
          </a:bodyPr>
          <a:lstStyle/>
          <a:p>
            <a:pPr eaLnBrk="1" hangingPunct="1">
              <a:defRPr/>
            </a:pPr>
            <a:r>
              <a:rPr lang="en-AU" sz="3600" dirty="0" smtClean="0"/>
              <a:t>Sources of Resistance to </a:t>
            </a:r>
            <a:br>
              <a:rPr lang="en-AU" sz="3600" dirty="0" smtClean="0"/>
            </a:br>
            <a:r>
              <a:rPr lang="en-AU" sz="3600" dirty="0" smtClean="0"/>
              <a:t>Muscle Contraction</a:t>
            </a:r>
          </a:p>
        </p:txBody>
      </p:sp>
      <p:sp>
        <p:nvSpPr>
          <p:cNvPr id="69635" name="Rectangle 3"/>
          <p:cNvSpPr>
            <a:spLocks noGrp="1" noChangeArrowheads="1"/>
          </p:cNvSpPr>
          <p:nvPr>
            <p:ph type="body" idx="1"/>
          </p:nvPr>
        </p:nvSpPr>
        <p:spPr>
          <a:xfrm>
            <a:off x="395288" y="1412875"/>
            <a:ext cx="8229600" cy="4679950"/>
          </a:xfrm>
        </p:spPr>
        <p:txBody>
          <a:bodyPr/>
          <a:lstStyle/>
          <a:p>
            <a:pPr eaLnBrk="1" hangingPunct="1">
              <a:lnSpc>
                <a:spcPct val="90000"/>
              </a:lnSpc>
            </a:pPr>
            <a:r>
              <a:rPr lang="en-AU" smtClean="0">
                <a:effectLst/>
              </a:rPr>
              <a:t>Gravity </a:t>
            </a:r>
          </a:p>
          <a:p>
            <a:pPr eaLnBrk="1" hangingPunct="1">
              <a:lnSpc>
                <a:spcPct val="90000"/>
              </a:lnSpc>
            </a:pPr>
            <a:r>
              <a:rPr lang="en-AU" smtClean="0">
                <a:effectLst/>
              </a:rPr>
              <a:t>Inertia</a:t>
            </a:r>
          </a:p>
          <a:p>
            <a:pPr eaLnBrk="1" hangingPunct="1">
              <a:lnSpc>
                <a:spcPct val="90000"/>
              </a:lnSpc>
            </a:pPr>
            <a:r>
              <a:rPr lang="en-AU" smtClean="0">
                <a:effectLst/>
              </a:rPr>
              <a:t>Friction</a:t>
            </a:r>
          </a:p>
          <a:p>
            <a:pPr eaLnBrk="1" hangingPunct="1">
              <a:lnSpc>
                <a:spcPct val="90000"/>
              </a:lnSpc>
            </a:pPr>
            <a:r>
              <a:rPr lang="en-AU" smtClean="0">
                <a:effectLst/>
              </a:rPr>
              <a:t>Fluid resistance</a:t>
            </a:r>
          </a:p>
          <a:p>
            <a:pPr lvl="1" eaLnBrk="1" hangingPunct="1">
              <a:lnSpc>
                <a:spcPct val="90000"/>
              </a:lnSpc>
            </a:pPr>
            <a:r>
              <a:rPr lang="en-AU" smtClean="0">
                <a:effectLst/>
              </a:rPr>
              <a:t>Water (e.g. swimming)</a:t>
            </a:r>
          </a:p>
          <a:p>
            <a:pPr lvl="1" eaLnBrk="1" hangingPunct="1">
              <a:lnSpc>
                <a:spcPct val="90000"/>
              </a:lnSpc>
            </a:pPr>
            <a:r>
              <a:rPr lang="en-AU" smtClean="0">
                <a:effectLst/>
              </a:rPr>
              <a:t>Air (e.g., golf)</a:t>
            </a:r>
          </a:p>
          <a:p>
            <a:pPr lvl="1" eaLnBrk="1" hangingPunct="1">
              <a:lnSpc>
                <a:spcPct val="90000"/>
              </a:lnSpc>
            </a:pPr>
            <a:r>
              <a:rPr lang="en-AU" smtClean="0">
                <a:effectLst/>
              </a:rPr>
              <a:t>Hydraulic machines (liquid)</a:t>
            </a:r>
          </a:p>
          <a:p>
            <a:pPr lvl="1" eaLnBrk="1" hangingPunct="1">
              <a:lnSpc>
                <a:spcPct val="90000"/>
              </a:lnSpc>
            </a:pPr>
            <a:r>
              <a:rPr lang="en-AU" smtClean="0">
                <a:effectLst/>
              </a:rPr>
              <a:t>Pneumatic machines (gas)</a:t>
            </a:r>
          </a:p>
          <a:p>
            <a:pPr eaLnBrk="1" hangingPunct="1">
              <a:lnSpc>
                <a:spcPct val="90000"/>
              </a:lnSpc>
            </a:pPr>
            <a:r>
              <a:rPr lang="en-AU" smtClean="0">
                <a:effectLst/>
              </a:rPr>
              <a:t>Elasticity</a:t>
            </a:r>
            <a:endParaRPr lang="en-AU" sz="3600" smtClean="0">
              <a:effectLst/>
            </a:endParaRPr>
          </a:p>
        </p:txBody>
      </p:sp>
      <p:sp>
        <p:nvSpPr>
          <p:cNvPr id="2" name="Slide Number Placeholder 1"/>
          <p:cNvSpPr>
            <a:spLocks noGrp="1"/>
          </p:cNvSpPr>
          <p:nvPr>
            <p:ph type="sldNum" sz="quarter" idx="12"/>
          </p:nvPr>
        </p:nvSpPr>
        <p:spPr/>
        <p:txBody>
          <a:bodyPr/>
          <a:lstStyle/>
          <a:p>
            <a:fld id="{2098FC7C-5A73-4CE4-9ED4-529E12F90497}" type="slidenum">
              <a:rPr lang="en-AU" smtClean="0"/>
              <a:t>80</a:t>
            </a:fld>
            <a:endParaRPr lang="en-AU"/>
          </a:p>
        </p:txBody>
      </p:sp>
    </p:spTree>
    <p:extLst>
      <p:ext uri="{BB962C8B-B14F-4D97-AF65-F5344CB8AC3E}">
        <p14:creationId xmlns:p14="http://schemas.microsoft.com/office/powerpoint/2010/main" val="1532685565"/>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b="1" dirty="0" smtClean="0"/>
              <a:t>Goal Setting</a:t>
            </a:r>
            <a:endParaRPr lang="en-AU" b="1" dirty="0"/>
          </a:p>
        </p:txBody>
      </p:sp>
      <p:sp>
        <p:nvSpPr>
          <p:cNvPr id="4" name="Slide Number Placeholder 3"/>
          <p:cNvSpPr>
            <a:spLocks noGrp="1"/>
          </p:cNvSpPr>
          <p:nvPr>
            <p:ph type="sldNum" sz="quarter" idx="12"/>
          </p:nvPr>
        </p:nvSpPr>
        <p:spPr/>
        <p:txBody>
          <a:bodyPr/>
          <a:lstStyle/>
          <a:p>
            <a:fld id="{2098FC7C-5A73-4CE4-9ED4-529E12F90497}" type="slidenum">
              <a:rPr lang="en-AU" smtClean="0"/>
              <a:t>81</a:t>
            </a:fld>
            <a:endParaRPr lang="en-AU"/>
          </a:p>
        </p:txBody>
      </p:sp>
    </p:spTree>
    <p:extLst>
      <p:ext uri="{BB962C8B-B14F-4D97-AF65-F5344CB8AC3E}">
        <p14:creationId xmlns:p14="http://schemas.microsoft.com/office/powerpoint/2010/main" val="1855983548"/>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2274" name="Rectangle 2"/>
          <p:cNvSpPr>
            <a:spLocks noGrp="1" noRot="1" noChangeArrowheads="1"/>
          </p:cNvSpPr>
          <p:nvPr>
            <p:ph type="title"/>
          </p:nvPr>
        </p:nvSpPr>
        <p:spPr>
          <a:xfrm>
            <a:off x="395288" y="476250"/>
            <a:ext cx="8229600" cy="608013"/>
          </a:xfrm>
        </p:spPr>
        <p:txBody>
          <a:bodyPr>
            <a:noAutofit/>
          </a:bodyPr>
          <a:lstStyle/>
          <a:p>
            <a:pPr eaLnBrk="1" hangingPunct="1">
              <a:defRPr/>
            </a:pPr>
            <a:r>
              <a:rPr lang="en-AU" dirty="0" smtClean="0"/>
              <a:t>Goals of Training</a:t>
            </a:r>
          </a:p>
        </p:txBody>
      </p:sp>
      <p:sp>
        <p:nvSpPr>
          <p:cNvPr id="182275" name="Rectangle 3"/>
          <p:cNvSpPr>
            <a:spLocks noGrp="1" noChangeArrowheads="1"/>
          </p:cNvSpPr>
          <p:nvPr>
            <p:ph type="body" idx="1"/>
          </p:nvPr>
        </p:nvSpPr>
        <p:spPr>
          <a:xfrm>
            <a:off x="468313" y="1412875"/>
            <a:ext cx="8375650" cy="4868863"/>
          </a:xfrm>
        </p:spPr>
        <p:txBody>
          <a:bodyPr/>
          <a:lstStyle/>
          <a:p>
            <a:pPr eaLnBrk="1" hangingPunct="1"/>
            <a:r>
              <a:rPr lang="en-AU" dirty="0" smtClean="0">
                <a:effectLst/>
                <a:latin typeface="Arial" panose="020B0604020202020204" pitchFamily="34" charset="0"/>
              </a:rPr>
              <a:t>Principles of Practice</a:t>
            </a:r>
          </a:p>
          <a:p>
            <a:pPr lvl="1" eaLnBrk="1" hangingPunct="1"/>
            <a:r>
              <a:rPr lang="en-AU" dirty="0" smtClean="0">
                <a:effectLst/>
                <a:latin typeface="Arial" panose="020B0604020202020204" pitchFamily="34" charset="0"/>
              </a:rPr>
              <a:t>Specificity of Practice Principle</a:t>
            </a:r>
          </a:p>
          <a:p>
            <a:pPr lvl="2" eaLnBrk="1" hangingPunct="1"/>
            <a:r>
              <a:rPr lang="en-AU" dirty="0" smtClean="0">
                <a:effectLst/>
                <a:latin typeface="Arial" panose="020B0604020202020204" pitchFamily="34" charset="0"/>
              </a:rPr>
              <a:t>Powerful determinant of learning</a:t>
            </a:r>
          </a:p>
          <a:p>
            <a:pPr lvl="2" eaLnBrk="1" hangingPunct="1"/>
            <a:r>
              <a:rPr lang="en-AU" dirty="0" smtClean="0">
                <a:effectLst/>
                <a:latin typeface="Arial" panose="020B0604020202020204" pitchFamily="34" charset="0"/>
              </a:rPr>
              <a:t>Client will perform new task better if practices</a:t>
            </a:r>
          </a:p>
          <a:p>
            <a:pPr lvl="1" eaLnBrk="1" hangingPunct="1"/>
            <a:r>
              <a:rPr lang="en-AU" dirty="0" smtClean="0">
                <a:effectLst/>
                <a:latin typeface="Arial" panose="020B0604020202020204" pitchFamily="34" charset="0"/>
              </a:rPr>
              <a:t>Knowledge of Results </a:t>
            </a:r>
          </a:p>
          <a:p>
            <a:pPr lvl="2" eaLnBrk="1" hangingPunct="1"/>
            <a:r>
              <a:rPr lang="en-AU" dirty="0" smtClean="0">
                <a:effectLst/>
                <a:latin typeface="Arial" panose="020B0604020202020204" pitchFamily="34" charset="0"/>
              </a:rPr>
              <a:t>Info provided by an external agent about the outcome of a movement</a:t>
            </a:r>
          </a:p>
          <a:p>
            <a:pPr lvl="1" eaLnBrk="1" hangingPunct="1"/>
            <a:r>
              <a:rPr lang="en-AU" dirty="0" smtClean="0">
                <a:effectLst/>
                <a:latin typeface="Arial" panose="020B0604020202020204" pitchFamily="34" charset="0"/>
              </a:rPr>
              <a:t>Knowledge of performance</a:t>
            </a:r>
          </a:p>
          <a:p>
            <a:pPr lvl="2" eaLnBrk="1" hangingPunct="1"/>
            <a:r>
              <a:rPr lang="en-AU" dirty="0" smtClean="0">
                <a:effectLst/>
                <a:latin typeface="Arial" panose="020B0604020202020204" pitchFamily="34" charset="0"/>
              </a:rPr>
              <a:t>Info provided about the quality of movement re” accurate to the goal trying to be achieved</a:t>
            </a:r>
          </a:p>
        </p:txBody>
      </p:sp>
      <p:sp>
        <p:nvSpPr>
          <p:cNvPr id="2" name="Slide Number Placeholder 1"/>
          <p:cNvSpPr>
            <a:spLocks noGrp="1"/>
          </p:cNvSpPr>
          <p:nvPr>
            <p:ph type="sldNum" sz="quarter" idx="12"/>
          </p:nvPr>
        </p:nvSpPr>
        <p:spPr/>
        <p:txBody>
          <a:bodyPr/>
          <a:lstStyle/>
          <a:p>
            <a:fld id="{2098FC7C-5A73-4CE4-9ED4-529E12F90497}" type="slidenum">
              <a:rPr lang="en-AU" smtClean="0"/>
              <a:t>82</a:t>
            </a:fld>
            <a:endParaRPr lang="en-AU"/>
          </a:p>
        </p:txBody>
      </p:sp>
    </p:spTree>
    <p:extLst>
      <p:ext uri="{BB962C8B-B14F-4D97-AF65-F5344CB8AC3E}">
        <p14:creationId xmlns:p14="http://schemas.microsoft.com/office/powerpoint/2010/main" val="377271817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182275">
                                            <p:txEl>
                                              <p:pRg st="0" end="0"/>
                                            </p:txEl>
                                          </p:spTgt>
                                        </p:tgtEl>
                                        <p:attrNameLst>
                                          <p:attrName>style.visibility</p:attrName>
                                        </p:attrNameLst>
                                      </p:cBhvr>
                                      <p:to>
                                        <p:strVal val="visible"/>
                                      </p:to>
                                    </p:set>
                                    <p:animEffect transition="in" filter="box(out)">
                                      <p:cBhvr>
                                        <p:cTn id="7" dur="500"/>
                                        <p:tgtEl>
                                          <p:spTgt spid="182275">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2" name="camera.wav"/>
                                        </p:tgtEl>
                                      </p:cMediaNode>
                                    </p:audio>
                                  </p:subTnLst>
                                </p:cTn>
                              </p:par>
                              <p:par>
                                <p:cTn id="8" presetID="4" presetClass="entr" presetSubtype="32" fill="hold" grpId="0" nodeType="withEffect">
                                  <p:stCondLst>
                                    <p:cond delay="0"/>
                                  </p:stCondLst>
                                  <p:childTnLst>
                                    <p:set>
                                      <p:cBhvr>
                                        <p:cTn id="9" dur="1" fill="hold">
                                          <p:stCondLst>
                                            <p:cond delay="0"/>
                                          </p:stCondLst>
                                        </p:cTn>
                                        <p:tgtEl>
                                          <p:spTgt spid="182275">
                                            <p:txEl>
                                              <p:pRg st="1" end="1"/>
                                            </p:txEl>
                                          </p:spTgt>
                                        </p:tgtEl>
                                        <p:attrNameLst>
                                          <p:attrName>style.visibility</p:attrName>
                                        </p:attrNameLst>
                                      </p:cBhvr>
                                      <p:to>
                                        <p:strVal val="visible"/>
                                      </p:to>
                                    </p:set>
                                    <p:animEffect transition="in" filter="box(out)">
                                      <p:cBhvr>
                                        <p:cTn id="10" dur="500"/>
                                        <p:tgtEl>
                                          <p:spTgt spid="182275">
                                            <p:txEl>
                                              <p:pRg st="1" end="1"/>
                                            </p:txEl>
                                          </p:spTgt>
                                        </p:tgtEl>
                                      </p:cBhvr>
                                    </p:animEffect>
                                  </p:childTnLst>
                                  <p:subTnLst>
                                    <p:audio>
                                      <p:cMediaNode>
                                        <p:cTn display="0" masterRel="sameClick">
                                          <p:stCondLst>
                                            <p:cond evt="begin" delay="0">
                                              <p:tn val="8"/>
                                            </p:cond>
                                          </p:stCondLst>
                                          <p:endCondLst>
                                            <p:cond evt="onStopAudio" delay="0">
                                              <p:tgtEl>
                                                <p:sldTgt/>
                                              </p:tgtEl>
                                            </p:cond>
                                          </p:endCondLst>
                                        </p:cTn>
                                        <p:tgtEl>
                                          <p:sndTgt r:embed="rId2" name="camera.wav"/>
                                        </p:tgtEl>
                                      </p:cMediaNode>
                                    </p:audio>
                                  </p:subTnLst>
                                </p:cTn>
                              </p:par>
                              <p:par>
                                <p:cTn id="11" presetID="4" presetClass="entr" presetSubtype="32" fill="hold" grpId="0" nodeType="withEffect">
                                  <p:stCondLst>
                                    <p:cond delay="0"/>
                                  </p:stCondLst>
                                  <p:childTnLst>
                                    <p:set>
                                      <p:cBhvr>
                                        <p:cTn id="12" dur="1" fill="hold">
                                          <p:stCondLst>
                                            <p:cond delay="0"/>
                                          </p:stCondLst>
                                        </p:cTn>
                                        <p:tgtEl>
                                          <p:spTgt spid="182275">
                                            <p:txEl>
                                              <p:pRg st="2" end="2"/>
                                            </p:txEl>
                                          </p:spTgt>
                                        </p:tgtEl>
                                        <p:attrNameLst>
                                          <p:attrName>style.visibility</p:attrName>
                                        </p:attrNameLst>
                                      </p:cBhvr>
                                      <p:to>
                                        <p:strVal val="visible"/>
                                      </p:to>
                                    </p:set>
                                    <p:animEffect transition="in" filter="box(out)">
                                      <p:cBhvr>
                                        <p:cTn id="13" dur="500"/>
                                        <p:tgtEl>
                                          <p:spTgt spid="182275">
                                            <p:txEl>
                                              <p:pRg st="2" end="2"/>
                                            </p:txEl>
                                          </p:spTgt>
                                        </p:tgtEl>
                                      </p:cBhvr>
                                    </p:animEffect>
                                  </p:childTnLst>
                                  <p:subTnLst>
                                    <p:audio>
                                      <p:cMediaNode>
                                        <p:cTn display="0" masterRel="sameClick">
                                          <p:stCondLst>
                                            <p:cond evt="begin" delay="0">
                                              <p:tn val="11"/>
                                            </p:cond>
                                          </p:stCondLst>
                                          <p:endCondLst>
                                            <p:cond evt="onStopAudio" delay="0">
                                              <p:tgtEl>
                                                <p:sldTgt/>
                                              </p:tgtEl>
                                            </p:cond>
                                          </p:endCondLst>
                                        </p:cTn>
                                        <p:tgtEl>
                                          <p:sndTgt r:embed="rId2" name="camera.wav"/>
                                        </p:tgtEl>
                                      </p:cMediaNode>
                                    </p:audio>
                                  </p:subTnLst>
                                </p:cTn>
                              </p:par>
                              <p:par>
                                <p:cTn id="14" presetID="4" presetClass="entr" presetSubtype="32" fill="hold" grpId="0" nodeType="withEffect">
                                  <p:stCondLst>
                                    <p:cond delay="0"/>
                                  </p:stCondLst>
                                  <p:childTnLst>
                                    <p:set>
                                      <p:cBhvr>
                                        <p:cTn id="15" dur="1" fill="hold">
                                          <p:stCondLst>
                                            <p:cond delay="0"/>
                                          </p:stCondLst>
                                        </p:cTn>
                                        <p:tgtEl>
                                          <p:spTgt spid="182275">
                                            <p:txEl>
                                              <p:pRg st="3" end="3"/>
                                            </p:txEl>
                                          </p:spTgt>
                                        </p:tgtEl>
                                        <p:attrNameLst>
                                          <p:attrName>style.visibility</p:attrName>
                                        </p:attrNameLst>
                                      </p:cBhvr>
                                      <p:to>
                                        <p:strVal val="visible"/>
                                      </p:to>
                                    </p:set>
                                    <p:animEffect transition="in" filter="box(out)">
                                      <p:cBhvr>
                                        <p:cTn id="16" dur="500"/>
                                        <p:tgtEl>
                                          <p:spTgt spid="182275">
                                            <p:txEl>
                                              <p:pRg st="3" end="3"/>
                                            </p:txEl>
                                          </p:spTgt>
                                        </p:tgtEl>
                                      </p:cBhvr>
                                    </p:animEffect>
                                  </p:childTnLst>
                                  <p:subTnLst>
                                    <p:audio>
                                      <p:cMediaNode>
                                        <p:cTn display="0" masterRel="sameClick">
                                          <p:stCondLst>
                                            <p:cond evt="begin" delay="0">
                                              <p:tn val="14"/>
                                            </p:cond>
                                          </p:stCondLst>
                                          <p:endCondLst>
                                            <p:cond evt="onStopAudio" delay="0">
                                              <p:tgtEl>
                                                <p:sldTgt/>
                                              </p:tgtEl>
                                            </p:cond>
                                          </p:endCondLst>
                                        </p:cTn>
                                        <p:tgtEl>
                                          <p:sndTgt r:embed="rId2" name="camera.wav"/>
                                        </p:tgtEl>
                                      </p:cMediaNode>
                                    </p:audio>
                                  </p:subTnLst>
                                </p:cTn>
                              </p:par>
                              <p:par>
                                <p:cTn id="17" presetID="4" presetClass="entr" presetSubtype="32" fill="hold" grpId="0" nodeType="withEffect">
                                  <p:stCondLst>
                                    <p:cond delay="0"/>
                                  </p:stCondLst>
                                  <p:childTnLst>
                                    <p:set>
                                      <p:cBhvr>
                                        <p:cTn id="18" dur="1" fill="hold">
                                          <p:stCondLst>
                                            <p:cond delay="0"/>
                                          </p:stCondLst>
                                        </p:cTn>
                                        <p:tgtEl>
                                          <p:spTgt spid="182275">
                                            <p:txEl>
                                              <p:pRg st="4" end="4"/>
                                            </p:txEl>
                                          </p:spTgt>
                                        </p:tgtEl>
                                        <p:attrNameLst>
                                          <p:attrName>style.visibility</p:attrName>
                                        </p:attrNameLst>
                                      </p:cBhvr>
                                      <p:to>
                                        <p:strVal val="visible"/>
                                      </p:to>
                                    </p:set>
                                    <p:animEffect transition="in" filter="box(out)">
                                      <p:cBhvr>
                                        <p:cTn id="19" dur="500"/>
                                        <p:tgtEl>
                                          <p:spTgt spid="182275">
                                            <p:txEl>
                                              <p:pRg st="4" end="4"/>
                                            </p:txEl>
                                          </p:spTgt>
                                        </p:tgtEl>
                                      </p:cBhvr>
                                    </p:animEffect>
                                  </p:childTnLst>
                                  <p:subTnLst>
                                    <p:audio>
                                      <p:cMediaNode>
                                        <p:cTn display="0" masterRel="sameClick">
                                          <p:stCondLst>
                                            <p:cond evt="begin" delay="0">
                                              <p:tn val="17"/>
                                            </p:cond>
                                          </p:stCondLst>
                                          <p:endCondLst>
                                            <p:cond evt="onStopAudio" delay="0">
                                              <p:tgtEl>
                                                <p:sldTgt/>
                                              </p:tgtEl>
                                            </p:cond>
                                          </p:endCondLst>
                                        </p:cTn>
                                        <p:tgtEl>
                                          <p:sndTgt r:embed="rId2" name="camera.wav"/>
                                        </p:tgtEl>
                                      </p:cMediaNode>
                                    </p:audio>
                                  </p:subTnLst>
                                </p:cTn>
                              </p:par>
                              <p:par>
                                <p:cTn id="20" presetID="4" presetClass="entr" presetSubtype="32" fill="hold" grpId="0" nodeType="withEffect">
                                  <p:stCondLst>
                                    <p:cond delay="0"/>
                                  </p:stCondLst>
                                  <p:childTnLst>
                                    <p:set>
                                      <p:cBhvr>
                                        <p:cTn id="21" dur="1" fill="hold">
                                          <p:stCondLst>
                                            <p:cond delay="0"/>
                                          </p:stCondLst>
                                        </p:cTn>
                                        <p:tgtEl>
                                          <p:spTgt spid="182275">
                                            <p:txEl>
                                              <p:pRg st="5" end="5"/>
                                            </p:txEl>
                                          </p:spTgt>
                                        </p:tgtEl>
                                        <p:attrNameLst>
                                          <p:attrName>style.visibility</p:attrName>
                                        </p:attrNameLst>
                                      </p:cBhvr>
                                      <p:to>
                                        <p:strVal val="visible"/>
                                      </p:to>
                                    </p:set>
                                    <p:animEffect transition="in" filter="box(out)">
                                      <p:cBhvr>
                                        <p:cTn id="22" dur="500"/>
                                        <p:tgtEl>
                                          <p:spTgt spid="182275">
                                            <p:txEl>
                                              <p:pRg st="5" end="5"/>
                                            </p:txEl>
                                          </p:spTgt>
                                        </p:tgtEl>
                                      </p:cBhvr>
                                    </p:animEffect>
                                  </p:childTnLst>
                                  <p:subTnLst>
                                    <p:audio>
                                      <p:cMediaNode>
                                        <p:cTn display="0" masterRel="sameClick">
                                          <p:stCondLst>
                                            <p:cond evt="begin" delay="0">
                                              <p:tn val="20"/>
                                            </p:cond>
                                          </p:stCondLst>
                                          <p:endCondLst>
                                            <p:cond evt="onStopAudio" delay="0">
                                              <p:tgtEl>
                                                <p:sldTgt/>
                                              </p:tgtEl>
                                            </p:cond>
                                          </p:endCondLst>
                                        </p:cTn>
                                        <p:tgtEl>
                                          <p:sndTgt r:embed="rId2" name="camera.wav"/>
                                        </p:tgtEl>
                                      </p:cMediaNode>
                                    </p:audio>
                                  </p:subTnLst>
                                </p:cTn>
                              </p:par>
                              <p:par>
                                <p:cTn id="23" presetID="4" presetClass="entr" presetSubtype="32" fill="hold" grpId="0" nodeType="withEffect">
                                  <p:stCondLst>
                                    <p:cond delay="0"/>
                                  </p:stCondLst>
                                  <p:childTnLst>
                                    <p:set>
                                      <p:cBhvr>
                                        <p:cTn id="24" dur="1" fill="hold">
                                          <p:stCondLst>
                                            <p:cond delay="0"/>
                                          </p:stCondLst>
                                        </p:cTn>
                                        <p:tgtEl>
                                          <p:spTgt spid="182275">
                                            <p:txEl>
                                              <p:pRg st="6" end="6"/>
                                            </p:txEl>
                                          </p:spTgt>
                                        </p:tgtEl>
                                        <p:attrNameLst>
                                          <p:attrName>style.visibility</p:attrName>
                                        </p:attrNameLst>
                                      </p:cBhvr>
                                      <p:to>
                                        <p:strVal val="visible"/>
                                      </p:to>
                                    </p:set>
                                    <p:animEffect transition="in" filter="box(out)">
                                      <p:cBhvr>
                                        <p:cTn id="25" dur="500"/>
                                        <p:tgtEl>
                                          <p:spTgt spid="182275">
                                            <p:txEl>
                                              <p:pRg st="6" end="6"/>
                                            </p:txEl>
                                          </p:spTgt>
                                        </p:tgtEl>
                                      </p:cBhvr>
                                    </p:animEffect>
                                  </p:childTnLst>
                                  <p:subTnLst>
                                    <p:audio>
                                      <p:cMediaNode>
                                        <p:cTn display="0" masterRel="sameClick">
                                          <p:stCondLst>
                                            <p:cond evt="begin" delay="0">
                                              <p:tn val="23"/>
                                            </p:cond>
                                          </p:stCondLst>
                                          <p:endCondLst>
                                            <p:cond evt="onStopAudio" delay="0">
                                              <p:tgtEl>
                                                <p:sldTgt/>
                                              </p:tgtEl>
                                            </p:cond>
                                          </p:endCondLst>
                                        </p:cTn>
                                        <p:tgtEl>
                                          <p:sndTgt r:embed="rId2" name="camera.wav"/>
                                        </p:tgtEl>
                                      </p:cMediaNode>
                                    </p:audio>
                                  </p:subTnLst>
                                </p:cTn>
                              </p:par>
                              <p:par>
                                <p:cTn id="26" presetID="4" presetClass="entr" presetSubtype="32" fill="hold" grpId="0" nodeType="withEffect">
                                  <p:stCondLst>
                                    <p:cond delay="0"/>
                                  </p:stCondLst>
                                  <p:childTnLst>
                                    <p:set>
                                      <p:cBhvr>
                                        <p:cTn id="27" dur="1" fill="hold">
                                          <p:stCondLst>
                                            <p:cond delay="0"/>
                                          </p:stCondLst>
                                        </p:cTn>
                                        <p:tgtEl>
                                          <p:spTgt spid="182275">
                                            <p:txEl>
                                              <p:pRg st="7" end="7"/>
                                            </p:txEl>
                                          </p:spTgt>
                                        </p:tgtEl>
                                        <p:attrNameLst>
                                          <p:attrName>style.visibility</p:attrName>
                                        </p:attrNameLst>
                                      </p:cBhvr>
                                      <p:to>
                                        <p:strVal val="visible"/>
                                      </p:to>
                                    </p:set>
                                    <p:animEffect transition="in" filter="box(out)">
                                      <p:cBhvr>
                                        <p:cTn id="28" dur="500"/>
                                        <p:tgtEl>
                                          <p:spTgt spid="182275">
                                            <p:txEl>
                                              <p:pRg st="7" end="7"/>
                                            </p:txEl>
                                          </p:spTgt>
                                        </p:tgtEl>
                                      </p:cBhvr>
                                    </p:animEffect>
                                  </p:childTnLst>
                                  <p:subTnLst>
                                    <p:audio>
                                      <p:cMediaNode>
                                        <p:cTn display="0" masterRel="sameClick">
                                          <p:stCondLst>
                                            <p:cond evt="begin" delay="0">
                                              <p:tn val="26"/>
                                            </p:cond>
                                          </p:stCondLst>
                                          <p:endCondLst>
                                            <p:cond evt="onStopAudio" delay="0">
                                              <p:tgtEl>
                                                <p:sldTgt/>
                                              </p:tgtEl>
                                            </p:cond>
                                          </p:endCondLst>
                                        </p:cTn>
                                        <p:tgtEl>
                                          <p:sndTgt r:embed="rId2"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2275" grpId="0" build="p" autoUpdateAnimBg="0"/>
    </p:bldLst>
  </p:timing>
</p:sld>
</file>

<file path=ppt/slides/slide8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3298" name="Rectangle 2"/>
          <p:cNvSpPr>
            <a:spLocks noGrp="1" noRot="1" noChangeArrowheads="1"/>
          </p:cNvSpPr>
          <p:nvPr>
            <p:ph type="title"/>
          </p:nvPr>
        </p:nvSpPr>
        <p:spPr>
          <a:xfrm>
            <a:off x="395288" y="476250"/>
            <a:ext cx="8229600" cy="608013"/>
          </a:xfrm>
        </p:spPr>
        <p:txBody>
          <a:bodyPr>
            <a:noAutofit/>
          </a:bodyPr>
          <a:lstStyle/>
          <a:p>
            <a:pPr eaLnBrk="1" hangingPunct="1">
              <a:defRPr/>
            </a:pPr>
            <a:r>
              <a:rPr lang="en-AU" dirty="0" smtClean="0"/>
              <a:t>Goals of Training</a:t>
            </a:r>
          </a:p>
        </p:txBody>
      </p:sp>
      <p:sp>
        <p:nvSpPr>
          <p:cNvPr id="183299" name="Rectangle 3"/>
          <p:cNvSpPr>
            <a:spLocks noGrp="1" noChangeArrowheads="1"/>
          </p:cNvSpPr>
          <p:nvPr>
            <p:ph type="body" idx="1"/>
          </p:nvPr>
        </p:nvSpPr>
        <p:spPr>
          <a:xfrm>
            <a:off x="395288" y="1238251"/>
            <a:ext cx="8280400" cy="5300662"/>
          </a:xfrm>
        </p:spPr>
        <p:txBody>
          <a:bodyPr>
            <a:normAutofit fontScale="92500" lnSpcReduction="10000"/>
          </a:bodyPr>
          <a:lstStyle/>
          <a:p>
            <a:pPr eaLnBrk="1" hangingPunct="1"/>
            <a:r>
              <a:rPr lang="en-AU" sz="2800" dirty="0" smtClean="0">
                <a:effectLst/>
                <a:latin typeface="Arial" panose="020B0604020202020204" pitchFamily="34" charset="0"/>
              </a:rPr>
              <a:t>Principles of Practice</a:t>
            </a:r>
          </a:p>
          <a:p>
            <a:pPr lvl="1"/>
            <a:r>
              <a:rPr lang="en-US" dirty="0"/>
              <a:t>Frequency of Results &amp; Knowledge of Performance</a:t>
            </a:r>
            <a:endParaRPr lang="en-AU" sz="1600" dirty="0"/>
          </a:p>
          <a:p>
            <a:pPr lvl="2"/>
            <a:r>
              <a:rPr lang="en-US" dirty="0"/>
              <a:t>Help the client discover the general idea of the task and the solution </a:t>
            </a:r>
            <a:endParaRPr lang="en-US" dirty="0" smtClean="0"/>
          </a:p>
          <a:p>
            <a:pPr lvl="2"/>
            <a:r>
              <a:rPr lang="en-US" i="1" dirty="0" smtClean="0"/>
              <a:t>Goals </a:t>
            </a:r>
            <a:r>
              <a:rPr lang="en-US" i="1" dirty="0"/>
              <a:t>of Training</a:t>
            </a:r>
            <a:r>
              <a:rPr lang="en-US" dirty="0"/>
              <a:t>: information provided about the quality of movement regarding accuracy to the goal trying to be achieved</a:t>
            </a:r>
            <a:endParaRPr lang="en-AU" sz="1400" dirty="0"/>
          </a:p>
          <a:p>
            <a:pPr lvl="1" eaLnBrk="1" hangingPunct="1"/>
            <a:r>
              <a:rPr lang="en-AU" sz="2400" dirty="0" smtClean="0">
                <a:effectLst/>
                <a:latin typeface="Arial" panose="020B0604020202020204" pitchFamily="34" charset="0"/>
              </a:rPr>
              <a:t>Precision and/or Amount of Info Provided</a:t>
            </a:r>
          </a:p>
          <a:p>
            <a:pPr lvl="2" eaLnBrk="1" hangingPunct="1"/>
            <a:r>
              <a:rPr lang="en-AU" sz="2000" dirty="0" smtClean="0">
                <a:effectLst/>
                <a:latin typeface="Arial" panose="020B0604020202020204" pitchFamily="34" charset="0"/>
              </a:rPr>
              <a:t>Do not give out too much info too soon at one time</a:t>
            </a:r>
          </a:p>
          <a:p>
            <a:pPr lvl="1" eaLnBrk="1" hangingPunct="1"/>
            <a:r>
              <a:rPr lang="en-AU" sz="2400" dirty="0" smtClean="0">
                <a:effectLst/>
                <a:latin typeface="Arial" panose="020B0604020202020204" pitchFamily="34" charset="0"/>
              </a:rPr>
              <a:t>Blocked vs Random Practice Schedules</a:t>
            </a:r>
          </a:p>
          <a:p>
            <a:pPr lvl="2" eaLnBrk="1" hangingPunct="1"/>
            <a:r>
              <a:rPr lang="en-AU" sz="2000" dirty="0" smtClean="0">
                <a:effectLst/>
                <a:latin typeface="Arial" panose="020B0604020202020204" pitchFamily="34" charset="0"/>
              </a:rPr>
              <a:t>To maximise learning of a variety of tasks, do a random order </a:t>
            </a:r>
          </a:p>
          <a:p>
            <a:pPr lvl="1" eaLnBrk="1" hangingPunct="1"/>
            <a:r>
              <a:rPr lang="en-AU" sz="2400" dirty="0" smtClean="0">
                <a:effectLst/>
                <a:latin typeface="Arial" panose="020B0604020202020204" pitchFamily="34" charset="0"/>
              </a:rPr>
              <a:t>Variable vs Constant Practice</a:t>
            </a:r>
          </a:p>
          <a:p>
            <a:pPr lvl="2" eaLnBrk="1" hangingPunct="1"/>
            <a:r>
              <a:rPr lang="en-AU" sz="2000" dirty="0" smtClean="0">
                <a:effectLst/>
                <a:latin typeface="Arial" panose="020B0604020202020204" pitchFamily="34" charset="0"/>
              </a:rPr>
              <a:t>Practice at a variety of tasks controlled by the same movement class (generalised motor program)</a:t>
            </a:r>
          </a:p>
          <a:p>
            <a:pPr lvl="1" eaLnBrk="1" hangingPunct="1"/>
            <a:r>
              <a:rPr lang="en-AU" sz="2400" dirty="0" smtClean="0">
                <a:effectLst/>
                <a:latin typeface="Arial" panose="020B0604020202020204" pitchFamily="34" charset="0"/>
              </a:rPr>
              <a:t>Demonstration or modelling</a:t>
            </a:r>
          </a:p>
          <a:p>
            <a:pPr lvl="2"/>
            <a:r>
              <a:rPr lang="en-US" dirty="0"/>
              <a:t>Two things crucial for good demonstration (1) credible demonstrator, and (2) demonstrator has to provide critical, correct information and demonstration of the pattern of </a:t>
            </a:r>
            <a:r>
              <a:rPr lang="en-US" dirty="0" smtClean="0"/>
              <a:t>motion</a:t>
            </a:r>
            <a:endParaRPr lang="en-AU" dirty="0"/>
          </a:p>
        </p:txBody>
      </p:sp>
      <p:sp>
        <p:nvSpPr>
          <p:cNvPr id="2" name="Slide Number Placeholder 1"/>
          <p:cNvSpPr>
            <a:spLocks noGrp="1"/>
          </p:cNvSpPr>
          <p:nvPr>
            <p:ph type="sldNum" sz="quarter" idx="12"/>
          </p:nvPr>
        </p:nvSpPr>
        <p:spPr/>
        <p:txBody>
          <a:bodyPr/>
          <a:lstStyle/>
          <a:p>
            <a:fld id="{2098FC7C-5A73-4CE4-9ED4-529E12F90497}" type="slidenum">
              <a:rPr lang="en-AU" smtClean="0"/>
              <a:t>83</a:t>
            </a:fld>
            <a:endParaRPr lang="en-AU"/>
          </a:p>
        </p:txBody>
      </p:sp>
    </p:spTree>
    <p:extLst>
      <p:ext uri="{BB962C8B-B14F-4D97-AF65-F5344CB8AC3E}">
        <p14:creationId xmlns:p14="http://schemas.microsoft.com/office/powerpoint/2010/main" val="309811301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183299">
                                            <p:txEl>
                                              <p:pRg st="0" end="0"/>
                                            </p:txEl>
                                          </p:spTgt>
                                        </p:tgtEl>
                                        <p:attrNameLst>
                                          <p:attrName>style.visibility</p:attrName>
                                        </p:attrNameLst>
                                      </p:cBhvr>
                                      <p:to>
                                        <p:strVal val="visible"/>
                                      </p:to>
                                    </p:set>
                                    <p:animEffect transition="in" filter="box(out)">
                                      <p:cBhvr>
                                        <p:cTn id="7" dur="500"/>
                                        <p:tgtEl>
                                          <p:spTgt spid="183299">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3" name="camera.wav"/>
                                        </p:tgtEl>
                                      </p:cMediaNode>
                                    </p:audio>
                                  </p:subTnLst>
                                </p:cTn>
                              </p:par>
                              <p:par>
                                <p:cTn id="8" presetID="4" presetClass="entr" presetSubtype="32" fill="hold" grpId="0" nodeType="withEffect">
                                  <p:stCondLst>
                                    <p:cond delay="0"/>
                                  </p:stCondLst>
                                  <p:childTnLst>
                                    <p:set>
                                      <p:cBhvr>
                                        <p:cTn id="9" dur="1" fill="hold">
                                          <p:stCondLst>
                                            <p:cond delay="0"/>
                                          </p:stCondLst>
                                        </p:cTn>
                                        <p:tgtEl>
                                          <p:spTgt spid="183299">
                                            <p:txEl>
                                              <p:pRg st="1" end="1"/>
                                            </p:txEl>
                                          </p:spTgt>
                                        </p:tgtEl>
                                        <p:attrNameLst>
                                          <p:attrName>style.visibility</p:attrName>
                                        </p:attrNameLst>
                                      </p:cBhvr>
                                      <p:to>
                                        <p:strVal val="visible"/>
                                      </p:to>
                                    </p:set>
                                    <p:animEffect transition="in" filter="box(out)">
                                      <p:cBhvr>
                                        <p:cTn id="10" dur="500"/>
                                        <p:tgtEl>
                                          <p:spTgt spid="183299">
                                            <p:txEl>
                                              <p:pRg st="1" end="1"/>
                                            </p:txEl>
                                          </p:spTgt>
                                        </p:tgtEl>
                                      </p:cBhvr>
                                    </p:animEffect>
                                  </p:childTnLst>
                                  <p:subTnLst>
                                    <p:audio>
                                      <p:cMediaNode>
                                        <p:cTn display="0" masterRel="sameClick">
                                          <p:stCondLst>
                                            <p:cond evt="begin" delay="0">
                                              <p:tn val="8"/>
                                            </p:cond>
                                          </p:stCondLst>
                                          <p:endCondLst>
                                            <p:cond evt="onStopAudio" delay="0">
                                              <p:tgtEl>
                                                <p:sldTgt/>
                                              </p:tgtEl>
                                            </p:cond>
                                          </p:endCondLst>
                                        </p:cTn>
                                        <p:tgtEl>
                                          <p:sndTgt r:embed="rId3" name="camera.wav"/>
                                        </p:tgtEl>
                                      </p:cMediaNode>
                                    </p:audio>
                                  </p:subTnLst>
                                </p:cTn>
                              </p:par>
                              <p:par>
                                <p:cTn id="11" presetID="4" presetClass="entr" presetSubtype="32" fill="hold" grpId="0" nodeType="withEffect">
                                  <p:stCondLst>
                                    <p:cond delay="0"/>
                                  </p:stCondLst>
                                  <p:childTnLst>
                                    <p:set>
                                      <p:cBhvr>
                                        <p:cTn id="12" dur="1" fill="hold">
                                          <p:stCondLst>
                                            <p:cond delay="0"/>
                                          </p:stCondLst>
                                        </p:cTn>
                                        <p:tgtEl>
                                          <p:spTgt spid="183299">
                                            <p:txEl>
                                              <p:pRg st="2" end="2"/>
                                            </p:txEl>
                                          </p:spTgt>
                                        </p:tgtEl>
                                        <p:attrNameLst>
                                          <p:attrName>style.visibility</p:attrName>
                                        </p:attrNameLst>
                                      </p:cBhvr>
                                      <p:to>
                                        <p:strVal val="visible"/>
                                      </p:to>
                                    </p:set>
                                    <p:animEffect transition="in" filter="box(out)">
                                      <p:cBhvr>
                                        <p:cTn id="13" dur="500"/>
                                        <p:tgtEl>
                                          <p:spTgt spid="183299">
                                            <p:txEl>
                                              <p:pRg st="2" end="2"/>
                                            </p:txEl>
                                          </p:spTgt>
                                        </p:tgtEl>
                                      </p:cBhvr>
                                    </p:animEffect>
                                  </p:childTnLst>
                                  <p:subTnLst>
                                    <p:audio>
                                      <p:cMediaNode>
                                        <p:cTn display="0" masterRel="sameClick">
                                          <p:stCondLst>
                                            <p:cond evt="begin" delay="0">
                                              <p:tn val="11"/>
                                            </p:cond>
                                          </p:stCondLst>
                                          <p:endCondLst>
                                            <p:cond evt="onStopAudio" delay="0">
                                              <p:tgtEl>
                                                <p:sldTgt/>
                                              </p:tgtEl>
                                            </p:cond>
                                          </p:endCondLst>
                                        </p:cTn>
                                        <p:tgtEl>
                                          <p:sndTgt r:embed="rId3" name="camera.wav"/>
                                        </p:tgtEl>
                                      </p:cMediaNode>
                                    </p:audio>
                                  </p:subTnLst>
                                </p:cTn>
                              </p:par>
                              <p:par>
                                <p:cTn id="14" presetID="4" presetClass="entr" presetSubtype="32" fill="hold" grpId="0" nodeType="withEffect">
                                  <p:stCondLst>
                                    <p:cond delay="0"/>
                                  </p:stCondLst>
                                  <p:childTnLst>
                                    <p:set>
                                      <p:cBhvr>
                                        <p:cTn id="15" dur="1" fill="hold">
                                          <p:stCondLst>
                                            <p:cond delay="0"/>
                                          </p:stCondLst>
                                        </p:cTn>
                                        <p:tgtEl>
                                          <p:spTgt spid="183299">
                                            <p:txEl>
                                              <p:pRg st="3" end="3"/>
                                            </p:txEl>
                                          </p:spTgt>
                                        </p:tgtEl>
                                        <p:attrNameLst>
                                          <p:attrName>style.visibility</p:attrName>
                                        </p:attrNameLst>
                                      </p:cBhvr>
                                      <p:to>
                                        <p:strVal val="visible"/>
                                      </p:to>
                                    </p:set>
                                    <p:animEffect transition="in" filter="box(out)">
                                      <p:cBhvr>
                                        <p:cTn id="16" dur="500"/>
                                        <p:tgtEl>
                                          <p:spTgt spid="183299">
                                            <p:txEl>
                                              <p:pRg st="3" end="3"/>
                                            </p:txEl>
                                          </p:spTgt>
                                        </p:tgtEl>
                                      </p:cBhvr>
                                    </p:animEffect>
                                  </p:childTnLst>
                                  <p:subTnLst>
                                    <p:audio>
                                      <p:cMediaNode>
                                        <p:cTn display="0" masterRel="sameClick">
                                          <p:stCondLst>
                                            <p:cond evt="begin" delay="0">
                                              <p:tn val="14"/>
                                            </p:cond>
                                          </p:stCondLst>
                                          <p:endCondLst>
                                            <p:cond evt="onStopAudio" delay="0">
                                              <p:tgtEl>
                                                <p:sldTgt/>
                                              </p:tgtEl>
                                            </p:cond>
                                          </p:endCondLst>
                                        </p:cTn>
                                        <p:tgtEl>
                                          <p:sndTgt r:embed="rId3" name="camera.wav"/>
                                        </p:tgtEl>
                                      </p:cMediaNode>
                                    </p:audio>
                                  </p:subTnLst>
                                </p:cTn>
                              </p:par>
                              <p:par>
                                <p:cTn id="17" presetID="4" presetClass="entr" presetSubtype="32" fill="hold" grpId="0" nodeType="withEffect">
                                  <p:stCondLst>
                                    <p:cond delay="0"/>
                                  </p:stCondLst>
                                  <p:childTnLst>
                                    <p:set>
                                      <p:cBhvr>
                                        <p:cTn id="18" dur="1" fill="hold">
                                          <p:stCondLst>
                                            <p:cond delay="0"/>
                                          </p:stCondLst>
                                        </p:cTn>
                                        <p:tgtEl>
                                          <p:spTgt spid="183299">
                                            <p:txEl>
                                              <p:pRg st="4" end="4"/>
                                            </p:txEl>
                                          </p:spTgt>
                                        </p:tgtEl>
                                        <p:attrNameLst>
                                          <p:attrName>style.visibility</p:attrName>
                                        </p:attrNameLst>
                                      </p:cBhvr>
                                      <p:to>
                                        <p:strVal val="visible"/>
                                      </p:to>
                                    </p:set>
                                    <p:animEffect transition="in" filter="box(out)">
                                      <p:cBhvr>
                                        <p:cTn id="19" dur="500"/>
                                        <p:tgtEl>
                                          <p:spTgt spid="183299">
                                            <p:txEl>
                                              <p:pRg st="4" end="4"/>
                                            </p:txEl>
                                          </p:spTgt>
                                        </p:tgtEl>
                                      </p:cBhvr>
                                    </p:animEffect>
                                  </p:childTnLst>
                                  <p:subTnLst>
                                    <p:audio>
                                      <p:cMediaNode>
                                        <p:cTn display="0" masterRel="sameClick">
                                          <p:stCondLst>
                                            <p:cond evt="begin" delay="0">
                                              <p:tn val="17"/>
                                            </p:cond>
                                          </p:stCondLst>
                                          <p:endCondLst>
                                            <p:cond evt="onStopAudio" delay="0">
                                              <p:tgtEl>
                                                <p:sldTgt/>
                                              </p:tgtEl>
                                            </p:cond>
                                          </p:endCondLst>
                                        </p:cTn>
                                        <p:tgtEl>
                                          <p:sndTgt r:embed="rId3" name="camera.wav"/>
                                        </p:tgtEl>
                                      </p:cMediaNode>
                                    </p:audio>
                                  </p:subTnLst>
                                </p:cTn>
                              </p:par>
                              <p:par>
                                <p:cTn id="20" presetID="4" presetClass="entr" presetSubtype="32" fill="hold" grpId="0" nodeType="withEffect">
                                  <p:stCondLst>
                                    <p:cond delay="0"/>
                                  </p:stCondLst>
                                  <p:childTnLst>
                                    <p:set>
                                      <p:cBhvr>
                                        <p:cTn id="21" dur="1" fill="hold">
                                          <p:stCondLst>
                                            <p:cond delay="0"/>
                                          </p:stCondLst>
                                        </p:cTn>
                                        <p:tgtEl>
                                          <p:spTgt spid="183299">
                                            <p:txEl>
                                              <p:pRg st="5" end="5"/>
                                            </p:txEl>
                                          </p:spTgt>
                                        </p:tgtEl>
                                        <p:attrNameLst>
                                          <p:attrName>style.visibility</p:attrName>
                                        </p:attrNameLst>
                                      </p:cBhvr>
                                      <p:to>
                                        <p:strVal val="visible"/>
                                      </p:to>
                                    </p:set>
                                    <p:animEffect transition="in" filter="box(out)">
                                      <p:cBhvr>
                                        <p:cTn id="22" dur="500"/>
                                        <p:tgtEl>
                                          <p:spTgt spid="183299">
                                            <p:txEl>
                                              <p:pRg st="5" end="5"/>
                                            </p:txEl>
                                          </p:spTgt>
                                        </p:tgtEl>
                                      </p:cBhvr>
                                    </p:animEffect>
                                  </p:childTnLst>
                                  <p:subTnLst>
                                    <p:audio>
                                      <p:cMediaNode>
                                        <p:cTn display="0" masterRel="sameClick">
                                          <p:stCondLst>
                                            <p:cond evt="begin" delay="0">
                                              <p:tn val="20"/>
                                            </p:cond>
                                          </p:stCondLst>
                                          <p:endCondLst>
                                            <p:cond evt="onStopAudio" delay="0">
                                              <p:tgtEl>
                                                <p:sldTgt/>
                                              </p:tgtEl>
                                            </p:cond>
                                          </p:endCondLst>
                                        </p:cTn>
                                        <p:tgtEl>
                                          <p:sndTgt r:embed="rId3" name="camera.wav"/>
                                        </p:tgtEl>
                                      </p:cMediaNode>
                                    </p:audio>
                                  </p:subTnLst>
                                </p:cTn>
                              </p:par>
                              <p:par>
                                <p:cTn id="23" presetID="4" presetClass="entr" presetSubtype="32" fill="hold" grpId="0" nodeType="withEffect">
                                  <p:stCondLst>
                                    <p:cond delay="0"/>
                                  </p:stCondLst>
                                  <p:childTnLst>
                                    <p:set>
                                      <p:cBhvr>
                                        <p:cTn id="24" dur="1" fill="hold">
                                          <p:stCondLst>
                                            <p:cond delay="0"/>
                                          </p:stCondLst>
                                        </p:cTn>
                                        <p:tgtEl>
                                          <p:spTgt spid="183299">
                                            <p:txEl>
                                              <p:pRg st="6" end="6"/>
                                            </p:txEl>
                                          </p:spTgt>
                                        </p:tgtEl>
                                        <p:attrNameLst>
                                          <p:attrName>style.visibility</p:attrName>
                                        </p:attrNameLst>
                                      </p:cBhvr>
                                      <p:to>
                                        <p:strVal val="visible"/>
                                      </p:to>
                                    </p:set>
                                    <p:animEffect transition="in" filter="box(out)">
                                      <p:cBhvr>
                                        <p:cTn id="25" dur="500"/>
                                        <p:tgtEl>
                                          <p:spTgt spid="183299">
                                            <p:txEl>
                                              <p:pRg st="6" end="6"/>
                                            </p:txEl>
                                          </p:spTgt>
                                        </p:tgtEl>
                                      </p:cBhvr>
                                    </p:animEffect>
                                  </p:childTnLst>
                                  <p:subTnLst>
                                    <p:audio>
                                      <p:cMediaNode>
                                        <p:cTn display="0" masterRel="sameClick">
                                          <p:stCondLst>
                                            <p:cond evt="begin" delay="0">
                                              <p:tn val="23"/>
                                            </p:cond>
                                          </p:stCondLst>
                                          <p:endCondLst>
                                            <p:cond evt="onStopAudio" delay="0">
                                              <p:tgtEl>
                                                <p:sldTgt/>
                                              </p:tgtEl>
                                            </p:cond>
                                          </p:endCondLst>
                                        </p:cTn>
                                        <p:tgtEl>
                                          <p:sndTgt r:embed="rId3" name="camera.wav"/>
                                        </p:tgtEl>
                                      </p:cMediaNode>
                                    </p:audio>
                                  </p:subTnLst>
                                </p:cTn>
                              </p:par>
                              <p:par>
                                <p:cTn id="26" presetID="4" presetClass="entr" presetSubtype="32" fill="hold" grpId="0" nodeType="withEffect">
                                  <p:stCondLst>
                                    <p:cond delay="0"/>
                                  </p:stCondLst>
                                  <p:childTnLst>
                                    <p:set>
                                      <p:cBhvr>
                                        <p:cTn id="27" dur="1" fill="hold">
                                          <p:stCondLst>
                                            <p:cond delay="0"/>
                                          </p:stCondLst>
                                        </p:cTn>
                                        <p:tgtEl>
                                          <p:spTgt spid="183299">
                                            <p:txEl>
                                              <p:pRg st="7" end="7"/>
                                            </p:txEl>
                                          </p:spTgt>
                                        </p:tgtEl>
                                        <p:attrNameLst>
                                          <p:attrName>style.visibility</p:attrName>
                                        </p:attrNameLst>
                                      </p:cBhvr>
                                      <p:to>
                                        <p:strVal val="visible"/>
                                      </p:to>
                                    </p:set>
                                    <p:animEffect transition="in" filter="box(out)">
                                      <p:cBhvr>
                                        <p:cTn id="28" dur="500"/>
                                        <p:tgtEl>
                                          <p:spTgt spid="183299">
                                            <p:txEl>
                                              <p:pRg st="7" end="7"/>
                                            </p:txEl>
                                          </p:spTgt>
                                        </p:tgtEl>
                                      </p:cBhvr>
                                    </p:animEffect>
                                  </p:childTnLst>
                                  <p:subTnLst>
                                    <p:audio>
                                      <p:cMediaNode>
                                        <p:cTn display="0" masterRel="sameClick">
                                          <p:stCondLst>
                                            <p:cond evt="begin" delay="0">
                                              <p:tn val="26"/>
                                            </p:cond>
                                          </p:stCondLst>
                                          <p:endCondLst>
                                            <p:cond evt="onStopAudio" delay="0">
                                              <p:tgtEl>
                                                <p:sldTgt/>
                                              </p:tgtEl>
                                            </p:cond>
                                          </p:endCondLst>
                                        </p:cTn>
                                        <p:tgtEl>
                                          <p:sndTgt r:embed="rId3" name="camera.wav"/>
                                        </p:tgtEl>
                                      </p:cMediaNode>
                                    </p:audio>
                                  </p:subTnLst>
                                </p:cTn>
                              </p:par>
                              <p:par>
                                <p:cTn id="29" presetID="4" presetClass="entr" presetSubtype="32" fill="hold" grpId="0" nodeType="withEffect">
                                  <p:stCondLst>
                                    <p:cond delay="0"/>
                                  </p:stCondLst>
                                  <p:childTnLst>
                                    <p:set>
                                      <p:cBhvr>
                                        <p:cTn id="30" dur="1" fill="hold">
                                          <p:stCondLst>
                                            <p:cond delay="0"/>
                                          </p:stCondLst>
                                        </p:cTn>
                                        <p:tgtEl>
                                          <p:spTgt spid="183299">
                                            <p:txEl>
                                              <p:pRg st="8" end="8"/>
                                            </p:txEl>
                                          </p:spTgt>
                                        </p:tgtEl>
                                        <p:attrNameLst>
                                          <p:attrName>style.visibility</p:attrName>
                                        </p:attrNameLst>
                                      </p:cBhvr>
                                      <p:to>
                                        <p:strVal val="visible"/>
                                      </p:to>
                                    </p:set>
                                    <p:animEffect transition="in" filter="box(out)">
                                      <p:cBhvr>
                                        <p:cTn id="31" dur="500"/>
                                        <p:tgtEl>
                                          <p:spTgt spid="183299">
                                            <p:txEl>
                                              <p:pRg st="8" end="8"/>
                                            </p:txEl>
                                          </p:spTgt>
                                        </p:tgtEl>
                                      </p:cBhvr>
                                    </p:animEffect>
                                  </p:childTnLst>
                                  <p:subTnLst>
                                    <p:audio>
                                      <p:cMediaNode>
                                        <p:cTn display="0" masterRel="sameClick">
                                          <p:stCondLst>
                                            <p:cond evt="begin" delay="0">
                                              <p:tn val="29"/>
                                            </p:cond>
                                          </p:stCondLst>
                                          <p:endCondLst>
                                            <p:cond evt="onStopAudio" delay="0">
                                              <p:tgtEl>
                                                <p:sldTgt/>
                                              </p:tgtEl>
                                            </p:cond>
                                          </p:endCondLst>
                                        </p:cTn>
                                        <p:tgtEl>
                                          <p:sndTgt r:embed="rId3" name="camera.wav"/>
                                        </p:tgtEl>
                                      </p:cMediaNode>
                                    </p:audio>
                                  </p:subTnLst>
                                </p:cTn>
                              </p:par>
                              <p:par>
                                <p:cTn id="32" presetID="4" presetClass="entr" presetSubtype="32" fill="hold" grpId="0" nodeType="withEffect">
                                  <p:stCondLst>
                                    <p:cond delay="0"/>
                                  </p:stCondLst>
                                  <p:childTnLst>
                                    <p:set>
                                      <p:cBhvr>
                                        <p:cTn id="33" dur="1" fill="hold">
                                          <p:stCondLst>
                                            <p:cond delay="0"/>
                                          </p:stCondLst>
                                        </p:cTn>
                                        <p:tgtEl>
                                          <p:spTgt spid="183299">
                                            <p:txEl>
                                              <p:pRg st="9" end="9"/>
                                            </p:txEl>
                                          </p:spTgt>
                                        </p:tgtEl>
                                        <p:attrNameLst>
                                          <p:attrName>style.visibility</p:attrName>
                                        </p:attrNameLst>
                                      </p:cBhvr>
                                      <p:to>
                                        <p:strVal val="visible"/>
                                      </p:to>
                                    </p:set>
                                    <p:animEffect transition="in" filter="box(out)">
                                      <p:cBhvr>
                                        <p:cTn id="34" dur="500"/>
                                        <p:tgtEl>
                                          <p:spTgt spid="183299">
                                            <p:txEl>
                                              <p:pRg st="9" end="9"/>
                                            </p:txEl>
                                          </p:spTgt>
                                        </p:tgtEl>
                                      </p:cBhvr>
                                    </p:animEffect>
                                  </p:childTnLst>
                                  <p:subTnLst>
                                    <p:audio>
                                      <p:cMediaNode>
                                        <p:cTn display="0" masterRel="sameClick">
                                          <p:stCondLst>
                                            <p:cond evt="begin" delay="0">
                                              <p:tn val="32"/>
                                            </p:cond>
                                          </p:stCondLst>
                                          <p:endCondLst>
                                            <p:cond evt="onStopAudio" delay="0">
                                              <p:tgtEl>
                                                <p:sldTgt/>
                                              </p:tgtEl>
                                            </p:cond>
                                          </p:endCondLst>
                                        </p:cTn>
                                        <p:tgtEl>
                                          <p:sndTgt r:embed="rId3" name="camera.wav"/>
                                        </p:tgtEl>
                                      </p:cMediaNode>
                                    </p:audio>
                                  </p:subTnLst>
                                </p:cTn>
                              </p:par>
                              <p:par>
                                <p:cTn id="35" presetID="4" presetClass="entr" presetSubtype="32" fill="hold" grpId="0" nodeType="withEffect">
                                  <p:stCondLst>
                                    <p:cond delay="0"/>
                                  </p:stCondLst>
                                  <p:childTnLst>
                                    <p:set>
                                      <p:cBhvr>
                                        <p:cTn id="36" dur="1" fill="hold">
                                          <p:stCondLst>
                                            <p:cond delay="0"/>
                                          </p:stCondLst>
                                        </p:cTn>
                                        <p:tgtEl>
                                          <p:spTgt spid="183299">
                                            <p:txEl>
                                              <p:pRg st="10" end="10"/>
                                            </p:txEl>
                                          </p:spTgt>
                                        </p:tgtEl>
                                        <p:attrNameLst>
                                          <p:attrName>style.visibility</p:attrName>
                                        </p:attrNameLst>
                                      </p:cBhvr>
                                      <p:to>
                                        <p:strVal val="visible"/>
                                      </p:to>
                                    </p:set>
                                    <p:animEffect transition="in" filter="box(out)">
                                      <p:cBhvr>
                                        <p:cTn id="37" dur="500"/>
                                        <p:tgtEl>
                                          <p:spTgt spid="183299">
                                            <p:txEl>
                                              <p:pRg st="10" end="10"/>
                                            </p:txEl>
                                          </p:spTgt>
                                        </p:tgtEl>
                                      </p:cBhvr>
                                    </p:animEffect>
                                  </p:childTnLst>
                                  <p:subTnLst>
                                    <p:audio>
                                      <p:cMediaNode>
                                        <p:cTn display="0" masterRel="sameClick">
                                          <p:stCondLst>
                                            <p:cond evt="begin" delay="0">
                                              <p:tn val="35"/>
                                            </p:cond>
                                          </p:stCondLst>
                                          <p:endCondLst>
                                            <p:cond evt="onStopAudio" delay="0">
                                              <p:tgtEl>
                                                <p:sldTgt/>
                                              </p:tgtEl>
                                            </p:cond>
                                          </p:endCondLst>
                                        </p:cTn>
                                        <p:tgtEl>
                                          <p:sndTgt r:embed="rId3" name="camera.wav"/>
                                        </p:tgtEl>
                                      </p:cMediaNode>
                                    </p:audio>
                                  </p:subTnLst>
                                </p:cTn>
                              </p:par>
                              <p:par>
                                <p:cTn id="38" presetID="4" presetClass="entr" presetSubtype="32" fill="hold" grpId="0" nodeType="withEffect">
                                  <p:stCondLst>
                                    <p:cond delay="0"/>
                                  </p:stCondLst>
                                  <p:childTnLst>
                                    <p:set>
                                      <p:cBhvr>
                                        <p:cTn id="39" dur="1" fill="hold">
                                          <p:stCondLst>
                                            <p:cond delay="0"/>
                                          </p:stCondLst>
                                        </p:cTn>
                                        <p:tgtEl>
                                          <p:spTgt spid="183299">
                                            <p:txEl>
                                              <p:pRg st="11" end="11"/>
                                            </p:txEl>
                                          </p:spTgt>
                                        </p:tgtEl>
                                        <p:attrNameLst>
                                          <p:attrName>style.visibility</p:attrName>
                                        </p:attrNameLst>
                                      </p:cBhvr>
                                      <p:to>
                                        <p:strVal val="visible"/>
                                      </p:to>
                                    </p:set>
                                    <p:animEffect transition="in" filter="box(out)">
                                      <p:cBhvr>
                                        <p:cTn id="40" dur="500"/>
                                        <p:tgtEl>
                                          <p:spTgt spid="183299">
                                            <p:txEl>
                                              <p:pRg st="11" end="11"/>
                                            </p:txEl>
                                          </p:spTgt>
                                        </p:tgtEl>
                                      </p:cBhvr>
                                    </p:animEffect>
                                  </p:childTnLst>
                                  <p:subTnLst>
                                    <p:audio>
                                      <p:cMediaNode>
                                        <p:cTn display="0" masterRel="sameClick">
                                          <p:stCondLst>
                                            <p:cond evt="begin" delay="0">
                                              <p:tn val="38"/>
                                            </p:cond>
                                          </p:stCondLst>
                                          <p:endCondLst>
                                            <p:cond evt="onStopAudio" delay="0">
                                              <p:tgtEl>
                                                <p:sldTgt/>
                                              </p:tgtEl>
                                            </p:cond>
                                          </p:endCondLst>
                                        </p:cTn>
                                        <p:tgtEl>
                                          <p:sndTgt r:embed="rId3"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3299" grpId="0" build="p" autoUpdateAnimBg="0"/>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0" y="2205038"/>
            <a:ext cx="9144000" cy="863600"/>
          </a:xfrm>
        </p:spPr>
        <p:txBody>
          <a:bodyPr>
            <a:normAutofit/>
          </a:bodyPr>
          <a:lstStyle/>
          <a:p>
            <a:pPr algn="ctr" eaLnBrk="1" fontAlgn="auto" hangingPunct="1">
              <a:spcAft>
                <a:spcPts val="0"/>
              </a:spcAft>
              <a:defRPr/>
            </a:pPr>
            <a:r>
              <a:rPr lang="en-US" sz="5400" dirty="0" smtClean="0"/>
              <a:t>Client Screening</a:t>
            </a:r>
          </a:p>
        </p:txBody>
      </p:sp>
      <p:sp>
        <p:nvSpPr>
          <p:cNvPr id="46083" name="Rectangle 3"/>
          <p:cNvSpPr>
            <a:spLocks noGrp="1" noChangeArrowheads="1"/>
          </p:cNvSpPr>
          <p:nvPr>
            <p:ph type="subTitle" idx="1"/>
          </p:nvPr>
        </p:nvSpPr>
        <p:spPr>
          <a:xfrm>
            <a:off x="0" y="3213100"/>
            <a:ext cx="9144000" cy="1752600"/>
          </a:xfrm>
        </p:spPr>
        <p:txBody>
          <a:bodyPr/>
          <a:lstStyle/>
          <a:p>
            <a:pPr marR="0" algn="ctr" eaLnBrk="1" hangingPunct="1"/>
            <a:r>
              <a:rPr lang="en-US" altLang="en-US" smtClean="0"/>
              <a:t>Fitness Testing for Program Design</a:t>
            </a:r>
          </a:p>
        </p:txBody>
      </p:sp>
    </p:spTree>
    <p:extLst>
      <p:ext uri="{BB962C8B-B14F-4D97-AF65-F5344CB8AC3E}">
        <p14:creationId xmlns:p14="http://schemas.microsoft.com/office/powerpoint/2010/main" val="784946535"/>
      </p:ext>
    </p:extLst>
  </p:cSld>
  <p:clrMapOvr>
    <a:masterClrMapping/>
  </p:clrMapOvr>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a:xfrm>
            <a:off x="0" y="304800"/>
            <a:ext cx="9144000" cy="1431925"/>
          </a:xfrm>
        </p:spPr>
        <p:txBody>
          <a:bodyPr/>
          <a:lstStyle/>
          <a:p>
            <a:pPr algn="ctr" eaLnBrk="1" fontAlgn="auto" hangingPunct="1">
              <a:spcAft>
                <a:spcPts val="0"/>
              </a:spcAft>
              <a:defRPr/>
            </a:pPr>
            <a:r>
              <a:rPr lang="en-US" b="1" dirty="0" smtClean="0">
                <a:solidFill>
                  <a:srgbClr val="0070C0"/>
                </a:solidFill>
                <a:latin typeface="Arial" panose="020B0604020202020204" pitchFamily="34" charset="0"/>
                <a:cs typeface="Arial" panose="020B0604020202020204" pitchFamily="34" charset="0"/>
              </a:rPr>
              <a:t>Information </a:t>
            </a:r>
            <a:br>
              <a:rPr lang="en-US" b="1" dirty="0" smtClean="0">
                <a:solidFill>
                  <a:srgbClr val="0070C0"/>
                </a:solidFill>
                <a:latin typeface="Arial" panose="020B0604020202020204" pitchFamily="34" charset="0"/>
                <a:cs typeface="Arial" panose="020B0604020202020204" pitchFamily="34" charset="0"/>
              </a:rPr>
            </a:br>
            <a:r>
              <a:rPr lang="en-US" b="1" dirty="0" smtClean="0">
                <a:solidFill>
                  <a:srgbClr val="0070C0"/>
                </a:solidFill>
                <a:latin typeface="Arial" panose="020B0604020202020204" pitchFamily="34" charset="0"/>
                <a:cs typeface="Arial" panose="020B0604020202020204" pitchFamily="34" charset="0"/>
              </a:rPr>
              <a:t>Collection </a:t>
            </a:r>
            <a:r>
              <a:rPr lang="en-US" b="1" dirty="0" smtClean="0">
                <a:solidFill>
                  <a:srgbClr val="0070C0"/>
                </a:solidFill>
                <a:latin typeface="Arial" panose="020B0604020202020204" pitchFamily="34" charset="0"/>
                <a:cs typeface="Arial" panose="020B0604020202020204" pitchFamily="34" charset="0"/>
              </a:rPr>
              <a:t>Forms</a:t>
            </a:r>
          </a:p>
        </p:txBody>
      </p:sp>
      <p:graphicFrame>
        <p:nvGraphicFramePr>
          <p:cNvPr id="81939" name="Group 19"/>
          <p:cNvGraphicFramePr>
            <a:graphicFrameLocks noGrp="1"/>
          </p:cNvGraphicFramePr>
          <p:nvPr>
            <p:ph type="tbl" idx="1"/>
            <p:extLst>
              <p:ext uri="{D42A27DB-BD31-4B8C-83A1-F6EECF244321}">
                <p14:modId xmlns:p14="http://schemas.microsoft.com/office/powerpoint/2010/main" val="3523405451"/>
              </p:ext>
            </p:extLst>
          </p:nvPr>
        </p:nvGraphicFramePr>
        <p:xfrm>
          <a:off x="755650" y="1814785"/>
          <a:ext cx="7826375" cy="3735389"/>
        </p:xfrm>
        <a:graphic>
          <a:graphicData uri="http://schemas.openxmlformats.org/drawingml/2006/table">
            <a:tbl>
              <a:tblPr/>
              <a:tblGrid>
                <a:gridCol w="3113088"/>
                <a:gridCol w="4713287"/>
              </a:tblGrid>
              <a:tr h="1113003">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400" b="0" i="0" u="none" strike="noStrike" cap="none" normalizeH="0" baseline="0" dirty="0" smtClean="0">
                          <a:ln>
                            <a:noFill/>
                          </a:ln>
                          <a:solidFill>
                            <a:schemeClr val="tx1"/>
                          </a:solidFill>
                          <a:effectLst/>
                          <a:latin typeface="Arial" charset="0"/>
                        </a:rPr>
                        <a:t>Pre-exercise screening</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000" b="0" i="0" u="none" strike="noStrike" cap="none" normalizeH="0" baseline="0" smtClean="0">
                          <a:ln>
                            <a:noFill/>
                          </a:ln>
                          <a:solidFill>
                            <a:schemeClr val="tx1"/>
                          </a:solidFill>
                          <a:effectLst/>
                          <a:latin typeface="Arial" charset="0"/>
                        </a:rPr>
                        <a:t>Gathers medical information</a:t>
                      </a:r>
                    </a:p>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000" b="0" i="0" u="none" strike="noStrike" cap="none" normalizeH="0" baseline="0" smtClean="0">
                          <a:ln>
                            <a:noFill/>
                          </a:ln>
                          <a:solidFill>
                            <a:schemeClr val="tx1"/>
                          </a:solidFill>
                          <a:effectLst/>
                          <a:latin typeface="Arial" charset="0"/>
                        </a:rPr>
                        <a:t>Used to assess health and readiness to participate in testing and programming</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252128">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endParaRPr kumimoji="0" lang="en-US" sz="2400" b="0" i="0" u="none" strike="noStrike" cap="none" normalizeH="0" baseline="0" smtClean="0">
                        <a:ln>
                          <a:noFill/>
                        </a:ln>
                        <a:solidFill>
                          <a:schemeClr val="tx1"/>
                        </a:solidFill>
                        <a:effectLst/>
                        <a:latin typeface="Arial" charset="0"/>
                      </a:endParaRPr>
                    </a:p>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400" b="0" i="0" u="none" strike="noStrike" cap="none" normalizeH="0" baseline="0" smtClean="0">
                          <a:ln>
                            <a:noFill/>
                          </a:ln>
                          <a:solidFill>
                            <a:schemeClr val="tx1"/>
                          </a:solidFill>
                          <a:effectLst/>
                          <a:latin typeface="Arial" charset="0"/>
                        </a:rPr>
                        <a:t>Release or Waiver</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000" b="0" i="0" u="none" strike="noStrike" cap="none" normalizeH="0" baseline="0" smtClean="0">
                          <a:ln>
                            <a:noFill/>
                          </a:ln>
                          <a:solidFill>
                            <a:schemeClr val="tx1"/>
                          </a:solidFill>
                          <a:effectLst/>
                          <a:latin typeface="Tahoma" pitchFamily="34" charset="0"/>
                        </a:rPr>
                        <a:t>Used to assist in the prevention of legal action initiated by the client in the event of negligence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370258">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endParaRPr kumimoji="0" lang="en-US" sz="2400" b="0" i="0" u="none" strike="noStrike" cap="none" normalizeH="0" baseline="0" dirty="0" smtClean="0">
                        <a:ln>
                          <a:noFill/>
                        </a:ln>
                        <a:solidFill>
                          <a:schemeClr val="tx1"/>
                        </a:solidFill>
                        <a:effectLst/>
                        <a:latin typeface="Tahoma" pitchFamily="34" charset="0"/>
                      </a:endParaRPr>
                    </a:p>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400" b="0" i="0" u="none" strike="noStrike" cap="none" normalizeH="0" baseline="0" dirty="0" smtClean="0">
                          <a:ln>
                            <a:noFill/>
                          </a:ln>
                          <a:solidFill>
                            <a:schemeClr val="tx1"/>
                          </a:solidFill>
                          <a:effectLst/>
                          <a:latin typeface="Tahoma" pitchFamily="34" charset="0"/>
                        </a:rPr>
                        <a:t>Informed Consent</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000" b="0" i="0" u="none" strike="noStrike" cap="none" normalizeH="0" baseline="0" dirty="0" smtClean="0">
                          <a:ln>
                            <a:noFill/>
                          </a:ln>
                          <a:solidFill>
                            <a:schemeClr val="tx1"/>
                          </a:solidFill>
                          <a:effectLst/>
                          <a:latin typeface="Tahoma" pitchFamily="34" charset="0"/>
                        </a:rPr>
                        <a:t>Used to inform the client of their rights and responsibilities of being involved in exercise testing and programming</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42001" name="Text Box 20"/>
          <p:cNvSpPr txBox="1">
            <a:spLocks noChangeArrowheads="1"/>
          </p:cNvSpPr>
          <p:nvPr/>
        </p:nvSpPr>
        <p:spPr bwMode="auto">
          <a:xfrm>
            <a:off x="950913" y="6491287"/>
            <a:ext cx="184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endParaRPr lang="en-US" altLang="en-US"/>
          </a:p>
        </p:txBody>
      </p:sp>
      <p:sp>
        <p:nvSpPr>
          <p:cNvPr id="42002" name="Text Box 21"/>
          <p:cNvSpPr txBox="1">
            <a:spLocks noChangeArrowheads="1"/>
          </p:cNvSpPr>
          <p:nvPr/>
        </p:nvSpPr>
        <p:spPr bwMode="auto">
          <a:xfrm>
            <a:off x="755650" y="5829300"/>
            <a:ext cx="3411538"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sz="1400"/>
              <a:t>Reference: Marchese &amp; Hill, 2005, p. 106</a:t>
            </a:r>
          </a:p>
        </p:txBody>
      </p:sp>
    </p:spTree>
    <p:extLst>
      <p:ext uri="{BB962C8B-B14F-4D97-AF65-F5344CB8AC3E}">
        <p14:creationId xmlns:p14="http://schemas.microsoft.com/office/powerpoint/2010/main" val="2584727729"/>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3"/>
          <p:cNvSpPr>
            <a:spLocks noGrp="1" noChangeArrowheads="1"/>
          </p:cNvSpPr>
          <p:nvPr>
            <p:ph idx="1"/>
          </p:nvPr>
        </p:nvSpPr>
        <p:spPr>
          <a:xfrm>
            <a:off x="1066800" y="1981200"/>
            <a:ext cx="7543800" cy="4876800"/>
          </a:xfrm>
        </p:spPr>
        <p:txBody>
          <a:bodyPr/>
          <a:lstStyle/>
          <a:p>
            <a:pPr eaLnBrk="1" hangingPunct="1"/>
            <a:r>
              <a:rPr lang="en-US" altLang="en-US" smtClean="0"/>
              <a:t>Happens after initial consultation</a:t>
            </a:r>
          </a:p>
          <a:p>
            <a:pPr eaLnBrk="1" hangingPunct="1"/>
            <a:r>
              <a:rPr lang="en-US" altLang="en-US" smtClean="0"/>
              <a:t>Should last no more than 60 minutes</a:t>
            </a:r>
          </a:p>
          <a:p>
            <a:pPr eaLnBrk="1" hangingPunct="1"/>
            <a:r>
              <a:rPr lang="en-US" altLang="en-US" smtClean="0"/>
              <a:t>Covers the 5 health-related components of fitness</a:t>
            </a:r>
          </a:p>
          <a:p>
            <a:pPr lvl="1" eaLnBrk="1" hangingPunct="1"/>
            <a:r>
              <a:rPr lang="en-US" altLang="en-US" smtClean="0"/>
              <a:t>Cardiorespiratory endurance</a:t>
            </a:r>
          </a:p>
          <a:p>
            <a:pPr lvl="1" eaLnBrk="1" hangingPunct="1"/>
            <a:r>
              <a:rPr lang="en-US" altLang="en-US" smtClean="0"/>
              <a:t>Muscular strength</a:t>
            </a:r>
          </a:p>
          <a:p>
            <a:pPr lvl="1" eaLnBrk="1" hangingPunct="1"/>
            <a:r>
              <a:rPr lang="en-US" altLang="en-US" smtClean="0"/>
              <a:t>Muscular endurance</a:t>
            </a:r>
          </a:p>
          <a:p>
            <a:pPr lvl="1" eaLnBrk="1" hangingPunct="1"/>
            <a:r>
              <a:rPr lang="en-US" altLang="en-US" smtClean="0"/>
              <a:t>Flexibility</a:t>
            </a:r>
          </a:p>
          <a:p>
            <a:pPr lvl="1" eaLnBrk="1" hangingPunct="1"/>
            <a:r>
              <a:rPr lang="en-US" altLang="en-US" smtClean="0"/>
              <a:t>Body composition</a:t>
            </a:r>
          </a:p>
        </p:txBody>
      </p:sp>
      <p:sp>
        <p:nvSpPr>
          <p:cNvPr id="63490" name="Rectangle 2"/>
          <p:cNvSpPr>
            <a:spLocks noGrp="1" noChangeArrowheads="1"/>
          </p:cNvSpPr>
          <p:nvPr>
            <p:ph type="title"/>
          </p:nvPr>
        </p:nvSpPr>
        <p:spPr>
          <a:xfrm>
            <a:off x="0" y="274638"/>
            <a:ext cx="9144000" cy="1143000"/>
          </a:xfrm>
        </p:spPr>
        <p:txBody>
          <a:bodyPr/>
          <a:lstStyle/>
          <a:p>
            <a:pPr eaLnBrk="1" fontAlgn="auto" hangingPunct="1">
              <a:spcAft>
                <a:spcPts val="0"/>
              </a:spcAft>
              <a:defRPr/>
            </a:pPr>
            <a:r>
              <a:rPr lang="en-US" dirty="0" smtClean="0"/>
              <a:t>Fitness Evaluation</a:t>
            </a:r>
          </a:p>
        </p:txBody>
      </p:sp>
    </p:spTree>
    <p:extLst>
      <p:ext uri="{BB962C8B-B14F-4D97-AF65-F5344CB8AC3E}">
        <p14:creationId xmlns:p14="http://schemas.microsoft.com/office/powerpoint/2010/main" val="3649325293"/>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7090" name="Rectangle 2"/>
          <p:cNvSpPr>
            <a:spLocks noGrp="1" noChangeArrowheads="1"/>
          </p:cNvSpPr>
          <p:nvPr>
            <p:ph type="title"/>
          </p:nvPr>
        </p:nvSpPr>
        <p:spPr>
          <a:xfrm>
            <a:off x="438150" y="366713"/>
            <a:ext cx="8077200" cy="826468"/>
          </a:xfrm>
        </p:spPr>
        <p:txBody>
          <a:bodyPr/>
          <a:lstStyle/>
          <a:p>
            <a:pPr algn="ctr"/>
            <a:r>
              <a:rPr lang="en-US" dirty="0" smtClean="0"/>
              <a:t>Fitness Testing</a:t>
            </a:r>
            <a:endParaRPr lang="en-US" sz="2600" b="0" dirty="0">
              <a:effectLst/>
            </a:endParaRPr>
          </a:p>
        </p:txBody>
      </p:sp>
      <p:sp>
        <p:nvSpPr>
          <p:cNvPr id="217091" name="Rectangle 3"/>
          <p:cNvSpPr>
            <a:spLocks noGrp="1" noChangeArrowheads="1"/>
          </p:cNvSpPr>
          <p:nvPr>
            <p:ph type="body" idx="1"/>
          </p:nvPr>
        </p:nvSpPr>
        <p:spPr>
          <a:xfrm>
            <a:off x="617537" y="1526416"/>
            <a:ext cx="7897813" cy="3887788"/>
          </a:xfrm>
        </p:spPr>
        <p:txBody>
          <a:bodyPr>
            <a:noAutofit/>
          </a:bodyPr>
          <a:lstStyle/>
          <a:p>
            <a:pPr marL="609600" indent="-609600">
              <a:buFont typeface="+mj-lt"/>
              <a:buAutoNum type="arabicPeriod"/>
            </a:pPr>
            <a:r>
              <a:rPr lang="en-US" sz="2200" dirty="0"/>
              <a:t>Prescreening </a:t>
            </a:r>
            <a:r>
              <a:rPr lang="en-US" sz="2200" dirty="0" smtClean="0"/>
              <a:t>questionnaire</a:t>
            </a:r>
          </a:p>
          <a:p>
            <a:pPr marL="609600" indent="-609600">
              <a:buFont typeface="+mj-lt"/>
              <a:buAutoNum type="arabicPeriod"/>
            </a:pPr>
            <a:r>
              <a:rPr lang="en-US" sz="2200" dirty="0"/>
              <a:t>Informed consent</a:t>
            </a:r>
          </a:p>
          <a:p>
            <a:pPr marL="609600" indent="-609600">
              <a:buFont typeface="+mj-lt"/>
              <a:buAutoNum type="arabicPeriod"/>
            </a:pPr>
            <a:r>
              <a:rPr lang="en-US" sz="2200" dirty="0"/>
              <a:t>Height and weight</a:t>
            </a:r>
          </a:p>
          <a:p>
            <a:pPr marL="609600" indent="-609600">
              <a:buFont typeface="+mj-lt"/>
              <a:buAutoNum type="arabicPeriod"/>
            </a:pPr>
            <a:r>
              <a:rPr lang="en-US" sz="2200" dirty="0"/>
              <a:t>Blood pressure</a:t>
            </a:r>
          </a:p>
          <a:p>
            <a:pPr marL="609600" indent="-609600">
              <a:buFont typeface="+mj-lt"/>
              <a:buAutoNum type="arabicPeriod"/>
            </a:pPr>
            <a:r>
              <a:rPr lang="en-US" sz="2200" dirty="0"/>
              <a:t>Resting heart rate</a:t>
            </a:r>
          </a:p>
          <a:p>
            <a:pPr marL="609600" indent="-609600">
              <a:buFont typeface="+mj-lt"/>
              <a:buAutoNum type="arabicPeriod"/>
            </a:pPr>
            <a:r>
              <a:rPr lang="en-US" sz="2200" dirty="0" smtClean="0"/>
              <a:t>Body </a:t>
            </a:r>
            <a:r>
              <a:rPr lang="en-US" sz="2200" dirty="0"/>
              <a:t>fat</a:t>
            </a:r>
          </a:p>
          <a:p>
            <a:pPr marL="609600" indent="-609600">
              <a:buFont typeface="+mj-lt"/>
              <a:buAutoNum type="arabicPeriod"/>
            </a:pPr>
            <a:r>
              <a:rPr lang="en-US" sz="2200" dirty="0" smtClean="0"/>
              <a:t>Body-girth </a:t>
            </a:r>
            <a:r>
              <a:rPr lang="en-US" sz="2200" dirty="0"/>
              <a:t>measurement</a:t>
            </a:r>
          </a:p>
          <a:p>
            <a:pPr marL="609600" indent="-609600">
              <a:buFont typeface="+mj-lt"/>
              <a:buAutoNum type="arabicPeriod"/>
            </a:pPr>
            <a:r>
              <a:rPr lang="en-US" sz="2200" dirty="0"/>
              <a:t>Waist-hip ratio</a:t>
            </a:r>
          </a:p>
          <a:p>
            <a:pPr marL="609600" indent="-609600">
              <a:buFont typeface="+mj-lt"/>
              <a:buAutoNum type="arabicPeriod"/>
            </a:pPr>
            <a:r>
              <a:rPr lang="en-US" sz="2200" dirty="0" smtClean="0"/>
              <a:t>Postural </a:t>
            </a:r>
            <a:r>
              <a:rPr lang="en-US" sz="2200" dirty="0"/>
              <a:t>assessment</a:t>
            </a:r>
          </a:p>
          <a:p>
            <a:pPr marL="609600" indent="-609600">
              <a:buFont typeface="+mj-lt"/>
              <a:buAutoNum type="arabicPeriod"/>
            </a:pPr>
            <a:r>
              <a:rPr lang="en-US" sz="2200" dirty="0" smtClean="0"/>
              <a:t>Sub-maximal </a:t>
            </a:r>
            <a:r>
              <a:rPr lang="en-US" sz="2200" dirty="0"/>
              <a:t>cardiovascular testing</a:t>
            </a:r>
          </a:p>
          <a:p>
            <a:pPr marL="609600" indent="-609600">
              <a:buFont typeface="+mj-lt"/>
              <a:buAutoNum type="arabicPeriod"/>
            </a:pPr>
            <a:r>
              <a:rPr lang="en-US" sz="2200" dirty="0" smtClean="0"/>
              <a:t>Flexibility </a:t>
            </a:r>
            <a:r>
              <a:rPr lang="en-US" sz="2200" dirty="0"/>
              <a:t>testing</a:t>
            </a:r>
          </a:p>
          <a:p>
            <a:pPr marL="609600" indent="-609600">
              <a:buFont typeface="+mj-lt"/>
              <a:buAutoNum type="arabicPeriod"/>
            </a:pPr>
            <a:r>
              <a:rPr lang="en-US" sz="2200" dirty="0" smtClean="0"/>
              <a:t>Muscular </a:t>
            </a:r>
            <a:r>
              <a:rPr lang="en-US" sz="2200" dirty="0"/>
              <a:t>strength </a:t>
            </a:r>
            <a:r>
              <a:rPr lang="en-US" sz="2200" dirty="0" smtClean="0"/>
              <a:t>testing</a:t>
            </a:r>
            <a:endParaRPr lang="en-US" sz="2200" dirty="0"/>
          </a:p>
        </p:txBody>
      </p:sp>
      <p:sp>
        <p:nvSpPr>
          <p:cNvPr id="2" name="Slide Number Placeholder 1"/>
          <p:cNvSpPr>
            <a:spLocks noGrp="1"/>
          </p:cNvSpPr>
          <p:nvPr>
            <p:ph type="sldNum" sz="quarter" idx="12"/>
          </p:nvPr>
        </p:nvSpPr>
        <p:spPr/>
        <p:txBody>
          <a:bodyPr/>
          <a:lstStyle/>
          <a:p>
            <a:fld id="{2098FC7C-5A73-4CE4-9ED4-529E12F90497}" type="slidenum">
              <a:rPr lang="en-AU" smtClean="0"/>
              <a:t>87</a:t>
            </a:fld>
            <a:endParaRPr lang="en-AU"/>
          </a:p>
        </p:txBody>
      </p:sp>
    </p:spTree>
    <p:extLst>
      <p:ext uri="{BB962C8B-B14F-4D97-AF65-F5344CB8AC3E}">
        <p14:creationId xmlns:p14="http://schemas.microsoft.com/office/powerpoint/2010/main" val="1286247508"/>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3"/>
          <p:cNvSpPr>
            <a:spLocks noGrp="1" noChangeArrowheads="1"/>
          </p:cNvSpPr>
          <p:nvPr>
            <p:ph idx="1"/>
          </p:nvPr>
        </p:nvSpPr>
        <p:spPr>
          <a:xfrm>
            <a:off x="800100" y="1412875"/>
            <a:ext cx="7543800" cy="4391025"/>
          </a:xfrm>
        </p:spPr>
        <p:txBody>
          <a:bodyPr/>
          <a:lstStyle/>
          <a:p>
            <a:pPr marL="609600" indent="-609600" eaLnBrk="1" hangingPunct="1">
              <a:lnSpc>
                <a:spcPct val="90000"/>
              </a:lnSpc>
              <a:buFont typeface="Wingdings" panose="05000000000000000000" pitchFamily="2" charset="2"/>
              <a:buChar char="ª"/>
            </a:pPr>
            <a:r>
              <a:rPr lang="en-US" altLang="en-US" sz="2800" smtClean="0"/>
              <a:t>Critical step in the process of engaging a client in an exercise program</a:t>
            </a:r>
          </a:p>
          <a:p>
            <a:pPr marL="609600" indent="-609600" eaLnBrk="1" hangingPunct="1">
              <a:lnSpc>
                <a:spcPct val="90000"/>
              </a:lnSpc>
              <a:buFont typeface="Wingdings" panose="05000000000000000000" pitchFamily="2" charset="2"/>
              <a:buChar char="ª"/>
            </a:pPr>
            <a:r>
              <a:rPr lang="en-US" altLang="en-US" sz="2800" smtClean="0"/>
              <a:t>Serves 5 key purposes</a:t>
            </a:r>
          </a:p>
          <a:p>
            <a:pPr marL="990600" lvl="1" indent="-533400" eaLnBrk="1" hangingPunct="1">
              <a:lnSpc>
                <a:spcPct val="90000"/>
              </a:lnSpc>
              <a:buFont typeface="Wingdings" panose="05000000000000000000" pitchFamily="2" charset="2"/>
              <a:buAutoNum type="arabicPeriod"/>
            </a:pPr>
            <a:r>
              <a:rPr lang="en-US" altLang="en-US" sz="2400" smtClean="0"/>
              <a:t>Ensures safety and appropriateness of client to begin testing and exercise programming</a:t>
            </a:r>
          </a:p>
          <a:p>
            <a:pPr marL="990600" lvl="1" indent="-533400" eaLnBrk="1" hangingPunct="1">
              <a:lnSpc>
                <a:spcPct val="90000"/>
              </a:lnSpc>
              <a:buFont typeface="Wingdings" panose="05000000000000000000" pitchFamily="2" charset="2"/>
              <a:buAutoNum type="arabicPeriod"/>
            </a:pPr>
            <a:r>
              <a:rPr lang="en-US" altLang="en-US" sz="2400" smtClean="0"/>
              <a:t>Identifies medical conditions</a:t>
            </a:r>
          </a:p>
          <a:p>
            <a:pPr marL="990600" lvl="1" indent="-533400" eaLnBrk="1" hangingPunct="1">
              <a:lnSpc>
                <a:spcPct val="90000"/>
              </a:lnSpc>
              <a:buFont typeface="Wingdings" panose="05000000000000000000" pitchFamily="2" charset="2"/>
              <a:buAutoNum type="arabicPeriod"/>
            </a:pPr>
            <a:r>
              <a:rPr lang="en-US" altLang="en-US" sz="2400" smtClean="0"/>
              <a:t>Identifies contraindicated activities</a:t>
            </a:r>
          </a:p>
          <a:p>
            <a:pPr marL="990600" lvl="1" indent="-533400" eaLnBrk="1" hangingPunct="1">
              <a:lnSpc>
                <a:spcPct val="90000"/>
              </a:lnSpc>
              <a:buFont typeface="Wingdings" panose="05000000000000000000" pitchFamily="2" charset="2"/>
              <a:buAutoNum type="arabicPeriod"/>
            </a:pPr>
            <a:r>
              <a:rPr lang="en-US" altLang="en-US" sz="2400" smtClean="0"/>
              <a:t>Helps to fulfill legal and insurance requirements</a:t>
            </a:r>
          </a:p>
          <a:p>
            <a:pPr marL="990600" lvl="1" indent="-533400" eaLnBrk="1" hangingPunct="1">
              <a:lnSpc>
                <a:spcPct val="90000"/>
              </a:lnSpc>
              <a:buFont typeface="Wingdings" panose="05000000000000000000" pitchFamily="2" charset="2"/>
              <a:buAutoNum type="arabicPeriod"/>
            </a:pPr>
            <a:r>
              <a:rPr lang="en-US" altLang="en-US" sz="2400" smtClean="0"/>
              <a:t>Provides an opportunity to further develop a meaningful relationship with the new client</a:t>
            </a:r>
          </a:p>
        </p:txBody>
      </p:sp>
      <p:sp>
        <p:nvSpPr>
          <p:cNvPr id="4" name="Rectangle 2"/>
          <p:cNvSpPr txBox="1">
            <a:spLocks noChangeArrowheads="1"/>
          </p:cNvSpPr>
          <p:nvPr/>
        </p:nvSpPr>
        <p:spPr>
          <a:xfrm>
            <a:off x="0" y="274638"/>
            <a:ext cx="9144000" cy="562074"/>
          </a:xfrm>
          <a:prstGeom prst="rect">
            <a:avLst/>
          </a:prstGeom>
        </p:spPr>
        <p:txBody>
          <a:bodyPr anchor="ctr">
            <a:scene3d>
              <a:camera prst="orthographicFront"/>
              <a:lightRig rig="soft" dir="t"/>
            </a:scene3d>
            <a:sp3d prstMaterial="softEdge">
              <a:bevelT w="25400" h="25400"/>
            </a:sp3d>
          </a:bodyPr>
          <a:lstStyle/>
          <a:p>
            <a:pPr algn="ctr" eaLnBrk="1" fontAlgn="auto" hangingPunct="1">
              <a:spcAft>
                <a:spcPts val="0"/>
              </a:spcAft>
              <a:defRPr/>
            </a:pPr>
            <a:r>
              <a:rPr lang="en-US" sz="4000" b="1" dirty="0">
                <a:solidFill>
                  <a:srgbClr val="0070C0"/>
                </a:solidFill>
                <a:latin typeface="Arial" pitchFamily="34" charset="0"/>
                <a:ea typeface="+mj-ea"/>
                <a:cs typeface="Arial" pitchFamily="34" charset="0"/>
              </a:rPr>
              <a:t>Pre-Exercise Screening</a:t>
            </a:r>
          </a:p>
        </p:txBody>
      </p:sp>
    </p:spTree>
    <p:extLst>
      <p:ext uri="{BB962C8B-B14F-4D97-AF65-F5344CB8AC3E}">
        <p14:creationId xmlns:p14="http://schemas.microsoft.com/office/powerpoint/2010/main" val="2163929642"/>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3"/>
          <p:cNvSpPr>
            <a:spLocks noGrp="1" noChangeArrowheads="1"/>
          </p:cNvSpPr>
          <p:nvPr>
            <p:ph idx="1"/>
          </p:nvPr>
        </p:nvSpPr>
        <p:spPr>
          <a:xfrm>
            <a:off x="724829" y="1628775"/>
            <a:ext cx="7934984" cy="4391025"/>
          </a:xfrm>
        </p:spPr>
        <p:txBody>
          <a:bodyPr/>
          <a:lstStyle/>
          <a:p>
            <a:pPr marL="609600" indent="-609600" eaLnBrk="1" hangingPunct="1">
              <a:buFont typeface="Wingdings" panose="05000000000000000000" pitchFamily="2" charset="2"/>
              <a:buChar char="ª"/>
            </a:pPr>
            <a:r>
              <a:rPr lang="en-US" altLang="en-US" dirty="0" smtClean="0"/>
              <a:t>Process broken down into 3 areas:</a:t>
            </a:r>
          </a:p>
          <a:p>
            <a:pPr marL="990600" lvl="1" indent="-533400" eaLnBrk="1" hangingPunct="1">
              <a:buFont typeface="Wingdings" panose="05000000000000000000" pitchFamily="2" charset="2"/>
              <a:buChar char="ª"/>
            </a:pPr>
            <a:r>
              <a:rPr lang="en-US" altLang="en-US" dirty="0" smtClean="0"/>
              <a:t>Risk Stratification</a:t>
            </a:r>
          </a:p>
          <a:p>
            <a:pPr marL="990600" lvl="1" indent="-533400" eaLnBrk="1" hangingPunct="1">
              <a:buFont typeface="Wingdings" panose="05000000000000000000" pitchFamily="2" charset="2"/>
              <a:buChar char="ª"/>
            </a:pPr>
            <a:r>
              <a:rPr lang="en-US" altLang="en-US" dirty="0" smtClean="0"/>
              <a:t>Health history evaluation and related assessments</a:t>
            </a:r>
          </a:p>
          <a:p>
            <a:pPr marL="990600" lvl="1" indent="-533400" eaLnBrk="1" hangingPunct="1">
              <a:buFont typeface="Wingdings" panose="05000000000000000000" pitchFamily="2" charset="2"/>
              <a:buChar char="ª"/>
            </a:pPr>
            <a:r>
              <a:rPr lang="en-US" altLang="en-US" dirty="0" smtClean="0"/>
              <a:t>Medical clearance or referral</a:t>
            </a:r>
          </a:p>
        </p:txBody>
      </p:sp>
      <p:sp>
        <p:nvSpPr>
          <p:cNvPr id="5" name="Rectangle 2"/>
          <p:cNvSpPr txBox="1">
            <a:spLocks noChangeArrowheads="1"/>
          </p:cNvSpPr>
          <p:nvPr/>
        </p:nvSpPr>
        <p:spPr>
          <a:xfrm>
            <a:off x="0" y="274638"/>
            <a:ext cx="9144000" cy="562074"/>
          </a:xfrm>
          <a:prstGeom prst="rect">
            <a:avLst/>
          </a:prstGeom>
        </p:spPr>
        <p:txBody>
          <a:bodyPr anchor="ctr">
            <a:scene3d>
              <a:camera prst="orthographicFront"/>
              <a:lightRig rig="soft" dir="t"/>
            </a:scene3d>
            <a:sp3d prstMaterial="softEdge">
              <a:bevelT w="25400" h="25400"/>
            </a:sp3d>
          </a:bodyPr>
          <a:lstStyle/>
          <a:p>
            <a:pPr algn="ctr" eaLnBrk="1" fontAlgn="auto" hangingPunct="1">
              <a:spcAft>
                <a:spcPts val="0"/>
              </a:spcAft>
              <a:defRPr/>
            </a:pPr>
            <a:r>
              <a:rPr lang="en-US" sz="4000" b="1" dirty="0">
                <a:solidFill>
                  <a:srgbClr val="0070C0"/>
                </a:solidFill>
                <a:latin typeface="Arial" pitchFamily="34" charset="0"/>
                <a:ea typeface="+mj-ea"/>
                <a:cs typeface="Arial" pitchFamily="34" charset="0"/>
              </a:rPr>
              <a:t>Pre-Exercise Screening</a:t>
            </a:r>
          </a:p>
        </p:txBody>
      </p:sp>
    </p:spTree>
    <p:extLst>
      <p:ext uri="{BB962C8B-B14F-4D97-AF65-F5344CB8AC3E}">
        <p14:creationId xmlns:p14="http://schemas.microsoft.com/office/powerpoint/2010/main" val="2910976632"/>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3"/>
          <p:cNvSpPr>
            <a:spLocks noGrp="1" noChangeArrowheads="1"/>
          </p:cNvSpPr>
          <p:nvPr>
            <p:ph idx="1"/>
          </p:nvPr>
        </p:nvSpPr>
        <p:spPr>
          <a:xfrm>
            <a:off x="827088" y="1557338"/>
            <a:ext cx="7543800" cy="4724400"/>
          </a:xfrm>
        </p:spPr>
        <p:txBody>
          <a:bodyPr>
            <a:normAutofit lnSpcReduction="10000"/>
          </a:bodyPr>
          <a:lstStyle/>
          <a:p>
            <a:pPr marL="609600" indent="-609600" eaLnBrk="1" hangingPunct="1">
              <a:lnSpc>
                <a:spcPct val="80000"/>
              </a:lnSpc>
              <a:buFont typeface="Wingdings" panose="05000000000000000000" pitchFamily="2" charset="2"/>
              <a:buChar char="ª"/>
            </a:pPr>
            <a:r>
              <a:rPr lang="en-US" altLang="en-US" sz="2800" smtClean="0"/>
              <a:t>Determine the number of risk factors</a:t>
            </a:r>
          </a:p>
          <a:p>
            <a:pPr marL="609600" indent="-609600" eaLnBrk="1" hangingPunct="1">
              <a:lnSpc>
                <a:spcPct val="80000"/>
              </a:lnSpc>
              <a:buFont typeface="Wingdings" panose="05000000000000000000" pitchFamily="2" charset="2"/>
              <a:buChar char="ª"/>
            </a:pPr>
            <a:r>
              <a:rPr lang="en-US" altLang="en-US" sz="2800" smtClean="0"/>
              <a:t>Determine if client is low, moderate or high risk</a:t>
            </a:r>
          </a:p>
          <a:p>
            <a:pPr marL="609600" indent="-609600" eaLnBrk="1" hangingPunct="1">
              <a:lnSpc>
                <a:spcPct val="80000"/>
              </a:lnSpc>
              <a:buFont typeface="Wingdings" panose="05000000000000000000" pitchFamily="2" charset="2"/>
              <a:buChar char="ª"/>
            </a:pPr>
            <a:r>
              <a:rPr lang="en-US" altLang="en-US" sz="2800" smtClean="0"/>
              <a:t>Determine if medical evaluation or exercise testing is necessary</a:t>
            </a:r>
          </a:p>
          <a:p>
            <a:pPr marL="609600" indent="-609600" eaLnBrk="1" hangingPunct="1">
              <a:lnSpc>
                <a:spcPct val="80000"/>
              </a:lnSpc>
              <a:buFont typeface="Wingdings" panose="05000000000000000000" pitchFamily="2" charset="2"/>
              <a:buChar char="ª"/>
            </a:pPr>
            <a:r>
              <a:rPr lang="en-US" altLang="en-US" sz="2800" smtClean="0"/>
              <a:t>Conduct health history evaluation</a:t>
            </a:r>
          </a:p>
          <a:p>
            <a:pPr marL="609600" indent="-609600" eaLnBrk="1" hangingPunct="1">
              <a:lnSpc>
                <a:spcPct val="80000"/>
              </a:lnSpc>
              <a:buFont typeface="Wingdings" panose="05000000000000000000" pitchFamily="2" charset="2"/>
              <a:buChar char="ª"/>
            </a:pPr>
            <a:r>
              <a:rPr lang="en-US" altLang="en-US" sz="2800" smtClean="0"/>
              <a:t>Obtain med clearance if indicated (3, 4)</a:t>
            </a:r>
          </a:p>
          <a:p>
            <a:pPr marL="609600" indent="-609600" eaLnBrk="1" hangingPunct="1">
              <a:lnSpc>
                <a:spcPct val="80000"/>
              </a:lnSpc>
              <a:buFont typeface="Wingdings" panose="05000000000000000000" pitchFamily="2" charset="2"/>
              <a:buChar char="ª"/>
            </a:pPr>
            <a:r>
              <a:rPr lang="en-US" altLang="en-US" sz="2800" smtClean="0"/>
              <a:t>Complete informed consent</a:t>
            </a:r>
          </a:p>
          <a:p>
            <a:pPr marL="609600" indent="-609600" eaLnBrk="1" hangingPunct="1">
              <a:lnSpc>
                <a:spcPct val="80000"/>
              </a:lnSpc>
              <a:buFont typeface="Wingdings" panose="05000000000000000000" pitchFamily="2" charset="2"/>
              <a:buChar char="ª"/>
            </a:pPr>
            <a:r>
              <a:rPr lang="en-US" altLang="en-US" sz="2800" smtClean="0"/>
              <a:t>Conduct appropriate assessments</a:t>
            </a:r>
          </a:p>
          <a:p>
            <a:pPr marL="609600" indent="-609600" eaLnBrk="1" hangingPunct="1">
              <a:lnSpc>
                <a:spcPct val="80000"/>
              </a:lnSpc>
              <a:buFont typeface="Wingdings" panose="05000000000000000000" pitchFamily="2" charset="2"/>
              <a:buChar char="ª"/>
            </a:pPr>
            <a:r>
              <a:rPr lang="en-US" altLang="en-US" sz="2800" smtClean="0"/>
              <a:t>Refer client to physician / allied health professional if needed</a:t>
            </a:r>
          </a:p>
        </p:txBody>
      </p:sp>
      <p:sp>
        <p:nvSpPr>
          <p:cNvPr id="103426" name="Rectangle 2"/>
          <p:cNvSpPr>
            <a:spLocks noGrp="1" noChangeArrowheads="1"/>
          </p:cNvSpPr>
          <p:nvPr>
            <p:ph type="title"/>
          </p:nvPr>
        </p:nvSpPr>
        <p:spPr>
          <a:xfrm>
            <a:off x="0" y="274638"/>
            <a:ext cx="9144000" cy="1143000"/>
          </a:xfrm>
        </p:spPr>
        <p:txBody>
          <a:bodyPr/>
          <a:lstStyle/>
          <a:p>
            <a:pPr eaLnBrk="1" fontAlgn="auto" hangingPunct="1">
              <a:spcAft>
                <a:spcPts val="0"/>
              </a:spcAft>
              <a:defRPr/>
            </a:pPr>
            <a:r>
              <a:rPr lang="en-US" sz="4200" dirty="0" smtClean="0"/>
              <a:t>Pre-Exercise Screening</a:t>
            </a:r>
          </a:p>
        </p:txBody>
      </p:sp>
    </p:spTree>
    <p:extLst>
      <p:ext uri="{BB962C8B-B14F-4D97-AF65-F5344CB8AC3E}">
        <p14:creationId xmlns:p14="http://schemas.microsoft.com/office/powerpoint/2010/main" val="4099085941"/>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3"/>
          <p:cNvSpPr>
            <a:spLocks noGrp="1" noChangeArrowheads="1"/>
          </p:cNvSpPr>
          <p:nvPr>
            <p:ph idx="1"/>
          </p:nvPr>
        </p:nvSpPr>
        <p:spPr>
          <a:xfrm>
            <a:off x="755650" y="1628775"/>
            <a:ext cx="7543800" cy="4391025"/>
          </a:xfrm>
        </p:spPr>
        <p:txBody>
          <a:bodyPr/>
          <a:lstStyle/>
          <a:p>
            <a:pPr marL="609600" indent="-609600" eaLnBrk="1" hangingPunct="1">
              <a:buFont typeface="Wingdings" panose="05000000000000000000" pitchFamily="2" charset="2"/>
              <a:buChar char="ª"/>
            </a:pPr>
            <a:r>
              <a:rPr lang="en-US" altLang="en-US" smtClean="0"/>
              <a:t>All pre-exercise screening forms must cover a minimum of 5 distinct areas:</a:t>
            </a:r>
          </a:p>
          <a:p>
            <a:pPr marL="990600" lvl="1" indent="-533400" eaLnBrk="1" hangingPunct="1">
              <a:buFont typeface="Wingdings" panose="05000000000000000000" pitchFamily="2" charset="2"/>
              <a:buChar char="ª"/>
            </a:pPr>
            <a:r>
              <a:rPr lang="en-US" altLang="en-US" smtClean="0"/>
              <a:t>Background information</a:t>
            </a:r>
          </a:p>
          <a:p>
            <a:pPr marL="990600" lvl="1" indent="-533400" eaLnBrk="1" hangingPunct="1">
              <a:buFont typeface="Wingdings" panose="05000000000000000000" pitchFamily="2" charset="2"/>
              <a:buChar char="ª"/>
            </a:pPr>
            <a:r>
              <a:rPr lang="en-US" altLang="en-US" smtClean="0"/>
              <a:t>Known diseases</a:t>
            </a:r>
          </a:p>
          <a:p>
            <a:pPr marL="990600" lvl="1" indent="-533400" eaLnBrk="1" hangingPunct="1">
              <a:buFont typeface="Wingdings" panose="05000000000000000000" pitchFamily="2" charset="2"/>
              <a:buChar char="ª"/>
            </a:pPr>
            <a:r>
              <a:rPr lang="en-US" altLang="en-US" smtClean="0"/>
              <a:t>Signs and symptoms</a:t>
            </a:r>
          </a:p>
          <a:p>
            <a:pPr marL="990600" lvl="1" indent="-533400" eaLnBrk="1" hangingPunct="1">
              <a:buFont typeface="Wingdings" panose="05000000000000000000" pitchFamily="2" charset="2"/>
              <a:buChar char="ª"/>
            </a:pPr>
            <a:r>
              <a:rPr lang="en-US" altLang="en-US" smtClean="0"/>
              <a:t>Family history</a:t>
            </a:r>
          </a:p>
          <a:p>
            <a:pPr marL="990600" lvl="1" indent="-533400" eaLnBrk="1" hangingPunct="1">
              <a:buFont typeface="Wingdings" panose="05000000000000000000" pitchFamily="2" charset="2"/>
              <a:buChar char="ª"/>
            </a:pPr>
            <a:r>
              <a:rPr lang="en-US" altLang="en-US" smtClean="0"/>
              <a:t>Exercise intentions</a:t>
            </a:r>
          </a:p>
        </p:txBody>
      </p:sp>
      <p:sp>
        <p:nvSpPr>
          <p:cNvPr id="101378" name="Rectangle 2"/>
          <p:cNvSpPr>
            <a:spLocks noGrp="1" noChangeArrowheads="1"/>
          </p:cNvSpPr>
          <p:nvPr>
            <p:ph type="title"/>
          </p:nvPr>
        </p:nvSpPr>
        <p:spPr>
          <a:xfrm>
            <a:off x="0" y="274638"/>
            <a:ext cx="9144000" cy="1143000"/>
          </a:xfrm>
        </p:spPr>
        <p:txBody>
          <a:bodyPr>
            <a:noAutofit/>
          </a:bodyPr>
          <a:lstStyle/>
          <a:p>
            <a:pPr eaLnBrk="1" fontAlgn="auto" hangingPunct="1">
              <a:spcAft>
                <a:spcPts val="0"/>
              </a:spcAft>
              <a:defRPr/>
            </a:pPr>
            <a:r>
              <a:rPr lang="en-US" sz="4200" dirty="0" smtClean="0"/>
              <a:t>Pre-Exercise Screening PAR-Qs</a:t>
            </a:r>
          </a:p>
        </p:txBody>
      </p:sp>
    </p:spTree>
    <p:extLst>
      <p:ext uri="{BB962C8B-B14F-4D97-AF65-F5344CB8AC3E}">
        <p14:creationId xmlns:p14="http://schemas.microsoft.com/office/powerpoint/2010/main" val="1526451199"/>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3"/>
          <p:cNvSpPr>
            <a:spLocks noGrp="1" noChangeArrowheads="1"/>
          </p:cNvSpPr>
          <p:nvPr>
            <p:ph idx="1"/>
          </p:nvPr>
        </p:nvSpPr>
        <p:spPr>
          <a:xfrm>
            <a:off x="827088" y="1700213"/>
            <a:ext cx="7543800" cy="4391025"/>
          </a:xfrm>
        </p:spPr>
        <p:txBody>
          <a:bodyPr/>
          <a:lstStyle/>
          <a:p>
            <a:pPr marL="609600" indent="-609600" eaLnBrk="1" hangingPunct="1">
              <a:lnSpc>
                <a:spcPct val="90000"/>
              </a:lnSpc>
              <a:buFont typeface="Wingdings" panose="05000000000000000000" pitchFamily="2" charset="2"/>
              <a:buChar char="ª"/>
            </a:pPr>
            <a:r>
              <a:rPr lang="en-US" altLang="en-US" smtClean="0"/>
              <a:t>Name, age &amp; gender of client</a:t>
            </a:r>
          </a:p>
          <a:p>
            <a:pPr marL="609600" indent="-609600" eaLnBrk="1" hangingPunct="1">
              <a:lnSpc>
                <a:spcPct val="90000"/>
              </a:lnSpc>
              <a:buFont typeface="Wingdings" panose="05000000000000000000" pitchFamily="2" charset="2"/>
              <a:buChar char="ª"/>
            </a:pPr>
            <a:r>
              <a:rPr lang="en-US" altLang="en-US" smtClean="0"/>
              <a:t>Questions on family history</a:t>
            </a:r>
          </a:p>
          <a:p>
            <a:pPr marL="609600" indent="-609600" eaLnBrk="1" hangingPunct="1">
              <a:lnSpc>
                <a:spcPct val="90000"/>
              </a:lnSpc>
              <a:buFont typeface="Wingdings" panose="05000000000000000000" pitchFamily="2" charset="2"/>
              <a:buChar char="ª"/>
            </a:pPr>
            <a:r>
              <a:rPr lang="en-US" altLang="en-US" smtClean="0"/>
              <a:t>Current/recent medical history</a:t>
            </a:r>
          </a:p>
          <a:p>
            <a:pPr marL="609600" indent="-609600" eaLnBrk="1" hangingPunct="1">
              <a:lnSpc>
                <a:spcPct val="90000"/>
              </a:lnSpc>
              <a:buFont typeface="Wingdings" panose="05000000000000000000" pitchFamily="2" charset="2"/>
              <a:buChar char="ª"/>
            </a:pPr>
            <a:r>
              <a:rPr lang="en-US" altLang="en-US" smtClean="0"/>
              <a:t>Previous/current medical history</a:t>
            </a:r>
          </a:p>
          <a:p>
            <a:pPr marL="609600" indent="-609600" eaLnBrk="1" hangingPunct="1">
              <a:lnSpc>
                <a:spcPct val="90000"/>
              </a:lnSpc>
              <a:buFont typeface="Wingdings" panose="05000000000000000000" pitchFamily="2" charset="2"/>
              <a:buChar char="ª"/>
            </a:pPr>
            <a:endParaRPr lang="en-US" altLang="en-US" smtClean="0"/>
          </a:p>
          <a:p>
            <a:pPr marL="609600" indent="-609600" eaLnBrk="1" hangingPunct="1">
              <a:lnSpc>
                <a:spcPct val="90000"/>
              </a:lnSpc>
              <a:buFont typeface="Wingdings" panose="05000000000000000000" pitchFamily="2" charset="2"/>
              <a:buNone/>
            </a:pPr>
            <a:r>
              <a:rPr lang="en-US" altLang="en-US" smtClean="0"/>
              <a:t>If client answers ‘yes’ to 2 or more of the noted conditions, medical clearance should be obtained.</a:t>
            </a:r>
          </a:p>
        </p:txBody>
      </p:sp>
      <p:sp>
        <p:nvSpPr>
          <p:cNvPr id="76802" name="Rectangle 2"/>
          <p:cNvSpPr>
            <a:spLocks noGrp="1" noChangeArrowheads="1"/>
          </p:cNvSpPr>
          <p:nvPr>
            <p:ph type="title"/>
          </p:nvPr>
        </p:nvSpPr>
        <p:spPr>
          <a:xfrm>
            <a:off x="0" y="260648"/>
            <a:ext cx="9324528" cy="1431925"/>
          </a:xfrm>
        </p:spPr>
        <p:txBody>
          <a:bodyPr/>
          <a:lstStyle/>
          <a:p>
            <a:pPr eaLnBrk="1" fontAlgn="auto" hangingPunct="1">
              <a:spcAft>
                <a:spcPts val="0"/>
              </a:spcAft>
              <a:defRPr/>
            </a:pPr>
            <a:r>
              <a:rPr lang="en-US" sz="4200" dirty="0" smtClean="0"/>
              <a:t>Pre-Exercise Questionnaire</a:t>
            </a:r>
            <a:endParaRPr lang="en-US" sz="2400" b="0" dirty="0" smtClean="0"/>
          </a:p>
        </p:txBody>
      </p:sp>
    </p:spTree>
    <p:extLst>
      <p:ext uri="{BB962C8B-B14F-4D97-AF65-F5344CB8AC3E}">
        <p14:creationId xmlns:p14="http://schemas.microsoft.com/office/powerpoint/2010/main" val="398744848"/>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3"/>
          <p:cNvSpPr>
            <a:spLocks noGrp="1" noChangeArrowheads="1"/>
          </p:cNvSpPr>
          <p:nvPr>
            <p:ph idx="1"/>
          </p:nvPr>
        </p:nvSpPr>
        <p:spPr>
          <a:xfrm>
            <a:off x="1116013" y="2133600"/>
            <a:ext cx="7543800" cy="4391025"/>
          </a:xfrm>
        </p:spPr>
        <p:txBody>
          <a:bodyPr/>
          <a:lstStyle/>
          <a:p>
            <a:pPr marL="609600" indent="-609600" eaLnBrk="1" hangingPunct="1">
              <a:buFont typeface="Wingdings" panose="05000000000000000000" pitchFamily="2" charset="2"/>
              <a:buChar char="ª"/>
            </a:pPr>
            <a:r>
              <a:rPr lang="en-US" altLang="en-US" sz="2800" dirty="0" smtClean="0"/>
              <a:t>Many different forms and software applications</a:t>
            </a:r>
          </a:p>
          <a:p>
            <a:pPr marL="609600" indent="-609600" eaLnBrk="1" hangingPunct="1">
              <a:buFont typeface="Wingdings" panose="05000000000000000000" pitchFamily="2" charset="2"/>
              <a:buChar char="ª"/>
            </a:pPr>
            <a:r>
              <a:rPr lang="en-US" altLang="en-US" sz="2800" dirty="0" smtClean="0"/>
              <a:t>ACSM has been leader in this area</a:t>
            </a:r>
          </a:p>
          <a:p>
            <a:pPr marL="609600" indent="-609600" eaLnBrk="1" hangingPunct="1">
              <a:buFont typeface="Wingdings" panose="05000000000000000000" pitchFamily="2" charset="2"/>
              <a:buChar char="ª"/>
            </a:pPr>
            <a:r>
              <a:rPr lang="en-US" altLang="en-US" sz="2800" dirty="0" smtClean="0"/>
              <a:t>Pre-exercise screening system 2012  </a:t>
            </a:r>
            <a:r>
              <a:rPr lang="en-AU" altLang="en-US" sz="1600" dirty="0" smtClean="0">
                <a:hlinkClick r:id="rId3"/>
              </a:rPr>
              <a:t>http://www.fitness.org.au/visageimages/adult_pre_exercise_screening_tool_1.pdf</a:t>
            </a:r>
            <a:endParaRPr lang="en-AU" altLang="en-US" sz="1600" dirty="0" smtClean="0"/>
          </a:p>
          <a:p>
            <a:pPr marL="1103313" lvl="2" indent="-609600" eaLnBrk="1" hangingPunct="1">
              <a:buFont typeface="Wingdings" panose="05000000000000000000" pitchFamily="2" charset="2"/>
              <a:buChar char="ª"/>
            </a:pPr>
            <a:r>
              <a:rPr lang="en-AU" altLang="en-US" sz="1600" dirty="0" smtClean="0"/>
              <a:t>Developed by ESSA, Fitness Australia, and Sports Medicine Australia</a:t>
            </a:r>
            <a:endParaRPr lang="en-US" altLang="en-US" sz="1600" dirty="0" smtClean="0"/>
          </a:p>
        </p:txBody>
      </p:sp>
      <p:sp>
        <p:nvSpPr>
          <p:cNvPr id="77826" name="Rectangle 2"/>
          <p:cNvSpPr>
            <a:spLocks noGrp="1" noChangeArrowheads="1"/>
          </p:cNvSpPr>
          <p:nvPr>
            <p:ph type="title"/>
          </p:nvPr>
        </p:nvSpPr>
        <p:spPr>
          <a:xfrm>
            <a:off x="0" y="332656"/>
            <a:ext cx="9144000" cy="1431925"/>
          </a:xfrm>
        </p:spPr>
        <p:txBody>
          <a:bodyPr/>
          <a:lstStyle/>
          <a:p>
            <a:pPr eaLnBrk="1" fontAlgn="auto" hangingPunct="1">
              <a:spcAft>
                <a:spcPts val="0"/>
              </a:spcAft>
              <a:defRPr/>
            </a:pPr>
            <a:r>
              <a:rPr lang="en-US" sz="4200" dirty="0" smtClean="0"/>
              <a:t>Pre-Exercise </a:t>
            </a:r>
            <a:br>
              <a:rPr lang="en-US" sz="4200" dirty="0" smtClean="0"/>
            </a:br>
            <a:r>
              <a:rPr lang="en-US" sz="4200" dirty="0" smtClean="0"/>
              <a:t>Screening Forms</a:t>
            </a:r>
            <a:endParaRPr lang="en-US" sz="2400" b="0" dirty="0" smtClean="0"/>
          </a:p>
        </p:txBody>
      </p:sp>
    </p:spTree>
    <p:extLst>
      <p:ext uri="{BB962C8B-B14F-4D97-AF65-F5344CB8AC3E}">
        <p14:creationId xmlns:p14="http://schemas.microsoft.com/office/powerpoint/2010/main" val="2684836477"/>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7090" name="Rectangle 2"/>
          <p:cNvSpPr>
            <a:spLocks noGrp="1" noChangeArrowheads="1"/>
          </p:cNvSpPr>
          <p:nvPr>
            <p:ph type="title"/>
          </p:nvPr>
        </p:nvSpPr>
        <p:spPr>
          <a:xfrm>
            <a:off x="438150" y="366712"/>
            <a:ext cx="8077200" cy="1431925"/>
          </a:xfrm>
        </p:spPr>
        <p:txBody>
          <a:bodyPr/>
          <a:lstStyle/>
          <a:p>
            <a:pPr algn="ctr"/>
            <a:r>
              <a:rPr lang="en-US" dirty="0" smtClean="0"/>
              <a:t>Risk Stratification / Classifications</a:t>
            </a:r>
            <a:endParaRPr lang="en-US" sz="2600" b="0" dirty="0">
              <a:effectLst/>
            </a:endParaRPr>
          </a:p>
        </p:txBody>
      </p:sp>
      <p:sp>
        <p:nvSpPr>
          <p:cNvPr id="2" name="Slide Number Placeholder 1"/>
          <p:cNvSpPr>
            <a:spLocks noGrp="1"/>
          </p:cNvSpPr>
          <p:nvPr>
            <p:ph type="sldNum" sz="quarter" idx="12"/>
          </p:nvPr>
        </p:nvSpPr>
        <p:spPr/>
        <p:txBody>
          <a:bodyPr/>
          <a:lstStyle/>
          <a:p>
            <a:fld id="{2098FC7C-5A73-4CE4-9ED4-529E12F90497}" type="slidenum">
              <a:rPr lang="en-AU" smtClean="0"/>
              <a:t>94</a:t>
            </a:fld>
            <a:endParaRPr lang="en-AU"/>
          </a:p>
        </p:txBody>
      </p:sp>
      <p:graphicFrame>
        <p:nvGraphicFramePr>
          <p:cNvPr id="4" name="Content Placeholder 3"/>
          <p:cNvGraphicFramePr>
            <a:graphicFrameLocks noGrp="1"/>
          </p:cNvGraphicFramePr>
          <p:nvPr>
            <p:ph idx="1"/>
          </p:nvPr>
        </p:nvGraphicFramePr>
        <p:xfrm>
          <a:off x="628650" y="2048649"/>
          <a:ext cx="7886700" cy="3662680"/>
        </p:xfrm>
        <a:graphic>
          <a:graphicData uri="http://schemas.openxmlformats.org/drawingml/2006/table">
            <a:tbl>
              <a:tblPr firstRow="1" bandRow="1">
                <a:tableStyleId>{5C22544A-7EE6-4342-B048-85BDC9FD1C3A}</a:tableStyleId>
              </a:tblPr>
              <a:tblGrid>
                <a:gridCol w="6385467"/>
                <a:gridCol w="1501233"/>
              </a:tblGrid>
              <a:tr h="370840">
                <a:tc>
                  <a:txBody>
                    <a:bodyPr/>
                    <a:lstStyle/>
                    <a:p>
                      <a:r>
                        <a:rPr lang="en-AU" dirty="0" smtClean="0"/>
                        <a:t>Description</a:t>
                      </a:r>
                      <a:endParaRPr lang="en-AU" dirty="0"/>
                    </a:p>
                  </a:txBody>
                  <a:tcPr/>
                </a:tc>
                <a:tc>
                  <a:txBody>
                    <a:bodyPr/>
                    <a:lstStyle/>
                    <a:p>
                      <a:r>
                        <a:rPr lang="en-AU" dirty="0" smtClean="0"/>
                        <a:t>Classification</a:t>
                      </a:r>
                      <a:endParaRPr lang="en-AU" dirty="0"/>
                    </a:p>
                  </a:txBody>
                  <a:tcPr/>
                </a:tc>
              </a:tr>
              <a:tr h="370840">
                <a:tc>
                  <a:txBody>
                    <a:bodyPr/>
                    <a:lstStyle/>
                    <a:p>
                      <a:r>
                        <a:rPr lang="en-US" sz="1800" kern="1200" dirty="0" smtClean="0">
                          <a:solidFill>
                            <a:schemeClr val="dk1"/>
                          </a:solidFill>
                          <a:effectLst/>
                          <a:latin typeface="+mn-lt"/>
                          <a:ea typeface="+mn-ea"/>
                          <a:cs typeface="+mn-cs"/>
                        </a:rPr>
                        <a:t>Men under 45; Women under 55.  Asymptomatic, no more than one coronary risk factor.  Client is ready to begin exercise testing and programming immediately.</a:t>
                      </a:r>
                      <a:endParaRPr lang="en-AU" dirty="0"/>
                    </a:p>
                  </a:txBody>
                  <a:tcPr/>
                </a:tc>
                <a:tc>
                  <a:txBody>
                    <a:bodyPr/>
                    <a:lstStyle/>
                    <a:p>
                      <a:r>
                        <a:rPr lang="en-AU" dirty="0" smtClean="0"/>
                        <a:t>Low Risk</a:t>
                      </a:r>
                      <a:endParaRPr lang="en-AU" dirty="0"/>
                    </a:p>
                  </a:txBody>
                  <a:tcPr/>
                </a:tc>
              </a:tr>
              <a:tr h="370840">
                <a:tc>
                  <a:txBody>
                    <a:bodyPr/>
                    <a:lstStyle/>
                    <a:p>
                      <a:r>
                        <a:rPr lang="en-US" sz="1800" kern="1200" dirty="0" smtClean="0">
                          <a:solidFill>
                            <a:schemeClr val="dk1"/>
                          </a:solidFill>
                          <a:effectLst/>
                          <a:latin typeface="+mn-lt"/>
                          <a:ea typeface="+mn-ea"/>
                          <a:cs typeface="+mn-cs"/>
                        </a:rPr>
                        <a:t>Men over 45; Women over 55.  Have two or more coronary risk factors.  Client requires a medical clearance prior to testing and programming.</a:t>
                      </a:r>
                      <a:endParaRPr lang="en-AU" dirty="0"/>
                    </a:p>
                  </a:txBody>
                  <a:tcPr/>
                </a:tc>
                <a:tc>
                  <a:txBody>
                    <a:bodyPr/>
                    <a:lstStyle/>
                    <a:p>
                      <a:r>
                        <a:rPr lang="en-AU" dirty="0" smtClean="0"/>
                        <a:t>Medium</a:t>
                      </a:r>
                      <a:r>
                        <a:rPr lang="en-AU" baseline="0" dirty="0" smtClean="0"/>
                        <a:t> Risk</a:t>
                      </a:r>
                      <a:endParaRPr lang="en-AU" dirty="0"/>
                    </a:p>
                  </a:txBody>
                  <a:tcPr/>
                </a:tc>
              </a:tr>
              <a:tr h="370840">
                <a:tc>
                  <a:txBody>
                    <a:bodyPr/>
                    <a:lstStyle/>
                    <a:p>
                      <a:r>
                        <a:rPr lang="en-US" sz="1800" kern="1200" dirty="0" smtClean="0">
                          <a:solidFill>
                            <a:schemeClr val="dk1"/>
                          </a:solidFill>
                          <a:effectLst/>
                          <a:latin typeface="+mn-lt"/>
                          <a:ea typeface="+mn-ea"/>
                          <a:cs typeface="+mn-cs"/>
                        </a:rPr>
                        <a:t>Clients with one or more coronary signs or symptoms or known cardiovascular, pulmonary or metabolic disease.  Client requires medical clearance prior to testing and programming.  Likely that these clients will require guidance from a doctor / accredited exercise physiologist.</a:t>
                      </a:r>
                      <a:endParaRPr lang="en-AU" dirty="0"/>
                    </a:p>
                  </a:txBody>
                  <a:tcPr/>
                </a:tc>
                <a:tc>
                  <a:txBody>
                    <a:bodyPr/>
                    <a:lstStyle/>
                    <a:p>
                      <a:r>
                        <a:rPr lang="en-AU" dirty="0" smtClean="0"/>
                        <a:t>High Risk</a:t>
                      </a:r>
                      <a:endParaRPr lang="en-AU" dirty="0"/>
                    </a:p>
                  </a:txBody>
                  <a:tcPr/>
                </a:tc>
              </a:tr>
            </a:tbl>
          </a:graphicData>
        </a:graphic>
      </p:graphicFrame>
    </p:spTree>
    <p:extLst>
      <p:ext uri="{BB962C8B-B14F-4D97-AF65-F5344CB8AC3E}">
        <p14:creationId xmlns:p14="http://schemas.microsoft.com/office/powerpoint/2010/main" val="2419262052"/>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3"/>
          <p:cNvSpPr>
            <a:spLocks noGrp="1" noChangeArrowheads="1"/>
          </p:cNvSpPr>
          <p:nvPr>
            <p:ph idx="1"/>
          </p:nvPr>
        </p:nvSpPr>
        <p:spPr>
          <a:xfrm>
            <a:off x="722196" y="2040673"/>
            <a:ext cx="7904163" cy="3775463"/>
          </a:xfrm>
        </p:spPr>
        <p:txBody>
          <a:bodyPr>
            <a:noAutofit/>
          </a:bodyPr>
          <a:lstStyle/>
          <a:p>
            <a:pPr>
              <a:lnSpc>
                <a:spcPct val="80000"/>
              </a:lnSpc>
            </a:pPr>
            <a:r>
              <a:rPr lang="en-US" altLang="en-US" sz="2400" dirty="0" smtClean="0"/>
              <a:t>Cardio-respiratory Endurance</a:t>
            </a:r>
          </a:p>
          <a:p>
            <a:pPr>
              <a:lnSpc>
                <a:spcPct val="80000"/>
              </a:lnSpc>
            </a:pPr>
            <a:r>
              <a:rPr lang="en-US" altLang="en-US" sz="2400" dirty="0" smtClean="0"/>
              <a:t>Muscular </a:t>
            </a:r>
            <a:r>
              <a:rPr lang="en-US" altLang="en-US" sz="2400" dirty="0" smtClean="0"/>
              <a:t>Strength</a:t>
            </a:r>
          </a:p>
          <a:p>
            <a:pPr>
              <a:lnSpc>
                <a:spcPct val="80000"/>
              </a:lnSpc>
            </a:pPr>
            <a:r>
              <a:rPr lang="en-US" altLang="en-US" sz="2400" dirty="0" smtClean="0"/>
              <a:t>Muscular </a:t>
            </a:r>
            <a:r>
              <a:rPr lang="en-US" altLang="en-US" sz="2400" dirty="0" smtClean="0"/>
              <a:t>Endurance</a:t>
            </a:r>
          </a:p>
          <a:p>
            <a:pPr>
              <a:lnSpc>
                <a:spcPct val="80000"/>
              </a:lnSpc>
            </a:pPr>
            <a:r>
              <a:rPr lang="en-US" altLang="en-US" sz="2400" dirty="0" smtClean="0"/>
              <a:t>Flexibility</a:t>
            </a:r>
            <a:endParaRPr lang="en-US" altLang="en-US" sz="2400" dirty="0" smtClean="0"/>
          </a:p>
          <a:p>
            <a:pPr>
              <a:lnSpc>
                <a:spcPct val="80000"/>
              </a:lnSpc>
            </a:pPr>
            <a:r>
              <a:rPr lang="en-US" altLang="en-US" sz="2400" dirty="0" smtClean="0"/>
              <a:t>Body Composition</a:t>
            </a:r>
            <a:endParaRPr lang="en-US" altLang="en-US" sz="2400" dirty="0" smtClean="0"/>
          </a:p>
        </p:txBody>
      </p:sp>
      <p:sp>
        <p:nvSpPr>
          <p:cNvPr id="71682" name="Rectangle 2"/>
          <p:cNvSpPr>
            <a:spLocks noGrp="1" noChangeArrowheads="1"/>
          </p:cNvSpPr>
          <p:nvPr>
            <p:ph type="title"/>
          </p:nvPr>
        </p:nvSpPr>
        <p:spPr>
          <a:xfrm>
            <a:off x="0" y="274638"/>
            <a:ext cx="9144000" cy="1143000"/>
          </a:xfrm>
        </p:spPr>
        <p:txBody>
          <a:bodyPr>
            <a:noAutofit/>
          </a:bodyPr>
          <a:lstStyle/>
          <a:p>
            <a:pPr eaLnBrk="1" fontAlgn="auto" hangingPunct="1">
              <a:spcAft>
                <a:spcPts val="0"/>
              </a:spcAft>
              <a:defRPr/>
            </a:pPr>
            <a:r>
              <a:rPr lang="en-US" sz="4400" dirty="0" smtClean="0"/>
              <a:t>Health-Related </a:t>
            </a:r>
            <a:br>
              <a:rPr lang="en-US" sz="4400" dirty="0" smtClean="0"/>
            </a:br>
            <a:r>
              <a:rPr lang="en-US" sz="4400" dirty="0" smtClean="0"/>
              <a:t>Components of Fitness</a:t>
            </a:r>
          </a:p>
        </p:txBody>
      </p:sp>
    </p:spTree>
    <p:extLst>
      <p:ext uri="{BB962C8B-B14F-4D97-AF65-F5344CB8AC3E}">
        <p14:creationId xmlns:p14="http://schemas.microsoft.com/office/powerpoint/2010/main" val="2145416662"/>
      </p:ext>
    </p:extLst>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3"/>
          <p:cNvSpPr>
            <a:spLocks noGrp="1" noChangeArrowheads="1"/>
          </p:cNvSpPr>
          <p:nvPr>
            <p:ph idx="1"/>
          </p:nvPr>
        </p:nvSpPr>
        <p:spPr>
          <a:xfrm>
            <a:off x="684213" y="1628775"/>
            <a:ext cx="7543800" cy="4391025"/>
          </a:xfrm>
        </p:spPr>
        <p:txBody>
          <a:bodyPr/>
          <a:lstStyle/>
          <a:p>
            <a:pPr marL="609600" indent="-609600" eaLnBrk="1" hangingPunct="1">
              <a:lnSpc>
                <a:spcPct val="90000"/>
              </a:lnSpc>
              <a:buFont typeface="Wingdings" panose="05000000000000000000" pitchFamily="2" charset="2"/>
              <a:buChar char="ª"/>
            </a:pPr>
            <a:r>
              <a:rPr lang="en-US" altLang="en-US" smtClean="0"/>
              <a:t>Follow protocol exactly</a:t>
            </a:r>
          </a:p>
          <a:p>
            <a:pPr marL="609600" indent="-609600" eaLnBrk="1" hangingPunct="1">
              <a:lnSpc>
                <a:spcPct val="90000"/>
              </a:lnSpc>
              <a:buFont typeface="Wingdings" panose="05000000000000000000" pitchFamily="2" charset="2"/>
              <a:buChar char="ª"/>
            </a:pPr>
            <a:r>
              <a:rPr lang="en-US" altLang="en-US" smtClean="0"/>
              <a:t>Record details including relative humidity, bike seat height, erg #, order of tests</a:t>
            </a:r>
          </a:p>
          <a:p>
            <a:pPr marL="990600" lvl="1" indent="-533400" eaLnBrk="1" hangingPunct="1">
              <a:lnSpc>
                <a:spcPct val="90000"/>
              </a:lnSpc>
              <a:buFont typeface="Wingdings" panose="05000000000000000000" pitchFamily="2" charset="2"/>
              <a:buChar char="ª"/>
            </a:pPr>
            <a:r>
              <a:rPr lang="en-US" altLang="en-US" smtClean="0"/>
              <a:t>Passive: height, body mass, BP, body composition</a:t>
            </a:r>
          </a:p>
          <a:p>
            <a:pPr marL="990600" lvl="1" indent="-533400" eaLnBrk="1" hangingPunct="1">
              <a:lnSpc>
                <a:spcPct val="90000"/>
              </a:lnSpc>
              <a:buFont typeface="Wingdings" panose="05000000000000000000" pitchFamily="2" charset="2"/>
              <a:buChar char="ª"/>
            </a:pPr>
            <a:r>
              <a:rPr lang="en-US" altLang="en-US" smtClean="0"/>
              <a:t>Active not strenuous: e.g., flexibility</a:t>
            </a:r>
          </a:p>
          <a:p>
            <a:pPr marL="990600" lvl="1" indent="-533400" eaLnBrk="1" hangingPunct="1">
              <a:lnSpc>
                <a:spcPct val="90000"/>
              </a:lnSpc>
              <a:buFont typeface="Wingdings" panose="05000000000000000000" pitchFamily="2" charset="2"/>
              <a:buChar char="ª"/>
            </a:pPr>
            <a:r>
              <a:rPr lang="en-US" altLang="en-US" smtClean="0"/>
              <a:t>Strenuous: e.g. CV assessment, endurance and strength tests</a:t>
            </a:r>
          </a:p>
        </p:txBody>
      </p:sp>
      <p:sp>
        <p:nvSpPr>
          <p:cNvPr id="107522" name="Rectangle 2"/>
          <p:cNvSpPr>
            <a:spLocks noGrp="1" noChangeArrowheads="1"/>
          </p:cNvSpPr>
          <p:nvPr>
            <p:ph type="title"/>
          </p:nvPr>
        </p:nvSpPr>
        <p:spPr/>
        <p:txBody>
          <a:bodyPr/>
          <a:lstStyle/>
          <a:p>
            <a:pPr eaLnBrk="1" fontAlgn="auto" hangingPunct="1">
              <a:spcAft>
                <a:spcPts val="0"/>
              </a:spcAft>
              <a:defRPr/>
            </a:pPr>
            <a:r>
              <a:rPr lang="en-US" sz="4200" dirty="0" smtClean="0"/>
              <a:t>Conducting Testing Protocol</a:t>
            </a:r>
          </a:p>
        </p:txBody>
      </p:sp>
    </p:spTree>
    <p:extLst>
      <p:ext uri="{BB962C8B-B14F-4D97-AF65-F5344CB8AC3E}">
        <p14:creationId xmlns:p14="http://schemas.microsoft.com/office/powerpoint/2010/main" val="753259594"/>
      </p:ext>
    </p:extLst>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ChangeArrowheads="1"/>
          </p:cNvSpPr>
          <p:nvPr>
            <p:ph type="title"/>
          </p:nvPr>
        </p:nvSpPr>
        <p:spPr/>
        <p:txBody>
          <a:bodyPr/>
          <a:lstStyle/>
          <a:p>
            <a:pPr eaLnBrk="1" fontAlgn="auto" hangingPunct="1">
              <a:spcAft>
                <a:spcPts val="0"/>
              </a:spcAft>
              <a:defRPr/>
            </a:pPr>
            <a:r>
              <a:rPr lang="en-US" dirty="0" smtClean="0"/>
              <a:t>Standard Measurements</a:t>
            </a:r>
          </a:p>
        </p:txBody>
      </p:sp>
      <p:graphicFrame>
        <p:nvGraphicFramePr>
          <p:cNvPr id="78889" name="Group 41"/>
          <p:cNvGraphicFramePr>
            <a:graphicFrameLocks noGrp="1"/>
          </p:cNvGraphicFramePr>
          <p:nvPr>
            <p:ph type="tbl" idx="1"/>
          </p:nvPr>
        </p:nvGraphicFramePr>
        <p:xfrm>
          <a:off x="611188" y="1700213"/>
          <a:ext cx="7826375" cy="3884612"/>
        </p:xfrm>
        <a:graphic>
          <a:graphicData uri="http://schemas.openxmlformats.org/drawingml/2006/table">
            <a:tbl>
              <a:tblPr/>
              <a:tblGrid>
                <a:gridCol w="2065338"/>
                <a:gridCol w="5761037"/>
              </a:tblGrid>
              <a:tr h="1079765">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400" b="0" i="0" u="none" strike="noStrike" cap="none" normalizeH="0" baseline="0" dirty="0" smtClean="0">
                          <a:ln>
                            <a:noFill/>
                          </a:ln>
                          <a:solidFill>
                            <a:schemeClr val="tx1"/>
                          </a:solidFill>
                          <a:effectLst/>
                          <a:latin typeface="Arial" charset="0"/>
                        </a:rPr>
                        <a:t>Height</a:t>
                      </a:r>
                    </a:p>
                  </a:txBody>
                  <a:tcPr marT="45731" marB="4573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000" b="0" i="0" u="none" strike="noStrike" cap="none" normalizeH="0" baseline="0" smtClean="0">
                          <a:ln>
                            <a:noFill/>
                          </a:ln>
                          <a:solidFill>
                            <a:schemeClr val="tx1"/>
                          </a:solidFill>
                          <a:effectLst/>
                          <a:latin typeface="Arial" charset="0"/>
                        </a:rPr>
                        <a:t>Standing stretch height</a:t>
                      </a:r>
                    </a:p>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000" b="0" i="0" u="none" strike="noStrike" cap="none" normalizeH="0" baseline="0" smtClean="0">
                          <a:ln>
                            <a:noFill/>
                          </a:ln>
                          <a:solidFill>
                            <a:schemeClr val="tx1"/>
                          </a:solidFill>
                          <a:effectLst/>
                          <a:latin typeface="Arial" charset="0"/>
                        </a:rPr>
                        <a:t>People are taller in the am; shorter in the pm</a:t>
                      </a:r>
                      <a:br>
                        <a:rPr kumimoji="0" lang="en-US" sz="2000" b="0" i="0" u="none" strike="noStrike" cap="none" normalizeH="0" baseline="0" smtClean="0">
                          <a:ln>
                            <a:noFill/>
                          </a:ln>
                          <a:solidFill>
                            <a:schemeClr val="tx1"/>
                          </a:solidFill>
                          <a:effectLst/>
                          <a:latin typeface="Arial" charset="0"/>
                        </a:rPr>
                      </a:br>
                      <a:r>
                        <a:rPr kumimoji="0" lang="en-US" sz="2000" b="0" i="0" u="none" strike="noStrike" cap="none" normalizeH="0" baseline="0" smtClean="0">
                          <a:ln>
                            <a:noFill/>
                          </a:ln>
                          <a:solidFill>
                            <a:schemeClr val="tx1"/>
                          </a:solidFill>
                          <a:effectLst/>
                          <a:latin typeface="Arial" charset="0"/>
                        </a:rPr>
                        <a:t>Measurement tool: stadiometer</a:t>
                      </a:r>
                    </a:p>
                  </a:txBody>
                  <a:tcPr marT="45731" marB="4573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371936">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endParaRPr kumimoji="0" lang="en-US" sz="2400" b="0" i="0" u="none" strike="noStrike" cap="none" normalizeH="0" baseline="0" dirty="0" smtClean="0">
                        <a:ln>
                          <a:noFill/>
                        </a:ln>
                        <a:solidFill>
                          <a:schemeClr val="tx1"/>
                        </a:solidFill>
                        <a:effectLst/>
                        <a:latin typeface="Arial" charset="0"/>
                      </a:endParaRPr>
                    </a:p>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400" b="0" i="0" u="none" strike="noStrike" cap="none" normalizeH="0" baseline="0" dirty="0" smtClean="0">
                          <a:ln>
                            <a:noFill/>
                          </a:ln>
                          <a:solidFill>
                            <a:schemeClr val="tx1"/>
                          </a:solidFill>
                          <a:effectLst/>
                          <a:latin typeface="Arial" charset="0"/>
                        </a:rPr>
                        <a:t>Body Mass</a:t>
                      </a:r>
                    </a:p>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endParaRPr kumimoji="0" lang="en-US" sz="2400" b="0" i="0" u="none" strike="noStrike" cap="none" normalizeH="0" baseline="0" dirty="0" smtClean="0">
                        <a:ln>
                          <a:noFill/>
                        </a:ln>
                        <a:solidFill>
                          <a:schemeClr val="tx1"/>
                        </a:solidFill>
                        <a:effectLst/>
                        <a:latin typeface="Tahoma" pitchFamily="34" charset="0"/>
                      </a:endParaRPr>
                    </a:p>
                  </a:txBody>
                  <a:tcPr marT="45731" marB="4573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000" b="0" i="0" u="none" strike="noStrike" cap="none" normalizeH="0" baseline="0" dirty="0" smtClean="0">
                          <a:ln>
                            <a:noFill/>
                          </a:ln>
                          <a:solidFill>
                            <a:schemeClr val="tx1"/>
                          </a:solidFill>
                          <a:effectLst/>
                          <a:latin typeface="Tahoma" pitchFamily="34" charset="0"/>
                        </a:rPr>
                        <a:t>Gives measure of total body weight</a:t>
                      </a:r>
                    </a:p>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000" b="0" i="0" u="none" strike="noStrike" cap="none" normalizeH="0" baseline="0" dirty="0" smtClean="0">
                          <a:ln>
                            <a:noFill/>
                          </a:ln>
                          <a:solidFill>
                            <a:schemeClr val="tx1"/>
                          </a:solidFill>
                          <a:effectLst/>
                          <a:latin typeface="Tahoma" pitchFamily="34" charset="0"/>
                        </a:rPr>
                        <a:t>Will NOT give indication of client’s fat weight</a:t>
                      </a:r>
                    </a:p>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000" b="0" i="0" u="none" strike="noStrike" cap="none" normalizeH="0" baseline="0" dirty="0" smtClean="0">
                          <a:ln>
                            <a:noFill/>
                          </a:ln>
                          <a:solidFill>
                            <a:schemeClr val="tx1"/>
                          </a:solidFill>
                          <a:effectLst/>
                          <a:latin typeface="Tahoma" pitchFamily="34" charset="0"/>
                        </a:rPr>
                        <a:t>Measures total body composition</a:t>
                      </a:r>
                    </a:p>
                  </a:txBody>
                  <a:tcPr marT="45731" marB="4573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432911">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endParaRPr kumimoji="0" lang="en-US" sz="2400" b="0" i="0" u="none" strike="noStrike" cap="none" normalizeH="0" baseline="0" smtClean="0">
                        <a:ln>
                          <a:noFill/>
                        </a:ln>
                        <a:solidFill>
                          <a:schemeClr val="tx1"/>
                        </a:solidFill>
                        <a:effectLst/>
                        <a:latin typeface="Tahoma" pitchFamily="34" charset="0"/>
                      </a:endParaRPr>
                    </a:p>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400" b="0" i="0" u="none" strike="noStrike" cap="none" normalizeH="0" baseline="0" smtClean="0">
                          <a:ln>
                            <a:noFill/>
                          </a:ln>
                          <a:solidFill>
                            <a:schemeClr val="tx1"/>
                          </a:solidFill>
                          <a:effectLst/>
                          <a:latin typeface="Tahoma" pitchFamily="34" charset="0"/>
                        </a:rPr>
                        <a:t>Casual BP</a:t>
                      </a:r>
                    </a:p>
                  </a:txBody>
                  <a:tcPr marT="45731" marB="4573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000" b="0" i="0" u="none" strike="noStrike" cap="none" normalizeH="0" baseline="0" dirty="0" smtClean="0">
                          <a:ln>
                            <a:noFill/>
                          </a:ln>
                          <a:solidFill>
                            <a:schemeClr val="tx1"/>
                          </a:solidFill>
                          <a:effectLst/>
                          <a:latin typeface="Tahoma" pitchFamily="34" charset="0"/>
                        </a:rPr>
                        <a:t>BP measurement taken in a relaxed setting</a:t>
                      </a:r>
                    </a:p>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000" b="0" i="0" u="none" strike="noStrike" cap="none" normalizeH="0" baseline="0" dirty="0" smtClean="0">
                          <a:ln>
                            <a:noFill/>
                          </a:ln>
                          <a:solidFill>
                            <a:schemeClr val="tx1"/>
                          </a:solidFill>
                          <a:effectLst/>
                          <a:latin typeface="Tahoma" pitchFamily="34" charset="0"/>
                        </a:rPr>
                        <a:t>Varies under standard resting conditions</a:t>
                      </a:r>
                    </a:p>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000" b="0" i="0" u="none" strike="noStrike" cap="none" normalizeH="0" baseline="0" dirty="0" smtClean="0">
                          <a:ln>
                            <a:noFill/>
                          </a:ln>
                          <a:solidFill>
                            <a:schemeClr val="tx1"/>
                          </a:solidFill>
                          <a:effectLst/>
                          <a:latin typeface="Tahoma" pitchFamily="34" charset="0"/>
                        </a:rPr>
                        <a:t>Measured by either mercury or </a:t>
                      </a:r>
                      <a:r>
                        <a:rPr kumimoji="0" lang="en-US" sz="2000" b="0" i="0" u="none" strike="noStrike" cap="none" normalizeH="0" baseline="0" dirty="0" err="1" smtClean="0">
                          <a:ln>
                            <a:noFill/>
                          </a:ln>
                          <a:solidFill>
                            <a:schemeClr val="tx1"/>
                          </a:solidFill>
                          <a:effectLst/>
                          <a:latin typeface="Tahoma" pitchFamily="34" charset="0"/>
                        </a:rPr>
                        <a:t>anaeroid</a:t>
                      </a:r>
                      <a:r>
                        <a:rPr kumimoji="0" lang="en-US" sz="2000" b="0" i="0" u="none" strike="noStrike" cap="none" normalizeH="0" baseline="0" dirty="0" smtClean="0">
                          <a:ln>
                            <a:noFill/>
                          </a:ln>
                          <a:solidFill>
                            <a:schemeClr val="tx1"/>
                          </a:solidFill>
                          <a:effectLst/>
                          <a:latin typeface="Tahoma" pitchFamily="34" charset="0"/>
                        </a:rPr>
                        <a:t> sphygmomanometer</a:t>
                      </a:r>
                    </a:p>
                  </a:txBody>
                  <a:tcPr marT="45731" marB="4573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3011855714"/>
      </p:ext>
    </p:extLst>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3"/>
          <p:cNvSpPr>
            <a:spLocks noGrp="1" noChangeArrowheads="1"/>
          </p:cNvSpPr>
          <p:nvPr>
            <p:ph idx="1"/>
          </p:nvPr>
        </p:nvSpPr>
        <p:spPr>
          <a:xfrm>
            <a:off x="755650" y="1484313"/>
            <a:ext cx="7543800" cy="4391025"/>
          </a:xfrm>
        </p:spPr>
        <p:txBody>
          <a:bodyPr/>
          <a:lstStyle/>
          <a:p>
            <a:pPr marL="609600" indent="-609600" eaLnBrk="1" hangingPunct="1">
              <a:lnSpc>
                <a:spcPct val="90000"/>
              </a:lnSpc>
              <a:buFont typeface="Wingdings" panose="05000000000000000000" pitchFamily="2" charset="2"/>
              <a:buChar char="ª"/>
            </a:pPr>
            <a:r>
              <a:rPr lang="en-US" altLang="en-US" sz="2400" smtClean="0"/>
              <a:t>Client removes shoes and socks</a:t>
            </a:r>
          </a:p>
          <a:p>
            <a:pPr marL="609600" indent="-609600" eaLnBrk="1" hangingPunct="1">
              <a:lnSpc>
                <a:spcPct val="90000"/>
              </a:lnSpc>
              <a:buFont typeface="Wingdings" panose="05000000000000000000" pitchFamily="2" charset="2"/>
              <a:buChar char="ª"/>
            </a:pPr>
            <a:r>
              <a:rPr lang="en-US" altLang="en-US" sz="2400" smtClean="0"/>
              <a:t>Stand upright with eyes looking straight ahead, hands hanging naturally by sides and heels together</a:t>
            </a:r>
          </a:p>
          <a:p>
            <a:pPr marL="609600" indent="-609600" eaLnBrk="1" hangingPunct="1">
              <a:lnSpc>
                <a:spcPct val="90000"/>
              </a:lnSpc>
              <a:buFont typeface="Wingdings" panose="05000000000000000000" pitchFamily="2" charset="2"/>
              <a:buChar char="ª"/>
            </a:pPr>
            <a:r>
              <a:rPr lang="en-US" altLang="en-US" sz="2400" smtClean="0"/>
              <a:t>Ensure head is placed in Frankfort plane (refer to p. 111-112)</a:t>
            </a:r>
          </a:p>
          <a:p>
            <a:pPr marL="609600" indent="-609600" eaLnBrk="1" hangingPunct="1">
              <a:lnSpc>
                <a:spcPct val="90000"/>
              </a:lnSpc>
              <a:buFont typeface="Wingdings" panose="05000000000000000000" pitchFamily="2" charset="2"/>
              <a:buChar char="ª"/>
            </a:pPr>
            <a:r>
              <a:rPr lang="en-US" altLang="en-US" sz="2400" smtClean="0"/>
              <a:t>Ask client to stretch upwards while taking breath</a:t>
            </a:r>
          </a:p>
          <a:p>
            <a:pPr marL="609600" indent="-609600" eaLnBrk="1" hangingPunct="1">
              <a:lnSpc>
                <a:spcPct val="90000"/>
              </a:lnSpc>
              <a:buFont typeface="Wingdings" panose="05000000000000000000" pitchFamily="2" charset="2"/>
              <a:buChar char="ª"/>
            </a:pPr>
            <a:r>
              <a:rPr lang="en-US" altLang="en-US" sz="2400" smtClean="0"/>
              <a:t>Lower head board of stadiometer to the vertex of the client’s head ensuring their hair is gently flattened as much as possible</a:t>
            </a:r>
          </a:p>
          <a:p>
            <a:pPr marL="609600" indent="-609600" eaLnBrk="1" hangingPunct="1">
              <a:lnSpc>
                <a:spcPct val="90000"/>
              </a:lnSpc>
              <a:buFont typeface="Wingdings" panose="05000000000000000000" pitchFamily="2" charset="2"/>
              <a:buChar char="ª"/>
            </a:pPr>
            <a:r>
              <a:rPr lang="en-US" altLang="en-US" sz="2400" smtClean="0"/>
              <a:t>Read height from scale and record to nearest mm</a:t>
            </a:r>
          </a:p>
        </p:txBody>
      </p:sp>
      <p:sp>
        <p:nvSpPr>
          <p:cNvPr id="109570" name="Rectangle 2"/>
          <p:cNvSpPr>
            <a:spLocks noGrp="1" noChangeArrowheads="1"/>
          </p:cNvSpPr>
          <p:nvPr>
            <p:ph type="title"/>
          </p:nvPr>
        </p:nvSpPr>
        <p:spPr/>
        <p:txBody>
          <a:bodyPr/>
          <a:lstStyle/>
          <a:p>
            <a:pPr eaLnBrk="1" fontAlgn="auto" hangingPunct="1">
              <a:spcAft>
                <a:spcPts val="0"/>
              </a:spcAft>
              <a:defRPr/>
            </a:pPr>
            <a:r>
              <a:rPr lang="en-US" sz="4200" dirty="0" smtClean="0"/>
              <a:t>Height</a:t>
            </a:r>
            <a:r>
              <a:rPr lang="en-US" sz="2000" b="0" dirty="0" smtClean="0">
                <a:solidFill>
                  <a:schemeClr val="tx1"/>
                </a:solidFill>
              </a:rPr>
              <a:t>  </a:t>
            </a:r>
            <a:r>
              <a:rPr lang="en-US" sz="1600" b="0" dirty="0" smtClean="0">
                <a:solidFill>
                  <a:schemeClr val="tx1"/>
                </a:solidFill>
              </a:rPr>
              <a:t>(</a:t>
            </a:r>
            <a:r>
              <a:rPr lang="en-US" sz="1600" b="0" dirty="0" err="1" smtClean="0">
                <a:solidFill>
                  <a:schemeClr val="tx1"/>
                </a:solidFill>
              </a:rPr>
              <a:t>Marchese</a:t>
            </a:r>
            <a:r>
              <a:rPr lang="en-US" sz="1600" b="0" dirty="0" smtClean="0">
                <a:solidFill>
                  <a:schemeClr val="tx1"/>
                </a:solidFill>
              </a:rPr>
              <a:t> &amp; Hill, 2005, p 111-112)</a:t>
            </a:r>
          </a:p>
        </p:txBody>
      </p:sp>
    </p:spTree>
    <p:extLst>
      <p:ext uri="{BB962C8B-B14F-4D97-AF65-F5344CB8AC3E}">
        <p14:creationId xmlns:p14="http://schemas.microsoft.com/office/powerpoint/2010/main" val="3290660854"/>
      </p:ext>
    </p:extLst>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3"/>
          <p:cNvSpPr>
            <a:spLocks noGrp="1" noChangeArrowheads="1"/>
          </p:cNvSpPr>
          <p:nvPr>
            <p:ph idx="1"/>
          </p:nvPr>
        </p:nvSpPr>
        <p:spPr>
          <a:xfrm>
            <a:off x="1116013" y="2133600"/>
            <a:ext cx="7543800" cy="4391025"/>
          </a:xfrm>
        </p:spPr>
        <p:txBody>
          <a:bodyPr/>
          <a:lstStyle/>
          <a:p>
            <a:pPr marL="609600" indent="-609600" eaLnBrk="1" hangingPunct="1">
              <a:lnSpc>
                <a:spcPct val="90000"/>
              </a:lnSpc>
              <a:buFont typeface="Wingdings" panose="05000000000000000000" pitchFamily="2" charset="2"/>
              <a:buChar char="ª"/>
            </a:pPr>
            <a:r>
              <a:rPr lang="en-US" altLang="en-US" smtClean="0"/>
              <a:t>Ensure scales are registering ‘0’ when unweighted</a:t>
            </a:r>
          </a:p>
          <a:p>
            <a:pPr marL="609600" indent="-609600" eaLnBrk="1" hangingPunct="1">
              <a:lnSpc>
                <a:spcPct val="90000"/>
              </a:lnSpc>
              <a:buFont typeface="Wingdings" panose="05000000000000000000" pitchFamily="2" charset="2"/>
              <a:buChar char="ª"/>
            </a:pPr>
            <a:r>
              <a:rPr lang="en-US" altLang="en-US" smtClean="0"/>
              <a:t>Place scales on hard surface</a:t>
            </a:r>
          </a:p>
          <a:p>
            <a:pPr marL="609600" indent="-609600" eaLnBrk="1" hangingPunct="1">
              <a:lnSpc>
                <a:spcPct val="90000"/>
              </a:lnSpc>
              <a:buFont typeface="Wingdings" panose="05000000000000000000" pitchFamily="2" charset="2"/>
              <a:buChar char="ª"/>
            </a:pPr>
            <a:r>
              <a:rPr lang="en-US" altLang="en-US" smtClean="0"/>
              <a:t>Calibrate against known masses once a month</a:t>
            </a:r>
          </a:p>
          <a:p>
            <a:pPr marL="609600" indent="-609600" eaLnBrk="1" hangingPunct="1">
              <a:lnSpc>
                <a:spcPct val="90000"/>
              </a:lnSpc>
              <a:buFont typeface="Wingdings" panose="05000000000000000000" pitchFamily="2" charset="2"/>
              <a:buChar char="ª"/>
            </a:pPr>
            <a:r>
              <a:rPr lang="en-US" altLang="en-US" smtClean="0"/>
              <a:t>Measure client in minimal clothing</a:t>
            </a:r>
          </a:p>
          <a:p>
            <a:pPr marL="609600" indent="-609600" eaLnBrk="1" hangingPunct="1">
              <a:lnSpc>
                <a:spcPct val="90000"/>
              </a:lnSpc>
              <a:buFont typeface="Wingdings" panose="05000000000000000000" pitchFamily="2" charset="2"/>
              <a:buChar char="ª"/>
            </a:pPr>
            <a:r>
              <a:rPr lang="en-US" altLang="en-US" smtClean="0"/>
              <a:t>Have client stand still</a:t>
            </a:r>
          </a:p>
          <a:p>
            <a:pPr marL="609600" indent="-609600" eaLnBrk="1" hangingPunct="1">
              <a:lnSpc>
                <a:spcPct val="90000"/>
              </a:lnSpc>
              <a:buFont typeface="Wingdings" panose="05000000000000000000" pitchFamily="2" charset="2"/>
              <a:buChar char="ª"/>
            </a:pPr>
            <a:r>
              <a:rPr lang="en-US" altLang="en-US" smtClean="0"/>
              <a:t>Measure client’s mass in kg</a:t>
            </a:r>
          </a:p>
        </p:txBody>
      </p:sp>
      <p:sp>
        <p:nvSpPr>
          <p:cNvPr id="111618" name="Rectangle 2"/>
          <p:cNvSpPr>
            <a:spLocks noGrp="1" noChangeArrowheads="1"/>
          </p:cNvSpPr>
          <p:nvPr>
            <p:ph type="title"/>
          </p:nvPr>
        </p:nvSpPr>
        <p:spPr/>
        <p:txBody>
          <a:bodyPr/>
          <a:lstStyle/>
          <a:p>
            <a:pPr eaLnBrk="1" fontAlgn="auto" hangingPunct="1">
              <a:spcAft>
                <a:spcPts val="0"/>
              </a:spcAft>
              <a:defRPr/>
            </a:pPr>
            <a:r>
              <a:rPr lang="en-US" sz="4200" dirty="0" smtClean="0"/>
              <a:t>Weight</a:t>
            </a:r>
            <a:r>
              <a:rPr lang="en-US" sz="4200" dirty="0" smtClean="0">
                <a:solidFill>
                  <a:schemeClr val="tx1"/>
                </a:solidFill>
              </a:rPr>
              <a:t> </a:t>
            </a:r>
            <a:r>
              <a:rPr lang="en-US" sz="1600" b="0" dirty="0" smtClean="0">
                <a:solidFill>
                  <a:schemeClr val="tx1"/>
                </a:solidFill>
              </a:rPr>
              <a:t>(</a:t>
            </a:r>
            <a:r>
              <a:rPr lang="en-US" sz="1600" b="0" dirty="0" err="1" smtClean="0">
                <a:solidFill>
                  <a:schemeClr val="tx1"/>
                </a:solidFill>
              </a:rPr>
              <a:t>Marchese</a:t>
            </a:r>
            <a:r>
              <a:rPr lang="en-US" sz="1600" b="0" dirty="0" smtClean="0">
                <a:solidFill>
                  <a:schemeClr val="tx1"/>
                </a:solidFill>
              </a:rPr>
              <a:t> &amp; Hill, 2005, p 112)</a:t>
            </a:r>
          </a:p>
        </p:txBody>
      </p:sp>
    </p:spTree>
    <p:extLst>
      <p:ext uri="{BB962C8B-B14F-4D97-AF65-F5344CB8AC3E}">
        <p14:creationId xmlns:p14="http://schemas.microsoft.com/office/powerpoint/2010/main" val="2572629805"/>
      </p:ext>
    </p:extLst>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3"/>
          <p:cNvSpPr>
            <a:spLocks noGrp="1" noChangeArrowheads="1"/>
          </p:cNvSpPr>
          <p:nvPr>
            <p:ph idx="1"/>
          </p:nvPr>
        </p:nvSpPr>
        <p:spPr>
          <a:xfrm>
            <a:off x="1116013" y="1989138"/>
            <a:ext cx="7543800" cy="3455987"/>
          </a:xfrm>
        </p:spPr>
        <p:txBody>
          <a:bodyPr/>
          <a:lstStyle/>
          <a:p>
            <a:pPr marL="609600" indent="-609600" eaLnBrk="1" hangingPunct="1">
              <a:buFont typeface="Wingdings" panose="05000000000000000000" pitchFamily="2" charset="2"/>
              <a:buChar char="ª"/>
            </a:pPr>
            <a:r>
              <a:rPr lang="en-US" altLang="en-US" smtClean="0"/>
              <a:t>Four common methods</a:t>
            </a:r>
          </a:p>
          <a:p>
            <a:pPr marL="990600" lvl="1" indent="-533400" eaLnBrk="1" hangingPunct="1">
              <a:buFont typeface="Wingdings" panose="05000000000000000000" pitchFamily="2" charset="2"/>
              <a:buChar char="ª"/>
            </a:pPr>
            <a:r>
              <a:rPr lang="en-US" altLang="en-US" smtClean="0"/>
              <a:t>Body mass index (BMI)</a:t>
            </a:r>
          </a:p>
          <a:p>
            <a:pPr marL="1371600" lvl="2" indent="-457200" eaLnBrk="1" hangingPunct="1">
              <a:buFont typeface="Wingdings" panose="05000000000000000000" pitchFamily="2" charset="2"/>
              <a:buChar char="ª"/>
            </a:pPr>
            <a:r>
              <a:rPr lang="en-US" altLang="en-US" smtClean="0"/>
              <a:t>BMI = kg / (Height [M])</a:t>
            </a:r>
            <a:r>
              <a:rPr lang="en-US" altLang="en-US" baseline="30000" smtClean="0"/>
              <a:t>2</a:t>
            </a:r>
          </a:p>
          <a:p>
            <a:pPr marL="990600" lvl="1" indent="-533400" eaLnBrk="1" hangingPunct="1">
              <a:buFont typeface="Wingdings" panose="05000000000000000000" pitchFamily="2" charset="2"/>
              <a:buChar char="ª"/>
            </a:pPr>
            <a:r>
              <a:rPr lang="en-US" altLang="en-US" smtClean="0"/>
              <a:t>Waist to Hip Ratio (WHR) </a:t>
            </a:r>
          </a:p>
          <a:p>
            <a:pPr marL="1371600" lvl="2" indent="-457200" eaLnBrk="1" hangingPunct="1">
              <a:buFont typeface="Wingdings" panose="05000000000000000000" pitchFamily="2" charset="2"/>
              <a:buChar char="ª"/>
            </a:pPr>
            <a:r>
              <a:rPr lang="en-US" altLang="en-US" smtClean="0"/>
              <a:t>Gives indication where fatty deposits are located</a:t>
            </a:r>
          </a:p>
          <a:p>
            <a:pPr marL="1371600" lvl="2" indent="-457200" eaLnBrk="1" hangingPunct="1">
              <a:buFont typeface="Wingdings" panose="05000000000000000000" pitchFamily="2" charset="2"/>
              <a:buChar char="ª"/>
            </a:pPr>
            <a:r>
              <a:rPr lang="en-US" altLang="en-US" smtClean="0"/>
              <a:t>High WHR increase risk of disease</a:t>
            </a:r>
          </a:p>
          <a:p>
            <a:pPr marL="990600" lvl="1" indent="-533400" eaLnBrk="1" hangingPunct="1">
              <a:buFont typeface="Wingdings" panose="05000000000000000000" pitchFamily="2" charset="2"/>
              <a:buChar char="ª"/>
            </a:pPr>
            <a:r>
              <a:rPr lang="en-US" altLang="en-US" smtClean="0"/>
              <a:t>Skinfold measurements</a:t>
            </a:r>
          </a:p>
          <a:p>
            <a:pPr marL="990600" lvl="1" indent="-533400" eaLnBrk="1" hangingPunct="1">
              <a:buFont typeface="Wingdings" panose="05000000000000000000" pitchFamily="2" charset="2"/>
              <a:buChar char="ª"/>
            </a:pPr>
            <a:r>
              <a:rPr lang="en-US" altLang="en-US" smtClean="0"/>
              <a:t>Bioelectrical impedance (BIA)</a:t>
            </a:r>
          </a:p>
        </p:txBody>
      </p:sp>
      <p:sp>
        <p:nvSpPr>
          <p:cNvPr id="143362" name="Rectangle 2"/>
          <p:cNvSpPr>
            <a:spLocks noGrp="1" noChangeArrowheads="1"/>
          </p:cNvSpPr>
          <p:nvPr>
            <p:ph type="title"/>
          </p:nvPr>
        </p:nvSpPr>
        <p:spPr>
          <a:xfrm>
            <a:off x="971550" y="260350"/>
            <a:ext cx="7543800" cy="1431925"/>
          </a:xfrm>
        </p:spPr>
        <p:txBody>
          <a:bodyPr/>
          <a:lstStyle/>
          <a:p>
            <a:pPr eaLnBrk="1" fontAlgn="auto" hangingPunct="1">
              <a:spcAft>
                <a:spcPts val="0"/>
              </a:spcAft>
              <a:defRPr/>
            </a:pPr>
            <a:r>
              <a:rPr lang="en-US" sz="4000" dirty="0" smtClean="0"/>
              <a:t>Testing Body Composition</a:t>
            </a:r>
          </a:p>
        </p:txBody>
      </p:sp>
    </p:spTree>
    <p:extLst>
      <p:ext uri="{BB962C8B-B14F-4D97-AF65-F5344CB8AC3E}">
        <p14:creationId xmlns:p14="http://schemas.microsoft.com/office/powerpoint/2010/main" val="3827475919"/>
      </p:ext>
    </p:extLst>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3"/>
          <p:cNvSpPr>
            <a:spLocks noGrp="1" noChangeArrowheads="1"/>
          </p:cNvSpPr>
          <p:nvPr>
            <p:ph idx="1"/>
          </p:nvPr>
        </p:nvSpPr>
        <p:spPr>
          <a:xfrm>
            <a:off x="1116013" y="1989138"/>
            <a:ext cx="7543800" cy="4679950"/>
          </a:xfrm>
        </p:spPr>
        <p:txBody>
          <a:bodyPr/>
          <a:lstStyle/>
          <a:p>
            <a:pPr marL="609600" indent="-609600" eaLnBrk="1" hangingPunct="1">
              <a:buFont typeface="Wingdings" panose="05000000000000000000" pitchFamily="2" charset="2"/>
              <a:buChar char="ª"/>
            </a:pPr>
            <a:r>
              <a:rPr lang="en-US" altLang="en-US" smtClean="0"/>
              <a:t>Measured by calipers</a:t>
            </a:r>
          </a:p>
          <a:p>
            <a:pPr marL="609600" indent="-609600" eaLnBrk="1" hangingPunct="1">
              <a:buFont typeface="Wingdings" panose="05000000000000000000" pitchFamily="2" charset="2"/>
              <a:buChar char="ª"/>
            </a:pPr>
            <a:r>
              <a:rPr lang="en-US" altLang="en-US" smtClean="0"/>
              <a:t>Four sites</a:t>
            </a:r>
          </a:p>
          <a:p>
            <a:pPr marL="990600" lvl="1" indent="-533400" eaLnBrk="1" hangingPunct="1">
              <a:buFont typeface="Wingdings" panose="05000000000000000000" pitchFamily="2" charset="2"/>
              <a:buChar char="ª"/>
            </a:pPr>
            <a:r>
              <a:rPr lang="en-US" altLang="en-US" smtClean="0"/>
              <a:t>Biceps</a:t>
            </a:r>
          </a:p>
          <a:p>
            <a:pPr marL="990600" lvl="1" indent="-533400" eaLnBrk="1" hangingPunct="1">
              <a:buFont typeface="Wingdings" panose="05000000000000000000" pitchFamily="2" charset="2"/>
              <a:buChar char="ª"/>
            </a:pPr>
            <a:r>
              <a:rPr lang="en-US" altLang="en-US" smtClean="0"/>
              <a:t>Triceps</a:t>
            </a:r>
          </a:p>
          <a:p>
            <a:pPr marL="990600" lvl="1" indent="-533400" eaLnBrk="1" hangingPunct="1">
              <a:buFont typeface="Wingdings" panose="05000000000000000000" pitchFamily="2" charset="2"/>
              <a:buChar char="ª"/>
            </a:pPr>
            <a:r>
              <a:rPr lang="en-US" altLang="en-US" smtClean="0"/>
              <a:t>Subscapular</a:t>
            </a:r>
          </a:p>
          <a:p>
            <a:pPr marL="990600" lvl="1" indent="-533400" eaLnBrk="1" hangingPunct="1">
              <a:buFont typeface="Wingdings" panose="05000000000000000000" pitchFamily="2" charset="2"/>
              <a:buChar char="ª"/>
            </a:pPr>
            <a:r>
              <a:rPr lang="en-US" altLang="en-US" smtClean="0"/>
              <a:t>Iliac crest</a:t>
            </a:r>
          </a:p>
        </p:txBody>
      </p:sp>
      <p:sp>
        <p:nvSpPr>
          <p:cNvPr id="150530" name="Rectangle 2"/>
          <p:cNvSpPr>
            <a:spLocks noGrp="1" noChangeArrowheads="1"/>
          </p:cNvSpPr>
          <p:nvPr>
            <p:ph type="title"/>
          </p:nvPr>
        </p:nvSpPr>
        <p:spPr>
          <a:xfrm>
            <a:off x="971550" y="260350"/>
            <a:ext cx="7543800" cy="1431925"/>
          </a:xfrm>
        </p:spPr>
        <p:txBody>
          <a:bodyPr/>
          <a:lstStyle/>
          <a:p>
            <a:pPr eaLnBrk="1" fontAlgn="auto" hangingPunct="1">
              <a:spcAft>
                <a:spcPts val="0"/>
              </a:spcAft>
              <a:defRPr/>
            </a:pPr>
            <a:r>
              <a:rPr lang="en-US" sz="4000" dirty="0" err="1" smtClean="0"/>
              <a:t>Skinfold</a:t>
            </a:r>
            <a:r>
              <a:rPr lang="en-US" sz="4000" dirty="0" smtClean="0"/>
              <a:t> Measurements</a:t>
            </a:r>
          </a:p>
        </p:txBody>
      </p:sp>
    </p:spTree>
    <p:extLst>
      <p:ext uri="{BB962C8B-B14F-4D97-AF65-F5344CB8AC3E}">
        <p14:creationId xmlns:p14="http://schemas.microsoft.com/office/powerpoint/2010/main" val="485279784"/>
      </p:ext>
    </p:extLst>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3"/>
          <p:cNvSpPr>
            <a:spLocks noGrp="1" noChangeArrowheads="1"/>
          </p:cNvSpPr>
          <p:nvPr>
            <p:ph idx="1"/>
          </p:nvPr>
        </p:nvSpPr>
        <p:spPr>
          <a:xfrm>
            <a:off x="827088" y="1628775"/>
            <a:ext cx="7832725" cy="5040313"/>
          </a:xfrm>
        </p:spPr>
        <p:txBody>
          <a:bodyPr/>
          <a:lstStyle/>
          <a:p>
            <a:pPr marL="609600" indent="-609600" eaLnBrk="1" hangingPunct="1">
              <a:buFont typeface="Wingdings" panose="05000000000000000000" pitchFamily="2" charset="2"/>
              <a:buChar char="ª"/>
            </a:pPr>
            <a:r>
              <a:rPr lang="en-US" altLang="en-US" sz="2800" smtClean="0"/>
              <a:t>Estimate of total body water under most conditions</a:t>
            </a:r>
          </a:p>
          <a:p>
            <a:pPr marL="609600" indent="-609600" eaLnBrk="1" hangingPunct="1">
              <a:buFont typeface="Wingdings" panose="05000000000000000000" pitchFamily="2" charset="2"/>
              <a:buChar char="ª"/>
            </a:pPr>
            <a:r>
              <a:rPr lang="en-US" altLang="en-US" sz="2800" smtClean="0"/>
              <a:t>Affected by </a:t>
            </a:r>
          </a:p>
          <a:p>
            <a:pPr marL="990600" lvl="1" indent="-533400" eaLnBrk="1" hangingPunct="1">
              <a:buFont typeface="Wingdings" panose="05000000000000000000" pitchFamily="2" charset="2"/>
              <a:buChar char="ª"/>
            </a:pPr>
            <a:r>
              <a:rPr lang="en-US" altLang="en-US" sz="2400" smtClean="0"/>
              <a:t>Body position</a:t>
            </a:r>
          </a:p>
          <a:p>
            <a:pPr marL="990600" lvl="1" indent="-533400" eaLnBrk="1" hangingPunct="1">
              <a:buFont typeface="Wingdings" panose="05000000000000000000" pitchFamily="2" charset="2"/>
              <a:buChar char="ª"/>
            </a:pPr>
            <a:r>
              <a:rPr lang="en-US" altLang="en-US" sz="2400" smtClean="0"/>
              <a:t>Hydration status</a:t>
            </a:r>
          </a:p>
          <a:p>
            <a:pPr marL="990600" lvl="1" indent="-533400" eaLnBrk="1" hangingPunct="1">
              <a:buFont typeface="Wingdings" panose="05000000000000000000" pitchFamily="2" charset="2"/>
              <a:buChar char="ª"/>
            </a:pPr>
            <a:r>
              <a:rPr lang="en-US" altLang="en-US" sz="2400" smtClean="0"/>
              <a:t>Consumption of food and beverages</a:t>
            </a:r>
          </a:p>
          <a:p>
            <a:pPr marL="990600" lvl="1" indent="-533400" eaLnBrk="1" hangingPunct="1">
              <a:buFont typeface="Wingdings" panose="05000000000000000000" pitchFamily="2" charset="2"/>
              <a:buChar char="ª"/>
            </a:pPr>
            <a:r>
              <a:rPr lang="en-US" altLang="en-US" sz="2400" smtClean="0"/>
              <a:t>Ambient air</a:t>
            </a:r>
          </a:p>
          <a:p>
            <a:pPr marL="990600" lvl="1" indent="-533400" eaLnBrk="1" hangingPunct="1">
              <a:buFont typeface="Wingdings" panose="05000000000000000000" pitchFamily="2" charset="2"/>
              <a:buChar char="ª"/>
            </a:pPr>
            <a:r>
              <a:rPr lang="en-US" altLang="en-US" sz="2400" smtClean="0"/>
              <a:t>Skin temperature</a:t>
            </a:r>
          </a:p>
          <a:p>
            <a:pPr marL="990600" lvl="1" indent="-533400" eaLnBrk="1" hangingPunct="1">
              <a:buFont typeface="Wingdings" panose="05000000000000000000" pitchFamily="2" charset="2"/>
              <a:buChar char="ª"/>
            </a:pPr>
            <a:r>
              <a:rPr lang="en-US" altLang="en-US" sz="2400" smtClean="0"/>
              <a:t>Recent physical activity</a:t>
            </a:r>
          </a:p>
          <a:p>
            <a:pPr marL="609600" indent="-609600" eaLnBrk="1" hangingPunct="1">
              <a:buFont typeface="Wingdings" panose="05000000000000000000" pitchFamily="2" charset="2"/>
              <a:buChar char="ª"/>
            </a:pPr>
            <a:r>
              <a:rPr lang="en-US" altLang="en-US" sz="2800" smtClean="0"/>
              <a:t>Most accurate: arm to leg electrodes</a:t>
            </a:r>
          </a:p>
        </p:txBody>
      </p:sp>
      <p:sp>
        <p:nvSpPr>
          <p:cNvPr id="152578" name="Rectangle 2"/>
          <p:cNvSpPr>
            <a:spLocks noGrp="1" noChangeArrowheads="1"/>
          </p:cNvSpPr>
          <p:nvPr>
            <p:ph type="title"/>
          </p:nvPr>
        </p:nvSpPr>
        <p:spPr>
          <a:xfrm>
            <a:off x="0" y="260350"/>
            <a:ext cx="9144000" cy="1431925"/>
          </a:xfrm>
        </p:spPr>
        <p:txBody>
          <a:bodyPr/>
          <a:lstStyle/>
          <a:p>
            <a:pPr eaLnBrk="1" fontAlgn="auto" hangingPunct="1">
              <a:spcAft>
                <a:spcPts val="0"/>
              </a:spcAft>
              <a:defRPr/>
            </a:pPr>
            <a:r>
              <a:rPr lang="en-US" sz="4000" dirty="0" smtClean="0"/>
              <a:t>Bioelectrical impedance </a:t>
            </a:r>
            <a:r>
              <a:rPr lang="en-US" sz="3200" dirty="0" smtClean="0">
                <a:solidFill>
                  <a:schemeClr val="tx1"/>
                </a:solidFill>
              </a:rPr>
              <a:t>(BIA)</a:t>
            </a:r>
          </a:p>
        </p:txBody>
      </p:sp>
    </p:spTree>
    <p:extLst>
      <p:ext uri="{BB962C8B-B14F-4D97-AF65-F5344CB8AC3E}">
        <p14:creationId xmlns:p14="http://schemas.microsoft.com/office/powerpoint/2010/main" val="2357942698"/>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3"/>
          <p:cNvSpPr>
            <a:spLocks noGrp="1" noChangeArrowheads="1"/>
          </p:cNvSpPr>
          <p:nvPr>
            <p:ph idx="1"/>
          </p:nvPr>
        </p:nvSpPr>
        <p:spPr>
          <a:xfrm>
            <a:off x="1116013" y="1989138"/>
            <a:ext cx="7543800" cy="3959225"/>
          </a:xfrm>
        </p:spPr>
        <p:txBody>
          <a:bodyPr/>
          <a:lstStyle/>
          <a:p>
            <a:pPr marL="609600" indent="-609600" eaLnBrk="1" hangingPunct="1">
              <a:buFont typeface="Wingdings" panose="05000000000000000000" pitchFamily="2" charset="2"/>
              <a:buChar char="ª"/>
            </a:pPr>
            <a:r>
              <a:rPr lang="en-US" altLang="en-US" smtClean="0"/>
              <a:t>Two values obtained – recorded in millimetres of Mercury [mmHg]</a:t>
            </a:r>
          </a:p>
          <a:p>
            <a:pPr marL="990600" lvl="1" indent="-533400" eaLnBrk="1" hangingPunct="1">
              <a:buFont typeface="Wingdings" panose="05000000000000000000" pitchFamily="2" charset="2"/>
              <a:buChar char="ª"/>
            </a:pPr>
            <a:r>
              <a:rPr lang="en-US" altLang="en-US" b="1" smtClean="0"/>
              <a:t>Systolic BP</a:t>
            </a:r>
            <a:r>
              <a:rPr lang="en-US" altLang="en-US" smtClean="0"/>
              <a:t>: pressure exerted on the artery walls as the heart contracts (systole)</a:t>
            </a:r>
          </a:p>
          <a:p>
            <a:pPr marL="990600" lvl="1" indent="-533400" eaLnBrk="1" hangingPunct="1">
              <a:buFont typeface="Wingdings" panose="05000000000000000000" pitchFamily="2" charset="2"/>
              <a:buChar char="ª"/>
            </a:pPr>
            <a:r>
              <a:rPr lang="en-US" altLang="en-US" b="1" smtClean="0"/>
              <a:t>Diastolic BP</a:t>
            </a:r>
            <a:r>
              <a:rPr lang="en-US" altLang="en-US" smtClean="0"/>
              <a:t>: pressure remaining in the arteries when the heart is relaxed (diastole)</a:t>
            </a:r>
          </a:p>
          <a:p>
            <a:pPr marL="990600" lvl="1" indent="-533400" eaLnBrk="1" hangingPunct="1">
              <a:buFont typeface="Wingdings" panose="05000000000000000000" pitchFamily="2" charset="2"/>
              <a:buChar char="ª"/>
            </a:pPr>
            <a:endParaRPr lang="en-US" altLang="en-US" smtClean="0"/>
          </a:p>
        </p:txBody>
      </p:sp>
      <p:sp>
        <p:nvSpPr>
          <p:cNvPr id="113666" name="Rectangle 2"/>
          <p:cNvSpPr>
            <a:spLocks noGrp="1" noChangeArrowheads="1"/>
          </p:cNvSpPr>
          <p:nvPr>
            <p:ph type="title"/>
          </p:nvPr>
        </p:nvSpPr>
        <p:spPr/>
        <p:txBody>
          <a:bodyPr/>
          <a:lstStyle/>
          <a:p>
            <a:pPr eaLnBrk="1" fontAlgn="auto" hangingPunct="1">
              <a:spcAft>
                <a:spcPts val="0"/>
              </a:spcAft>
              <a:defRPr/>
            </a:pPr>
            <a:r>
              <a:rPr lang="en-US" sz="4200" dirty="0" smtClean="0"/>
              <a:t>Casual Blood Pressure</a:t>
            </a:r>
            <a:endParaRPr lang="en-US" sz="1600" b="0" dirty="0" smtClean="0"/>
          </a:p>
        </p:txBody>
      </p:sp>
      <p:sp>
        <p:nvSpPr>
          <p:cNvPr id="80900" name="Text Box 4"/>
          <p:cNvSpPr txBox="1">
            <a:spLocks noChangeArrowheads="1"/>
          </p:cNvSpPr>
          <p:nvPr/>
        </p:nvSpPr>
        <p:spPr bwMode="auto">
          <a:xfrm>
            <a:off x="2987675" y="5013325"/>
            <a:ext cx="68262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a:t>BP =</a:t>
            </a:r>
          </a:p>
        </p:txBody>
      </p:sp>
      <p:sp>
        <p:nvSpPr>
          <p:cNvPr id="80901" name="Text Box 5"/>
          <p:cNvSpPr txBox="1">
            <a:spLocks noChangeArrowheads="1"/>
          </p:cNvSpPr>
          <p:nvPr/>
        </p:nvSpPr>
        <p:spPr bwMode="auto">
          <a:xfrm>
            <a:off x="3779838" y="4868863"/>
            <a:ext cx="1439862" cy="779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spcBef>
                <a:spcPct val="50000"/>
              </a:spcBef>
            </a:pPr>
            <a:r>
              <a:rPr lang="en-US" altLang="en-US"/>
              <a:t>Systolic BP</a:t>
            </a:r>
          </a:p>
          <a:p>
            <a:pPr>
              <a:spcBef>
                <a:spcPct val="50000"/>
              </a:spcBef>
            </a:pPr>
            <a:r>
              <a:rPr lang="en-US" altLang="en-US"/>
              <a:t>Diastolic BP</a:t>
            </a:r>
          </a:p>
        </p:txBody>
      </p:sp>
      <p:sp>
        <p:nvSpPr>
          <p:cNvPr id="80902" name="Line 6"/>
          <p:cNvSpPr>
            <a:spLocks noChangeShapeType="1"/>
          </p:cNvSpPr>
          <p:nvPr/>
        </p:nvSpPr>
        <p:spPr bwMode="auto">
          <a:xfrm>
            <a:off x="3851275" y="5229225"/>
            <a:ext cx="1223963"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80903" name="Text Box 7"/>
          <p:cNvSpPr txBox="1">
            <a:spLocks noChangeArrowheads="1"/>
          </p:cNvSpPr>
          <p:nvPr/>
        </p:nvSpPr>
        <p:spPr bwMode="auto">
          <a:xfrm>
            <a:off x="5219700" y="5013325"/>
            <a:ext cx="849313"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a:t>mmHg</a:t>
            </a:r>
          </a:p>
        </p:txBody>
      </p:sp>
    </p:spTree>
    <p:extLst>
      <p:ext uri="{BB962C8B-B14F-4D97-AF65-F5344CB8AC3E}">
        <p14:creationId xmlns:p14="http://schemas.microsoft.com/office/powerpoint/2010/main" val="420689389"/>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3"/>
          <p:cNvSpPr>
            <a:spLocks noGrp="1" noChangeArrowheads="1"/>
          </p:cNvSpPr>
          <p:nvPr>
            <p:ph idx="1"/>
          </p:nvPr>
        </p:nvSpPr>
        <p:spPr>
          <a:xfrm>
            <a:off x="1116013" y="1989138"/>
            <a:ext cx="7543800" cy="4679950"/>
          </a:xfrm>
        </p:spPr>
        <p:txBody>
          <a:bodyPr/>
          <a:lstStyle/>
          <a:p>
            <a:pPr marL="609600" indent="-609600" eaLnBrk="1" hangingPunct="1">
              <a:buFont typeface="Wingdings" panose="05000000000000000000" pitchFamily="2" charset="2"/>
              <a:buChar char="ª"/>
            </a:pPr>
            <a:r>
              <a:rPr lang="en-US" altLang="en-US" smtClean="0"/>
              <a:t>Ability to move a joint through its full range of motion (ROM)</a:t>
            </a:r>
          </a:p>
          <a:p>
            <a:pPr marL="609600" indent="-609600" eaLnBrk="1" hangingPunct="1">
              <a:buFont typeface="Wingdings" panose="05000000000000000000" pitchFamily="2" charset="2"/>
              <a:buChar char="ª"/>
            </a:pPr>
            <a:r>
              <a:rPr lang="en-US" altLang="en-US" smtClean="0"/>
              <a:t>Joint specific</a:t>
            </a:r>
          </a:p>
          <a:p>
            <a:pPr marL="609600" indent="-609600" eaLnBrk="1" hangingPunct="1">
              <a:buFont typeface="Wingdings" panose="05000000000000000000" pitchFamily="2" charset="2"/>
              <a:buChar char="ª"/>
            </a:pPr>
            <a:r>
              <a:rPr lang="en-US" altLang="en-US" smtClean="0"/>
              <a:t>Common tests</a:t>
            </a:r>
          </a:p>
          <a:p>
            <a:pPr marL="990600" lvl="1" indent="-533400" eaLnBrk="1" hangingPunct="1">
              <a:buFont typeface="Wingdings" panose="05000000000000000000" pitchFamily="2" charset="2"/>
              <a:buChar char="ª"/>
            </a:pPr>
            <a:r>
              <a:rPr lang="en-US" altLang="en-US" smtClean="0"/>
              <a:t>Sit and reach (hip &amp; lower back)</a:t>
            </a:r>
          </a:p>
          <a:p>
            <a:pPr marL="990600" lvl="1" indent="-533400" eaLnBrk="1" hangingPunct="1">
              <a:buFont typeface="Wingdings" panose="05000000000000000000" pitchFamily="2" charset="2"/>
              <a:buChar char="ª"/>
            </a:pPr>
            <a:r>
              <a:rPr lang="en-US" altLang="en-US" smtClean="0"/>
              <a:t>Arm over/under (upper extremity)</a:t>
            </a:r>
          </a:p>
          <a:p>
            <a:pPr marL="990600" lvl="1" indent="-533400" eaLnBrk="1" hangingPunct="1">
              <a:buFont typeface="Wingdings" panose="05000000000000000000" pitchFamily="2" charset="2"/>
              <a:buChar char="ª"/>
            </a:pPr>
            <a:r>
              <a:rPr lang="en-US" altLang="en-US" smtClean="0"/>
              <a:t>Yes/No Test</a:t>
            </a:r>
          </a:p>
          <a:p>
            <a:pPr marL="990600" lvl="1" indent="-533400" eaLnBrk="1" hangingPunct="1">
              <a:buFont typeface="Wingdings" panose="05000000000000000000" pitchFamily="2" charset="2"/>
              <a:buChar char="ª"/>
            </a:pPr>
            <a:endParaRPr lang="en-US" altLang="en-US" smtClean="0"/>
          </a:p>
        </p:txBody>
      </p:sp>
      <p:sp>
        <p:nvSpPr>
          <p:cNvPr id="141314" name="Rectangle 2"/>
          <p:cNvSpPr>
            <a:spLocks noGrp="1" noChangeArrowheads="1"/>
          </p:cNvSpPr>
          <p:nvPr>
            <p:ph type="title"/>
          </p:nvPr>
        </p:nvSpPr>
        <p:spPr>
          <a:xfrm>
            <a:off x="971550" y="260350"/>
            <a:ext cx="7543800" cy="1431925"/>
          </a:xfrm>
        </p:spPr>
        <p:txBody>
          <a:bodyPr/>
          <a:lstStyle/>
          <a:p>
            <a:pPr eaLnBrk="1" fontAlgn="auto" hangingPunct="1">
              <a:spcAft>
                <a:spcPts val="0"/>
              </a:spcAft>
              <a:defRPr/>
            </a:pPr>
            <a:r>
              <a:rPr lang="en-US" sz="4000" dirty="0" smtClean="0"/>
              <a:t>Testing Flexibility</a:t>
            </a:r>
          </a:p>
        </p:txBody>
      </p:sp>
    </p:spTree>
    <p:extLst>
      <p:ext uri="{BB962C8B-B14F-4D97-AF65-F5344CB8AC3E}">
        <p14:creationId xmlns:p14="http://schemas.microsoft.com/office/powerpoint/2010/main" val="2766642826"/>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3"/>
          <p:cNvSpPr>
            <a:spLocks noGrp="1" noChangeArrowheads="1"/>
          </p:cNvSpPr>
          <p:nvPr>
            <p:ph idx="1"/>
          </p:nvPr>
        </p:nvSpPr>
        <p:spPr>
          <a:xfrm>
            <a:off x="666750" y="1660525"/>
            <a:ext cx="7848600" cy="4679950"/>
          </a:xfrm>
        </p:spPr>
        <p:txBody>
          <a:bodyPr>
            <a:normAutofit lnSpcReduction="10000"/>
          </a:bodyPr>
          <a:lstStyle/>
          <a:p>
            <a:pPr marL="609600" indent="-609600" eaLnBrk="1" hangingPunct="1">
              <a:lnSpc>
                <a:spcPct val="90000"/>
              </a:lnSpc>
              <a:buFont typeface="Wingdings" panose="05000000000000000000" pitchFamily="2" charset="2"/>
              <a:buNone/>
            </a:pPr>
            <a:r>
              <a:rPr lang="en-US" altLang="en-US" sz="2800" b="1" smtClean="0"/>
              <a:t>Yes/No Test</a:t>
            </a:r>
          </a:p>
          <a:p>
            <a:pPr marL="990600" lvl="1" indent="-533400" eaLnBrk="1" hangingPunct="1">
              <a:lnSpc>
                <a:spcPct val="90000"/>
              </a:lnSpc>
              <a:buFont typeface="Wingdings" panose="05000000000000000000" pitchFamily="2" charset="2"/>
              <a:buAutoNum type="arabicPeriod"/>
            </a:pPr>
            <a:r>
              <a:rPr lang="en-US" altLang="en-US" sz="1800" smtClean="0"/>
              <a:t>Can you extend your elbow to an angle greater than 180 degrees?</a:t>
            </a:r>
          </a:p>
          <a:p>
            <a:pPr marL="990600" lvl="1" indent="-533400" eaLnBrk="1" hangingPunct="1">
              <a:lnSpc>
                <a:spcPct val="90000"/>
              </a:lnSpc>
              <a:buFont typeface="Wingdings" panose="05000000000000000000" pitchFamily="2" charset="2"/>
              <a:buAutoNum type="arabicPeriod"/>
            </a:pPr>
            <a:r>
              <a:rPr lang="en-US" altLang="en-US" sz="1800" smtClean="0"/>
              <a:t>Can you extend your knee to an angle greater than 180 degrees?</a:t>
            </a:r>
          </a:p>
          <a:p>
            <a:pPr marL="990600" lvl="1" indent="-533400" eaLnBrk="1" hangingPunct="1">
              <a:lnSpc>
                <a:spcPct val="90000"/>
              </a:lnSpc>
              <a:buFont typeface="Wingdings" panose="05000000000000000000" pitchFamily="2" charset="2"/>
              <a:buAutoNum type="arabicPeriod"/>
            </a:pPr>
            <a:r>
              <a:rPr lang="en-US" altLang="en-US" sz="1800" smtClean="0"/>
              <a:t>With knees straight and feet together can you bend forward and:</a:t>
            </a:r>
          </a:p>
          <a:p>
            <a:pPr marL="1371600" lvl="2" indent="-457200" eaLnBrk="1" hangingPunct="1">
              <a:lnSpc>
                <a:spcPct val="90000"/>
              </a:lnSpc>
              <a:buFontTx/>
              <a:buChar char="•"/>
            </a:pPr>
            <a:r>
              <a:rPr lang="en-US" altLang="en-US" sz="1800" smtClean="0"/>
              <a:t>Males: place the tips of your thumbs and fingers simultaneously on the floor?</a:t>
            </a:r>
          </a:p>
          <a:p>
            <a:pPr marL="1371600" lvl="2" indent="-457200" eaLnBrk="1" hangingPunct="1">
              <a:lnSpc>
                <a:spcPct val="90000"/>
              </a:lnSpc>
              <a:buFontTx/>
              <a:buChar char="•"/>
            </a:pPr>
            <a:r>
              <a:rPr lang="en-US" altLang="en-US" sz="1800" smtClean="0"/>
              <a:t>Females: place your palms on the floor?</a:t>
            </a:r>
          </a:p>
          <a:p>
            <a:pPr marL="990600" lvl="1" indent="-533400" eaLnBrk="1" hangingPunct="1">
              <a:lnSpc>
                <a:spcPct val="90000"/>
              </a:lnSpc>
              <a:buFontTx/>
              <a:buAutoNum type="arabicPeriod"/>
            </a:pPr>
            <a:r>
              <a:rPr lang="en-US" altLang="en-US" sz="1800" smtClean="0"/>
              <a:t>With arms folded, and keeping your feet flat on the floor, can you perform a full squat (knees and hips fully flexed) without falling backwards?</a:t>
            </a:r>
          </a:p>
          <a:p>
            <a:pPr marL="990600" lvl="1" indent="-533400" eaLnBrk="1" hangingPunct="1">
              <a:lnSpc>
                <a:spcPct val="90000"/>
              </a:lnSpc>
              <a:buFontTx/>
              <a:buAutoNum type="arabicPeriod"/>
            </a:pPr>
            <a:r>
              <a:rPr lang="en-US" altLang="en-US" sz="1800" smtClean="0"/>
              <a:t>Can you reach up behind your back and touch your opposite ear? (attempt with each arm)</a:t>
            </a:r>
          </a:p>
          <a:p>
            <a:pPr marL="990600" lvl="1" indent="-533400" eaLnBrk="1" hangingPunct="1">
              <a:lnSpc>
                <a:spcPct val="90000"/>
              </a:lnSpc>
              <a:buFontTx/>
              <a:buAutoNum type="arabicPeriod"/>
            </a:pPr>
            <a:r>
              <a:rPr lang="en-US" altLang="en-US" sz="1800" smtClean="0"/>
              <a:t>Can you reach up behind your back with one hand and over the shoulder with the other hand and touch fingers? (attempt with each arm reversing the positions)</a:t>
            </a:r>
          </a:p>
        </p:txBody>
      </p:sp>
      <p:sp>
        <p:nvSpPr>
          <p:cNvPr id="157698" name="Rectangle 2"/>
          <p:cNvSpPr>
            <a:spLocks noGrp="1" noChangeArrowheads="1"/>
          </p:cNvSpPr>
          <p:nvPr>
            <p:ph type="title"/>
          </p:nvPr>
        </p:nvSpPr>
        <p:spPr>
          <a:xfrm>
            <a:off x="971550" y="260350"/>
            <a:ext cx="7543800" cy="1431925"/>
          </a:xfrm>
        </p:spPr>
        <p:txBody>
          <a:bodyPr/>
          <a:lstStyle/>
          <a:p>
            <a:pPr eaLnBrk="1" fontAlgn="auto" hangingPunct="1">
              <a:spcAft>
                <a:spcPts val="0"/>
              </a:spcAft>
              <a:defRPr/>
            </a:pPr>
            <a:r>
              <a:rPr lang="en-US" sz="4000" dirty="0" smtClean="0"/>
              <a:t>Testing Flexibility</a:t>
            </a:r>
            <a:br>
              <a:rPr lang="en-US" sz="4000" dirty="0" smtClean="0"/>
            </a:br>
            <a:r>
              <a:rPr lang="en-US" sz="1600" b="0" dirty="0" smtClean="0">
                <a:solidFill>
                  <a:schemeClr val="tx1"/>
                </a:solidFill>
              </a:rPr>
              <a:t>(Schell &amp; </a:t>
            </a:r>
            <a:r>
              <a:rPr lang="en-US" sz="1600" b="0" dirty="0" err="1" smtClean="0">
                <a:solidFill>
                  <a:schemeClr val="tx1"/>
                </a:solidFill>
              </a:rPr>
              <a:t>Leelarthaepin</a:t>
            </a:r>
            <a:r>
              <a:rPr lang="en-US" sz="1600" b="0" dirty="0" smtClean="0">
                <a:solidFill>
                  <a:schemeClr val="tx1"/>
                </a:solidFill>
              </a:rPr>
              <a:t>, 2005, p 292-293)</a:t>
            </a:r>
          </a:p>
        </p:txBody>
      </p:sp>
    </p:spTree>
    <p:extLst>
      <p:ext uri="{BB962C8B-B14F-4D97-AF65-F5344CB8AC3E}">
        <p14:creationId xmlns:p14="http://schemas.microsoft.com/office/powerpoint/2010/main" val="3997462540"/>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3"/>
          <p:cNvSpPr>
            <a:spLocks noGrp="1" noChangeArrowheads="1"/>
          </p:cNvSpPr>
          <p:nvPr>
            <p:ph idx="1"/>
          </p:nvPr>
        </p:nvSpPr>
        <p:spPr>
          <a:xfrm>
            <a:off x="755650" y="1844675"/>
            <a:ext cx="7904163" cy="4824413"/>
          </a:xfrm>
        </p:spPr>
        <p:txBody>
          <a:bodyPr/>
          <a:lstStyle/>
          <a:p>
            <a:pPr marL="609600" indent="-609600" eaLnBrk="1" hangingPunct="1">
              <a:buFont typeface="Wingdings" panose="05000000000000000000" pitchFamily="2" charset="2"/>
              <a:buChar char="ª"/>
            </a:pPr>
            <a:r>
              <a:rPr lang="en-US" altLang="en-US" sz="2800" smtClean="0"/>
              <a:t>Determines directly or provides indirect estimation of a client’s maximal ability to contract muscles against an external resistance</a:t>
            </a:r>
          </a:p>
          <a:p>
            <a:pPr marL="609600" indent="-609600" eaLnBrk="1" hangingPunct="1">
              <a:buFont typeface="Wingdings" panose="05000000000000000000" pitchFamily="2" charset="2"/>
              <a:buChar char="ª"/>
            </a:pPr>
            <a:r>
              <a:rPr lang="en-US" altLang="en-US" sz="2800" smtClean="0"/>
              <a:t>Instructor needs to ensure correct technique</a:t>
            </a:r>
          </a:p>
          <a:p>
            <a:pPr marL="609600" indent="-609600" eaLnBrk="1" hangingPunct="1">
              <a:buFont typeface="Wingdings" panose="05000000000000000000" pitchFamily="2" charset="2"/>
              <a:buChar char="ª"/>
            </a:pPr>
            <a:r>
              <a:rPr lang="en-US" altLang="en-US" sz="2800" smtClean="0"/>
              <a:t>Various ways</a:t>
            </a:r>
          </a:p>
          <a:p>
            <a:pPr marL="990600" lvl="1" indent="-533400" eaLnBrk="1" hangingPunct="1">
              <a:buFont typeface="Wingdings" panose="05000000000000000000" pitchFamily="2" charset="2"/>
              <a:buChar char="ª"/>
            </a:pPr>
            <a:r>
              <a:rPr lang="en-US" altLang="en-US" sz="2400" smtClean="0"/>
              <a:t>Push-up Test (max pushups)</a:t>
            </a:r>
          </a:p>
          <a:p>
            <a:pPr marL="990600" lvl="1" indent="-533400" eaLnBrk="1" hangingPunct="1">
              <a:buFont typeface="Wingdings" panose="05000000000000000000" pitchFamily="2" charset="2"/>
              <a:buChar char="ª"/>
            </a:pPr>
            <a:r>
              <a:rPr lang="en-US" altLang="en-US" sz="2400" smtClean="0"/>
              <a:t>Sit-up Test (5-stage or 7-stage)</a:t>
            </a:r>
          </a:p>
          <a:p>
            <a:pPr marL="990600" lvl="1" indent="-533400" eaLnBrk="1" hangingPunct="1">
              <a:buFont typeface="Wingdings" panose="05000000000000000000" pitchFamily="2" charset="2"/>
              <a:buChar char="ª"/>
            </a:pPr>
            <a:r>
              <a:rPr lang="en-US" altLang="en-US" sz="2400" smtClean="0"/>
              <a:t>1 Repetition Maximum</a:t>
            </a:r>
          </a:p>
        </p:txBody>
      </p:sp>
      <p:sp>
        <p:nvSpPr>
          <p:cNvPr id="160770" name="Rectangle 2"/>
          <p:cNvSpPr>
            <a:spLocks noGrp="1" noChangeArrowheads="1"/>
          </p:cNvSpPr>
          <p:nvPr>
            <p:ph type="title"/>
          </p:nvPr>
        </p:nvSpPr>
        <p:spPr>
          <a:xfrm>
            <a:off x="971550" y="260350"/>
            <a:ext cx="7543800" cy="1431925"/>
          </a:xfrm>
        </p:spPr>
        <p:txBody>
          <a:bodyPr/>
          <a:lstStyle/>
          <a:p>
            <a:pPr eaLnBrk="1" fontAlgn="auto" hangingPunct="1">
              <a:spcAft>
                <a:spcPts val="0"/>
              </a:spcAft>
              <a:defRPr/>
            </a:pPr>
            <a:r>
              <a:rPr lang="en-US" sz="4200" dirty="0" smtClean="0"/>
              <a:t>Testing Muscular Strength</a:t>
            </a:r>
            <a:r>
              <a:rPr lang="en-US" sz="4200" dirty="0" smtClean="0">
                <a:solidFill>
                  <a:schemeClr val="tx1"/>
                </a:solidFill>
              </a:rPr>
              <a:t/>
            </a:r>
            <a:br>
              <a:rPr lang="en-US" sz="4200" dirty="0" smtClean="0">
                <a:solidFill>
                  <a:schemeClr val="tx1"/>
                </a:solidFill>
              </a:rPr>
            </a:br>
            <a:r>
              <a:rPr lang="en-US" sz="1600" b="0" dirty="0" smtClean="0">
                <a:solidFill>
                  <a:schemeClr val="tx1"/>
                </a:solidFill>
              </a:rPr>
              <a:t> (</a:t>
            </a:r>
            <a:r>
              <a:rPr lang="en-US" sz="1600" b="0" dirty="0" err="1" smtClean="0">
                <a:solidFill>
                  <a:schemeClr val="tx1"/>
                </a:solidFill>
              </a:rPr>
              <a:t>Marchese</a:t>
            </a:r>
            <a:r>
              <a:rPr lang="en-US" sz="1600" b="0" dirty="0" smtClean="0">
                <a:solidFill>
                  <a:schemeClr val="tx1"/>
                </a:solidFill>
              </a:rPr>
              <a:t> &amp; Hill, 2011, p 157-159)</a:t>
            </a:r>
          </a:p>
        </p:txBody>
      </p:sp>
    </p:spTree>
    <p:extLst>
      <p:ext uri="{BB962C8B-B14F-4D97-AF65-F5344CB8AC3E}">
        <p14:creationId xmlns:p14="http://schemas.microsoft.com/office/powerpoint/2010/main" val="2258066190"/>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3"/>
          <p:cNvSpPr>
            <a:spLocks noGrp="1" noChangeArrowheads="1"/>
          </p:cNvSpPr>
          <p:nvPr>
            <p:ph idx="1"/>
          </p:nvPr>
        </p:nvSpPr>
        <p:spPr>
          <a:xfrm>
            <a:off x="1116013" y="1989138"/>
            <a:ext cx="7543800" cy="4679950"/>
          </a:xfrm>
        </p:spPr>
        <p:txBody>
          <a:bodyPr/>
          <a:lstStyle/>
          <a:p>
            <a:pPr marL="609600" indent="-609600" eaLnBrk="1" hangingPunct="1">
              <a:buFont typeface="Wingdings" panose="05000000000000000000" pitchFamily="2" charset="2"/>
              <a:buChar char="ª"/>
            </a:pPr>
            <a:r>
              <a:rPr lang="en-US" altLang="en-US" smtClean="0"/>
              <a:t>Seven Stage Sit-Up Test</a:t>
            </a:r>
          </a:p>
          <a:p>
            <a:pPr marL="990600" lvl="1" indent="-533400" eaLnBrk="1" hangingPunct="1">
              <a:buFont typeface="Wingdings" panose="05000000000000000000" pitchFamily="2" charset="2"/>
              <a:buChar char="ª"/>
            </a:pPr>
            <a:r>
              <a:rPr lang="en-US" altLang="en-US" smtClean="0"/>
              <a:t>Gives an assessment of abdominal strength</a:t>
            </a:r>
          </a:p>
          <a:p>
            <a:pPr marL="1371600" lvl="2" indent="-457200" eaLnBrk="1" hangingPunct="1">
              <a:buFont typeface="Wingdings" panose="05000000000000000000" pitchFamily="2" charset="2"/>
              <a:buChar char="ª"/>
            </a:pPr>
            <a:r>
              <a:rPr lang="en-US" altLang="en-US" smtClean="0"/>
              <a:t>Stage 1: palm over knees</a:t>
            </a:r>
          </a:p>
          <a:p>
            <a:pPr marL="1371600" lvl="2" indent="-457200" eaLnBrk="1" hangingPunct="1">
              <a:buFont typeface="Wingdings" panose="05000000000000000000" pitchFamily="2" charset="2"/>
              <a:buChar char="ª"/>
            </a:pPr>
            <a:r>
              <a:rPr lang="en-US" altLang="en-US" smtClean="0"/>
              <a:t>Stage 2: Elbows over knees</a:t>
            </a:r>
          </a:p>
          <a:p>
            <a:pPr marL="1371600" lvl="2" indent="-457200" eaLnBrk="1" hangingPunct="1">
              <a:buFont typeface="Wingdings" panose="05000000000000000000" pitchFamily="2" charset="2"/>
              <a:buChar char="ª"/>
            </a:pPr>
            <a:r>
              <a:rPr lang="en-US" altLang="en-US" smtClean="0"/>
              <a:t>Stage 3: Forearms to thighs</a:t>
            </a:r>
          </a:p>
          <a:p>
            <a:pPr marL="1371600" lvl="2" indent="-457200" eaLnBrk="1" hangingPunct="1">
              <a:buFont typeface="Wingdings" panose="05000000000000000000" pitchFamily="2" charset="2"/>
              <a:buChar char="ª"/>
            </a:pPr>
            <a:r>
              <a:rPr lang="en-US" altLang="en-US" smtClean="0"/>
              <a:t>Stage 4: Elbows to mid-thighs</a:t>
            </a:r>
          </a:p>
          <a:p>
            <a:pPr marL="1371600" lvl="2" indent="-457200" eaLnBrk="1" hangingPunct="1">
              <a:buFont typeface="Wingdings" panose="05000000000000000000" pitchFamily="2" charset="2"/>
              <a:buChar char="ª"/>
            </a:pPr>
            <a:r>
              <a:rPr lang="en-US" altLang="en-US" smtClean="0"/>
              <a:t>Stage 5: Chest to thighs</a:t>
            </a:r>
          </a:p>
          <a:p>
            <a:pPr marL="1371600" lvl="2" indent="-457200" eaLnBrk="1" hangingPunct="1">
              <a:buFont typeface="Wingdings" panose="05000000000000000000" pitchFamily="2" charset="2"/>
              <a:buChar char="ª"/>
            </a:pPr>
            <a:r>
              <a:rPr lang="en-US" altLang="en-US" smtClean="0"/>
              <a:t>Stage 6: Chest to thighs with 2.5 kg mass</a:t>
            </a:r>
          </a:p>
          <a:p>
            <a:pPr marL="1371600" lvl="2" indent="-457200" eaLnBrk="1" hangingPunct="1">
              <a:buFont typeface="Wingdings" panose="05000000000000000000" pitchFamily="2" charset="2"/>
              <a:buChar char="ª"/>
            </a:pPr>
            <a:r>
              <a:rPr lang="en-US" altLang="en-US" smtClean="0"/>
              <a:t>Stage 7: Chest to thighs with 5 kg mass</a:t>
            </a:r>
          </a:p>
        </p:txBody>
      </p:sp>
      <p:sp>
        <p:nvSpPr>
          <p:cNvPr id="135170" name="Rectangle 2"/>
          <p:cNvSpPr>
            <a:spLocks noGrp="1" noChangeArrowheads="1"/>
          </p:cNvSpPr>
          <p:nvPr>
            <p:ph type="title"/>
          </p:nvPr>
        </p:nvSpPr>
        <p:spPr>
          <a:xfrm>
            <a:off x="971550" y="260350"/>
            <a:ext cx="7543800" cy="1431925"/>
          </a:xfrm>
        </p:spPr>
        <p:txBody>
          <a:bodyPr/>
          <a:lstStyle/>
          <a:p>
            <a:pPr eaLnBrk="1" fontAlgn="auto" hangingPunct="1">
              <a:spcAft>
                <a:spcPts val="0"/>
              </a:spcAft>
              <a:defRPr/>
            </a:pPr>
            <a:r>
              <a:rPr lang="en-US" sz="4200" dirty="0" smtClean="0"/>
              <a:t>Testing Muscular Strength</a:t>
            </a:r>
            <a:r>
              <a:rPr lang="en-US" sz="4200" dirty="0" smtClean="0">
                <a:solidFill>
                  <a:schemeClr val="tx1"/>
                </a:solidFill>
              </a:rPr>
              <a:t/>
            </a:r>
            <a:br>
              <a:rPr lang="en-US" sz="4200" dirty="0" smtClean="0">
                <a:solidFill>
                  <a:schemeClr val="tx1"/>
                </a:solidFill>
              </a:rPr>
            </a:br>
            <a:r>
              <a:rPr lang="en-US" sz="1600" b="0" dirty="0" smtClean="0">
                <a:solidFill>
                  <a:schemeClr val="tx1"/>
                </a:solidFill>
              </a:rPr>
              <a:t> (</a:t>
            </a:r>
            <a:r>
              <a:rPr lang="en-US" sz="1600" b="0" dirty="0" err="1" smtClean="0">
                <a:solidFill>
                  <a:schemeClr val="tx1"/>
                </a:solidFill>
              </a:rPr>
              <a:t>Marchese</a:t>
            </a:r>
            <a:r>
              <a:rPr lang="en-US" sz="1600" b="0" dirty="0" smtClean="0">
                <a:solidFill>
                  <a:schemeClr val="tx1"/>
                </a:solidFill>
              </a:rPr>
              <a:t> &amp; Hill, 2011, p 157-158)</a:t>
            </a:r>
          </a:p>
        </p:txBody>
      </p:sp>
    </p:spTree>
    <p:extLst>
      <p:ext uri="{BB962C8B-B14F-4D97-AF65-F5344CB8AC3E}">
        <p14:creationId xmlns:p14="http://schemas.microsoft.com/office/powerpoint/2010/main" val="3446736189"/>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3"/>
          <p:cNvSpPr>
            <a:spLocks noGrp="1" noChangeArrowheads="1"/>
          </p:cNvSpPr>
          <p:nvPr>
            <p:ph idx="1"/>
          </p:nvPr>
        </p:nvSpPr>
        <p:spPr>
          <a:xfrm>
            <a:off x="1187450" y="1692275"/>
            <a:ext cx="7543800" cy="4679950"/>
          </a:xfrm>
        </p:spPr>
        <p:txBody>
          <a:bodyPr/>
          <a:lstStyle/>
          <a:p>
            <a:pPr marL="609600" indent="-609600" eaLnBrk="1" hangingPunct="1">
              <a:buFont typeface="Wingdings" panose="05000000000000000000" pitchFamily="2" charset="2"/>
              <a:buChar char="ª"/>
            </a:pPr>
            <a:r>
              <a:rPr lang="en-US" altLang="en-US" smtClean="0"/>
              <a:t>Repetition Maximum</a:t>
            </a:r>
          </a:p>
          <a:p>
            <a:pPr marL="990600" lvl="1" indent="-533400" eaLnBrk="1" hangingPunct="1">
              <a:buFont typeface="Wingdings" panose="05000000000000000000" pitchFamily="2" charset="2"/>
              <a:buChar char="ª"/>
            </a:pPr>
            <a:r>
              <a:rPr lang="en-US" altLang="en-US" smtClean="0"/>
              <a:t>Gives an idea of maximal force production</a:t>
            </a:r>
          </a:p>
          <a:p>
            <a:pPr marL="990600" lvl="1" indent="-533400" eaLnBrk="1" hangingPunct="1">
              <a:buFont typeface="Wingdings" panose="05000000000000000000" pitchFamily="2" charset="2"/>
              <a:buChar char="ª"/>
            </a:pPr>
            <a:r>
              <a:rPr lang="en-US" altLang="en-US" smtClean="0"/>
              <a:t>Used in determining starting intensities for resistance exercises (here’s a few):</a:t>
            </a:r>
          </a:p>
          <a:p>
            <a:pPr marL="1371600" lvl="2" indent="-457200" eaLnBrk="1" hangingPunct="1">
              <a:buFont typeface="Wingdings" panose="05000000000000000000" pitchFamily="2" charset="2"/>
              <a:buChar char="ª"/>
            </a:pPr>
            <a:r>
              <a:rPr lang="en-US" altLang="en-US" smtClean="0"/>
              <a:t>Bench Press</a:t>
            </a:r>
          </a:p>
          <a:p>
            <a:pPr marL="1371600" lvl="2" indent="-457200" eaLnBrk="1" hangingPunct="1">
              <a:buFont typeface="Wingdings" panose="05000000000000000000" pitchFamily="2" charset="2"/>
              <a:buChar char="ª"/>
            </a:pPr>
            <a:r>
              <a:rPr lang="en-US" altLang="en-US" smtClean="0"/>
              <a:t>Leg Press</a:t>
            </a:r>
          </a:p>
          <a:p>
            <a:pPr marL="1371600" lvl="2" indent="-457200" eaLnBrk="1" hangingPunct="1">
              <a:buFont typeface="Wingdings" panose="05000000000000000000" pitchFamily="2" charset="2"/>
              <a:buChar char="ª"/>
            </a:pPr>
            <a:r>
              <a:rPr lang="en-US" altLang="en-US" smtClean="0"/>
              <a:t>Overhead Press</a:t>
            </a:r>
          </a:p>
          <a:p>
            <a:pPr marL="1371600" lvl="2" indent="-457200" eaLnBrk="1" hangingPunct="1">
              <a:buFont typeface="Wingdings" panose="05000000000000000000" pitchFamily="2" charset="2"/>
              <a:buChar char="ª"/>
            </a:pPr>
            <a:r>
              <a:rPr lang="en-US" altLang="en-US" smtClean="0"/>
              <a:t>Biceps Curl</a:t>
            </a:r>
          </a:p>
          <a:p>
            <a:pPr marL="1371600" lvl="2" indent="-457200" eaLnBrk="1" hangingPunct="1">
              <a:buFont typeface="Wingdings" panose="05000000000000000000" pitchFamily="2" charset="2"/>
              <a:buChar char="ª"/>
            </a:pPr>
            <a:r>
              <a:rPr lang="en-US" altLang="en-US" smtClean="0"/>
              <a:t>Lateral Pull-Down</a:t>
            </a:r>
          </a:p>
        </p:txBody>
      </p:sp>
      <p:sp>
        <p:nvSpPr>
          <p:cNvPr id="137218" name="Rectangle 2"/>
          <p:cNvSpPr>
            <a:spLocks noGrp="1" noChangeArrowheads="1"/>
          </p:cNvSpPr>
          <p:nvPr>
            <p:ph type="title"/>
          </p:nvPr>
        </p:nvSpPr>
        <p:spPr>
          <a:xfrm>
            <a:off x="971550" y="260350"/>
            <a:ext cx="7543800" cy="1431925"/>
          </a:xfrm>
        </p:spPr>
        <p:txBody>
          <a:bodyPr/>
          <a:lstStyle/>
          <a:p>
            <a:pPr eaLnBrk="1" fontAlgn="auto" hangingPunct="1">
              <a:spcAft>
                <a:spcPts val="0"/>
              </a:spcAft>
              <a:defRPr/>
            </a:pPr>
            <a:r>
              <a:rPr lang="en-US" sz="4200" dirty="0" smtClean="0"/>
              <a:t>Testing Muscular Strength</a:t>
            </a:r>
            <a:r>
              <a:rPr lang="en-US" sz="4200" dirty="0" smtClean="0">
                <a:solidFill>
                  <a:schemeClr val="tx1"/>
                </a:solidFill>
              </a:rPr>
              <a:t/>
            </a:r>
            <a:br>
              <a:rPr lang="en-US" sz="4200" dirty="0" smtClean="0">
                <a:solidFill>
                  <a:schemeClr val="tx1"/>
                </a:solidFill>
              </a:rPr>
            </a:br>
            <a:r>
              <a:rPr lang="en-US" sz="1600" b="0" dirty="0" smtClean="0">
                <a:solidFill>
                  <a:schemeClr val="tx1"/>
                </a:solidFill>
              </a:rPr>
              <a:t>(</a:t>
            </a:r>
            <a:r>
              <a:rPr lang="en-US" sz="1600" b="0" dirty="0" err="1" smtClean="0">
                <a:solidFill>
                  <a:schemeClr val="tx1"/>
                </a:solidFill>
              </a:rPr>
              <a:t>Marchese</a:t>
            </a:r>
            <a:r>
              <a:rPr lang="en-US" sz="1600" b="0" dirty="0" smtClean="0">
                <a:solidFill>
                  <a:schemeClr val="tx1"/>
                </a:solidFill>
              </a:rPr>
              <a:t> &amp; Hill, 2011, Pp 158-159)</a:t>
            </a:r>
          </a:p>
        </p:txBody>
      </p:sp>
    </p:spTree>
    <p:extLst>
      <p:ext uri="{BB962C8B-B14F-4D97-AF65-F5344CB8AC3E}">
        <p14:creationId xmlns:p14="http://schemas.microsoft.com/office/powerpoint/2010/main" val="2174402823"/>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3"/>
          <p:cNvSpPr>
            <a:spLocks noGrp="1" noChangeArrowheads="1"/>
          </p:cNvSpPr>
          <p:nvPr>
            <p:ph idx="1"/>
          </p:nvPr>
        </p:nvSpPr>
        <p:spPr>
          <a:xfrm>
            <a:off x="1116013" y="1989138"/>
            <a:ext cx="7543800" cy="4679950"/>
          </a:xfrm>
        </p:spPr>
        <p:txBody>
          <a:bodyPr/>
          <a:lstStyle/>
          <a:p>
            <a:pPr marL="609600" indent="-609600" eaLnBrk="1" hangingPunct="1">
              <a:buFont typeface="Wingdings" panose="05000000000000000000" pitchFamily="2" charset="2"/>
              <a:buChar char="ª"/>
            </a:pPr>
            <a:r>
              <a:rPr lang="en-US" altLang="en-US" smtClean="0"/>
              <a:t>Specific to muscle or groups of muscles being targeted</a:t>
            </a:r>
          </a:p>
          <a:p>
            <a:pPr marL="990600" lvl="1" indent="-533400" eaLnBrk="1" hangingPunct="1">
              <a:buFont typeface="Wingdings" panose="05000000000000000000" pitchFamily="2" charset="2"/>
              <a:buChar char="ª"/>
            </a:pPr>
            <a:r>
              <a:rPr lang="en-US" altLang="en-US" b="1" smtClean="0"/>
              <a:t>Static</a:t>
            </a:r>
            <a:r>
              <a:rPr lang="en-US" altLang="en-US" smtClean="0"/>
              <a:t>: held in position for a period of time</a:t>
            </a:r>
          </a:p>
          <a:p>
            <a:pPr marL="990600" lvl="1" indent="-533400" eaLnBrk="1" hangingPunct="1">
              <a:buFont typeface="Wingdings" panose="05000000000000000000" pitchFamily="2" charset="2"/>
              <a:buChar char="ª"/>
            </a:pPr>
            <a:r>
              <a:rPr lang="en-US" altLang="en-US" b="1" smtClean="0"/>
              <a:t>Dynamic</a:t>
            </a:r>
            <a:r>
              <a:rPr lang="en-US" altLang="en-US" smtClean="0"/>
              <a:t>: body part moved repeatedly throughout a range of motion</a:t>
            </a:r>
          </a:p>
          <a:p>
            <a:pPr marL="1371600" lvl="2" indent="-457200" eaLnBrk="1" hangingPunct="1">
              <a:buFont typeface="Wingdings" panose="05000000000000000000" pitchFamily="2" charset="2"/>
              <a:buChar char="ª"/>
            </a:pPr>
            <a:r>
              <a:rPr lang="en-US" altLang="en-US" smtClean="0"/>
              <a:t>Count number of reps in a period of time or until exhaustion</a:t>
            </a:r>
          </a:p>
          <a:p>
            <a:pPr marL="1371600" lvl="2" indent="-457200" eaLnBrk="1" hangingPunct="1">
              <a:buFont typeface="Wingdings" panose="05000000000000000000" pitchFamily="2" charset="2"/>
              <a:buChar char="ª"/>
            </a:pPr>
            <a:r>
              <a:rPr lang="en-US" altLang="en-US" smtClean="0"/>
              <a:t>Push-up Test (tricep, shoulder, chest)</a:t>
            </a:r>
          </a:p>
          <a:p>
            <a:pPr marL="1371600" lvl="2" indent="-457200" eaLnBrk="1" hangingPunct="1">
              <a:buFont typeface="Wingdings" panose="05000000000000000000" pitchFamily="2" charset="2"/>
              <a:buChar char="ª"/>
            </a:pPr>
            <a:r>
              <a:rPr lang="en-US" altLang="en-US" smtClean="0"/>
              <a:t>Abdominal crunch test (trunk &amp; hip flexors)</a:t>
            </a:r>
          </a:p>
        </p:txBody>
      </p:sp>
      <p:sp>
        <p:nvSpPr>
          <p:cNvPr id="139266" name="Rectangle 2"/>
          <p:cNvSpPr>
            <a:spLocks noGrp="1" noChangeArrowheads="1"/>
          </p:cNvSpPr>
          <p:nvPr>
            <p:ph type="title"/>
          </p:nvPr>
        </p:nvSpPr>
        <p:spPr>
          <a:xfrm>
            <a:off x="971550" y="260350"/>
            <a:ext cx="7543800" cy="1431925"/>
          </a:xfrm>
        </p:spPr>
        <p:txBody>
          <a:bodyPr/>
          <a:lstStyle/>
          <a:p>
            <a:pPr eaLnBrk="1" fontAlgn="auto" hangingPunct="1">
              <a:spcAft>
                <a:spcPts val="0"/>
              </a:spcAft>
              <a:defRPr/>
            </a:pPr>
            <a:r>
              <a:rPr lang="en-US" sz="4000" dirty="0" smtClean="0"/>
              <a:t>Testing Muscular Endurance</a:t>
            </a:r>
          </a:p>
        </p:txBody>
      </p:sp>
    </p:spTree>
    <p:extLst>
      <p:ext uri="{BB962C8B-B14F-4D97-AF65-F5344CB8AC3E}">
        <p14:creationId xmlns:p14="http://schemas.microsoft.com/office/powerpoint/2010/main" val="4218072512"/>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3"/>
          <p:cNvSpPr>
            <a:spLocks noGrp="1" noChangeArrowheads="1"/>
          </p:cNvSpPr>
          <p:nvPr>
            <p:ph idx="1"/>
          </p:nvPr>
        </p:nvSpPr>
        <p:spPr>
          <a:xfrm>
            <a:off x="1116013" y="1989138"/>
            <a:ext cx="7543800" cy="4679950"/>
          </a:xfrm>
        </p:spPr>
        <p:txBody>
          <a:bodyPr/>
          <a:lstStyle/>
          <a:p>
            <a:pPr marL="609600" indent="-609600" eaLnBrk="1" hangingPunct="1">
              <a:buFont typeface="Wingdings" panose="05000000000000000000" pitchFamily="2" charset="2"/>
              <a:buChar char="ª"/>
            </a:pPr>
            <a:r>
              <a:rPr lang="en-US" altLang="en-US" b="1" smtClean="0"/>
              <a:t>Dynamic</a:t>
            </a:r>
            <a:r>
              <a:rPr lang="en-US" altLang="en-US" smtClean="0">
                <a:solidFill>
                  <a:srgbClr val="FFFF00"/>
                </a:solidFill>
              </a:rPr>
              <a:t>: </a:t>
            </a:r>
            <a:r>
              <a:rPr lang="en-US" altLang="en-US" smtClean="0"/>
              <a:t>Body Resistance Tests</a:t>
            </a:r>
          </a:p>
          <a:p>
            <a:pPr marL="609600" indent="-609600" eaLnBrk="1" hangingPunct="1">
              <a:buFont typeface="Wingdings" panose="05000000000000000000" pitchFamily="2" charset="2"/>
              <a:buChar char="ª"/>
            </a:pPr>
            <a:r>
              <a:rPr lang="en-US" altLang="en-US" smtClean="0"/>
              <a:t>Count number of reps in a period of time or until exhaustion</a:t>
            </a:r>
          </a:p>
          <a:p>
            <a:pPr marL="1371600" lvl="2" indent="-457200" eaLnBrk="1" hangingPunct="1">
              <a:buFont typeface="Wingdings" panose="05000000000000000000" pitchFamily="2" charset="2"/>
              <a:buChar char="ª"/>
            </a:pPr>
            <a:r>
              <a:rPr lang="en-US" altLang="en-US" smtClean="0"/>
              <a:t>Push-up Test (tricep, shoulder, chest)</a:t>
            </a:r>
          </a:p>
          <a:p>
            <a:pPr marL="1371600" lvl="2" indent="-457200" eaLnBrk="1" hangingPunct="1">
              <a:buFont typeface="Wingdings" panose="05000000000000000000" pitchFamily="2" charset="2"/>
              <a:buChar char="ª"/>
            </a:pPr>
            <a:r>
              <a:rPr lang="en-US" altLang="en-US" smtClean="0"/>
              <a:t>Knee Push-up Test (tricep, shoulder, chest)</a:t>
            </a:r>
          </a:p>
          <a:p>
            <a:pPr marL="1371600" lvl="2" indent="-457200" eaLnBrk="1" hangingPunct="1">
              <a:buFont typeface="Wingdings" panose="05000000000000000000" pitchFamily="2" charset="2"/>
              <a:buChar char="ª"/>
            </a:pPr>
            <a:r>
              <a:rPr lang="en-US" altLang="en-US" smtClean="0"/>
              <a:t>Sit-Ups (trunk &amp; hip flexors)</a:t>
            </a:r>
          </a:p>
          <a:p>
            <a:pPr marL="1371600" lvl="2" indent="-457200" eaLnBrk="1" hangingPunct="1">
              <a:buFont typeface="Wingdings" panose="05000000000000000000" pitchFamily="2" charset="2"/>
              <a:buChar char="ª"/>
            </a:pPr>
            <a:r>
              <a:rPr lang="en-US" altLang="en-US" smtClean="0"/>
              <a:t>Flexed Arm Hang</a:t>
            </a:r>
          </a:p>
        </p:txBody>
      </p:sp>
      <p:sp>
        <p:nvSpPr>
          <p:cNvPr id="155650" name="Rectangle 2"/>
          <p:cNvSpPr>
            <a:spLocks noGrp="1" noChangeArrowheads="1"/>
          </p:cNvSpPr>
          <p:nvPr>
            <p:ph type="title"/>
          </p:nvPr>
        </p:nvSpPr>
        <p:spPr>
          <a:xfrm>
            <a:off x="971550" y="260350"/>
            <a:ext cx="7543800" cy="1431925"/>
          </a:xfrm>
        </p:spPr>
        <p:txBody>
          <a:bodyPr/>
          <a:lstStyle/>
          <a:p>
            <a:pPr eaLnBrk="1" fontAlgn="auto" hangingPunct="1">
              <a:spcAft>
                <a:spcPts val="0"/>
              </a:spcAft>
              <a:defRPr/>
            </a:pPr>
            <a:r>
              <a:rPr lang="en-US" sz="4000" dirty="0" smtClean="0"/>
              <a:t>Testing Muscular Endurance</a:t>
            </a:r>
          </a:p>
        </p:txBody>
      </p:sp>
    </p:spTree>
    <p:extLst>
      <p:ext uri="{BB962C8B-B14F-4D97-AF65-F5344CB8AC3E}">
        <p14:creationId xmlns:p14="http://schemas.microsoft.com/office/powerpoint/2010/main" val="3037790906"/>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3"/>
          <p:cNvSpPr>
            <a:spLocks noGrp="1" noChangeArrowheads="1"/>
          </p:cNvSpPr>
          <p:nvPr>
            <p:ph idx="1"/>
          </p:nvPr>
        </p:nvSpPr>
        <p:spPr>
          <a:xfrm>
            <a:off x="1116013" y="1989138"/>
            <a:ext cx="7543800" cy="4679950"/>
          </a:xfrm>
        </p:spPr>
        <p:txBody>
          <a:bodyPr/>
          <a:lstStyle/>
          <a:p>
            <a:pPr marL="609600" indent="-609600" eaLnBrk="1" hangingPunct="1">
              <a:buFont typeface="Wingdings" panose="05000000000000000000" pitchFamily="2" charset="2"/>
              <a:buChar char="ª"/>
            </a:pPr>
            <a:r>
              <a:rPr lang="en-US" altLang="en-US" smtClean="0"/>
              <a:t>VO2max = greatest amount of O2 the body can consume into a 1-min period</a:t>
            </a:r>
          </a:p>
          <a:p>
            <a:pPr marL="609600" indent="-609600" eaLnBrk="1" hangingPunct="1">
              <a:buFont typeface="Wingdings" panose="05000000000000000000" pitchFamily="2" charset="2"/>
              <a:buChar char="ª"/>
            </a:pPr>
            <a:r>
              <a:rPr lang="en-US" altLang="en-US" smtClean="0"/>
              <a:t>Dependent upon 3 areas</a:t>
            </a:r>
          </a:p>
          <a:p>
            <a:pPr marL="990600" lvl="1" indent="-533400" eaLnBrk="1" hangingPunct="1">
              <a:buFont typeface="Wingdings" panose="05000000000000000000" pitchFamily="2" charset="2"/>
              <a:buChar char="ª"/>
            </a:pPr>
            <a:r>
              <a:rPr lang="en-US" altLang="en-US" smtClean="0"/>
              <a:t>Body’s ability to take in O2</a:t>
            </a:r>
          </a:p>
          <a:p>
            <a:pPr marL="990600" lvl="1" indent="-533400" eaLnBrk="1" hangingPunct="1">
              <a:buFont typeface="Wingdings" panose="05000000000000000000" pitchFamily="2" charset="2"/>
              <a:buChar char="ª"/>
            </a:pPr>
            <a:r>
              <a:rPr lang="en-US" altLang="en-US" smtClean="0"/>
              <a:t>Vascular system’s ability to deliver oxygenated blood</a:t>
            </a:r>
          </a:p>
          <a:p>
            <a:pPr marL="990600" lvl="1" indent="-533400" eaLnBrk="1" hangingPunct="1">
              <a:buFont typeface="Wingdings" panose="05000000000000000000" pitchFamily="2" charset="2"/>
              <a:buChar char="ª"/>
            </a:pPr>
            <a:r>
              <a:rPr lang="en-US" altLang="en-US" smtClean="0"/>
              <a:t>Working muscle’s ability to utilise delivered O2</a:t>
            </a:r>
          </a:p>
        </p:txBody>
      </p:sp>
      <p:sp>
        <p:nvSpPr>
          <p:cNvPr id="121858" name="Rectangle 2"/>
          <p:cNvSpPr>
            <a:spLocks noGrp="1" noChangeArrowheads="1"/>
          </p:cNvSpPr>
          <p:nvPr>
            <p:ph type="title"/>
          </p:nvPr>
        </p:nvSpPr>
        <p:spPr/>
        <p:txBody>
          <a:bodyPr>
            <a:normAutofit/>
          </a:bodyPr>
          <a:lstStyle/>
          <a:p>
            <a:pPr eaLnBrk="1" fontAlgn="auto" hangingPunct="1">
              <a:spcAft>
                <a:spcPts val="0"/>
              </a:spcAft>
              <a:defRPr/>
            </a:pPr>
            <a:r>
              <a:rPr lang="en-US" sz="3800" dirty="0" smtClean="0"/>
              <a:t>Testing CV System</a:t>
            </a:r>
            <a:br>
              <a:rPr lang="en-US" sz="3800" dirty="0" smtClean="0"/>
            </a:br>
            <a:r>
              <a:rPr lang="en-US" sz="3800" dirty="0" smtClean="0"/>
              <a:t>Maximal O2 Uptake Test </a:t>
            </a:r>
            <a:r>
              <a:rPr lang="en-US" sz="2400" dirty="0" smtClean="0">
                <a:solidFill>
                  <a:schemeClr val="tx1"/>
                </a:solidFill>
              </a:rPr>
              <a:t>(VO2max)</a:t>
            </a:r>
          </a:p>
        </p:txBody>
      </p:sp>
    </p:spTree>
    <p:extLst>
      <p:ext uri="{BB962C8B-B14F-4D97-AF65-F5344CB8AC3E}">
        <p14:creationId xmlns:p14="http://schemas.microsoft.com/office/powerpoint/2010/main" val="2677252343"/>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3"/>
          <p:cNvSpPr>
            <a:spLocks noGrp="1" noChangeArrowheads="1"/>
          </p:cNvSpPr>
          <p:nvPr>
            <p:ph idx="1"/>
          </p:nvPr>
        </p:nvSpPr>
        <p:spPr>
          <a:xfrm>
            <a:off x="1116013" y="1989138"/>
            <a:ext cx="7543800" cy="4679950"/>
          </a:xfrm>
        </p:spPr>
        <p:txBody>
          <a:bodyPr/>
          <a:lstStyle/>
          <a:p>
            <a:pPr marL="609600" indent="-609600" eaLnBrk="1" hangingPunct="1">
              <a:lnSpc>
                <a:spcPct val="90000"/>
              </a:lnSpc>
              <a:buFont typeface="Wingdings" panose="05000000000000000000" pitchFamily="2" charset="2"/>
              <a:buChar char="ª"/>
            </a:pPr>
            <a:r>
              <a:rPr lang="en-US" altLang="en-US" smtClean="0"/>
              <a:t>Heart, lungs and blood vessels must be functioning properly</a:t>
            </a:r>
          </a:p>
          <a:p>
            <a:pPr marL="609600" indent="-609600" eaLnBrk="1" hangingPunct="1">
              <a:lnSpc>
                <a:spcPct val="90000"/>
              </a:lnSpc>
              <a:buFont typeface="Wingdings" panose="05000000000000000000" pitchFamily="2" charset="2"/>
              <a:buChar char="ª"/>
            </a:pPr>
            <a:r>
              <a:rPr lang="en-US" altLang="en-US" smtClean="0"/>
              <a:t>Process of O2 delivery to the tissues by the RBC must be normal</a:t>
            </a:r>
          </a:p>
          <a:p>
            <a:pPr marL="609600" indent="-609600" eaLnBrk="1" hangingPunct="1">
              <a:lnSpc>
                <a:spcPct val="90000"/>
              </a:lnSpc>
              <a:buFont typeface="Wingdings" panose="05000000000000000000" pitchFamily="2" charset="2"/>
              <a:buChar char="ª"/>
            </a:pPr>
            <a:r>
              <a:rPr lang="en-US" altLang="en-US" smtClean="0"/>
              <a:t>Blood vessels must be able to shift blood to the working muscles</a:t>
            </a:r>
          </a:p>
          <a:p>
            <a:pPr marL="609600" indent="-609600" eaLnBrk="1" hangingPunct="1">
              <a:lnSpc>
                <a:spcPct val="90000"/>
              </a:lnSpc>
              <a:buFont typeface="Wingdings" panose="05000000000000000000" pitchFamily="2" charset="2"/>
              <a:buChar char="ª"/>
            </a:pPr>
            <a:r>
              <a:rPr lang="en-US" altLang="en-US" smtClean="0"/>
              <a:t>Tissues must have normal capacity to utilise the O2 that is delivered to them</a:t>
            </a:r>
          </a:p>
        </p:txBody>
      </p:sp>
      <p:sp>
        <p:nvSpPr>
          <p:cNvPr id="123906" name="Rectangle 2"/>
          <p:cNvSpPr>
            <a:spLocks noGrp="1" noChangeArrowheads="1"/>
          </p:cNvSpPr>
          <p:nvPr>
            <p:ph type="title"/>
          </p:nvPr>
        </p:nvSpPr>
        <p:spPr>
          <a:xfrm>
            <a:off x="971550" y="260350"/>
            <a:ext cx="7543800" cy="1431925"/>
          </a:xfrm>
        </p:spPr>
        <p:txBody>
          <a:bodyPr/>
          <a:lstStyle/>
          <a:p>
            <a:pPr eaLnBrk="1" fontAlgn="auto" hangingPunct="1">
              <a:spcAft>
                <a:spcPts val="0"/>
              </a:spcAft>
              <a:defRPr/>
            </a:pPr>
            <a:r>
              <a:rPr lang="en-US" sz="4200" dirty="0" smtClean="0"/>
              <a:t>Factors affecting VO2max</a:t>
            </a:r>
            <a:endParaRPr lang="en-US" sz="2800" dirty="0" smtClean="0"/>
          </a:p>
        </p:txBody>
      </p:sp>
    </p:spTree>
    <p:extLst>
      <p:ext uri="{BB962C8B-B14F-4D97-AF65-F5344CB8AC3E}">
        <p14:creationId xmlns:p14="http://schemas.microsoft.com/office/powerpoint/2010/main" val="442267052"/>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3"/>
          <p:cNvSpPr>
            <a:spLocks noGrp="1" noChangeArrowheads="1"/>
          </p:cNvSpPr>
          <p:nvPr>
            <p:ph idx="1"/>
          </p:nvPr>
        </p:nvSpPr>
        <p:spPr>
          <a:xfrm>
            <a:off x="1116013" y="1989138"/>
            <a:ext cx="7543800" cy="4679950"/>
          </a:xfrm>
        </p:spPr>
        <p:txBody>
          <a:bodyPr/>
          <a:lstStyle/>
          <a:p>
            <a:pPr marL="609600" indent="-609600" eaLnBrk="1" hangingPunct="1">
              <a:lnSpc>
                <a:spcPct val="90000"/>
              </a:lnSpc>
              <a:buFont typeface="Wingdings" panose="05000000000000000000" pitchFamily="2" charset="2"/>
              <a:buChar char="ª"/>
            </a:pPr>
            <a:r>
              <a:rPr lang="en-US" altLang="en-US" smtClean="0"/>
              <a:t>VO2max represents vol of O2 consumed in ltrs / min (absolute) or ml/kg of body mass / min (relative)</a:t>
            </a:r>
          </a:p>
          <a:p>
            <a:pPr marL="609600" indent="-609600" eaLnBrk="1" hangingPunct="1">
              <a:lnSpc>
                <a:spcPct val="90000"/>
              </a:lnSpc>
              <a:buFont typeface="Wingdings" panose="05000000000000000000" pitchFamily="2" charset="2"/>
              <a:buChar char="ª"/>
            </a:pPr>
            <a:r>
              <a:rPr lang="en-US" altLang="en-US" smtClean="0"/>
              <a:t>VO2max norms: p. 124 - 125</a:t>
            </a:r>
          </a:p>
          <a:p>
            <a:pPr marL="609600" indent="-609600" eaLnBrk="1" hangingPunct="1">
              <a:lnSpc>
                <a:spcPct val="90000"/>
              </a:lnSpc>
              <a:buFont typeface="Wingdings" panose="05000000000000000000" pitchFamily="2" charset="2"/>
              <a:buChar char="ª"/>
            </a:pPr>
            <a:r>
              <a:rPr lang="en-US" altLang="en-US" smtClean="0"/>
              <a:t>Submaximal Tests: subject to prediction error of around 10% - 16%</a:t>
            </a:r>
          </a:p>
          <a:p>
            <a:pPr marL="609600" indent="-609600" eaLnBrk="1" hangingPunct="1">
              <a:lnSpc>
                <a:spcPct val="90000"/>
              </a:lnSpc>
              <a:buFont typeface="Wingdings" panose="05000000000000000000" pitchFamily="2" charset="2"/>
              <a:buChar char="ª"/>
            </a:pPr>
            <a:r>
              <a:rPr lang="en-US" altLang="en-US" smtClean="0"/>
              <a:t>Borg’s Rating of Perceived Exertion Scale (RPE)</a:t>
            </a:r>
          </a:p>
        </p:txBody>
      </p:sp>
      <p:sp>
        <p:nvSpPr>
          <p:cNvPr id="125954" name="Rectangle 2"/>
          <p:cNvSpPr>
            <a:spLocks noGrp="1" noChangeArrowheads="1"/>
          </p:cNvSpPr>
          <p:nvPr>
            <p:ph type="title"/>
          </p:nvPr>
        </p:nvSpPr>
        <p:spPr>
          <a:xfrm>
            <a:off x="0" y="260350"/>
            <a:ext cx="9144000" cy="1431925"/>
          </a:xfrm>
        </p:spPr>
        <p:txBody>
          <a:bodyPr/>
          <a:lstStyle/>
          <a:p>
            <a:pPr eaLnBrk="1" fontAlgn="auto" hangingPunct="1">
              <a:spcAft>
                <a:spcPts val="0"/>
              </a:spcAft>
              <a:defRPr/>
            </a:pPr>
            <a:r>
              <a:rPr lang="en-US" sz="4200" dirty="0" smtClean="0"/>
              <a:t>VO2max Concepts</a:t>
            </a:r>
            <a:endParaRPr lang="en-US" sz="2800" dirty="0" smtClean="0"/>
          </a:p>
        </p:txBody>
      </p:sp>
    </p:spTree>
    <p:extLst>
      <p:ext uri="{BB962C8B-B14F-4D97-AF65-F5344CB8AC3E}">
        <p14:creationId xmlns:p14="http://schemas.microsoft.com/office/powerpoint/2010/main" val="4011376143"/>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2"/>
          <p:cNvSpPr>
            <a:spLocks noGrp="1" noChangeArrowheads="1"/>
          </p:cNvSpPr>
          <p:nvPr>
            <p:ph type="title"/>
          </p:nvPr>
        </p:nvSpPr>
        <p:spPr>
          <a:xfrm>
            <a:off x="0" y="304801"/>
            <a:ext cx="9144000" cy="819944"/>
          </a:xfrm>
        </p:spPr>
        <p:txBody>
          <a:bodyPr/>
          <a:lstStyle/>
          <a:p>
            <a:pPr algn="ctr" eaLnBrk="1" fontAlgn="auto" hangingPunct="1">
              <a:spcAft>
                <a:spcPts val="0"/>
              </a:spcAft>
              <a:defRPr/>
            </a:pPr>
            <a:r>
              <a:rPr lang="en-US" sz="4200" b="1" dirty="0" smtClean="0">
                <a:solidFill>
                  <a:srgbClr val="0070C0"/>
                </a:solidFill>
                <a:latin typeface="Arial" panose="020B0604020202020204" pitchFamily="34" charset="0"/>
                <a:cs typeface="Arial" panose="020B0604020202020204" pitchFamily="34" charset="0"/>
              </a:rPr>
              <a:t>Measuring VO2 max</a:t>
            </a:r>
            <a:endParaRPr lang="en-US" sz="2800" b="1" dirty="0" smtClean="0">
              <a:solidFill>
                <a:srgbClr val="0070C0"/>
              </a:solidFill>
              <a:latin typeface="Arial" panose="020B0604020202020204" pitchFamily="34" charset="0"/>
              <a:cs typeface="Arial" panose="020B0604020202020204" pitchFamily="34" charset="0"/>
            </a:endParaRPr>
          </a:p>
        </p:txBody>
      </p:sp>
      <p:graphicFrame>
        <p:nvGraphicFramePr>
          <p:cNvPr id="128063" name="Group 63"/>
          <p:cNvGraphicFramePr>
            <a:graphicFrameLocks noGrp="1"/>
          </p:cNvGraphicFramePr>
          <p:nvPr>
            <p:ph type="tbl" idx="1"/>
          </p:nvPr>
        </p:nvGraphicFramePr>
        <p:xfrm>
          <a:off x="539750" y="1484313"/>
          <a:ext cx="8070849" cy="4140200"/>
        </p:xfrm>
        <a:graphic>
          <a:graphicData uri="http://schemas.openxmlformats.org/drawingml/2006/table">
            <a:tbl>
              <a:tblPr/>
              <a:tblGrid>
                <a:gridCol w="2690283"/>
                <a:gridCol w="2690283"/>
                <a:gridCol w="2690283"/>
              </a:tblGrid>
              <a:tr h="518183">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800" b="0" i="0" u="none" strike="noStrike" cap="none" normalizeH="0" baseline="0" dirty="0" smtClean="0">
                          <a:ln>
                            <a:noFill/>
                          </a:ln>
                          <a:solidFill>
                            <a:schemeClr val="tx1"/>
                          </a:solidFill>
                          <a:effectLst/>
                          <a:latin typeface="Tahoma" pitchFamily="34" charset="0"/>
                        </a:rPr>
                        <a:t>Bike</a:t>
                      </a:r>
                    </a:p>
                  </a:txBody>
                  <a:tcPr marL="91438" marR="91438" marT="45722" marB="4572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800" b="0" i="0" u="none" strike="noStrike" cap="none" normalizeH="0" baseline="0" dirty="0" smtClean="0">
                          <a:ln>
                            <a:noFill/>
                          </a:ln>
                          <a:solidFill>
                            <a:schemeClr val="tx1"/>
                          </a:solidFill>
                          <a:effectLst/>
                          <a:latin typeface="Tahoma" pitchFamily="34" charset="0"/>
                        </a:rPr>
                        <a:t>Treadmill</a:t>
                      </a:r>
                    </a:p>
                  </a:txBody>
                  <a:tcPr marL="91438" marR="91438" marT="45722" marB="4572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800" b="0" i="0" u="none" strike="noStrike" cap="none" normalizeH="0" baseline="0" smtClean="0">
                          <a:ln>
                            <a:noFill/>
                          </a:ln>
                          <a:solidFill>
                            <a:schemeClr val="tx1"/>
                          </a:solidFill>
                          <a:effectLst/>
                          <a:latin typeface="Tahoma" pitchFamily="34" charset="0"/>
                        </a:rPr>
                        <a:t>Field Tests</a:t>
                      </a:r>
                    </a:p>
                  </a:txBody>
                  <a:tcPr marL="91438" marR="91438" marT="45722" marB="4572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40109">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1800" b="0" i="0" u="none" strike="noStrike" cap="none" normalizeH="0" baseline="0" dirty="0" err="1" smtClean="0">
                          <a:ln>
                            <a:noFill/>
                          </a:ln>
                          <a:solidFill>
                            <a:schemeClr val="tx1"/>
                          </a:solidFill>
                          <a:effectLst/>
                          <a:latin typeface="Tahoma" pitchFamily="34" charset="0"/>
                        </a:rPr>
                        <a:t>Astrand</a:t>
                      </a:r>
                      <a:r>
                        <a:rPr kumimoji="0" lang="en-US" sz="1800" b="0" i="0" u="none" strike="noStrike" cap="none" normalizeH="0" baseline="0" dirty="0" smtClean="0">
                          <a:ln>
                            <a:noFill/>
                          </a:ln>
                          <a:solidFill>
                            <a:schemeClr val="tx1"/>
                          </a:solidFill>
                          <a:effectLst/>
                          <a:latin typeface="Tahoma" pitchFamily="34" charset="0"/>
                        </a:rPr>
                        <a:t>-Rhyming </a:t>
                      </a:r>
                      <a:r>
                        <a:rPr kumimoji="0" lang="en-US" sz="1800" b="0" i="0" u="none" strike="noStrike" cap="none" normalizeH="0" baseline="0" dirty="0" err="1" smtClean="0">
                          <a:ln>
                            <a:noFill/>
                          </a:ln>
                          <a:solidFill>
                            <a:schemeClr val="tx1"/>
                          </a:solidFill>
                          <a:effectLst/>
                          <a:latin typeface="Tahoma" pitchFamily="34" charset="0"/>
                        </a:rPr>
                        <a:t>submax</a:t>
                      </a:r>
                      <a:r>
                        <a:rPr kumimoji="0" lang="en-US" sz="1800" b="0" i="0" u="none" strike="noStrike" cap="none" normalizeH="0" baseline="0" dirty="0" smtClean="0">
                          <a:ln>
                            <a:noFill/>
                          </a:ln>
                          <a:solidFill>
                            <a:schemeClr val="tx1"/>
                          </a:solidFill>
                          <a:effectLst/>
                          <a:latin typeface="Tahoma" pitchFamily="34" charset="0"/>
                        </a:rPr>
                        <a:t> cycle test</a:t>
                      </a:r>
                    </a:p>
                  </a:txBody>
                  <a:tcPr marL="91438" marR="91438" marT="45722" marB="4572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1800" b="0" i="0" u="none" strike="noStrike" cap="none" normalizeH="0" baseline="0" smtClean="0">
                          <a:ln>
                            <a:noFill/>
                          </a:ln>
                          <a:solidFill>
                            <a:schemeClr val="tx1"/>
                          </a:solidFill>
                          <a:effectLst/>
                          <a:latin typeface="Tahoma" pitchFamily="34" charset="0"/>
                        </a:rPr>
                        <a:t>Treadmill sub max walking test</a:t>
                      </a:r>
                    </a:p>
                  </a:txBody>
                  <a:tcPr marL="91438" marR="91438" marT="45722" marB="4572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1800" b="0" i="0" u="none" strike="noStrike" cap="none" normalizeH="0" baseline="0" dirty="0" smtClean="0">
                          <a:ln>
                            <a:noFill/>
                          </a:ln>
                          <a:solidFill>
                            <a:schemeClr val="tx1"/>
                          </a:solidFill>
                          <a:effectLst/>
                          <a:latin typeface="Tahoma" pitchFamily="34" charset="0"/>
                        </a:rPr>
                        <a:t>Harvard step</a:t>
                      </a:r>
                    </a:p>
                  </a:txBody>
                  <a:tcPr marL="91438" marR="91438" marT="45722" marB="4572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40109">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1800" b="0" i="0" u="none" strike="noStrike" cap="none" normalizeH="0" baseline="0" smtClean="0">
                          <a:ln>
                            <a:noFill/>
                          </a:ln>
                          <a:solidFill>
                            <a:schemeClr val="tx1"/>
                          </a:solidFill>
                          <a:effectLst/>
                          <a:latin typeface="Tahoma" pitchFamily="34" charset="0"/>
                        </a:rPr>
                        <a:t>PWC 170/150</a:t>
                      </a:r>
                    </a:p>
                  </a:txBody>
                  <a:tcPr marL="91438" marR="91438" marT="45722" marB="4572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1800" b="0" i="0" u="none" strike="noStrike" cap="none" normalizeH="0" baseline="0" dirty="0" err="1" smtClean="0">
                          <a:ln>
                            <a:noFill/>
                          </a:ln>
                          <a:solidFill>
                            <a:schemeClr val="tx1"/>
                          </a:solidFill>
                          <a:effectLst/>
                          <a:latin typeface="Tahoma" pitchFamily="34" charset="0"/>
                        </a:rPr>
                        <a:t>Ebbeling</a:t>
                      </a:r>
                      <a:r>
                        <a:rPr kumimoji="0" lang="en-US" sz="1800" b="0" i="0" u="none" strike="noStrike" cap="none" normalizeH="0" baseline="0" dirty="0" smtClean="0">
                          <a:ln>
                            <a:noFill/>
                          </a:ln>
                          <a:solidFill>
                            <a:schemeClr val="tx1"/>
                          </a:solidFill>
                          <a:effectLst/>
                          <a:latin typeface="Tahoma" pitchFamily="34" charset="0"/>
                        </a:rPr>
                        <a:t> </a:t>
                      </a:r>
                      <a:r>
                        <a:rPr kumimoji="0" lang="en-US" sz="1800" b="0" i="0" u="none" strike="noStrike" cap="none" normalizeH="0" baseline="0" dirty="0" err="1" smtClean="0">
                          <a:ln>
                            <a:noFill/>
                          </a:ln>
                          <a:solidFill>
                            <a:schemeClr val="tx1"/>
                          </a:solidFill>
                          <a:effectLst/>
                          <a:latin typeface="Tahoma" pitchFamily="34" charset="0"/>
                        </a:rPr>
                        <a:t>submax</a:t>
                      </a:r>
                      <a:r>
                        <a:rPr kumimoji="0" lang="en-US" sz="1800" b="0" i="0" u="none" strike="noStrike" cap="none" normalizeH="0" baseline="0" dirty="0" smtClean="0">
                          <a:ln>
                            <a:noFill/>
                          </a:ln>
                          <a:solidFill>
                            <a:schemeClr val="tx1"/>
                          </a:solidFill>
                          <a:effectLst/>
                          <a:latin typeface="Tahoma" pitchFamily="34" charset="0"/>
                        </a:rPr>
                        <a:t> treadmill walking test</a:t>
                      </a:r>
                    </a:p>
                  </a:txBody>
                  <a:tcPr marL="91438" marR="91438" marT="45722" marB="4572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1800" b="0" i="0" u="none" strike="noStrike" cap="none" normalizeH="0" baseline="0" dirty="0" smtClean="0">
                          <a:ln>
                            <a:noFill/>
                          </a:ln>
                          <a:solidFill>
                            <a:schemeClr val="tx1"/>
                          </a:solidFill>
                          <a:effectLst/>
                          <a:latin typeface="Tahoma" pitchFamily="34" charset="0"/>
                        </a:rPr>
                        <a:t>Queens College step</a:t>
                      </a:r>
                    </a:p>
                  </a:txBody>
                  <a:tcPr marL="91438" marR="91438" marT="45722" marB="4572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67230">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1800" b="0" i="0" u="none" strike="noStrike" cap="none" normalizeH="0" baseline="0" smtClean="0">
                          <a:ln>
                            <a:noFill/>
                          </a:ln>
                          <a:solidFill>
                            <a:schemeClr val="tx1"/>
                          </a:solidFill>
                          <a:effectLst/>
                          <a:latin typeface="Tahoma" pitchFamily="34" charset="0"/>
                        </a:rPr>
                        <a:t>YMCA</a:t>
                      </a:r>
                    </a:p>
                  </a:txBody>
                  <a:tcPr marL="91438" marR="91438" marT="45722" marB="4572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1800" b="0" i="0" u="none" strike="noStrike" cap="none" normalizeH="0" baseline="0" dirty="0" smtClean="0">
                          <a:ln>
                            <a:noFill/>
                          </a:ln>
                          <a:solidFill>
                            <a:schemeClr val="tx1"/>
                          </a:solidFill>
                          <a:effectLst/>
                          <a:latin typeface="Tahoma" pitchFamily="34" charset="0"/>
                        </a:rPr>
                        <a:t>Bruce</a:t>
                      </a:r>
                    </a:p>
                  </a:txBody>
                  <a:tcPr marL="91438" marR="91438" marT="45722" marB="4572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1800" b="0" i="0" u="none" strike="noStrike" cap="none" normalizeH="0" baseline="0" smtClean="0">
                          <a:ln>
                            <a:noFill/>
                          </a:ln>
                          <a:solidFill>
                            <a:schemeClr val="tx1"/>
                          </a:solidFill>
                          <a:effectLst/>
                          <a:latin typeface="Tahoma" pitchFamily="34" charset="0"/>
                        </a:rPr>
                        <a:t>Cooper 12 minute run</a:t>
                      </a:r>
                    </a:p>
                  </a:txBody>
                  <a:tcPr marL="91438" marR="91438" marT="45722" marB="4572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40109">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1800" b="0" i="0" u="none" strike="noStrike" cap="none" normalizeH="0" baseline="0" smtClean="0">
                          <a:ln>
                            <a:noFill/>
                          </a:ln>
                          <a:solidFill>
                            <a:schemeClr val="tx1"/>
                          </a:solidFill>
                          <a:effectLst/>
                          <a:latin typeface="Tahoma" pitchFamily="34" charset="0"/>
                        </a:rPr>
                        <a:t>Modified Astrand</a:t>
                      </a:r>
                    </a:p>
                  </a:txBody>
                  <a:tcPr marL="91438" marR="91438" marT="45722" marB="4572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endParaRPr kumimoji="0" lang="en-US" sz="1800" b="0" i="0" u="none" strike="noStrike" cap="none" normalizeH="0" baseline="0" dirty="0" smtClean="0">
                        <a:ln>
                          <a:noFill/>
                        </a:ln>
                        <a:solidFill>
                          <a:schemeClr val="tx1"/>
                        </a:solidFill>
                        <a:effectLst/>
                        <a:latin typeface="Tahoma" pitchFamily="34" charset="0"/>
                      </a:endParaRPr>
                    </a:p>
                  </a:txBody>
                  <a:tcPr marL="91438" marR="91438" marT="45722" marB="4572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1800" b="0" i="0" u="none" strike="noStrike" cap="none" normalizeH="0" baseline="0" dirty="0" smtClean="0">
                          <a:ln>
                            <a:noFill/>
                          </a:ln>
                          <a:solidFill>
                            <a:schemeClr val="tx1"/>
                          </a:solidFill>
                          <a:effectLst/>
                          <a:latin typeface="Tahoma" pitchFamily="34" charset="0"/>
                        </a:rPr>
                        <a:t>Multi stage 20m shuttle (max test)</a:t>
                      </a:r>
                    </a:p>
                  </a:txBody>
                  <a:tcPr marL="91438" marR="91438" marT="45722" marB="4572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67230">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1800" b="0" i="0" u="none" strike="noStrike" cap="none" normalizeH="0" baseline="0" smtClean="0">
                          <a:ln>
                            <a:noFill/>
                          </a:ln>
                          <a:solidFill>
                            <a:schemeClr val="tx1"/>
                          </a:solidFill>
                          <a:effectLst/>
                          <a:latin typeface="Tahoma" pitchFamily="34" charset="0"/>
                        </a:rPr>
                        <a:t>PWC 75%</a:t>
                      </a:r>
                    </a:p>
                  </a:txBody>
                  <a:tcPr marL="91438" marR="91438" marT="45722" marB="4572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endParaRPr kumimoji="0" lang="en-US" sz="1800" b="0" i="0" u="none" strike="noStrike" cap="none" normalizeH="0" baseline="0" smtClean="0">
                        <a:ln>
                          <a:noFill/>
                        </a:ln>
                        <a:solidFill>
                          <a:schemeClr val="tx1"/>
                        </a:solidFill>
                        <a:effectLst/>
                        <a:latin typeface="Tahoma" pitchFamily="34" charset="0"/>
                      </a:endParaRPr>
                    </a:p>
                  </a:txBody>
                  <a:tcPr marL="91438" marR="91438" marT="45722" marB="4572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1800" b="0" i="0" u="none" strike="noStrike" cap="none" normalizeH="0" baseline="0" dirty="0" smtClean="0">
                          <a:ln>
                            <a:noFill/>
                          </a:ln>
                          <a:solidFill>
                            <a:schemeClr val="tx1"/>
                          </a:solidFill>
                          <a:effectLst/>
                          <a:latin typeface="Tahoma" pitchFamily="34" charset="0"/>
                        </a:rPr>
                        <a:t>15 min run</a:t>
                      </a:r>
                    </a:p>
                  </a:txBody>
                  <a:tcPr marL="91438" marR="91438" marT="45722" marB="4572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67230">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1800" b="0" i="0" u="none" strike="noStrike" cap="none" normalizeH="0" baseline="0" dirty="0" smtClean="0">
                          <a:ln>
                            <a:noFill/>
                          </a:ln>
                          <a:solidFill>
                            <a:schemeClr val="tx1"/>
                          </a:solidFill>
                          <a:effectLst/>
                          <a:latin typeface="Tahoma" pitchFamily="34" charset="0"/>
                        </a:rPr>
                        <a:t>ACSM bike ergometer</a:t>
                      </a:r>
                    </a:p>
                  </a:txBody>
                  <a:tcPr marL="91438" marR="91438" marT="45722" marB="4572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endParaRPr kumimoji="0" lang="en-US" sz="1800" b="0" i="0" u="none" strike="noStrike" cap="none" normalizeH="0" baseline="0" smtClean="0">
                        <a:ln>
                          <a:noFill/>
                        </a:ln>
                        <a:solidFill>
                          <a:schemeClr val="tx1"/>
                        </a:solidFill>
                        <a:effectLst/>
                        <a:latin typeface="Tahoma" pitchFamily="34" charset="0"/>
                      </a:endParaRPr>
                    </a:p>
                  </a:txBody>
                  <a:tcPr marL="91438" marR="91438" marT="45722" marB="4572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1800" b="0" i="0" u="none" strike="noStrike" cap="none" normalizeH="0" baseline="0" dirty="0" smtClean="0">
                          <a:ln>
                            <a:noFill/>
                          </a:ln>
                          <a:solidFill>
                            <a:schemeClr val="tx1"/>
                          </a:solidFill>
                          <a:effectLst/>
                          <a:latin typeface="Tahoma" pitchFamily="34" charset="0"/>
                        </a:rPr>
                        <a:t>Rockport walking test</a:t>
                      </a:r>
                    </a:p>
                  </a:txBody>
                  <a:tcPr marL="91438" marR="91438" marT="45722" marB="4572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3527870684"/>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3"/>
          <p:cNvSpPr>
            <a:spLocks noGrp="1" noChangeArrowheads="1"/>
          </p:cNvSpPr>
          <p:nvPr>
            <p:ph idx="1"/>
          </p:nvPr>
        </p:nvSpPr>
        <p:spPr>
          <a:xfrm>
            <a:off x="468313" y="1844675"/>
            <a:ext cx="8496300" cy="4248150"/>
          </a:xfrm>
        </p:spPr>
        <p:txBody>
          <a:bodyPr/>
          <a:lstStyle/>
          <a:p>
            <a:pPr marL="609600" indent="-609600" eaLnBrk="1" hangingPunct="1">
              <a:buFont typeface="Wingdings" panose="05000000000000000000" pitchFamily="2" charset="2"/>
              <a:buChar char="ª"/>
            </a:pPr>
            <a:r>
              <a:rPr lang="en-US" altLang="en-US" sz="2800" smtClean="0"/>
              <a:t>Ebbeling Submaximal treadmill walking test</a:t>
            </a:r>
          </a:p>
          <a:p>
            <a:pPr marL="990600" lvl="1" indent="-533400" eaLnBrk="1" hangingPunct="1">
              <a:buFont typeface="Wingdings" panose="05000000000000000000" pitchFamily="2" charset="2"/>
              <a:buChar char="ª"/>
            </a:pPr>
            <a:r>
              <a:rPr lang="en-US" altLang="en-US" sz="2400" smtClean="0"/>
              <a:t>Suitable for relatively unconditioned clients</a:t>
            </a:r>
          </a:p>
          <a:p>
            <a:pPr marL="990600" lvl="1" indent="-533400" eaLnBrk="1" hangingPunct="1">
              <a:buFont typeface="Wingdings" panose="05000000000000000000" pitchFamily="2" charset="2"/>
              <a:buChar char="ª"/>
            </a:pPr>
            <a:r>
              <a:rPr lang="en-US" altLang="en-US" sz="2400" smtClean="0"/>
              <a:t>Lasts for approx 8 minutes</a:t>
            </a:r>
          </a:p>
          <a:p>
            <a:pPr marL="609600" indent="-609600" eaLnBrk="1" hangingPunct="1">
              <a:buFont typeface="Wingdings" panose="05000000000000000000" pitchFamily="2" charset="2"/>
              <a:buChar char="ª"/>
            </a:pPr>
            <a:r>
              <a:rPr lang="en-US" altLang="en-US" sz="2800" smtClean="0"/>
              <a:t>Astrand-Rhyming submaximal cycle test</a:t>
            </a:r>
          </a:p>
          <a:p>
            <a:pPr marL="990600" lvl="1" indent="-533400" eaLnBrk="1" hangingPunct="1">
              <a:buFont typeface="Wingdings" panose="05000000000000000000" pitchFamily="2" charset="2"/>
              <a:buChar char="ª"/>
            </a:pPr>
            <a:r>
              <a:rPr lang="en-US" altLang="en-US" sz="2400" smtClean="0"/>
              <a:t>Need stopwatch and calibrated bike erg</a:t>
            </a:r>
          </a:p>
          <a:p>
            <a:pPr marL="990600" lvl="1" indent="-533400" eaLnBrk="1" hangingPunct="1">
              <a:buFont typeface="Wingdings" panose="05000000000000000000" pitchFamily="2" charset="2"/>
              <a:buChar char="ª"/>
            </a:pPr>
            <a:r>
              <a:rPr lang="en-US" altLang="en-US" sz="2400" smtClean="0"/>
              <a:t>Lasts 10-15 minutes</a:t>
            </a:r>
          </a:p>
          <a:p>
            <a:pPr marL="609600" indent="-609600" eaLnBrk="1" hangingPunct="1">
              <a:buFont typeface="Wingdings" panose="05000000000000000000" pitchFamily="2" charset="2"/>
              <a:buChar char="ª"/>
            </a:pPr>
            <a:r>
              <a:rPr lang="en-US" altLang="en-US" sz="2800" smtClean="0"/>
              <a:t>Queens College Step Test</a:t>
            </a:r>
          </a:p>
          <a:p>
            <a:pPr marL="990600" lvl="1" indent="-533400" eaLnBrk="1" hangingPunct="1">
              <a:buFont typeface="Wingdings" panose="05000000000000000000" pitchFamily="2" charset="2"/>
              <a:buChar char="ª"/>
            </a:pPr>
            <a:r>
              <a:rPr lang="en-US" altLang="en-US" sz="2400" smtClean="0"/>
              <a:t>Gives indirect estimate of max O2 consumption</a:t>
            </a:r>
          </a:p>
          <a:p>
            <a:pPr marL="609600" indent="-609600" eaLnBrk="1" hangingPunct="1">
              <a:buFont typeface="Wingdings" panose="05000000000000000000" pitchFamily="2" charset="2"/>
              <a:buChar char="ª"/>
            </a:pPr>
            <a:r>
              <a:rPr lang="en-US" altLang="en-US" sz="2800" smtClean="0"/>
              <a:t>Non-Exercise VO2 max (POLAR, etc.)</a:t>
            </a:r>
          </a:p>
        </p:txBody>
      </p:sp>
      <p:sp>
        <p:nvSpPr>
          <p:cNvPr id="131074" name="Rectangle 2"/>
          <p:cNvSpPr>
            <a:spLocks noGrp="1" noChangeArrowheads="1"/>
          </p:cNvSpPr>
          <p:nvPr>
            <p:ph type="title"/>
          </p:nvPr>
        </p:nvSpPr>
        <p:spPr>
          <a:xfrm>
            <a:off x="0" y="260350"/>
            <a:ext cx="9144000" cy="1431925"/>
          </a:xfrm>
        </p:spPr>
        <p:txBody>
          <a:bodyPr/>
          <a:lstStyle/>
          <a:p>
            <a:pPr eaLnBrk="1" fontAlgn="auto" hangingPunct="1">
              <a:spcAft>
                <a:spcPts val="0"/>
              </a:spcAft>
              <a:defRPr/>
            </a:pPr>
            <a:r>
              <a:rPr lang="en-US" sz="4200" dirty="0" smtClean="0"/>
              <a:t>Testing the CV System</a:t>
            </a:r>
            <a:br>
              <a:rPr lang="en-US" sz="4200" dirty="0" smtClean="0"/>
            </a:br>
            <a:r>
              <a:rPr lang="en-US" sz="1600" b="0" dirty="0" smtClean="0">
                <a:solidFill>
                  <a:schemeClr val="tx1"/>
                </a:solidFill>
              </a:rPr>
              <a:t>(</a:t>
            </a:r>
            <a:r>
              <a:rPr lang="en-US" sz="1600" b="0" dirty="0" err="1" smtClean="0">
                <a:solidFill>
                  <a:schemeClr val="tx1"/>
                </a:solidFill>
              </a:rPr>
              <a:t>Marchese</a:t>
            </a:r>
            <a:r>
              <a:rPr lang="en-US" sz="1600" b="0" dirty="0" smtClean="0">
                <a:solidFill>
                  <a:schemeClr val="tx1"/>
                </a:solidFill>
              </a:rPr>
              <a:t> &amp; Hill, 2011, p 146-156)</a:t>
            </a:r>
          </a:p>
        </p:txBody>
      </p:sp>
    </p:spTree>
    <p:extLst>
      <p:ext uri="{BB962C8B-B14F-4D97-AF65-F5344CB8AC3E}">
        <p14:creationId xmlns:p14="http://schemas.microsoft.com/office/powerpoint/2010/main" val="3935860375"/>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2" name="Rectangle 2"/>
          <p:cNvSpPr>
            <a:spLocks noGrp="1" noChangeArrowheads="1"/>
          </p:cNvSpPr>
          <p:nvPr>
            <p:ph type="title"/>
          </p:nvPr>
        </p:nvSpPr>
        <p:spPr/>
        <p:txBody>
          <a:bodyPr/>
          <a:lstStyle/>
          <a:p>
            <a:pPr eaLnBrk="1" hangingPunct="1">
              <a:defRPr/>
            </a:pPr>
            <a:r>
              <a:rPr lang="en-US" sz="4600" dirty="0" smtClean="0"/>
              <a:t>Interpreting the Results</a:t>
            </a:r>
            <a:endParaRPr lang="en-US" sz="2600" dirty="0" smtClean="0"/>
          </a:p>
        </p:txBody>
      </p:sp>
      <p:sp>
        <p:nvSpPr>
          <p:cNvPr id="115715" name="Rectangle 3"/>
          <p:cNvSpPr>
            <a:spLocks noGrp="1" noChangeArrowheads="1"/>
          </p:cNvSpPr>
          <p:nvPr>
            <p:ph type="body" idx="1"/>
          </p:nvPr>
        </p:nvSpPr>
        <p:spPr>
          <a:xfrm>
            <a:off x="971550" y="1536700"/>
            <a:ext cx="7702550" cy="4268788"/>
          </a:xfrm>
        </p:spPr>
        <p:txBody>
          <a:bodyPr/>
          <a:lstStyle/>
          <a:p>
            <a:pPr eaLnBrk="1" hangingPunct="1">
              <a:lnSpc>
                <a:spcPct val="80000"/>
              </a:lnSpc>
              <a:defRPr/>
            </a:pPr>
            <a:r>
              <a:rPr lang="en-AU" sz="2800" dirty="0" smtClean="0"/>
              <a:t>Compile the results</a:t>
            </a:r>
          </a:p>
          <a:p>
            <a:pPr marL="109537" indent="0" eaLnBrk="1" hangingPunct="1">
              <a:lnSpc>
                <a:spcPct val="80000"/>
              </a:lnSpc>
              <a:buFont typeface="Wingdings 3" panose="05040102010807070707" pitchFamily="18" charset="2"/>
              <a:buNone/>
              <a:defRPr/>
            </a:pPr>
            <a:endParaRPr lang="en-AU" sz="2800" dirty="0" smtClean="0"/>
          </a:p>
          <a:p>
            <a:pPr eaLnBrk="1" hangingPunct="1">
              <a:lnSpc>
                <a:spcPct val="80000"/>
              </a:lnSpc>
              <a:defRPr/>
            </a:pPr>
            <a:r>
              <a:rPr lang="en-AU" sz="2800" dirty="0" smtClean="0"/>
              <a:t>Discuss the results with client</a:t>
            </a:r>
          </a:p>
          <a:p>
            <a:pPr lvl="1" eaLnBrk="1" hangingPunct="1">
              <a:lnSpc>
                <a:spcPct val="80000"/>
              </a:lnSpc>
              <a:defRPr/>
            </a:pPr>
            <a:r>
              <a:rPr lang="en-AU" sz="2800" dirty="0" smtClean="0"/>
              <a:t>Educate the client if they do not understand</a:t>
            </a:r>
          </a:p>
          <a:p>
            <a:pPr eaLnBrk="1" hangingPunct="1">
              <a:lnSpc>
                <a:spcPct val="80000"/>
              </a:lnSpc>
              <a:defRPr/>
            </a:pPr>
            <a:endParaRPr lang="en-AU" sz="2800" dirty="0" smtClean="0"/>
          </a:p>
          <a:p>
            <a:pPr eaLnBrk="1" hangingPunct="1">
              <a:lnSpc>
                <a:spcPct val="80000"/>
              </a:lnSpc>
              <a:defRPr/>
            </a:pPr>
            <a:r>
              <a:rPr lang="en-AU" sz="2800" dirty="0" smtClean="0"/>
              <a:t>Align the fitness program with outcomes and goals of client</a:t>
            </a:r>
            <a:endParaRPr lang="en-US" sz="2800" dirty="0" smtClean="0"/>
          </a:p>
        </p:txBody>
      </p:sp>
      <p:sp>
        <p:nvSpPr>
          <p:cNvPr id="115716"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E1557298-386E-4DC8-BEF0-E3775DDDBC9D}" type="slidenum">
              <a:rPr lang="en-US" altLang="en-US" smtClean="0"/>
              <a:pPr/>
              <a:t>116</a:t>
            </a:fld>
            <a:endParaRPr lang="en-US" altLang="en-US" smtClean="0"/>
          </a:p>
        </p:txBody>
      </p:sp>
    </p:spTree>
    <p:extLst>
      <p:ext uri="{BB962C8B-B14F-4D97-AF65-F5344CB8AC3E}">
        <p14:creationId xmlns:p14="http://schemas.microsoft.com/office/powerpoint/2010/main" val="221248413"/>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7090" name="Rectangle 2"/>
          <p:cNvSpPr>
            <a:spLocks noGrp="1" noChangeArrowheads="1"/>
          </p:cNvSpPr>
          <p:nvPr>
            <p:ph type="title"/>
          </p:nvPr>
        </p:nvSpPr>
        <p:spPr>
          <a:xfrm>
            <a:off x="438150" y="366712"/>
            <a:ext cx="8077200" cy="1431925"/>
          </a:xfrm>
        </p:spPr>
        <p:txBody>
          <a:bodyPr/>
          <a:lstStyle/>
          <a:p>
            <a:pPr algn="ctr"/>
            <a:r>
              <a:rPr lang="en-US" dirty="0" smtClean="0"/>
              <a:t>Measuring Intensity</a:t>
            </a:r>
            <a:endParaRPr lang="en-US" sz="2600" b="0" dirty="0">
              <a:effectLst/>
            </a:endParaRPr>
          </a:p>
        </p:txBody>
      </p:sp>
      <p:sp>
        <p:nvSpPr>
          <p:cNvPr id="2" name="Slide Number Placeholder 1"/>
          <p:cNvSpPr>
            <a:spLocks noGrp="1"/>
          </p:cNvSpPr>
          <p:nvPr>
            <p:ph type="sldNum" sz="quarter" idx="12"/>
          </p:nvPr>
        </p:nvSpPr>
        <p:spPr/>
        <p:txBody>
          <a:bodyPr/>
          <a:lstStyle/>
          <a:p>
            <a:fld id="{2098FC7C-5A73-4CE4-9ED4-529E12F90497}" type="slidenum">
              <a:rPr lang="en-AU" smtClean="0"/>
              <a:t>117</a:t>
            </a:fld>
            <a:endParaRPr lang="en-AU"/>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037431826"/>
              </p:ext>
            </p:extLst>
          </p:nvPr>
        </p:nvGraphicFramePr>
        <p:xfrm>
          <a:off x="628650" y="2048649"/>
          <a:ext cx="7886699" cy="2565400"/>
        </p:xfrm>
        <a:graphic>
          <a:graphicData uri="http://schemas.openxmlformats.org/drawingml/2006/table">
            <a:tbl>
              <a:tblPr firstRow="1" bandRow="1">
                <a:tableStyleId>{5C22544A-7EE6-4342-B048-85BDC9FD1C3A}</a:tableStyleId>
              </a:tblPr>
              <a:tblGrid>
                <a:gridCol w="1791165"/>
                <a:gridCol w="2787805"/>
                <a:gridCol w="3307729"/>
              </a:tblGrid>
              <a:tr h="370840">
                <a:tc>
                  <a:txBody>
                    <a:bodyPr/>
                    <a:lstStyle/>
                    <a:p>
                      <a:r>
                        <a:rPr lang="en-AU" dirty="0" smtClean="0"/>
                        <a:t>Description</a:t>
                      </a:r>
                      <a:endParaRPr lang="en-AU" dirty="0"/>
                    </a:p>
                  </a:txBody>
                  <a:tcPr/>
                </a:tc>
                <a:tc>
                  <a:txBody>
                    <a:bodyPr/>
                    <a:lstStyle/>
                    <a:p>
                      <a:r>
                        <a:rPr lang="en-AU" dirty="0" smtClean="0"/>
                        <a:t>Advantage</a:t>
                      </a:r>
                      <a:endParaRPr lang="en-AU" dirty="0"/>
                    </a:p>
                  </a:txBody>
                  <a:tcPr/>
                </a:tc>
                <a:tc>
                  <a:txBody>
                    <a:bodyPr/>
                    <a:lstStyle/>
                    <a:p>
                      <a:r>
                        <a:rPr lang="en-AU" dirty="0" smtClean="0"/>
                        <a:t>Limitation</a:t>
                      </a:r>
                      <a:endParaRPr lang="en-AU" dirty="0"/>
                    </a:p>
                  </a:txBody>
                  <a:tcPr/>
                </a:tc>
              </a:tr>
              <a:tr h="370840">
                <a:tc>
                  <a:txBody>
                    <a:bodyPr/>
                    <a:lstStyle/>
                    <a:p>
                      <a:pPr>
                        <a:spcAft>
                          <a:spcPts val="0"/>
                        </a:spcAft>
                      </a:pPr>
                      <a:r>
                        <a:rPr lang="en-US" sz="1800" b="0" dirty="0">
                          <a:effectLst/>
                          <a:latin typeface="Arial" panose="020B0604020202020204" pitchFamily="34" charset="0"/>
                          <a:ea typeface="Times New Roman" panose="02020603050405020304" pitchFamily="18" charset="0"/>
                        </a:rPr>
                        <a:t>Talk Test</a:t>
                      </a:r>
                      <a:endParaRPr lang="en-AU" sz="1800" b="1" dirty="0">
                        <a:effectLst/>
                        <a:latin typeface="Arial" panose="020B0604020202020204" pitchFamily="34" charset="0"/>
                        <a:ea typeface="Times New Roman" panose="02020603050405020304" pitchFamily="18" charset="0"/>
                      </a:endParaRPr>
                    </a:p>
                  </a:txBody>
                  <a:tcPr marL="68580" marR="68580" marT="0" marB="0"/>
                </a:tc>
                <a:tc>
                  <a:txBody>
                    <a:bodyPr/>
                    <a:lstStyle/>
                    <a:p>
                      <a:pPr marL="342900" lvl="0" indent="-342900">
                        <a:spcAft>
                          <a:spcPts val="0"/>
                        </a:spcAft>
                        <a:buFont typeface="Symbol" panose="05050102010706020507" pitchFamily="18" charset="2"/>
                        <a:buChar char=""/>
                      </a:pPr>
                      <a:r>
                        <a:rPr lang="en-US" sz="1800" b="0" dirty="0">
                          <a:solidFill>
                            <a:schemeClr val="tx1"/>
                          </a:solidFill>
                          <a:effectLst/>
                          <a:latin typeface="Arial" panose="020B0604020202020204" pitchFamily="34" charset="0"/>
                          <a:ea typeface="Times New Roman" panose="02020603050405020304" pitchFamily="18" charset="0"/>
                        </a:rPr>
                        <a:t>adequate and inexpensive method to suggest an appropriate intensity to base training on</a:t>
                      </a:r>
                      <a:endParaRPr lang="en-AU" sz="1800" b="1" dirty="0">
                        <a:solidFill>
                          <a:schemeClr val="tx1"/>
                        </a:solidFill>
                        <a:effectLst/>
                        <a:latin typeface="Arial" panose="020B0604020202020204" pitchFamily="34" charset="0"/>
                        <a:ea typeface="Times New Roman" panose="02020603050405020304" pitchFamily="18" charset="0"/>
                      </a:endParaRPr>
                    </a:p>
                  </a:txBody>
                  <a:tcPr marL="68580" marR="68580" marT="0" marB="0"/>
                </a:tc>
                <a:tc>
                  <a:txBody>
                    <a:bodyPr/>
                    <a:lstStyle/>
                    <a:p>
                      <a:pPr marL="342900" lvl="0" indent="-342900">
                        <a:spcAft>
                          <a:spcPts val="0"/>
                        </a:spcAft>
                        <a:buFont typeface="Symbol" panose="05050102010706020507" pitchFamily="18" charset="2"/>
                        <a:buChar char=""/>
                      </a:pPr>
                      <a:r>
                        <a:rPr lang="en-US" sz="1800" b="0" dirty="0">
                          <a:solidFill>
                            <a:schemeClr val="tx1"/>
                          </a:solidFill>
                          <a:effectLst/>
                          <a:latin typeface="Arial" panose="020B0604020202020204" pitchFamily="34" charset="0"/>
                          <a:ea typeface="Times New Roman" panose="02020603050405020304" pitchFamily="18" charset="0"/>
                        </a:rPr>
                        <a:t>underestimates the level of actual training intensity determined by respiratory gas exchange analysis</a:t>
                      </a:r>
                      <a:endParaRPr lang="en-AU" sz="1800" b="1" dirty="0">
                        <a:solidFill>
                          <a:schemeClr val="tx1"/>
                        </a:solidFill>
                        <a:effectLst/>
                        <a:latin typeface="Arial" panose="020B0604020202020204" pitchFamily="34" charset="0"/>
                        <a:ea typeface="Times New Roman" panose="02020603050405020304" pitchFamily="18" charset="0"/>
                      </a:endParaRPr>
                    </a:p>
                    <a:p>
                      <a:pPr marL="342900" lvl="0" indent="-342900">
                        <a:spcAft>
                          <a:spcPts val="0"/>
                        </a:spcAft>
                        <a:buFont typeface="Symbol" panose="05050102010706020507" pitchFamily="18" charset="2"/>
                        <a:buChar char=""/>
                      </a:pPr>
                      <a:r>
                        <a:rPr lang="en-US" sz="1800" b="0" dirty="0">
                          <a:solidFill>
                            <a:schemeClr val="tx1"/>
                          </a:solidFill>
                          <a:effectLst/>
                          <a:latin typeface="Arial" panose="020B0604020202020204" pitchFamily="34" charset="0"/>
                          <a:ea typeface="Times New Roman" panose="02020603050405020304" pitchFamily="18" charset="0"/>
                        </a:rPr>
                        <a:t>If a more accurate training intensity is required, than the Talk Test is not recommended</a:t>
                      </a:r>
                      <a:endParaRPr lang="en-AU" sz="1800" b="1" dirty="0">
                        <a:solidFill>
                          <a:schemeClr val="tx1"/>
                        </a:solidFill>
                        <a:effectLst/>
                        <a:latin typeface="Arial" panose="020B0604020202020204" pitchFamily="34" charset="0"/>
                        <a:ea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3775651915"/>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7090" name="Rectangle 2"/>
          <p:cNvSpPr>
            <a:spLocks noGrp="1" noChangeArrowheads="1"/>
          </p:cNvSpPr>
          <p:nvPr>
            <p:ph type="title"/>
          </p:nvPr>
        </p:nvSpPr>
        <p:spPr>
          <a:xfrm>
            <a:off x="438150" y="366712"/>
            <a:ext cx="8077200" cy="1431925"/>
          </a:xfrm>
        </p:spPr>
        <p:txBody>
          <a:bodyPr/>
          <a:lstStyle/>
          <a:p>
            <a:pPr algn="ctr"/>
            <a:r>
              <a:rPr lang="en-US" dirty="0" smtClean="0"/>
              <a:t>Measuring Intensity</a:t>
            </a:r>
            <a:endParaRPr lang="en-US" sz="2600" b="0" dirty="0">
              <a:effectLst/>
            </a:endParaRPr>
          </a:p>
        </p:txBody>
      </p:sp>
      <p:sp>
        <p:nvSpPr>
          <p:cNvPr id="2" name="Slide Number Placeholder 1"/>
          <p:cNvSpPr>
            <a:spLocks noGrp="1"/>
          </p:cNvSpPr>
          <p:nvPr>
            <p:ph type="sldNum" sz="quarter" idx="12"/>
          </p:nvPr>
        </p:nvSpPr>
        <p:spPr/>
        <p:txBody>
          <a:bodyPr/>
          <a:lstStyle/>
          <a:p>
            <a:fld id="{2098FC7C-5A73-4CE4-9ED4-529E12F90497}" type="slidenum">
              <a:rPr lang="en-AU" smtClean="0"/>
              <a:t>118</a:t>
            </a:fld>
            <a:endParaRPr lang="en-AU"/>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572060811"/>
              </p:ext>
            </p:extLst>
          </p:nvPr>
        </p:nvGraphicFramePr>
        <p:xfrm>
          <a:off x="533400" y="1894891"/>
          <a:ext cx="7886699" cy="3114040"/>
        </p:xfrm>
        <a:graphic>
          <a:graphicData uri="http://schemas.openxmlformats.org/drawingml/2006/table">
            <a:tbl>
              <a:tblPr firstRow="1" bandRow="1">
                <a:tableStyleId>{5C22544A-7EE6-4342-B048-85BDC9FD1C3A}</a:tableStyleId>
              </a:tblPr>
              <a:tblGrid>
                <a:gridCol w="1791165"/>
                <a:gridCol w="2787805"/>
                <a:gridCol w="3307729"/>
              </a:tblGrid>
              <a:tr h="370840">
                <a:tc>
                  <a:txBody>
                    <a:bodyPr/>
                    <a:lstStyle/>
                    <a:p>
                      <a:r>
                        <a:rPr lang="en-AU" dirty="0" smtClean="0"/>
                        <a:t>Description</a:t>
                      </a:r>
                      <a:endParaRPr lang="en-AU" dirty="0"/>
                    </a:p>
                  </a:txBody>
                  <a:tcPr/>
                </a:tc>
                <a:tc>
                  <a:txBody>
                    <a:bodyPr/>
                    <a:lstStyle/>
                    <a:p>
                      <a:r>
                        <a:rPr lang="en-AU" dirty="0" smtClean="0"/>
                        <a:t>Advantage</a:t>
                      </a:r>
                      <a:endParaRPr lang="en-AU" dirty="0"/>
                    </a:p>
                  </a:txBody>
                  <a:tcPr/>
                </a:tc>
                <a:tc>
                  <a:txBody>
                    <a:bodyPr/>
                    <a:lstStyle/>
                    <a:p>
                      <a:r>
                        <a:rPr lang="en-AU" dirty="0" smtClean="0"/>
                        <a:t>Limitation</a:t>
                      </a:r>
                      <a:endParaRPr lang="en-AU" dirty="0"/>
                    </a:p>
                  </a:txBody>
                  <a:tcPr/>
                </a:tc>
              </a:tr>
              <a:tr h="370840">
                <a:tc>
                  <a:txBody>
                    <a:bodyPr/>
                    <a:lstStyle/>
                    <a:p>
                      <a:pPr>
                        <a:spcAft>
                          <a:spcPts val="0"/>
                        </a:spcAft>
                      </a:pPr>
                      <a:r>
                        <a:rPr lang="en-US" sz="1800" b="0" dirty="0">
                          <a:effectLst/>
                          <a:latin typeface="Arial" panose="020B0604020202020204" pitchFamily="34" charset="0"/>
                          <a:ea typeface="Times New Roman" panose="02020603050405020304" pitchFamily="18" charset="0"/>
                        </a:rPr>
                        <a:t>Rate of Perceived Exertion (RPE)</a:t>
                      </a:r>
                      <a:endParaRPr lang="en-AU" sz="1800" b="1" dirty="0">
                        <a:effectLst/>
                        <a:latin typeface="Arial" panose="020B0604020202020204" pitchFamily="34" charset="0"/>
                        <a:ea typeface="Times New Roman" panose="02020603050405020304" pitchFamily="18" charset="0"/>
                      </a:endParaRPr>
                    </a:p>
                  </a:txBody>
                  <a:tcPr marL="68580" marR="68580" marT="0" marB="0"/>
                </a:tc>
                <a:tc>
                  <a:txBody>
                    <a:bodyPr/>
                    <a:lstStyle/>
                    <a:p>
                      <a:pPr marL="342900" lvl="0" indent="-342900">
                        <a:spcAft>
                          <a:spcPts val="0"/>
                        </a:spcAft>
                        <a:buFont typeface="Symbol" panose="05050102010706020507" pitchFamily="18" charset="2"/>
                        <a:buChar char=""/>
                      </a:pPr>
                      <a:r>
                        <a:rPr lang="en-US" sz="1800" b="0" dirty="0">
                          <a:solidFill>
                            <a:schemeClr val="tx1"/>
                          </a:solidFill>
                          <a:effectLst/>
                          <a:latin typeface="Arial" panose="020B0604020202020204" pitchFamily="34" charset="0"/>
                          <a:ea typeface="Times New Roman" panose="02020603050405020304" pitchFamily="18" charset="0"/>
                        </a:rPr>
                        <a:t>It provides a double check on whether the training zone heart rate is appropriate.</a:t>
                      </a:r>
                      <a:endParaRPr lang="en-AU" sz="1800" b="1" dirty="0">
                        <a:solidFill>
                          <a:schemeClr val="tx1"/>
                        </a:solidFill>
                        <a:effectLst/>
                        <a:latin typeface="Arial" panose="020B0604020202020204" pitchFamily="34" charset="0"/>
                        <a:ea typeface="Times New Roman" panose="02020603050405020304" pitchFamily="18" charset="0"/>
                      </a:endParaRPr>
                    </a:p>
                    <a:p>
                      <a:pPr marL="342900" lvl="0" indent="-342900">
                        <a:spcAft>
                          <a:spcPts val="0"/>
                        </a:spcAft>
                        <a:buFont typeface="Symbol" panose="05050102010706020507" pitchFamily="18" charset="2"/>
                        <a:buChar char=""/>
                      </a:pPr>
                      <a:r>
                        <a:rPr lang="en-US" sz="1800" b="0" dirty="0">
                          <a:solidFill>
                            <a:schemeClr val="tx1"/>
                          </a:solidFill>
                          <a:effectLst/>
                          <a:latin typeface="Arial" panose="020B0604020202020204" pitchFamily="34" charset="0"/>
                          <a:ea typeface="Times New Roman" panose="02020603050405020304" pitchFamily="18" charset="0"/>
                        </a:rPr>
                        <a:t>It can be performed without stopping the activity to measure heart rate.</a:t>
                      </a:r>
                      <a:endParaRPr lang="en-AU" sz="1800" b="1" dirty="0">
                        <a:solidFill>
                          <a:schemeClr val="tx1"/>
                        </a:solidFill>
                        <a:effectLst/>
                        <a:latin typeface="Arial" panose="020B0604020202020204" pitchFamily="34" charset="0"/>
                        <a:ea typeface="Times New Roman" panose="02020603050405020304" pitchFamily="18" charset="0"/>
                      </a:endParaRPr>
                    </a:p>
                    <a:p>
                      <a:pPr marL="342900" lvl="0" indent="-342900">
                        <a:spcAft>
                          <a:spcPts val="0"/>
                        </a:spcAft>
                        <a:buFont typeface="Symbol" panose="05050102010706020507" pitchFamily="18" charset="2"/>
                        <a:buChar char=""/>
                      </a:pPr>
                      <a:r>
                        <a:rPr lang="en-US" sz="1800" b="0" dirty="0">
                          <a:solidFill>
                            <a:schemeClr val="tx1"/>
                          </a:solidFill>
                          <a:effectLst/>
                          <a:latin typeface="Arial" panose="020B0604020202020204" pitchFamily="34" charset="0"/>
                          <a:ea typeface="Times New Roman" panose="02020603050405020304" pitchFamily="18" charset="0"/>
                        </a:rPr>
                        <a:t>No equipment is required.</a:t>
                      </a:r>
                      <a:endParaRPr lang="en-AU" sz="1800" b="1" dirty="0">
                        <a:solidFill>
                          <a:schemeClr val="tx1"/>
                        </a:solidFill>
                        <a:effectLst/>
                        <a:latin typeface="Arial" panose="020B0604020202020204" pitchFamily="34" charset="0"/>
                        <a:ea typeface="Times New Roman" panose="02020603050405020304" pitchFamily="18" charset="0"/>
                      </a:endParaRPr>
                    </a:p>
                  </a:txBody>
                  <a:tcPr marL="68580" marR="68580" marT="0" marB="0"/>
                </a:tc>
                <a:tc>
                  <a:txBody>
                    <a:bodyPr/>
                    <a:lstStyle/>
                    <a:p>
                      <a:pPr marL="342900" lvl="0" indent="-342900">
                        <a:spcAft>
                          <a:spcPts val="0"/>
                        </a:spcAft>
                        <a:buFont typeface="Symbol" panose="05050102010706020507" pitchFamily="18" charset="2"/>
                        <a:buChar char=""/>
                      </a:pPr>
                      <a:r>
                        <a:rPr lang="en-US" sz="1800" b="0" dirty="0">
                          <a:solidFill>
                            <a:schemeClr val="tx1"/>
                          </a:solidFill>
                          <a:effectLst/>
                          <a:latin typeface="Arial" panose="020B0604020202020204" pitchFamily="34" charset="0"/>
                          <a:ea typeface="Times New Roman" panose="02020603050405020304" pitchFamily="18" charset="0"/>
                        </a:rPr>
                        <a:t>test- retest reliability of the RPE scale when used to monitor subjective estimates of exercise intensity in progressive (or graded) exercise tests has been questioned</a:t>
                      </a:r>
                      <a:endParaRPr lang="en-AU" sz="1800" b="1" dirty="0">
                        <a:solidFill>
                          <a:schemeClr val="tx1"/>
                        </a:solidFill>
                        <a:effectLst/>
                        <a:latin typeface="Arial" panose="020B0604020202020204" pitchFamily="34" charset="0"/>
                        <a:ea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1164024682"/>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7090" name="Rectangle 2"/>
          <p:cNvSpPr>
            <a:spLocks noGrp="1" noChangeArrowheads="1"/>
          </p:cNvSpPr>
          <p:nvPr>
            <p:ph type="title"/>
          </p:nvPr>
        </p:nvSpPr>
        <p:spPr>
          <a:xfrm>
            <a:off x="438150" y="366712"/>
            <a:ext cx="8077200" cy="1431925"/>
          </a:xfrm>
        </p:spPr>
        <p:txBody>
          <a:bodyPr/>
          <a:lstStyle/>
          <a:p>
            <a:pPr algn="ctr"/>
            <a:r>
              <a:rPr lang="en-US" dirty="0" smtClean="0"/>
              <a:t>Measuring Intensity</a:t>
            </a:r>
            <a:endParaRPr lang="en-US" sz="2600" b="0" dirty="0">
              <a:effectLst/>
            </a:endParaRPr>
          </a:p>
        </p:txBody>
      </p:sp>
      <p:sp>
        <p:nvSpPr>
          <p:cNvPr id="2" name="Slide Number Placeholder 1"/>
          <p:cNvSpPr>
            <a:spLocks noGrp="1"/>
          </p:cNvSpPr>
          <p:nvPr>
            <p:ph type="sldNum" sz="quarter" idx="12"/>
          </p:nvPr>
        </p:nvSpPr>
        <p:spPr/>
        <p:txBody>
          <a:bodyPr/>
          <a:lstStyle/>
          <a:p>
            <a:fld id="{2098FC7C-5A73-4CE4-9ED4-529E12F90497}" type="slidenum">
              <a:rPr lang="en-AU" smtClean="0"/>
              <a:t>119</a:t>
            </a:fld>
            <a:endParaRPr lang="en-AU"/>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685105331"/>
              </p:ext>
            </p:extLst>
          </p:nvPr>
        </p:nvGraphicFramePr>
        <p:xfrm>
          <a:off x="628650" y="2048649"/>
          <a:ext cx="7886699" cy="2291080"/>
        </p:xfrm>
        <a:graphic>
          <a:graphicData uri="http://schemas.openxmlformats.org/drawingml/2006/table">
            <a:tbl>
              <a:tblPr firstRow="1" bandRow="1">
                <a:tableStyleId>{5C22544A-7EE6-4342-B048-85BDC9FD1C3A}</a:tableStyleId>
              </a:tblPr>
              <a:tblGrid>
                <a:gridCol w="1791165"/>
                <a:gridCol w="2787805"/>
                <a:gridCol w="3307729"/>
              </a:tblGrid>
              <a:tr h="370840">
                <a:tc>
                  <a:txBody>
                    <a:bodyPr/>
                    <a:lstStyle/>
                    <a:p>
                      <a:r>
                        <a:rPr lang="en-AU" dirty="0" smtClean="0"/>
                        <a:t>Description</a:t>
                      </a:r>
                      <a:endParaRPr lang="en-AU" dirty="0"/>
                    </a:p>
                  </a:txBody>
                  <a:tcPr/>
                </a:tc>
                <a:tc>
                  <a:txBody>
                    <a:bodyPr/>
                    <a:lstStyle/>
                    <a:p>
                      <a:r>
                        <a:rPr lang="en-AU" dirty="0" smtClean="0"/>
                        <a:t>Advantage</a:t>
                      </a:r>
                      <a:endParaRPr lang="en-AU" dirty="0"/>
                    </a:p>
                  </a:txBody>
                  <a:tcPr/>
                </a:tc>
                <a:tc>
                  <a:txBody>
                    <a:bodyPr/>
                    <a:lstStyle/>
                    <a:p>
                      <a:r>
                        <a:rPr lang="en-AU" dirty="0" smtClean="0"/>
                        <a:t>Limitation</a:t>
                      </a:r>
                      <a:endParaRPr lang="en-AU" dirty="0"/>
                    </a:p>
                  </a:txBody>
                  <a:tcPr/>
                </a:tc>
              </a:tr>
              <a:tr h="370840">
                <a:tc>
                  <a:txBody>
                    <a:bodyPr/>
                    <a:lstStyle/>
                    <a:p>
                      <a:pPr>
                        <a:spcAft>
                          <a:spcPts val="0"/>
                        </a:spcAft>
                      </a:pPr>
                      <a:r>
                        <a:rPr lang="en-US" sz="1800" b="0" dirty="0">
                          <a:solidFill>
                            <a:schemeClr val="tx1"/>
                          </a:solidFill>
                          <a:effectLst/>
                          <a:latin typeface="Arial" panose="020B0604020202020204" pitchFamily="34" charset="0"/>
                          <a:ea typeface="Times New Roman" panose="02020603050405020304" pitchFamily="18" charset="0"/>
                        </a:rPr>
                        <a:t>Heart Rate Monitoring</a:t>
                      </a:r>
                      <a:endParaRPr lang="en-AU" sz="1800" b="1" dirty="0">
                        <a:solidFill>
                          <a:schemeClr val="tx1"/>
                        </a:solidFill>
                        <a:effectLst/>
                        <a:latin typeface="Arial" panose="020B0604020202020204" pitchFamily="34" charset="0"/>
                        <a:ea typeface="Times New Roman" panose="02020603050405020304" pitchFamily="18" charset="0"/>
                      </a:endParaRPr>
                    </a:p>
                  </a:txBody>
                  <a:tcPr marL="68580" marR="68580" marT="0" marB="0"/>
                </a:tc>
                <a:tc>
                  <a:txBody>
                    <a:bodyPr/>
                    <a:lstStyle/>
                    <a:p>
                      <a:pPr marL="342900" lvl="0" indent="-342900">
                        <a:spcAft>
                          <a:spcPts val="0"/>
                        </a:spcAft>
                        <a:buFont typeface="Symbol" panose="05050102010706020507" pitchFamily="18" charset="2"/>
                        <a:buChar char=""/>
                      </a:pPr>
                      <a:r>
                        <a:rPr lang="en-US" sz="1800" b="0" dirty="0">
                          <a:solidFill>
                            <a:schemeClr val="tx1"/>
                          </a:solidFill>
                          <a:effectLst/>
                          <a:latin typeface="Arial" panose="020B0604020202020204" pitchFamily="34" charset="0"/>
                          <a:ea typeface="Times New Roman" panose="02020603050405020304" pitchFamily="18" charset="0"/>
                        </a:rPr>
                        <a:t>Keeps intensity in check</a:t>
                      </a:r>
                      <a:endParaRPr lang="en-AU" sz="1800" b="1" dirty="0">
                        <a:solidFill>
                          <a:schemeClr val="tx1"/>
                        </a:solidFill>
                        <a:effectLst/>
                        <a:latin typeface="Arial" panose="020B0604020202020204" pitchFamily="34" charset="0"/>
                        <a:ea typeface="Times New Roman" panose="02020603050405020304" pitchFamily="18" charset="0"/>
                      </a:endParaRPr>
                    </a:p>
                    <a:p>
                      <a:pPr marL="342900" lvl="0" indent="-342900">
                        <a:spcAft>
                          <a:spcPts val="0"/>
                        </a:spcAft>
                        <a:buFont typeface="Symbol" panose="05050102010706020507" pitchFamily="18" charset="2"/>
                        <a:buChar char=""/>
                      </a:pPr>
                      <a:r>
                        <a:rPr lang="en-US" sz="1800" b="0" dirty="0">
                          <a:solidFill>
                            <a:schemeClr val="tx1"/>
                          </a:solidFill>
                          <a:effectLst/>
                          <a:latin typeface="Arial" panose="020B0604020202020204" pitchFamily="34" charset="0"/>
                          <a:ea typeface="Times New Roman" panose="02020603050405020304" pitchFamily="18" charset="0"/>
                        </a:rPr>
                        <a:t>Heart Rate-Power And Heart Rate-Pace Relationships Provide Very Useful Information</a:t>
                      </a:r>
                      <a:endParaRPr lang="en-AU" sz="1800" b="1" dirty="0">
                        <a:solidFill>
                          <a:schemeClr val="tx1"/>
                        </a:solidFill>
                        <a:effectLst/>
                        <a:latin typeface="Arial" panose="020B0604020202020204" pitchFamily="34" charset="0"/>
                        <a:ea typeface="Times New Roman" panose="02020603050405020304" pitchFamily="18" charset="0"/>
                      </a:endParaRPr>
                    </a:p>
                  </a:txBody>
                  <a:tcPr marL="68580" marR="68580" marT="0" marB="0"/>
                </a:tc>
                <a:tc>
                  <a:txBody>
                    <a:bodyPr/>
                    <a:lstStyle/>
                    <a:p>
                      <a:pPr marL="342900" lvl="0" indent="-342900">
                        <a:spcAft>
                          <a:spcPts val="0"/>
                        </a:spcAft>
                        <a:buFont typeface="Symbol" panose="05050102010706020507" pitchFamily="18" charset="2"/>
                        <a:buChar char=""/>
                      </a:pPr>
                      <a:r>
                        <a:rPr lang="en-US" sz="1800" b="0" dirty="0">
                          <a:solidFill>
                            <a:schemeClr val="tx1"/>
                          </a:solidFill>
                          <a:effectLst/>
                          <a:latin typeface="Arial" panose="020B0604020202020204" pitchFamily="34" charset="0"/>
                          <a:ea typeface="Times New Roman" panose="02020603050405020304" pitchFamily="18" charset="0"/>
                        </a:rPr>
                        <a:t>Heart Rate Is Not A Super-Reliable Metric Of Exercise Intensity</a:t>
                      </a:r>
                      <a:endParaRPr lang="en-AU" sz="1800" b="1" dirty="0">
                        <a:solidFill>
                          <a:schemeClr val="tx1"/>
                        </a:solidFill>
                        <a:effectLst/>
                        <a:latin typeface="Arial" panose="020B0604020202020204" pitchFamily="34" charset="0"/>
                        <a:ea typeface="Times New Roman" panose="02020603050405020304" pitchFamily="18" charset="0"/>
                      </a:endParaRPr>
                    </a:p>
                    <a:p>
                      <a:pPr marL="342900" lvl="0" indent="-342900">
                        <a:spcAft>
                          <a:spcPts val="0"/>
                        </a:spcAft>
                        <a:buFont typeface="Symbol" panose="05050102010706020507" pitchFamily="18" charset="2"/>
                        <a:buChar char=""/>
                      </a:pPr>
                      <a:r>
                        <a:rPr lang="en-US" sz="1800" b="0" i="0" dirty="0">
                          <a:solidFill>
                            <a:schemeClr val="tx1"/>
                          </a:solidFill>
                          <a:effectLst/>
                          <a:latin typeface="Arial" panose="020B0604020202020204" pitchFamily="34" charset="0"/>
                          <a:ea typeface="Times New Roman" panose="02020603050405020304" pitchFamily="18" charset="0"/>
                        </a:rPr>
                        <a:t>Heart Rate Training Formulas Are inconsistent</a:t>
                      </a:r>
                      <a:endParaRPr lang="en-AU" sz="1800" b="1" dirty="0">
                        <a:solidFill>
                          <a:schemeClr val="tx1"/>
                        </a:solidFill>
                        <a:effectLst/>
                        <a:latin typeface="Arial" panose="020B0604020202020204" pitchFamily="34" charset="0"/>
                        <a:ea typeface="Times New Roman" panose="02020603050405020304" pitchFamily="18" charset="0"/>
                      </a:endParaRPr>
                    </a:p>
                    <a:p>
                      <a:pPr marL="342900" lvl="0" indent="-342900">
                        <a:spcAft>
                          <a:spcPts val="0"/>
                        </a:spcAft>
                        <a:buFont typeface="Symbol" panose="05050102010706020507" pitchFamily="18" charset="2"/>
                        <a:buChar char=""/>
                      </a:pPr>
                      <a:r>
                        <a:rPr lang="en-US" sz="1800" b="0" dirty="0">
                          <a:solidFill>
                            <a:schemeClr val="tx1"/>
                          </a:solidFill>
                          <a:effectLst/>
                          <a:latin typeface="Arial" panose="020B0604020202020204" pitchFamily="34" charset="0"/>
                          <a:ea typeface="Times New Roman" panose="02020603050405020304" pitchFamily="18" charset="0"/>
                        </a:rPr>
                        <a:t>Useless at very high intensities</a:t>
                      </a:r>
                      <a:endParaRPr lang="en-AU" sz="1800" b="1" dirty="0">
                        <a:solidFill>
                          <a:schemeClr val="tx1"/>
                        </a:solidFill>
                        <a:effectLst/>
                        <a:latin typeface="Arial" panose="020B0604020202020204" pitchFamily="34" charset="0"/>
                        <a:ea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3169374183"/>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p:cNvSpPr>
            <a:spLocks noGrp="1" noChangeArrowheads="1"/>
          </p:cNvSpPr>
          <p:nvPr>
            <p:ph idx="1"/>
          </p:nvPr>
        </p:nvSpPr>
        <p:spPr>
          <a:xfrm>
            <a:off x="827088" y="1916113"/>
            <a:ext cx="7832725" cy="3241675"/>
          </a:xfrm>
        </p:spPr>
        <p:txBody>
          <a:bodyPr/>
          <a:lstStyle/>
          <a:p>
            <a:pPr marL="609600" indent="-609600" eaLnBrk="1" hangingPunct="1">
              <a:buFont typeface="Wingdings" panose="05000000000000000000" pitchFamily="2" charset="2"/>
              <a:buChar char="ª"/>
            </a:pPr>
            <a:r>
              <a:rPr lang="en-US" altLang="en-US" smtClean="0"/>
              <a:t>Need appropriate referral letter to GP</a:t>
            </a:r>
          </a:p>
          <a:p>
            <a:pPr marL="609600" indent="-609600" eaLnBrk="1" hangingPunct="1">
              <a:buFont typeface="Wingdings" panose="05000000000000000000" pitchFamily="2" charset="2"/>
              <a:buChar char="ª"/>
            </a:pPr>
            <a:r>
              <a:rPr lang="en-US" altLang="en-US" smtClean="0"/>
              <a:t>Explain the process, results, areas of concern, and request clearance</a:t>
            </a:r>
          </a:p>
          <a:p>
            <a:pPr marL="609600" indent="-609600" eaLnBrk="1" hangingPunct="1">
              <a:buFont typeface="Wingdings" panose="05000000000000000000" pitchFamily="2" charset="2"/>
              <a:buChar char="ª"/>
            </a:pPr>
            <a:r>
              <a:rPr lang="en-US" altLang="en-US" smtClean="0"/>
              <a:t>GP may impose limitations which must be adhered to</a:t>
            </a:r>
          </a:p>
          <a:p>
            <a:pPr marL="609600" indent="-609600" eaLnBrk="1" hangingPunct="1">
              <a:buFont typeface="Wingdings" panose="05000000000000000000" pitchFamily="2" charset="2"/>
              <a:buChar char="ª"/>
            </a:pPr>
            <a:r>
              <a:rPr lang="en-US" altLang="en-US" smtClean="0"/>
              <a:t>If not confident to assist client, refer client to someone capable.</a:t>
            </a:r>
          </a:p>
        </p:txBody>
      </p:sp>
      <p:sp>
        <p:nvSpPr>
          <p:cNvPr id="80898" name="Rectangle 2"/>
          <p:cNvSpPr>
            <a:spLocks noGrp="1" noChangeArrowheads="1"/>
          </p:cNvSpPr>
          <p:nvPr>
            <p:ph type="title"/>
          </p:nvPr>
        </p:nvSpPr>
        <p:spPr>
          <a:xfrm>
            <a:off x="0" y="304800"/>
            <a:ext cx="9144000" cy="1431925"/>
          </a:xfrm>
        </p:spPr>
        <p:txBody>
          <a:bodyPr/>
          <a:lstStyle/>
          <a:p>
            <a:pPr eaLnBrk="1" fontAlgn="auto" hangingPunct="1">
              <a:spcAft>
                <a:spcPts val="0"/>
              </a:spcAft>
              <a:defRPr/>
            </a:pPr>
            <a:r>
              <a:rPr lang="en-US" sz="4200" dirty="0" smtClean="0"/>
              <a:t>When Client Needs Clearance</a:t>
            </a:r>
            <a:endParaRPr lang="en-US" sz="2400" b="0" dirty="0" smtClean="0"/>
          </a:p>
        </p:txBody>
      </p:sp>
    </p:spTree>
    <p:extLst>
      <p:ext uri="{BB962C8B-B14F-4D97-AF65-F5344CB8AC3E}">
        <p14:creationId xmlns:p14="http://schemas.microsoft.com/office/powerpoint/2010/main" val="3058615710"/>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1142674" y="2511006"/>
            <a:ext cx="7086600" cy="863600"/>
          </a:xfrm>
        </p:spPr>
        <p:txBody>
          <a:bodyPr>
            <a:normAutofit fontScale="90000"/>
          </a:bodyPr>
          <a:lstStyle/>
          <a:p>
            <a:pPr algn="ctr"/>
            <a:r>
              <a:rPr lang="en-US" sz="5400" dirty="0" smtClean="0"/>
              <a:t>Fitness Programming</a:t>
            </a:r>
            <a:endParaRPr lang="en-US" sz="5400" dirty="0"/>
          </a:p>
        </p:txBody>
      </p:sp>
      <p:sp>
        <p:nvSpPr>
          <p:cNvPr id="2" name="Slide Number Placeholder 1"/>
          <p:cNvSpPr>
            <a:spLocks noGrp="1"/>
          </p:cNvSpPr>
          <p:nvPr>
            <p:ph type="sldNum" sz="quarter" idx="12"/>
          </p:nvPr>
        </p:nvSpPr>
        <p:spPr/>
        <p:txBody>
          <a:bodyPr/>
          <a:lstStyle/>
          <a:p>
            <a:fld id="{2098FC7C-5A73-4CE4-9ED4-529E12F90497}" type="slidenum">
              <a:rPr lang="en-AU" smtClean="0"/>
              <a:t>121</a:t>
            </a:fld>
            <a:endParaRPr lang="en-AU"/>
          </a:p>
        </p:txBody>
      </p:sp>
    </p:spTree>
    <p:extLst>
      <p:ext uri="{BB962C8B-B14F-4D97-AF65-F5344CB8AC3E}">
        <p14:creationId xmlns:p14="http://schemas.microsoft.com/office/powerpoint/2010/main" val="1443248600"/>
      </p:ext>
    </p:extLst>
  </p:cSld>
  <p:clrMapOvr>
    <a:masterClrMapping/>
  </p:clrMapOvr>
  <p:transition/>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7090" name="Rectangle 2"/>
          <p:cNvSpPr>
            <a:spLocks noGrp="1" noChangeArrowheads="1"/>
          </p:cNvSpPr>
          <p:nvPr>
            <p:ph type="title"/>
          </p:nvPr>
        </p:nvSpPr>
        <p:spPr>
          <a:xfrm>
            <a:off x="438150" y="366712"/>
            <a:ext cx="8077200" cy="1431925"/>
          </a:xfrm>
        </p:spPr>
        <p:txBody>
          <a:bodyPr/>
          <a:lstStyle/>
          <a:p>
            <a:pPr algn="ctr"/>
            <a:r>
              <a:rPr lang="en-US" dirty="0"/>
              <a:t>Resistance Training Methods</a:t>
            </a:r>
            <a:endParaRPr lang="en-US" sz="2600" b="0" dirty="0">
              <a:effectLst/>
            </a:endParaRPr>
          </a:p>
        </p:txBody>
      </p:sp>
      <p:sp>
        <p:nvSpPr>
          <p:cNvPr id="217091" name="Rectangle 3"/>
          <p:cNvSpPr>
            <a:spLocks noGrp="1" noChangeArrowheads="1"/>
          </p:cNvSpPr>
          <p:nvPr>
            <p:ph type="body" idx="1"/>
          </p:nvPr>
        </p:nvSpPr>
        <p:spPr>
          <a:xfrm>
            <a:off x="617537" y="1927860"/>
            <a:ext cx="7897813" cy="3887788"/>
          </a:xfrm>
        </p:spPr>
        <p:txBody>
          <a:bodyPr/>
          <a:lstStyle/>
          <a:p>
            <a:pPr marL="609600" indent="-609600"/>
            <a:r>
              <a:rPr lang="en-US"/>
              <a:t>Client is the most important consideration</a:t>
            </a:r>
          </a:p>
          <a:p>
            <a:pPr marL="990600" lvl="1" indent="-533400"/>
            <a:r>
              <a:rPr lang="en-US"/>
              <a:t>Needs</a:t>
            </a:r>
          </a:p>
          <a:p>
            <a:pPr marL="990600" lvl="1" indent="-533400"/>
            <a:r>
              <a:rPr lang="en-US"/>
              <a:t>Time constraints</a:t>
            </a:r>
          </a:p>
          <a:p>
            <a:pPr marL="990600" lvl="1" indent="-533400"/>
            <a:r>
              <a:rPr lang="en-US"/>
              <a:t>Experience</a:t>
            </a:r>
          </a:p>
          <a:p>
            <a:pPr marL="990600" lvl="1" indent="-533400"/>
            <a:r>
              <a:rPr lang="en-US"/>
              <a:t>Motivation</a:t>
            </a:r>
          </a:p>
          <a:p>
            <a:pPr marL="990600" lvl="1" indent="-533400"/>
            <a:r>
              <a:rPr lang="en-US"/>
              <a:t>Level of condition</a:t>
            </a:r>
          </a:p>
        </p:txBody>
      </p:sp>
      <p:sp>
        <p:nvSpPr>
          <p:cNvPr id="2" name="Slide Number Placeholder 1"/>
          <p:cNvSpPr>
            <a:spLocks noGrp="1"/>
          </p:cNvSpPr>
          <p:nvPr>
            <p:ph type="sldNum" sz="quarter" idx="12"/>
          </p:nvPr>
        </p:nvSpPr>
        <p:spPr/>
        <p:txBody>
          <a:bodyPr/>
          <a:lstStyle/>
          <a:p>
            <a:fld id="{2098FC7C-5A73-4CE4-9ED4-529E12F90497}" type="slidenum">
              <a:rPr lang="en-AU" smtClean="0"/>
              <a:t>122</a:t>
            </a:fld>
            <a:endParaRPr lang="en-AU"/>
          </a:p>
        </p:txBody>
      </p:sp>
    </p:spTree>
    <p:extLst>
      <p:ext uri="{BB962C8B-B14F-4D97-AF65-F5344CB8AC3E}">
        <p14:creationId xmlns:p14="http://schemas.microsoft.com/office/powerpoint/2010/main" val="104267979"/>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p:txBody>
          <a:bodyPr/>
          <a:lstStyle/>
          <a:p>
            <a:pPr algn="ctr"/>
            <a:r>
              <a:rPr lang="en-US" dirty="0"/>
              <a:t>What is the primary motivation of clients?</a:t>
            </a:r>
            <a:endParaRPr lang="en-US" sz="2600" b="0" dirty="0">
              <a:effectLst/>
            </a:endParaRPr>
          </a:p>
        </p:txBody>
      </p:sp>
      <p:sp>
        <p:nvSpPr>
          <p:cNvPr id="63491" name="Rectangle 3"/>
          <p:cNvSpPr>
            <a:spLocks noGrp="1" noChangeArrowheads="1"/>
          </p:cNvSpPr>
          <p:nvPr>
            <p:ph type="body" idx="1"/>
          </p:nvPr>
        </p:nvSpPr>
        <p:spPr>
          <a:xfrm>
            <a:off x="1066800" y="1981200"/>
            <a:ext cx="7543800" cy="3968750"/>
          </a:xfrm>
        </p:spPr>
        <p:txBody>
          <a:bodyPr/>
          <a:lstStyle/>
          <a:p>
            <a:pPr marL="609600" indent="-609600">
              <a:lnSpc>
                <a:spcPct val="90000"/>
              </a:lnSpc>
              <a:buFont typeface="Wingdings" panose="05000000000000000000" pitchFamily="2" charset="2"/>
              <a:buAutoNum type="arabicPeriod"/>
            </a:pPr>
            <a:r>
              <a:rPr lang="en-US"/>
              <a:t>Fitness related</a:t>
            </a:r>
          </a:p>
          <a:p>
            <a:pPr marL="609600" indent="-609600">
              <a:lnSpc>
                <a:spcPct val="90000"/>
              </a:lnSpc>
              <a:buFont typeface="Wingdings" panose="05000000000000000000" pitchFamily="2" charset="2"/>
              <a:buAutoNum type="arabicPeriod"/>
            </a:pPr>
            <a:endParaRPr lang="en-US"/>
          </a:p>
          <a:p>
            <a:pPr marL="609600" indent="-609600">
              <a:lnSpc>
                <a:spcPct val="90000"/>
              </a:lnSpc>
              <a:buFont typeface="Wingdings" panose="05000000000000000000" pitchFamily="2" charset="2"/>
              <a:buAutoNum type="arabicPeriod"/>
            </a:pPr>
            <a:r>
              <a:rPr lang="en-US"/>
              <a:t>Health related</a:t>
            </a:r>
          </a:p>
          <a:p>
            <a:pPr marL="609600" indent="-609600">
              <a:lnSpc>
                <a:spcPct val="90000"/>
              </a:lnSpc>
              <a:buFont typeface="Wingdings" panose="05000000000000000000" pitchFamily="2" charset="2"/>
              <a:buAutoNum type="arabicPeriod"/>
            </a:pPr>
            <a:endParaRPr lang="en-US"/>
          </a:p>
          <a:p>
            <a:pPr marL="609600" indent="-609600">
              <a:lnSpc>
                <a:spcPct val="90000"/>
              </a:lnSpc>
              <a:buFont typeface="Wingdings" panose="05000000000000000000" pitchFamily="2" charset="2"/>
              <a:buAutoNum type="arabicPeriod"/>
            </a:pPr>
            <a:r>
              <a:rPr lang="en-US"/>
              <a:t>Performance related</a:t>
            </a:r>
          </a:p>
          <a:p>
            <a:pPr marL="609600" indent="-609600">
              <a:lnSpc>
                <a:spcPct val="90000"/>
              </a:lnSpc>
              <a:buFont typeface="Wingdings" panose="05000000000000000000" pitchFamily="2" charset="2"/>
              <a:buAutoNum type="arabicPeriod"/>
            </a:pPr>
            <a:endParaRPr lang="en-US"/>
          </a:p>
          <a:p>
            <a:pPr marL="609600" indent="-609600">
              <a:lnSpc>
                <a:spcPct val="90000"/>
              </a:lnSpc>
              <a:buFont typeface="Wingdings" panose="05000000000000000000" pitchFamily="2" charset="2"/>
              <a:buNone/>
            </a:pPr>
            <a:r>
              <a:rPr lang="en-US"/>
              <a:t>ANY OTHERS ???</a:t>
            </a:r>
          </a:p>
        </p:txBody>
      </p:sp>
      <p:sp>
        <p:nvSpPr>
          <p:cNvPr id="2" name="Slide Number Placeholder 1"/>
          <p:cNvSpPr>
            <a:spLocks noGrp="1"/>
          </p:cNvSpPr>
          <p:nvPr>
            <p:ph type="sldNum" sz="quarter" idx="12"/>
          </p:nvPr>
        </p:nvSpPr>
        <p:spPr/>
        <p:txBody>
          <a:bodyPr/>
          <a:lstStyle/>
          <a:p>
            <a:fld id="{2098FC7C-5A73-4CE4-9ED4-529E12F90497}" type="slidenum">
              <a:rPr lang="en-AU" smtClean="0"/>
              <a:t>123</a:t>
            </a:fld>
            <a:endParaRPr lang="en-AU"/>
          </a:p>
        </p:txBody>
      </p:sp>
    </p:spTree>
    <p:extLst>
      <p:ext uri="{BB962C8B-B14F-4D97-AF65-F5344CB8AC3E}">
        <p14:creationId xmlns:p14="http://schemas.microsoft.com/office/powerpoint/2010/main" val="3807987331"/>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22" name="Rectangle 2"/>
          <p:cNvSpPr>
            <a:spLocks noGrp="1" noChangeArrowheads="1"/>
          </p:cNvSpPr>
          <p:nvPr>
            <p:ph type="title"/>
          </p:nvPr>
        </p:nvSpPr>
        <p:spPr/>
        <p:txBody>
          <a:bodyPr/>
          <a:lstStyle/>
          <a:p>
            <a:pPr algn="ctr"/>
            <a:r>
              <a:rPr lang="en-US" sz="4000" dirty="0"/>
              <a:t>Resistance Training vs Resistance Exercise</a:t>
            </a:r>
            <a:endParaRPr lang="en-US" sz="1600" b="0" dirty="0">
              <a:effectLst/>
            </a:endParaRPr>
          </a:p>
        </p:txBody>
      </p:sp>
      <p:sp>
        <p:nvSpPr>
          <p:cNvPr id="235523" name="Rectangle 3"/>
          <p:cNvSpPr>
            <a:spLocks noGrp="1" noChangeArrowheads="1"/>
          </p:cNvSpPr>
          <p:nvPr>
            <p:ph type="body" idx="1"/>
          </p:nvPr>
        </p:nvSpPr>
        <p:spPr>
          <a:xfrm>
            <a:off x="1066800" y="1965326"/>
            <a:ext cx="7543800" cy="4391025"/>
          </a:xfrm>
        </p:spPr>
        <p:txBody>
          <a:bodyPr/>
          <a:lstStyle/>
          <a:p>
            <a:r>
              <a:rPr lang="en-US" dirty="0"/>
              <a:t>Resistance exercise</a:t>
            </a:r>
          </a:p>
          <a:p>
            <a:pPr lvl="2"/>
            <a:r>
              <a:rPr lang="en-US" dirty="0"/>
              <a:t>Single exercise session</a:t>
            </a:r>
          </a:p>
          <a:p>
            <a:pPr lvl="2"/>
            <a:r>
              <a:rPr lang="en-US" dirty="0"/>
              <a:t>AKA a ‘workout’</a:t>
            </a:r>
          </a:p>
          <a:p>
            <a:r>
              <a:rPr lang="en-US" dirty="0"/>
              <a:t>Resistance training</a:t>
            </a:r>
          </a:p>
          <a:p>
            <a:pPr lvl="2"/>
            <a:r>
              <a:rPr lang="en-US" dirty="0"/>
              <a:t>Combination of many consecutive resistance exercise sessions over time</a:t>
            </a:r>
          </a:p>
          <a:p>
            <a:pPr lvl="2"/>
            <a:r>
              <a:rPr lang="en-US" dirty="0"/>
              <a:t>Overall program guiding the specific exercise parameters chosen for each exercise protocol</a:t>
            </a:r>
          </a:p>
        </p:txBody>
      </p:sp>
      <p:sp>
        <p:nvSpPr>
          <p:cNvPr id="2" name="Slide Number Placeholder 1"/>
          <p:cNvSpPr>
            <a:spLocks noGrp="1"/>
          </p:cNvSpPr>
          <p:nvPr>
            <p:ph type="sldNum" sz="quarter" idx="12"/>
          </p:nvPr>
        </p:nvSpPr>
        <p:spPr/>
        <p:txBody>
          <a:bodyPr/>
          <a:lstStyle/>
          <a:p>
            <a:fld id="{2098FC7C-5A73-4CE4-9ED4-529E12F90497}" type="slidenum">
              <a:rPr lang="en-AU" smtClean="0"/>
              <a:t>124</a:t>
            </a:fld>
            <a:endParaRPr lang="en-AU"/>
          </a:p>
        </p:txBody>
      </p:sp>
    </p:spTree>
    <p:extLst>
      <p:ext uri="{BB962C8B-B14F-4D97-AF65-F5344CB8AC3E}">
        <p14:creationId xmlns:p14="http://schemas.microsoft.com/office/powerpoint/2010/main" val="3534721012"/>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3474" name="Rectangle 2"/>
          <p:cNvSpPr>
            <a:spLocks noGrp="1" noChangeArrowheads="1"/>
          </p:cNvSpPr>
          <p:nvPr>
            <p:ph type="title"/>
          </p:nvPr>
        </p:nvSpPr>
        <p:spPr/>
        <p:txBody>
          <a:bodyPr/>
          <a:lstStyle/>
          <a:p>
            <a:pPr algn="ctr"/>
            <a:r>
              <a:rPr lang="en-US" dirty="0"/>
              <a:t>Most Common </a:t>
            </a:r>
            <a:br>
              <a:rPr lang="en-US" dirty="0"/>
            </a:br>
            <a:r>
              <a:rPr lang="en-US" dirty="0"/>
              <a:t>Exercise Arrangements</a:t>
            </a:r>
            <a:endParaRPr lang="en-US" sz="2600" b="0" dirty="0">
              <a:effectLst/>
            </a:endParaRPr>
          </a:p>
        </p:txBody>
      </p:sp>
      <p:sp>
        <p:nvSpPr>
          <p:cNvPr id="233475" name="Rectangle 3"/>
          <p:cNvSpPr>
            <a:spLocks noGrp="1" noChangeArrowheads="1"/>
          </p:cNvSpPr>
          <p:nvPr>
            <p:ph type="body" idx="1"/>
          </p:nvPr>
        </p:nvSpPr>
        <p:spPr>
          <a:xfrm>
            <a:off x="933450" y="2007395"/>
            <a:ext cx="6991350" cy="2244565"/>
          </a:xfrm>
        </p:spPr>
        <p:txBody>
          <a:bodyPr/>
          <a:lstStyle/>
          <a:p>
            <a:pPr marL="609600" indent="-609600">
              <a:buFont typeface="Wingdings" panose="05000000000000000000" pitchFamily="2" charset="2"/>
              <a:buAutoNum type="arabicPeriod"/>
            </a:pPr>
            <a:r>
              <a:rPr lang="en-US"/>
              <a:t>Exercise large muscle groups before smaller muscle groups</a:t>
            </a:r>
          </a:p>
          <a:p>
            <a:pPr marL="1371600" lvl="2" indent="-457200"/>
            <a:r>
              <a:rPr lang="en-US"/>
              <a:t>Most widely used</a:t>
            </a:r>
          </a:p>
          <a:p>
            <a:pPr marL="1371600" lvl="2" indent="-457200">
              <a:buFont typeface="Wingdings" panose="05000000000000000000" pitchFamily="2" charset="2"/>
              <a:buNone/>
            </a:pPr>
            <a:endParaRPr lang="en-US"/>
          </a:p>
          <a:p>
            <a:pPr marL="609600" indent="-609600">
              <a:buFont typeface="Wingdings" panose="05000000000000000000" pitchFamily="2" charset="2"/>
              <a:buAutoNum type="arabicPeriod"/>
            </a:pPr>
            <a:r>
              <a:rPr lang="en-US"/>
              <a:t>Alternate push / pull exercises</a:t>
            </a:r>
          </a:p>
        </p:txBody>
      </p:sp>
      <p:pic>
        <p:nvPicPr>
          <p:cNvPr id="233476" name="Picture 4" descr="bicep cur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66265" y="4568666"/>
            <a:ext cx="1493838" cy="1844675"/>
          </a:xfrm>
          <a:prstGeom prst="rect">
            <a:avLst/>
          </a:prstGeom>
          <a:noFill/>
          <a:extLst>
            <a:ext uri="{909E8E84-426E-40DD-AFC4-6F175D3DCCD1}">
              <a14:hiddenFill xmlns:a14="http://schemas.microsoft.com/office/drawing/2010/main">
                <a:solidFill>
                  <a:srgbClr val="FFFFFF"/>
                </a:solidFill>
              </a14:hiddenFill>
            </a:ext>
          </a:extLst>
        </p:spPr>
      </p:pic>
      <p:pic>
        <p:nvPicPr>
          <p:cNvPr id="233477" name="Picture 5" descr="tricep pressdow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18443" y="4538663"/>
            <a:ext cx="1652587" cy="1800225"/>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p:txBody>
          <a:bodyPr/>
          <a:lstStyle/>
          <a:p>
            <a:fld id="{2098FC7C-5A73-4CE4-9ED4-529E12F90497}" type="slidenum">
              <a:rPr lang="en-AU" smtClean="0"/>
              <a:t>125</a:t>
            </a:fld>
            <a:endParaRPr lang="en-AU"/>
          </a:p>
        </p:txBody>
      </p:sp>
    </p:spTree>
    <p:extLst>
      <p:ext uri="{BB962C8B-B14F-4D97-AF65-F5344CB8AC3E}">
        <p14:creationId xmlns:p14="http://schemas.microsoft.com/office/powerpoint/2010/main" val="3011658334"/>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4" name="Rectangle 2"/>
          <p:cNvSpPr>
            <a:spLocks noGrp="1" noChangeArrowheads="1"/>
          </p:cNvSpPr>
          <p:nvPr>
            <p:ph type="title"/>
          </p:nvPr>
        </p:nvSpPr>
        <p:spPr>
          <a:xfrm>
            <a:off x="533400" y="270510"/>
            <a:ext cx="8077200" cy="1431925"/>
          </a:xfrm>
        </p:spPr>
        <p:txBody>
          <a:bodyPr/>
          <a:lstStyle/>
          <a:p>
            <a:pPr algn="ctr"/>
            <a:r>
              <a:rPr lang="en-US" dirty="0" smtClean="0"/>
              <a:t>Strength Training Terms</a:t>
            </a:r>
            <a:endParaRPr lang="en-US" sz="2600" b="0" dirty="0">
              <a:effectLst/>
            </a:endParaRPr>
          </a:p>
        </p:txBody>
      </p:sp>
      <p:sp>
        <p:nvSpPr>
          <p:cNvPr id="207875" name="Rectangle 3"/>
          <p:cNvSpPr>
            <a:spLocks noGrp="1" noChangeArrowheads="1"/>
          </p:cNvSpPr>
          <p:nvPr>
            <p:ph type="body" idx="1"/>
          </p:nvPr>
        </p:nvSpPr>
        <p:spPr>
          <a:xfrm>
            <a:off x="1066800" y="1869599"/>
            <a:ext cx="7543800" cy="4319588"/>
          </a:xfrm>
        </p:spPr>
        <p:txBody>
          <a:bodyPr/>
          <a:lstStyle/>
          <a:p>
            <a:r>
              <a:rPr lang="en-US" sz="2800" dirty="0"/>
              <a:t>Definitions</a:t>
            </a:r>
          </a:p>
          <a:p>
            <a:pPr lvl="1"/>
            <a:r>
              <a:rPr lang="en-US" sz="2400" dirty="0"/>
              <a:t>Strength</a:t>
            </a:r>
          </a:p>
          <a:p>
            <a:pPr lvl="1"/>
            <a:r>
              <a:rPr lang="en-US" sz="2400" dirty="0"/>
              <a:t>Power</a:t>
            </a:r>
          </a:p>
          <a:p>
            <a:pPr lvl="1"/>
            <a:r>
              <a:rPr lang="en-US" sz="2400" dirty="0"/>
              <a:t>Muscle endurance</a:t>
            </a:r>
          </a:p>
          <a:p>
            <a:pPr lvl="1"/>
            <a:r>
              <a:rPr lang="en-US" sz="2400" dirty="0"/>
              <a:t>Muscle hypertrophy</a:t>
            </a:r>
          </a:p>
          <a:p>
            <a:pPr lvl="1"/>
            <a:r>
              <a:rPr lang="en-US" sz="2400" dirty="0"/>
              <a:t>Repetition and sets</a:t>
            </a:r>
          </a:p>
          <a:p>
            <a:pPr lvl="2"/>
            <a:r>
              <a:rPr lang="en-US" sz="2000" dirty="0"/>
              <a:t>Low-rep, high-resistance: strength and hypertrophy gains</a:t>
            </a:r>
          </a:p>
          <a:p>
            <a:pPr lvl="2"/>
            <a:r>
              <a:rPr lang="en-US" sz="2000" dirty="0"/>
              <a:t>Low-resistance, high-rep: muscle endurance gains</a:t>
            </a:r>
          </a:p>
          <a:p>
            <a:pPr lvl="2"/>
            <a:r>
              <a:rPr lang="en-US" sz="2000" dirty="0"/>
              <a:t>High speed specific tasks can enhance power outlets</a:t>
            </a:r>
          </a:p>
          <a:p>
            <a:pPr lvl="1"/>
            <a:r>
              <a:rPr lang="en-US" sz="2400" dirty="0"/>
              <a:t>Closed kinetic chain exercise</a:t>
            </a:r>
          </a:p>
          <a:p>
            <a:pPr marL="1371600" lvl="2" indent="-457200">
              <a:lnSpc>
                <a:spcPct val="90000"/>
              </a:lnSpc>
            </a:pPr>
            <a:endParaRPr lang="en-US" sz="2000" dirty="0"/>
          </a:p>
        </p:txBody>
      </p:sp>
      <p:sp>
        <p:nvSpPr>
          <p:cNvPr id="2" name="Slide Number Placeholder 1"/>
          <p:cNvSpPr>
            <a:spLocks noGrp="1"/>
          </p:cNvSpPr>
          <p:nvPr>
            <p:ph type="sldNum" sz="quarter" idx="12"/>
          </p:nvPr>
        </p:nvSpPr>
        <p:spPr/>
        <p:txBody>
          <a:bodyPr/>
          <a:lstStyle/>
          <a:p>
            <a:fld id="{2098FC7C-5A73-4CE4-9ED4-529E12F90497}" type="slidenum">
              <a:rPr lang="en-AU" smtClean="0"/>
              <a:t>126</a:t>
            </a:fld>
            <a:endParaRPr lang="en-AU"/>
          </a:p>
        </p:txBody>
      </p:sp>
    </p:spTree>
    <p:extLst>
      <p:ext uri="{BB962C8B-B14F-4D97-AF65-F5344CB8AC3E}">
        <p14:creationId xmlns:p14="http://schemas.microsoft.com/office/powerpoint/2010/main" val="1114117596"/>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22" name="Rectangle 2"/>
          <p:cNvSpPr>
            <a:spLocks noGrp="1" noChangeArrowheads="1"/>
          </p:cNvSpPr>
          <p:nvPr>
            <p:ph type="title"/>
          </p:nvPr>
        </p:nvSpPr>
        <p:spPr/>
        <p:txBody>
          <a:bodyPr/>
          <a:lstStyle/>
          <a:p>
            <a:pPr algn="ctr"/>
            <a:r>
              <a:rPr lang="en-US" sz="4000" dirty="0" smtClean="0"/>
              <a:t>Principles of </a:t>
            </a:r>
            <a:br>
              <a:rPr lang="en-US" sz="4000" dirty="0" smtClean="0"/>
            </a:br>
            <a:r>
              <a:rPr lang="en-US" sz="4000" dirty="0" smtClean="0"/>
              <a:t>Exercise Programming</a:t>
            </a:r>
            <a:endParaRPr lang="en-US" sz="1600" b="0" dirty="0">
              <a:effectLst/>
            </a:endParaRPr>
          </a:p>
        </p:txBody>
      </p:sp>
      <p:sp>
        <p:nvSpPr>
          <p:cNvPr id="235523" name="Rectangle 3"/>
          <p:cNvSpPr>
            <a:spLocks noGrp="1" noChangeArrowheads="1"/>
          </p:cNvSpPr>
          <p:nvPr>
            <p:ph type="body" idx="1"/>
          </p:nvPr>
        </p:nvSpPr>
        <p:spPr>
          <a:xfrm>
            <a:off x="1066800" y="1965326"/>
            <a:ext cx="7543800" cy="4756150"/>
          </a:xfrm>
        </p:spPr>
        <p:txBody>
          <a:bodyPr>
            <a:normAutofit fontScale="92500" lnSpcReduction="10000"/>
          </a:bodyPr>
          <a:lstStyle/>
          <a:p>
            <a:r>
              <a:rPr lang="en-US" sz="3200" dirty="0" smtClean="0"/>
              <a:t>Frequency</a:t>
            </a:r>
          </a:p>
          <a:p>
            <a:pPr lvl="1"/>
            <a:r>
              <a:rPr lang="en-US" dirty="0" smtClean="0"/>
              <a:t>Number of times per week</a:t>
            </a:r>
          </a:p>
          <a:p>
            <a:r>
              <a:rPr lang="en-US" sz="3200" dirty="0" smtClean="0"/>
              <a:t>Intensity</a:t>
            </a:r>
          </a:p>
          <a:p>
            <a:pPr lvl="1"/>
            <a:r>
              <a:rPr lang="en-US" dirty="0" smtClean="0"/>
              <a:t>Amount of effort required to complete the work</a:t>
            </a:r>
          </a:p>
          <a:p>
            <a:pPr lvl="1"/>
            <a:r>
              <a:rPr lang="en-US" sz="3200" dirty="0" smtClean="0"/>
              <a:t>Cardiovascular intensity</a:t>
            </a:r>
          </a:p>
          <a:p>
            <a:pPr lvl="2"/>
            <a:r>
              <a:rPr lang="en-US" sz="2800" dirty="0" smtClean="0"/>
              <a:t>Borg scale, talk test, age-predicted MHR, </a:t>
            </a:r>
            <a:r>
              <a:rPr lang="en-US" sz="2800" dirty="0" err="1" smtClean="0"/>
              <a:t>Karvonen</a:t>
            </a:r>
            <a:r>
              <a:rPr lang="en-US" sz="2800" dirty="0" smtClean="0"/>
              <a:t> formula</a:t>
            </a:r>
          </a:p>
          <a:p>
            <a:pPr lvl="1"/>
            <a:r>
              <a:rPr lang="en-US" sz="3200" dirty="0" smtClean="0"/>
              <a:t>Strength intensity:  1RM</a:t>
            </a:r>
          </a:p>
          <a:p>
            <a:r>
              <a:rPr lang="en-US" sz="3200" dirty="0" smtClean="0"/>
              <a:t>Time</a:t>
            </a:r>
          </a:p>
          <a:p>
            <a:r>
              <a:rPr lang="en-US" sz="3200" dirty="0" smtClean="0"/>
              <a:t>Type</a:t>
            </a:r>
          </a:p>
          <a:p>
            <a:pPr lvl="1"/>
            <a:r>
              <a:rPr lang="en-US" dirty="0" smtClean="0"/>
              <a:t>Style of exercise</a:t>
            </a:r>
            <a:endParaRPr lang="en-US" dirty="0"/>
          </a:p>
        </p:txBody>
      </p:sp>
      <p:sp>
        <p:nvSpPr>
          <p:cNvPr id="2" name="Slide Number Placeholder 1"/>
          <p:cNvSpPr>
            <a:spLocks noGrp="1"/>
          </p:cNvSpPr>
          <p:nvPr>
            <p:ph type="sldNum" sz="quarter" idx="12"/>
          </p:nvPr>
        </p:nvSpPr>
        <p:spPr/>
        <p:txBody>
          <a:bodyPr/>
          <a:lstStyle/>
          <a:p>
            <a:fld id="{2098FC7C-5A73-4CE4-9ED4-529E12F90497}" type="slidenum">
              <a:rPr lang="en-AU" smtClean="0"/>
              <a:t>127</a:t>
            </a:fld>
            <a:endParaRPr lang="en-AU"/>
          </a:p>
        </p:txBody>
      </p:sp>
    </p:spTree>
    <p:extLst>
      <p:ext uri="{BB962C8B-B14F-4D97-AF65-F5344CB8AC3E}">
        <p14:creationId xmlns:p14="http://schemas.microsoft.com/office/powerpoint/2010/main" val="3680755414"/>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7570" name="Rectangle 2"/>
          <p:cNvSpPr>
            <a:spLocks noGrp="1" noChangeArrowheads="1"/>
          </p:cNvSpPr>
          <p:nvPr>
            <p:ph type="title"/>
          </p:nvPr>
        </p:nvSpPr>
        <p:spPr>
          <a:xfrm>
            <a:off x="628650" y="376556"/>
            <a:ext cx="7886700" cy="1325563"/>
          </a:xfrm>
        </p:spPr>
        <p:txBody>
          <a:bodyPr/>
          <a:lstStyle/>
          <a:p>
            <a:pPr algn="ctr"/>
            <a:r>
              <a:rPr lang="en-US" sz="3800" dirty="0" smtClean="0"/>
              <a:t>Planning Principles </a:t>
            </a:r>
            <a:r>
              <a:rPr lang="en-US" sz="3800" dirty="0"/>
              <a:t>of Resistance Training Programs</a:t>
            </a:r>
            <a:endParaRPr lang="en-US" sz="3800" b="0" dirty="0">
              <a:effectLst/>
            </a:endParaRPr>
          </a:p>
        </p:txBody>
      </p:sp>
      <p:sp>
        <p:nvSpPr>
          <p:cNvPr id="237571" name="Rectangle 3"/>
          <p:cNvSpPr>
            <a:spLocks noGrp="1" noChangeArrowheads="1"/>
          </p:cNvSpPr>
          <p:nvPr>
            <p:ph type="body" idx="1"/>
          </p:nvPr>
        </p:nvSpPr>
        <p:spPr>
          <a:xfrm>
            <a:off x="1066800" y="1920240"/>
            <a:ext cx="7543800" cy="4604385"/>
          </a:xfrm>
        </p:spPr>
        <p:txBody>
          <a:bodyPr>
            <a:normAutofit/>
          </a:bodyPr>
          <a:lstStyle/>
          <a:p>
            <a:pPr marL="609600" indent="-609600"/>
            <a:r>
              <a:rPr lang="en-US" dirty="0"/>
              <a:t>Progressive Overload</a:t>
            </a:r>
          </a:p>
          <a:p>
            <a:pPr marL="609600" indent="-609600"/>
            <a:r>
              <a:rPr lang="en-US" dirty="0" smtClean="0"/>
              <a:t>Specificity </a:t>
            </a:r>
            <a:r>
              <a:rPr lang="en-US" dirty="0"/>
              <a:t>of </a:t>
            </a:r>
            <a:r>
              <a:rPr lang="en-US" dirty="0" smtClean="0"/>
              <a:t>Training</a:t>
            </a:r>
          </a:p>
          <a:p>
            <a:pPr marL="609600" indent="-609600"/>
            <a:r>
              <a:rPr lang="en-US" dirty="0" smtClean="0"/>
              <a:t>Reversibility</a:t>
            </a:r>
          </a:p>
          <a:p>
            <a:pPr marL="609600" indent="-609600"/>
            <a:r>
              <a:rPr lang="en-US" dirty="0" err="1" smtClean="0"/>
              <a:t>Individualisation</a:t>
            </a:r>
            <a:endParaRPr lang="en-US" dirty="0" smtClean="0"/>
          </a:p>
          <a:p>
            <a:pPr marL="609600" indent="-609600"/>
            <a:r>
              <a:rPr lang="en-US" dirty="0"/>
              <a:t>Recovery </a:t>
            </a:r>
            <a:endParaRPr lang="en-US" dirty="0" smtClean="0"/>
          </a:p>
          <a:p>
            <a:pPr marL="609600" indent="-609600"/>
            <a:r>
              <a:rPr lang="en-US" dirty="0" smtClean="0"/>
              <a:t>Training volume</a:t>
            </a:r>
            <a:endParaRPr lang="en-US" dirty="0"/>
          </a:p>
          <a:p>
            <a:pPr marL="609600" indent="-609600"/>
            <a:r>
              <a:rPr lang="en-US" dirty="0"/>
              <a:t>SAID Principle</a:t>
            </a:r>
          </a:p>
          <a:p>
            <a:pPr marL="1371600" lvl="2" indent="-457200"/>
            <a:r>
              <a:rPr lang="en-US" dirty="0"/>
              <a:t>Specific Adaptations to Imposed Demands</a:t>
            </a:r>
          </a:p>
          <a:p>
            <a:pPr marL="609600" indent="-609600"/>
            <a:r>
              <a:rPr lang="en-US" dirty="0" err="1" smtClean="0"/>
              <a:t>Periodisation</a:t>
            </a:r>
            <a:endParaRPr lang="en-US" dirty="0" smtClean="0"/>
          </a:p>
        </p:txBody>
      </p:sp>
      <p:sp>
        <p:nvSpPr>
          <p:cNvPr id="2" name="Slide Number Placeholder 1"/>
          <p:cNvSpPr>
            <a:spLocks noGrp="1"/>
          </p:cNvSpPr>
          <p:nvPr>
            <p:ph type="sldNum" sz="quarter" idx="12"/>
          </p:nvPr>
        </p:nvSpPr>
        <p:spPr/>
        <p:txBody>
          <a:bodyPr/>
          <a:lstStyle/>
          <a:p>
            <a:fld id="{2098FC7C-5A73-4CE4-9ED4-529E12F90497}" type="slidenum">
              <a:rPr lang="en-AU" smtClean="0"/>
              <a:t>128</a:t>
            </a:fld>
            <a:endParaRPr lang="en-AU"/>
          </a:p>
        </p:txBody>
      </p:sp>
    </p:spTree>
    <p:extLst>
      <p:ext uri="{BB962C8B-B14F-4D97-AF65-F5344CB8AC3E}">
        <p14:creationId xmlns:p14="http://schemas.microsoft.com/office/powerpoint/2010/main" val="614390977"/>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834" name="Rectangle 2"/>
          <p:cNvSpPr>
            <a:spLocks noGrp="1" noChangeArrowheads="1"/>
          </p:cNvSpPr>
          <p:nvPr>
            <p:ph type="title"/>
          </p:nvPr>
        </p:nvSpPr>
        <p:spPr>
          <a:xfrm>
            <a:off x="621030" y="158497"/>
            <a:ext cx="8077200" cy="810767"/>
          </a:xfrm>
        </p:spPr>
        <p:txBody>
          <a:bodyPr/>
          <a:lstStyle/>
          <a:p>
            <a:r>
              <a:rPr lang="en-US" dirty="0"/>
              <a:t>Resistance Training Methods</a:t>
            </a:r>
            <a:endParaRPr lang="en-US" sz="2600" b="0" dirty="0">
              <a:solidFill>
                <a:srgbClr val="FFFF00"/>
              </a:solidFill>
              <a:effectLst/>
            </a:endParaRPr>
          </a:p>
        </p:txBody>
      </p:sp>
      <p:sp>
        <p:nvSpPr>
          <p:cNvPr id="248835" name="Rectangle 3"/>
          <p:cNvSpPr>
            <a:spLocks noGrp="1" noChangeArrowheads="1"/>
          </p:cNvSpPr>
          <p:nvPr>
            <p:ph type="body" idx="1"/>
          </p:nvPr>
        </p:nvSpPr>
        <p:spPr>
          <a:xfrm>
            <a:off x="621030" y="1027210"/>
            <a:ext cx="7894320" cy="5329141"/>
          </a:xfrm>
        </p:spPr>
        <p:txBody>
          <a:bodyPr>
            <a:noAutofit/>
          </a:bodyPr>
          <a:lstStyle/>
          <a:p>
            <a:r>
              <a:rPr lang="en-US" sz="2200" dirty="0" err="1"/>
              <a:t>Periodisation</a:t>
            </a:r>
            <a:r>
              <a:rPr lang="en-US" sz="2200" dirty="0"/>
              <a:t> of Exercise</a:t>
            </a:r>
          </a:p>
          <a:p>
            <a:pPr lvl="1"/>
            <a:r>
              <a:rPr lang="en-US" sz="2200" dirty="0"/>
              <a:t>Systematic changes in the prescribed volume and intensity during different phases of a resistance training program</a:t>
            </a:r>
          </a:p>
          <a:p>
            <a:pPr lvl="1"/>
            <a:r>
              <a:rPr lang="en-US" sz="2200" dirty="0"/>
              <a:t>Four phases</a:t>
            </a:r>
          </a:p>
          <a:p>
            <a:pPr lvl="2"/>
            <a:r>
              <a:rPr lang="en-US" sz="2200" dirty="0"/>
              <a:t>Hypertrophy</a:t>
            </a:r>
          </a:p>
          <a:p>
            <a:pPr lvl="2"/>
            <a:r>
              <a:rPr lang="en-US" sz="2200" dirty="0"/>
              <a:t>Strength/power</a:t>
            </a:r>
          </a:p>
          <a:p>
            <a:pPr lvl="2"/>
            <a:r>
              <a:rPr lang="en-US" sz="2200" dirty="0"/>
              <a:t>Peaking</a:t>
            </a:r>
          </a:p>
          <a:p>
            <a:pPr lvl="2"/>
            <a:r>
              <a:rPr lang="en-US" sz="2200" dirty="0"/>
              <a:t>Recovery</a:t>
            </a:r>
          </a:p>
          <a:p>
            <a:pPr lvl="1"/>
            <a:r>
              <a:rPr lang="en-US" sz="2200" dirty="0" smtClean="0"/>
              <a:t>Three periodization cycles</a:t>
            </a:r>
          </a:p>
          <a:p>
            <a:pPr lvl="2"/>
            <a:r>
              <a:rPr lang="en-US" sz="2200" dirty="0" err="1" smtClean="0"/>
              <a:t>Macrocycle</a:t>
            </a:r>
            <a:r>
              <a:rPr lang="en-US" sz="2200" dirty="0" smtClean="0"/>
              <a:t> (annual plan)</a:t>
            </a:r>
            <a:endParaRPr lang="en-US" sz="2200" dirty="0"/>
          </a:p>
          <a:p>
            <a:pPr lvl="2"/>
            <a:r>
              <a:rPr lang="en-US" sz="2200" dirty="0" err="1" smtClean="0"/>
              <a:t>Mesocycle</a:t>
            </a:r>
            <a:r>
              <a:rPr lang="en-US" sz="2200" dirty="0" smtClean="0"/>
              <a:t> (4 – 8 week blocks)</a:t>
            </a:r>
            <a:endParaRPr lang="en-US" sz="2200" dirty="0"/>
          </a:p>
          <a:p>
            <a:pPr lvl="2"/>
            <a:r>
              <a:rPr lang="en-US" sz="2200" dirty="0" err="1" smtClean="0"/>
              <a:t>Microcycle</a:t>
            </a:r>
            <a:r>
              <a:rPr lang="en-US" sz="2200" dirty="0" smtClean="0"/>
              <a:t> ( 7 -10 days in duration)</a:t>
            </a:r>
          </a:p>
          <a:p>
            <a:pPr lvl="1"/>
            <a:r>
              <a:rPr lang="en-US" sz="2200" dirty="0" smtClean="0"/>
              <a:t>Linear periodization (incremental increase in intensity in </a:t>
            </a:r>
            <a:r>
              <a:rPr lang="en-US" sz="2200" dirty="0" err="1" smtClean="0"/>
              <a:t>macrocycle</a:t>
            </a:r>
            <a:r>
              <a:rPr lang="en-US" sz="2200" dirty="0" smtClean="0"/>
              <a:t>)</a:t>
            </a:r>
            <a:endParaRPr lang="en-US" sz="2200" dirty="0"/>
          </a:p>
          <a:p>
            <a:pPr lvl="1"/>
            <a:r>
              <a:rPr lang="en-US" sz="2200" dirty="0"/>
              <a:t>Non-linear </a:t>
            </a:r>
            <a:r>
              <a:rPr lang="en-US" sz="2200" dirty="0" err="1"/>
              <a:t>periodised</a:t>
            </a:r>
            <a:r>
              <a:rPr lang="en-US" sz="2200" dirty="0"/>
              <a:t> </a:t>
            </a:r>
            <a:r>
              <a:rPr lang="en-US" sz="2200" dirty="0" smtClean="0"/>
              <a:t>programs (wave pattern)</a:t>
            </a:r>
            <a:endParaRPr lang="en-US" sz="2200" dirty="0"/>
          </a:p>
        </p:txBody>
      </p:sp>
      <p:sp>
        <p:nvSpPr>
          <p:cNvPr id="2" name="Slide Number Placeholder 1"/>
          <p:cNvSpPr>
            <a:spLocks noGrp="1"/>
          </p:cNvSpPr>
          <p:nvPr>
            <p:ph type="sldNum" sz="quarter" idx="12"/>
          </p:nvPr>
        </p:nvSpPr>
        <p:spPr/>
        <p:txBody>
          <a:bodyPr/>
          <a:lstStyle/>
          <a:p>
            <a:fld id="{2098FC7C-5A73-4CE4-9ED4-529E12F90497}" type="slidenum">
              <a:rPr lang="en-AU" smtClean="0"/>
              <a:t>129</a:t>
            </a:fld>
            <a:endParaRPr lang="en-AU"/>
          </a:p>
        </p:txBody>
      </p:sp>
    </p:spTree>
    <p:extLst>
      <p:ext uri="{BB962C8B-B14F-4D97-AF65-F5344CB8AC3E}">
        <p14:creationId xmlns:p14="http://schemas.microsoft.com/office/powerpoint/2010/main" val="1011800792"/>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9922" name="Rectangle 2"/>
          <p:cNvSpPr>
            <a:spLocks noGrp="1" noChangeArrowheads="1"/>
          </p:cNvSpPr>
          <p:nvPr>
            <p:ph type="title"/>
          </p:nvPr>
        </p:nvSpPr>
        <p:spPr>
          <a:xfrm>
            <a:off x="533400" y="293370"/>
            <a:ext cx="8077200" cy="1431925"/>
          </a:xfrm>
        </p:spPr>
        <p:txBody>
          <a:bodyPr/>
          <a:lstStyle/>
          <a:p>
            <a:pPr algn="ctr"/>
            <a:r>
              <a:rPr lang="en-US" dirty="0"/>
              <a:t>Factors in Muscle Conditioning Prescription</a:t>
            </a:r>
            <a:endParaRPr lang="en-US" sz="2600" b="0" dirty="0">
              <a:effectLst/>
            </a:endParaRPr>
          </a:p>
        </p:txBody>
      </p:sp>
      <p:sp>
        <p:nvSpPr>
          <p:cNvPr id="209923" name="Rectangle 3"/>
          <p:cNvSpPr>
            <a:spLocks noGrp="1" noChangeArrowheads="1"/>
          </p:cNvSpPr>
          <p:nvPr>
            <p:ph type="body" idx="1"/>
          </p:nvPr>
        </p:nvSpPr>
        <p:spPr>
          <a:xfrm>
            <a:off x="1066800" y="2133600"/>
            <a:ext cx="7543800" cy="3959225"/>
          </a:xfrm>
        </p:spPr>
        <p:txBody>
          <a:bodyPr>
            <a:normAutofit lnSpcReduction="10000"/>
          </a:bodyPr>
          <a:lstStyle/>
          <a:p>
            <a:pPr marL="609600" indent="-609600">
              <a:lnSpc>
                <a:spcPct val="90000"/>
              </a:lnSpc>
            </a:pPr>
            <a:r>
              <a:rPr lang="en-US" sz="2800"/>
              <a:t>Goals and component need</a:t>
            </a:r>
          </a:p>
          <a:p>
            <a:pPr marL="609600" indent="-609600">
              <a:lnSpc>
                <a:spcPct val="90000"/>
              </a:lnSpc>
            </a:pPr>
            <a:r>
              <a:rPr lang="en-US" sz="2800"/>
              <a:t>Equipment</a:t>
            </a:r>
          </a:p>
          <a:p>
            <a:pPr marL="609600" indent="-609600">
              <a:lnSpc>
                <a:spcPct val="90000"/>
              </a:lnSpc>
            </a:pPr>
            <a:r>
              <a:rPr lang="en-US" sz="2800"/>
              <a:t>Training method</a:t>
            </a:r>
          </a:p>
          <a:p>
            <a:pPr marL="609600" indent="-609600">
              <a:lnSpc>
                <a:spcPct val="90000"/>
              </a:lnSpc>
            </a:pPr>
            <a:r>
              <a:rPr lang="en-US" sz="2800"/>
              <a:t>Selection of exercises</a:t>
            </a:r>
          </a:p>
          <a:p>
            <a:pPr marL="609600" indent="-609600">
              <a:lnSpc>
                <a:spcPct val="90000"/>
              </a:lnSpc>
            </a:pPr>
            <a:r>
              <a:rPr lang="en-US" sz="2800"/>
              <a:t>Order</a:t>
            </a:r>
          </a:p>
          <a:p>
            <a:pPr marL="609600" indent="-609600">
              <a:lnSpc>
                <a:spcPct val="90000"/>
              </a:lnSpc>
            </a:pPr>
            <a:r>
              <a:rPr lang="en-US" sz="2800"/>
              <a:t>Resistance intensity or load</a:t>
            </a:r>
          </a:p>
          <a:p>
            <a:pPr marL="609600" indent="-609600">
              <a:lnSpc>
                <a:spcPct val="90000"/>
              </a:lnSpc>
            </a:pPr>
            <a:r>
              <a:rPr lang="en-US" sz="2800"/>
              <a:t>Resistance volume (sets, reps, freq)</a:t>
            </a:r>
          </a:p>
          <a:p>
            <a:pPr marL="609600" indent="-609600">
              <a:lnSpc>
                <a:spcPct val="90000"/>
              </a:lnSpc>
            </a:pPr>
            <a:r>
              <a:rPr lang="en-US" sz="2800"/>
              <a:t>Resistance progression and monitoring</a:t>
            </a:r>
          </a:p>
        </p:txBody>
      </p:sp>
      <p:sp>
        <p:nvSpPr>
          <p:cNvPr id="2" name="Slide Number Placeholder 1"/>
          <p:cNvSpPr>
            <a:spLocks noGrp="1"/>
          </p:cNvSpPr>
          <p:nvPr>
            <p:ph type="sldNum" sz="quarter" idx="12"/>
          </p:nvPr>
        </p:nvSpPr>
        <p:spPr/>
        <p:txBody>
          <a:bodyPr/>
          <a:lstStyle/>
          <a:p>
            <a:fld id="{2098FC7C-5A73-4CE4-9ED4-529E12F90497}" type="slidenum">
              <a:rPr lang="en-AU" smtClean="0"/>
              <a:t>130</a:t>
            </a:fld>
            <a:endParaRPr lang="en-AU"/>
          </a:p>
        </p:txBody>
      </p:sp>
    </p:spTree>
    <p:extLst>
      <p:ext uri="{BB962C8B-B14F-4D97-AF65-F5344CB8AC3E}">
        <p14:creationId xmlns:p14="http://schemas.microsoft.com/office/powerpoint/2010/main" val="3551695040"/>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9922" name="Rectangle 2"/>
          <p:cNvSpPr>
            <a:spLocks noGrp="1" noChangeArrowheads="1"/>
          </p:cNvSpPr>
          <p:nvPr>
            <p:ph type="title"/>
          </p:nvPr>
        </p:nvSpPr>
        <p:spPr>
          <a:xfrm>
            <a:off x="533400" y="293370"/>
            <a:ext cx="8077200" cy="1431925"/>
          </a:xfrm>
        </p:spPr>
        <p:txBody>
          <a:bodyPr/>
          <a:lstStyle/>
          <a:p>
            <a:pPr algn="ctr"/>
            <a:r>
              <a:rPr lang="en-US" dirty="0" smtClean="0"/>
              <a:t>Structured Approach to Exercise Planning	</a:t>
            </a:r>
            <a:endParaRPr lang="en-US" sz="2600" b="0" dirty="0">
              <a:effectLst/>
            </a:endParaRPr>
          </a:p>
        </p:txBody>
      </p:sp>
      <p:sp>
        <p:nvSpPr>
          <p:cNvPr id="209923" name="Rectangle 3"/>
          <p:cNvSpPr>
            <a:spLocks noGrp="1" noChangeArrowheads="1"/>
          </p:cNvSpPr>
          <p:nvPr>
            <p:ph type="body" idx="1"/>
          </p:nvPr>
        </p:nvSpPr>
        <p:spPr>
          <a:xfrm>
            <a:off x="533400" y="2066544"/>
            <a:ext cx="8077200" cy="4026281"/>
          </a:xfrm>
        </p:spPr>
        <p:txBody>
          <a:bodyPr>
            <a:normAutofit/>
          </a:bodyPr>
          <a:lstStyle/>
          <a:p>
            <a:r>
              <a:rPr lang="en-US" sz="2800" dirty="0" smtClean="0"/>
              <a:t>Start with an assessment / testing protocol</a:t>
            </a:r>
          </a:p>
          <a:p>
            <a:pPr lvl="1"/>
            <a:r>
              <a:rPr lang="en-US" sz="2400" dirty="0" smtClean="0"/>
              <a:t>Client background / medical history</a:t>
            </a:r>
          </a:p>
          <a:p>
            <a:pPr lvl="1"/>
            <a:r>
              <a:rPr lang="en-US" dirty="0" smtClean="0"/>
              <a:t>Client goals</a:t>
            </a:r>
          </a:p>
          <a:p>
            <a:pPr lvl="1"/>
            <a:r>
              <a:rPr lang="en-US" sz="2400" dirty="0" smtClean="0"/>
              <a:t>Height and weight</a:t>
            </a:r>
          </a:p>
          <a:p>
            <a:pPr lvl="1"/>
            <a:r>
              <a:rPr lang="en-US" dirty="0" smtClean="0"/>
              <a:t>Body girth measurements</a:t>
            </a:r>
          </a:p>
          <a:p>
            <a:pPr lvl="1"/>
            <a:r>
              <a:rPr lang="en-US" sz="2400" dirty="0" smtClean="0"/>
              <a:t>Skinfolds</a:t>
            </a:r>
          </a:p>
          <a:p>
            <a:pPr lvl="1"/>
            <a:r>
              <a:rPr lang="en-US" dirty="0" smtClean="0"/>
              <a:t>Cardiovascular tests</a:t>
            </a:r>
          </a:p>
          <a:p>
            <a:pPr lvl="1"/>
            <a:r>
              <a:rPr lang="en-US" sz="2400" dirty="0" smtClean="0"/>
              <a:t>Strength test</a:t>
            </a:r>
          </a:p>
          <a:p>
            <a:pPr lvl="1"/>
            <a:r>
              <a:rPr lang="en-US" dirty="0" smtClean="0"/>
              <a:t>Postural assessment</a:t>
            </a:r>
          </a:p>
          <a:p>
            <a:pPr lvl="1"/>
            <a:r>
              <a:rPr lang="en-US" sz="2400" dirty="0" smtClean="0"/>
              <a:t>Flexibility assessment</a:t>
            </a:r>
          </a:p>
          <a:p>
            <a:pPr marL="1066800" lvl="1" indent="-609600"/>
            <a:endParaRPr lang="en-US" sz="2400" dirty="0"/>
          </a:p>
        </p:txBody>
      </p:sp>
      <p:sp>
        <p:nvSpPr>
          <p:cNvPr id="2" name="Slide Number Placeholder 1"/>
          <p:cNvSpPr>
            <a:spLocks noGrp="1"/>
          </p:cNvSpPr>
          <p:nvPr>
            <p:ph type="sldNum" sz="quarter" idx="12"/>
          </p:nvPr>
        </p:nvSpPr>
        <p:spPr/>
        <p:txBody>
          <a:bodyPr/>
          <a:lstStyle/>
          <a:p>
            <a:fld id="{2098FC7C-5A73-4CE4-9ED4-529E12F90497}" type="slidenum">
              <a:rPr lang="en-AU" smtClean="0"/>
              <a:t>131</a:t>
            </a:fld>
            <a:endParaRPr lang="en-AU"/>
          </a:p>
        </p:txBody>
      </p:sp>
    </p:spTree>
    <p:extLst>
      <p:ext uri="{BB962C8B-B14F-4D97-AF65-F5344CB8AC3E}">
        <p14:creationId xmlns:p14="http://schemas.microsoft.com/office/powerpoint/2010/main" val="737978565"/>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p:txBody>
          <a:bodyPr/>
          <a:lstStyle/>
          <a:p>
            <a:pPr algn="ctr"/>
            <a:r>
              <a:rPr lang="en-US" sz="4200" dirty="0"/>
              <a:t>Program Design Process</a:t>
            </a:r>
            <a:endParaRPr lang="en-US" sz="4200" b="0" dirty="0">
              <a:effectLst/>
            </a:endParaRPr>
          </a:p>
        </p:txBody>
      </p:sp>
      <p:sp>
        <p:nvSpPr>
          <p:cNvPr id="239619" name="Rectangle 3"/>
          <p:cNvSpPr>
            <a:spLocks noGrp="1" noChangeArrowheads="1"/>
          </p:cNvSpPr>
          <p:nvPr>
            <p:ph type="body" idx="1"/>
          </p:nvPr>
        </p:nvSpPr>
        <p:spPr>
          <a:xfrm>
            <a:off x="971550" y="1690689"/>
            <a:ext cx="7543800" cy="4391025"/>
          </a:xfrm>
        </p:spPr>
        <p:txBody>
          <a:bodyPr/>
          <a:lstStyle/>
          <a:p>
            <a:pPr marL="609600" indent="-609600"/>
            <a:r>
              <a:rPr lang="en-US" dirty="0"/>
              <a:t>Training potential</a:t>
            </a:r>
          </a:p>
          <a:p>
            <a:pPr marL="609600" indent="-609600"/>
            <a:r>
              <a:rPr lang="en-US" dirty="0"/>
              <a:t>Initial assessments</a:t>
            </a:r>
          </a:p>
          <a:p>
            <a:pPr marL="609600" indent="-609600"/>
            <a:r>
              <a:rPr lang="en-US" dirty="0"/>
              <a:t>Follow-up assessments</a:t>
            </a:r>
          </a:p>
          <a:p>
            <a:pPr marL="609600" indent="-609600"/>
            <a:r>
              <a:rPr lang="en-US" dirty="0" err="1"/>
              <a:t>Individualisation</a:t>
            </a:r>
            <a:endParaRPr lang="en-US" dirty="0"/>
          </a:p>
          <a:p>
            <a:pPr marL="609600" indent="-609600"/>
            <a:r>
              <a:rPr lang="en-US" dirty="0"/>
              <a:t>Client feedback</a:t>
            </a:r>
          </a:p>
          <a:p>
            <a:pPr marL="609600" indent="-609600"/>
            <a:r>
              <a:rPr lang="en-US" dirty="0"/>
              <a:t>Setting and evaluating goals</a:t>
            </a:r>
          </a:p>
          <a:p>
            <a:pPr marL="1371600" lvl="2" indent="-457200"/>
            <a:r>
              <a:rPr lang="en-US" dirty="0"/>
              <a:t>Maintenance of training goals</a:t>
            </a:r>
          </a:p>
          <a:p>
            <a:pPr marL="1371600" lvl="2" indent="-457200"/>
            <a:r>
              <a:rPr lang="en-US" dirty="0"/>
              <a:t>Unrealistic goals</a:t>
            </a:r>
          </a:p>
        </p:txBody>
      </p:sp>
      <p:sp>
        <p:nvSpPr>
          <p:cNvPr id="2" name="Slide Number Placeholder 1"/>
          <p:cNvSpPr>
            <a:spLocks noGrp="1"/>
          </p:cNvSpPr>
          <p:nvPr>
            <p:ph type="sldNum" sz="quarter" idx="12"/>
          </p:nvPr>
        </p:nvSpPr>
        <p:spPr/>
        <p:txBody>
          <a:bodyPr/>
          <a:lstStyle/>
          <a:p>
            <a:fld id="{2098FC7C-5A73-4CE4-9ED4-529E12F90497}" type="slidenum">
              <a:rPr lang="en-AU" smtClean="0"/>
              <a:t>132</a:t>
            </a:fld>
            <a:endParaRPr lang="en-AU"/>
          </a:p>
        </p:txBody>
      </p:sp>
    </p:spTree>
    <p:extLst>
      <p:ext uri="{BB962C8B-B14F-4D97-AF65-F5344CB8AC3E}">
        <p14:creationId xmlns:p14="http://schemas.microsoft.com/office/powerpoint/2010/main" val="13966461"/>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p:txBody>
          <a:bodyPr/>
          <a:lstStyle/>
          <a:p>
            <a:pPr algn="ctr"/>
            <a:r>
              <a:rPr lang="en-US" sz="4200" dirty="0" smtClean="0"/>
              <a:t>Five Phases to </a:t>
            </a:r>
            <a:br>
              <a:rPr lang="en-US" sz="4200" dirty="0" smtClean="0"/>
            </a:br>
            <a:r>
              <a:rPr lang="en-US" sz="4200" dirty="0" smtClean="0"/>
              <a:t>Develop Programs</a:t>
            </a:r>
            <a:endParaRPr lang="en-US" sz="4200" b="0" dirty="0">
              <a:effectLst/>
            </a:endParaRPr>
          </a:p>
        </p:txBody>
      </p:sp>
      <p:sp>
        <p:nvSpPr>
          <p:cNvPr id="239619" name="Rectangle 3"/>
          <p:cNvSpPr>
            <a:spLocks noGrp="1" noChangeArrowheads="1"/>
          </p:cNvSpPr>
          <p:nvPr>
            <p:ph type="body" idx="1"/>
          </p:nvPr>
        </p:nvSpPr>
        <p:spPr>
          <a:xfrm>
            <a:off x="1133856" y="2084832"/>
            <a:ext cx="7381494" cy="3996882"/>
          </a:xfrm>
        </p:spPr>
        <p:txBody>
          <a:bodyPr>
            <a:normAutofit/>
          </a:bodyPr>
          <a:lstStyle/>
          <a:p>
            <a:pPr marL="609600" indent="-609600">
              <a:buFont typeface="+mj-lt"/>
              <a:buAutoNum type="arabicPeriod"/>
            </a:pPr>
            <a:r>
              <a:rPr lang="en-US" sz="3200" dirty="0" smtClean="0"/>
              <a:t>Warm-up</a:t>
            </a:r>
          </a:p>
          <a:p>
            <a:pPr lvl="2"/>
            <a:r>
              <a:rPr lang="en-US" dirty="0" smtClean="0"/>
              <a:t>Joint mobility</a:t>
            </a:r>
          </a:p>
          <a:p>
            <a:pPr marL="609600" indent="-609600">
              <a:buFont typeface="+mj-lt"/>
              <a:buAutoNum type="arabicPeriod"/>
            </a:pPr>
            <a:r>
              <a:rPr lang="en-US" sz="3200" dirty="0" smtClean="0"/>
              <a:t>Flexibility or preparation phase</a:t>
            </a:r>
          </a:p>
          <a:p>
            <a:pPr lvl="2"/>
            <a:r>
              <a:rPr lang="en-US" dirty="0" smtClean="0"/>
              <a:t>Static, dynamic, PNF</a:t>
            </a:r>
          </a:p>
          <a:p>
            <a:pPr marL="609600" indent="-609600">
              <a:buFont typeface="+mj-lt"/>
              <a:buAutoNum type="arabicPeriod"/>
            </a:pPr>
            <a:r>
              <a:rPr lang="en-US" sz="3200" dirty="0" smtClean="0"/>
              <a:t>Conditioning phase</a:t>
            </a:r>
          </a:p>
          <a:p>
            <a:pPr marL="609600" indent="-609600">
              <a:buFont typeface="+mj-lt"/>
              <a:buAutoNum type="arabicPeriod"/>
            </a:pPr>
            <a:r>
              <a:rPr lang="en-US" sz="3200" dirty="0" smtClean="0"/>
              <a:t>Warm-down / recovery phase / cool down</a:t>
            </a:r>
          </a:p>
          <a:p>
            <a:pPr marL="609600" indent="-609600">
              <a:buFont typeface="+mj-lt"/>
              <a:buAutoNum type="arabicPeriod"/>
            </a:pPr>
            <a:r>
              <a:rPr lang="en-US" sz="3200" dirty="0" smtClean="0"/>
              <a:t>Adaptation phase</a:t>
            </a:r>
            <a:endParaRPr lang="en-US" sz="3200" dirty="0"/>
          </a:p>
        </p:txBody>
      </p:sp>
      <p:sp>
        <p:nvSpPr>
          <p:cNvPr id="2" name="Slide Number Placeholder 1"/>
          <p:cNvSpPr>
            <a:spLocks noGrp="1"/>
          </p:cNvSpPr>
          <p:nvPr>
            <p:ph type="sldNum" sz="quarter" idx="12"/>
          </p:nvPr>
        </p:nvSpPr>
        <p:spPr/>
        <p:txBody>
          <a:bodyPr/>
          <a:lstStyle/>
          <a:p>
            <a:fld id="{2098FC7C-5A73-4CE4-9ED4-529E12F90497}" type="slidenum">
              <a:rPr lang="en-AU" smtClean="0"/>
              <a:t>133</a:t>
            </a:fld>
            <a:endParaRPr lang="en-AU"/>
          </a:p>
        </p:txBody>
      </p:sp>
    </p:spTree>
    <p:extLst>
      <p:ext uri="{BB962C8B-B14F-4D97-AF65-F5344CB8AC3E}">
        <p14:creationId xmlns:p14="http://schemas.microsoft.com/office/powerpoint/2010/main" val="43756003"/>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p:txBody>
          <a:bodyPr/>
          <a:lstStyle/>
          <a:p>
            <a:pPr algn="ctr"/>
            <a:r>
              <a:rPr lang="en-US" sz="4200" dirty="0" smtClean="0"/>
              <a:t>Types of </a:t>
            </a:r>
            <a:br>
              <a:rPr lang="en-US" sz="4200" dirty="0" smtClean="0"/>
            </a:br>
            <a:r>
              <a:rPr lang="en-US" sz="4200" dirty="0" smtClean="0"/>
              <a:t>Conditioning Programs</a:t>
            </a:r>
            <a:endParaRPr lang="en-US" sz="4200" b="0" dirty="0">
              <a:effectLst/>
            </a:endParaRPr>
          </a:p>
        </p:txBody>
      </p:sp>
      <p:sp>
        <p:nvSpPr>
          <p:cNvPr id="239619" name="Rectangle 3"/>
          <p:cNvSpPr>
            <a:spLocks noGrp="1" noChangeArrowheads="1"/>
          </p:cNvSpPr>
          <p:nvPr>
            <p:ph type="body" idx="1"/>
          </p:nvPr>
        </p:nvSpPr>
        <p:spPr>
          <a:xfrm>
            <a:off x="881253" y="2025079"/>
            <a:ext cx="7348347" cy="4331272"/>
          </a:xfrm>
        </p:spPr>
        <p:txBody>
          <a:bodyPr>
            <a:normAutofit/>
          </a:bodyPr>
          <a:lstStyle/>
          <a:p>
            <a:r>
              <a:rPr lang="en-US" sz="3200" dirty="0" smtClean="0"/>
              <a:t>Adults over 65, health issues from 50 – 64</a:t>
            </a:r>
          </a:p>
          <a:p>
            <a:pPr lvl="1"/>
            <a:r>
              <a:rPr lang="en-US" dirty="0" smtClean="0"/>
              <a:t>Moderate intensity aero exercise 30 min/day, 5 days/week OR</a:t>
            </a:r>
          </a:p>
          <a:p>
            <a:pPr lvl="1"/>
            <a:r>
              <a:rPr lang="en-US" dirty="0" smtClean="0"/>
              <a:t>Vigorous </a:t>
            </a:r>
            <a:r>
              <a:rPr lang="en-US" dirty="0"/>
              <a:t>intensity aero exercise </a:t>
            </a:r>
            <a:r>
              <a:rPr lang="en-US" dirty="0" smtClean="0"/>
              <a:t>20 </a:t>
            </a:r>
            <a:r>
              <a:rPr lang="en-US" dirty="0"/>
              <a:t>min/day, </a:t>
            </a:r>
            <a:r>
              <a:rPr lang="en-US" dirty="0" smtClean="0"/>
              <a:t>3 days/week AND</a:t>
            </a:r>
            <a:endParaRPr lang="en-US" dirty="0"/>
          </a:p>
          <a:p>
            <a:pPr lvl="1"/>
            <a:r>
              <a:rPr lang="en-US" dirty="0" smtClean="0"/>
              <a:t>8- 10 strength training exercises, 10-15 reps of each exercise 2-3 times / week</a:t>
            </a:r>
          </a:p>
          <a:p>
            <a:r>
              <a:rPr lang="en-US" dirty="0" smtClean="0"/>
              <a:t>Weight loss: 60-90 minutes of physical activity</a:t>
            </a:r>
            <a:endParaRPr lang="en-US" dirty="0"/>
          </a:p>
          <a:p>
            <a:pPr lvl="1"/>
            <a:endParaRPr lang="en-US" dirty="0"/>
          </a:p>
        </p:txBody>
      </p:sp>
      <p:sp>
        <p:nvSpPr>
          <p:cNvPr id="2" name="Slide Number Placeholder 1"/>
          <p:cNvSpPr>
            <a:spLocks noGrp="1"/>
          </p:cNvSpPr>
          <p:nvPr>
            <p:ph type="sldNum" sz="quarter" idx="12"/>
          </p:nvPr>
        </p:nvSpPr>
        <p:spPr/>
        <p:txBody>
          <a:bodyPr/>
          <a:lstStyle/>
          <a:p>
            <a:fld id="{2098FC7C-5A73-4CE4-9ED4-529E12F90497}" type="slidenum">
              <a:rPr lang="en-AU" smtClean="0"/>
              <a:t>134</a:t>
            </a:fld>
            <a:endParaRPr lang="en-AU"/>
          </a:p>
        </p:txBody>
      </p:sp>
    </p:spTree>
    <p:extLst>
      <p:ext uri="{BB962C8B-B14F-4D97-AF65-F5344CB8AC3E}">
        <p14:creationId xmlns:p14="http://schemas.microsoft.com/office/powerpoint/2010/main" val="2872407313"/>
      </p:ext>
    </p:extLst>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p:txBody>
          <a:bodyPr/>
          <a:lstStyle/>
          <a:p>
            <a:pPr algn="ctr"/>
            <a:r>
              <a:rPr lang="en-US" sz="4200" dirty="0" smtClean="0"/>
              <a:t>Types of </a:t>
            </a:r>
            <a:br>
              <a:rPr lang="en-US" sz="4200" dirty="0" smtClean="0"/>
            </a:br>
            <a:r>
              <a:rPr lang="en-US" sz="4200" dirty="0" smtClean="0"/>
              <a:t>Conditioning Programs</a:t>
            </a:r>
            <a:endParaRPr lang="en-US" sz="4200" b="0" dirty="0">
              <a:effectLst/>
            </a:endParaRPr>
          </a:p>
        </p:txBody>
      </p:sp>
      <p:sp>
        <p:nvSpPr>
          <p:cNvPr id="239619" name="Rectangle 3"/>
          <p:cNvSpPr>
            <a:spLocks noGrp="1" noChangeArrowheads="1"/>
          </p:cNvSpPr>
          <p:nvPr>
            <p:ph type="body" idx="1"/>
          </p:nvPr>
        </p:nvSpPr>
        <p:spPr>
          <a:xfrm>
            <a:off x="881253" y="2025079"/>
            <a:ext cx="7348347" cy="4331272"/>
          </a:xfrm>
        </p:spPr>
        <p:txBody>
          <a:bodyPr>
            <a:normAutofit/>
          </a:bodyPr>
          <a:lstStyle/>
          <a:p>
            <a:r>
              <a:rPr lang="en-US" sz="3200" dirty="0" smtClean="0"/>
              <a:t>Cardiovascular endurance</a:t>
            </a:r>
          </a:p>
          <a:p>
            <a:pPr lvl="1"/>
            <a:r>
              <a:rPr lang="en-US" dirty="0" smtClean="0"/>
              <a:t>To improve gaseous exchange between the circulatory and respiratory systems as well as the exchange between the circulatory and muscular systems</a:t>
            </a:r>
          </a:p>
          <a:p>
            <a:r>
              <a:rPr lang="en-US" sz="3200" dirty="0" smtClean="0"/>
              <a:t>Flexibility Training</a:t>
            </a:r>
          </a:p>
          <a:p>
            <a:pPr lvl="1"/>
            <a:r>
              <a:rPr lang="en-US" dirty="0" smtClean="0"/>
              <a:t>Increase the range of motion at a particular joint</a:t>
            </a:r>
          </a:p>
          <a:p>
            <a:r>
              <a:rPr lang="en-US" sz="3200" dirty="0" smtClean="0"/>
              <a:t>Speed</a:t>
            </a:r>
          </a:p>
          <a:p>
            <a:pPr lvl="1"/>
            <a:r>
              <a:rPr lang="en-US" dirty="0" smtClean="0"/>
              <a:t>Increase how fast a person can move from point A to point B</a:t>
            </a:r>
            <a:endParaRPr lang="en-US" dirty="0"/>
          </a:p>
        </p:txBody>
      </p:sp>
      <p:sp>
        <p:nvSpPr>
          <p:cNvPr id="2" name="Slide Number Placeholder 1"/>
          <p:cNvSpPr>
            <a:spLocks noGrp="1"/>
          </p:cNvSpPr>
          <p:nvPr>
            <p:ph type="sldNum" sz="quarter" idx="12"/>
          </p:nvPr>
        </p:nvSpPr>
        <p:spPr/>
        <p:txBody>
          <a:bodyPr/>
          <a:lstStyle/>
          <a:p>
            <a:fld id="{2098FC7C-5A73-4CE4-9ED4-529E12F90497}" type="slidenum">
              <a:rPr lang="en-AU" smtClean="0"/>
              <a:t>135</a:t>
            </a:fld>
            <a:endParaRPr lang="en-AU"/>
          </a:p>
        </p:txBody>
      </p:sp>
    </p:spTree>
    <p:extLst>
      <p:ext uri="{BB962C8B-B14F-4D97-AF65-F5344CB8AC3E}">
        <p14:creationId xmlns:p14="http://schemas.microsoft.com/office/powerpoint/2010/main" val="3538215487"/>
      </p:ext>
    </p:extLst>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p:txBody>
          <a:bodyPr/>
          <a:lstStyle/>
          <a:p>
            <a:pPr algn="ctr"/>
            <a:r>
              <a:rPr lang="en-US" sz="4200" dirty="0" smtClean="0"/>
              <a:t>Neuromuscular Coordination</a:t>
            </a:r>
            <a:endParaRPr lang="en-US" sz="4200" b="0" dirty="0">
              <a:effectLst/>
            </a:endParaRPr>
          </a:p>
        </p:txBody>
      </p:sp>
      <p:sp>
        <p:nvSpPr>
          <p:cNvPr id="239619" name="Rectangle 3"/>
          <p:cNvSpPr>
            <a:spLocks noGrp="1" noChangeArrowheads="1"/>
          </p:cNvSpPr>
          <p:nvPr>
            <p:ph type="body" idx="1"/>
          </p:nvPr>
        </p:nvSpPr>
        <p:spPr>
          <a:xfrm>
            <a:off x="881253" y="2025079"/>
            <a:ext cx="7348347" cy="4331272"/>
          </a:xfrm>
        </p:spPr>
        <p:txBody>
          <a:bodyPr>
            <a:normAutofit/>
          </a:bodyPr>
          <a:lstStyle/>
          <a:p>
            <a:r>
              <a:rPr lang="en-US" sz="3200" dirty="0" smtClean="0"/>
              <a:t>Occurs as a result of a free weight training program</a:t>
            </a:r>
          </a:p>
          <a:p>
            <a:r>
              <a:rPr lang="en-US" sz="3200" dirty="0" smtClean="0"/>
              <a:t>Pilates and yoga also excellent</a:t>
            </a:r>
          </a:p>
          <a:p>
            <a:r>
              <a:rPr lang="en-US" sz="3200" dirty="0" smtClean="0"/>
              <a:t>Client must learn correct exercise technique</a:t>
            </a:r>
            <a:endParaRPr lang="en-US" dirty="0"/>
          </a:p>
        </p:txBody>
      </p:sp>
      <p:sp>
        <p:nvSpPr>
          <p:cNvPr id="2" name="Slide Number Placeholder 1"/>
          <p:cNvSpPr>
            <a:spLocks noGrp="1"/>
          </p:cNvSpPr>
          <p:nvPr>
            <p:ph type="sldNum" sz="quarter" idx="12"/>
          </p:nvPr>
        </p:nvSpPr>
        <p:spPr/>
        <p:txBody>
          <a:bodyPr/>
          <a:lstStyle/>
          <a:p>
            <a:fld id="{2098FC7C-5A73-4CE4-9ED4-529E12F90497}" type="slidenum">
              <a:rPr lang="en-AU" smtClean="0"/>
              <a:t>136</a:t>
            </a:fld>
            <a:endParaRPr lang="en-AU"/>
          </a:p>
        </p:txBody>
      </p:sp>
    </p:spTree>
    <p:extLst>
      <p:ext uri="{BB962C8B-B14F-4D97-AF65-F5344CB8AC3E}">
        <p14:creationId xmlns:p14="http://schemas.microsoft.com/office/powerpoint/2010/main" val="727567907"/>
      </p:ext>
    </p:extLst>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p:txBody>
          <a:bodyPr/>
          <a:lstStyle/>
          <a:p>
            <a:pPr algn="ctr"/>
            <a:r>
              <a:rPr lang="en-US" sz="4200" dirty="0" smtClean="0"/>
              <a:t>Strength, Hypertrophy, Power &amp; Local Muscular Endurance</a:t>
            </a:r>
            <a:endParaRPr lang="en-US" sz="4200" b="0" dirty="0">
              <a:effectLst/>
            </a:endParaRPr>
          </a:p>
        </p:txBody>
      </p:sp>
      <p:sp>
        <p:nvSpPr>
          <p:cNvPr id="239619" name="Rectangle 3"/>
          <p:cNvSpPr>
            <a:spLocks noGrp="1" noChangeArrowheads="1"/>
          </p:cNvSpPr>
          <p:nvPr>
            <p:ph type="body" idx="1"/>
          </p:nvPr>
        </p:nvSpPr>
        <p:spPr>
          <a:xfrm>
            <a:off x="881253" y="2025079"/>
            <a:ext cx="7348347" cy="4331272"/>
          </a:xfrm>
        </p:spPr>
        <p:txBody>
          <a:bodyPr>
            <a:normAutofit/>
          </a:bodyPr>
          <a:lstStyle/>
          <a:p>
            <a:r>
              <a:rPr lang="en-US" dirty="0" smtClean="0"/>
              <a:t>All have common features</a:t>
            </a:r>
          </a:p>
          <a:p>
            <a:pPr lvl="1"/>
            <a:r>
              <a:rPr lang="en-US" sz="2800" dirty="0" smtClean="0"/>
              <a:t>Rely on creating overload on the muscle tissue</a:t>
            </a:r>
          </a:p>
          <a:p>
            <a:pPr lvl="1"/>
            <a:r>
              <a:rPr lang="en-US" sz="2800" dirty="0" smtClean="0"/>
              <a:t>Reliance on core compound exercises e.g., squats, bench press</a:t>
            </a:r>
          </a:p>
          <a:p>
            <a:pPr lvl="1"/>
            <a:r>
              <a:rPr lang="en-US" sz="2800" dirty="0" smtClean="0"/>
              <a:t>Program usually completed in 20 minutes</a:t>
            </a:r>
            <a:endParaRPr lang="en-US" sz="2800" dirty="0"/>
          </a:p>
        </p:txBody>
      </p:sp>
      <p:sp>
        <p:nvSpPr>
          <p:cNvPr id="2" name="Slide Number Placeholder 1"/>
          <p:cNvSpPr>
            <a:spLocks noGrp="1"/>
          </p:cNvSpPr>
          <p:nvPr>
            <p:ph type="sldNum" sz="quarter" idx="12"/>
          </p:nvPr>
        </p:nvSpPr>
        <p:spPr/>
        <p:txBody>
          <a:bodyPr/>
          <a:lstStyle/>
          <a:p>
            <a:fld id="{2098FC7C-5A73-4CE4-9ED4-529E12F90497}" type="slidenum">
              <a:rPr lang="en-AU" smtClean="0"/>
              <a:t>137</a:t>
            </a:fld>
            <a:endParaRPr lang="en-AU"/>
          </a:p>
        </p:txBody>
      </p:sp>
    </p:spTree>
    <p:extLst>
      <p:ext uri="{BB962C8B-B14F-4D97-AF65-F5344CB8AC3E}">
        <p14:creationId xmlns:p14="http://schemas.microsoft.com/office/powerpoint/2010/main" val="3264022816"/>
      </p:ext>
    </p:extLst>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970" name="Rectangle 2"/>
          <p:cNvSpPr>
            <a:spLocks noGrp="1" noChangeArrowheads="1"/>
          </p:cNvSpPr>
          <p:nvPr>
            <p:ph type="title"/>
          </p:nvPr>
        </p:nvSpPr>
        <p:spPr>
          <a:xfrm>
            <a:off x="929640" y="304800"/>
            <a:ext cx="7543800" cy="1431925"/>
          </a:xfrm>
        </p:spPr>
        <p:txBody>
          <a:bodyPr/>
          <a:lstStyle/>
          <a:p>
            <a:pPr algn="ctr"/>
            <a:r>
              <a:rPr lang="en-US" b="1" dirty="0">
                <a:solidFill>
                  <a:srgbClr val="0070C0"/>
                </a:solidFill>
                <a:latin typeface="Arial" panose="020B0604020202020204" pitchFamily="34" charset="0"/>
                <a:cs typeface="Arial" panose="020B0604020202020204" pitchFamily="34" charset="0"/>
              </a:rPr>
              <a:t>Prescription Factors in Resistance Training</a:t>
            </a:r>
          </a:p>
        </p:txBody>
      </p:sp>
      <p:graphicFrame>
        <p:nvGraphicFramePr>
          <p:cNvPr id="212060" name="Group 92"/>
          <p:cNvGraphicFramePr>
            <a:graphicFrameLocks noGrp="1"/>
          </p:cNvGraphicFramePr>
          <p:nvPr>
            <p:ph idx="1"/>
            <p:extLst>
              <p:ext uri="{D42A27DB-BD31-4B8C-83A1-F6EECF244321}">
                <p14:modId xmlns:p14="http://schemas.microsoft.com/office/powerpoint/2010/main" val="3564092458"/>
              </p:ext>
            </p:extLst>
          </p:nvPr>
        </p:nvGraphicFramePr>
        <p:xfrm>
          <a:off x="842010" y="1889760"/>
          <a:ext cx="7768590" cy="4054349"/>
        </p:xfrm>
        <a:graphic>
          <a:graphicData uri="http://schemas.openxmlformats.org/drawingml/2006/table">
            <a:tbl>
              <a:tblPr/>
              <a:tblGrid>
                <a:gridCol w="1316038"/>
                <a:gridCol w="1316037"/>
                <a:gridCol w="1317625"/>
                <a:gridCol w="1316038"/>
                <a:gridCol w="1316037"/>
                <a:gridCol w="1186815"/>
              </a:tblGrid>
              <a:tr h="552450">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dirty="0" smtClean="0">
                          <a:ln>
                            <a:noFill/>
                          </a:ln>
                          <a:solidFill>
                            <a:schemeClr val="accent1"/>
                          </a:solidFill>
                          <a:effectLst/>
                          <a:latin typeface="Tahoma" panose="020B0604030504040204" pitchFamily="34" charset="0"/>
                        </a:rPr>
                        <a:t>Component Factor</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dirty="0" smtClean="0">
                          <a:ln>
                            <a:noFill/>
                          </a:ln>
                          <a:solidFill>
                            <a:schemeClr val="accent1"/>
                          </a:solidFill>
                          <a:effectLst/>
                          <a:latin typeface="Tahoma" panose="020B0604030504040204" pitchFamily="34" charset="0"/>
                        </a:rPr>
                        <a:t>Preparation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dirty="0" smtClean="0">
                          <a:ln>
                            <a:noFill/>
                          </a:ln>
                          <a:solidFill>
                            <a:schemeClr val="accent1"/>
                          </a:solidFill>
                          <a:effectLst/>
                          <a:latin typeface="Tahoma" panose="020B0604030504040204" pitchFamily="34" charset="0"/>
                        </a:rPr>
                        <a:t>Hypertrophy</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dirty="0" smtClean="0">
                          <a:ln>
                            <a:noFill/>
                          </a:ln>
                          <a:solidFill>
                            <a:schemeClr val="accent1"/>
                          </a:solidFill>
                          <a:effectLst/>
                          <a:latin typeface="Tahoma" panose="020B0604030504040204" pitchFamily="34" charset="0"/>
                        </a:rPr>
                        <a:t>Strength hypertrophy</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dirty="0" smtClean="0">
                          <a:ln>
                            <a:noFill/>
                          </a:ln>
                          <a:solidFill>
                            <a:schemeClr val="accent1"/>
                          </a:solidFill>
                          <a:effectLst/>
                          <a:latin typeface="Tahoma" panose="020B0604030504040204" pitchFamily="34" charset="0"/>
                        </a:rPr>
                        <a:t>Strength</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dirty="0" smtClean="0">
                          <a:ln>
                            <a:noFill/>
                          </a:ln>
                          <a:solidFill>
                            <a:schemeClr val="accent1"/>
                          </a:solidFill>
                          <a:effectLst/>
                          <a:latin typeface="Tahoma" panose="020B0604030504040204" pitchFamily="34" charset="0"/>
                        </a:rPr>
                        <a:t>Strength endurance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39800">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dirty="0" smtClean="0">
                          <a:ln>
                            <a:noFill/>
                          </a:ln>
                          <a:solidFill>
                            <a:schemeClr val="tx1"/>
                          </a:solidFill>
                          <a:effectLst/>
                          <a:latin typeface="Tahoma" panose="020B0604030504040204" pitchFamily="34" charset="0"/>
                        </a:rPr>
                        <a:t>Intensity &amp; load</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dirty="0" smtClean="0">
                          <a:ln>
                            <a:noFill/>
                          </a:ln>
                          <a:solidFill>
                            <a:schemeClr val="tx1"/>
                          </a:solidFill>
                          <a:effectLst/>
                          <a:latin typeface="Tahoma" panose="020B0604030504040204" pitchFamily="34" charset="0"/>
                        </a:rPr>
                        <a:t>Low; 60-69% of 1RM</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smtClean="0">
                          <a:ln>
                            <a:noFill/>
                          </a:ln>
                          <a:solidFill>
                            <a:schemeClr val="tx1"/>
                          </a:solidFill>
                          <a:effectLst/>
                          <a:latin typeface="Tahoma" panose="020B0604030504040204" pitchFamily="34" charset="0"/>
                        </a:rPr>
                        <a:t>Mod; 70-76% of 1RM</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smtClean="0">
                          <a:ln>
                            <a:noFill/>
                          </a:ln>
                          <a:solidFill>
                            <a:schemeClr val="tx1"/>
                          </a:solidFill>
                          <a:effectLst/>
                          <a:latin typeface="Tahoma" panose="020B0604030504040204" pitchFamily="34" charset="0"/>
                        </a:rPr>
                        <a:t>Mod-high; 77-84% of 1RM</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smtClean="0">
                          <a:ln>
                            <a:noFill/>
                          </a:ln>
                          <a:solidFill>
                            <a:schemeClr val="tx1"/>
                          </a:solidFill>
                          <a:effectLst/>
                          <a:latin typeface="Tahoma" panose="020B0604030504040204" pitchFamily="34" charset="0"/>
                        </a:rPr>
                        <a:t>High; 85-100% of 1RM</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smtClean="0">
                          <a:ln>
                            <a:noFill/>
                          </a:ln>
                          <a:solidFill>
                            <a:schemeClr val="tx1"/>
                          </a:solidFill>
                          <a:effectLst/>
                          <a:latin typeface="Tahoma" panose="020B0604030504040204" pitchFamily="34" charset="0"/>
                        </a:rPr>
                        <a:t>Low-Mod; 60-69% of 1RM</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98463">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smtClean="0">
                          <a:ln>
                            <a:noFill/>
                          </a:ln>
                          <a:solidFill>
                            <a:schemeClr val="tx1"/>
                          </a:solidFill>
                          <a:effectLst/>
                          <a:latin typeface="Tahoma" panose="020B0604030504040204" pitchFamily="34" charset="0"/>
                        </a:rPr>
                        <a:t>Reps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smtClean="0">
                          <a:ln>
                            <a:noFill/>
                          </a:ln>
                          <a:solidFill>
                            <a:schemeClr val="tx1"/>
                          </a:solidFill>
                          <a:effectLst/>
                          <a:latin typeface="Tahoma" panose="020B0604030504040204" pitchFamily="34" charset="0"/>
                        </a:rPr>
                        <a:t>13-20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dirty="0" smtClean="0">
                          <a:ln>
                            <a:noFill/>
                          </a:ln>
                          <a:solidFill>
                            <a:schemeClr val="tx1"/>
                          </a:solidFill>
                          <a:effectLst/>
                          <a:latin typeface="Tahoma" panose="020B0604030504040204" pitchFamily="34" charset="0"/>
                        </a:rPr>
                        <a:t>9-12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smtClean="0">
                          <a:ln>
                            <a:noFill/>
                          </a:ln>
                          <a:solidFill>
                            <a:schemeClr val="tx1"/>
                          </a:solidFill>
                          <a:effectLst/>
                          <a:latin typeface="Tahoma" panose="020B0604030504040204" pitchFamily="34" charset="0"/>
                        </a:rPr>
                        <a:t>6-8</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smtClean="0">
                          <a:ln>
                            <a:noFill/>
                          </a:ln>
                          <a:solidFill>
                            <a:schemeClr val="tx1"/>
                          </a:solidFill>
                          <a:effectLst/>
                          <a:latin typeface="Tahoma" panose="020B0604030504040204" pitchFamily="34" charset="0"/>
                        </a:rPr>
                        <a:t>1-6</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smtClean="0">
                          <a:ln>
                            <a:noFill/>
                          </a:ln>
                          <a:solidFill>
                            <a:schemeClr val="tx1"/>
                          </a:solidFill>
                          <a:effectLst/>
                          <a:latin typeface="Tahoma" panose="020B0604030504040204" pitchFamily="34" charset="0"/>
                        </a:rPr>
                        <a:t>13-20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50838">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smtClean="0">
                          <a:ln>
                            <a:noFill/>
                          </a:ln>
                          <a:solidFill>
                            <a:schemeClr val="tx1"/>
                          </a:solidFill>
                          <a:effectLst/>
                          <a:latin typeface="Tahoma" panose="020B0604030504040204" pitchFamily="34" charset="0"/>
                        </a:rPr>
                        <a:t>Sets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smtClean="0">
                          <a:ln>
                            <a:noFill/>
                          </a:ln>
                          <a:solidFill>
                            <a:schemeClr val="tx1"/>
                          </a:solidFill>
                          <a:effectLst/>
                          <a:latin typeface="Tahoma" panose="020B0604030504040204" pitchFamily="34" charset="0"/>
                        </a:rPr>
                        <a:t>1-4</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dirty="0" smtClean="0">
                          <a:ln>
                            <a:noFill/>
                          </a:ln>
                          <a:solidFill>
                            <a:schemeClr val="tx1"/>
                          </a:solidFill>
                          <a:effectLst/>
                          <a:latin typeface="Tahoma" panose="020B0604030504040204" pitchFamily="34" charset="0"/>
                        </a:rPr>
                        <a:t>3-5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dirty="0" smtClean="0">
                          <a:ln>
                            <a:noFill/>
                          </a:ln>
                          <a:solidFill>
                            <a:schemeClr val="tx1"/>
                          </a:solidFill>
                          <a:effectLst/>
                          <a:latin typeface="Tahoma" panose="020B0604030504040204" pitchFamily="34" charset="0"/>
                        </a:rPr>
                        <a:t>3-5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smtClean="0">
                          <a:ln>
                            <a:noFill/>
                          </a:ln>
                          <a:solidFill>
                            <a:schemeClr val="tx1"/>
                          </a:solidFill>
                          <a:effectLst/>
                          <a:latin typeface="Tahoma" panose="020B0604030504040204" pitchFamily="34" charset="0"/>
                        </a:rPr>
                        <a:t>2-4</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smtClean="0">
                          <a:ln>
                            <a:noFill/>
                          </a:ln>
                          <a:solidFill>
                            <a:schemeClr val="tx1"/>
                          </a:solidFill>
                          <a:effectLst/>
                          <a:latin typeface="Tahoma" panose="020B0604030504040204" pitchFamily="34" charset="0"/>
                        </a:rPr>
                        <a:t>1-3</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88963">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smtClean="0">
                          <a:ln>
                            <a:noFill/>
                          </a:ln>
                          <a:solidFill>
                            <a:schemeClr val="tx1"/>
                          </a:solidFill>
                          <a:effectLst/>
                          <a:latin typeface="Tahoma" panose="020B0604030504040204" pitchFamily="34" charset="0"/>
                        </a:rPr>
                        <a:t>Rest between sets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smtClean="0">
                          <a:ln>
                            <a:noFill/>
                          </a:ln>
                          <a:solidFill>
                            <a:schemeClr val="tx1"/>
                          </a:solidFill>
                          <a:effectLst/>
                          <a:latin typeface="Tahoma" panose="020B0604030504040204" pitchFamily="34" charset="0"/>
                        </a:rPr>
                        <a:t>60-120 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smtClean="0">
                          <a:ln>
                            <a:noFill/>
                          </a:ln>
                          <a:solidFill>
                            <a:schemeClr val="tx1"/>
                          </a:solidFill>
                          <a:effectLst/>
                          <a:latin typeface="Tahoma" panose="020B0604030504040204" pitchFamily="34" charset="0"/>
                        </a:rPr>
                        <a:t>30-60 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dirty="0" smtClean="0">
                          <a:ln>
                            <a:noFill/>
                          </a:ln>
                          <a:solidFill>
                            <a:schemeClr val="tx1"/>
                          </a:solidFill>
                          <a:effectLst/>
                          <a:latin typeface="Tahoma" panose="020B0604030504040204" pitchFamily="34" charset="0"/>
                        </a:rPr>
                        <a:t>30-120 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dirty="0" smtClean="0">
                          <a:ln>
                            <a:noFill/>
                          </a:ln>
                          <a:solidFill>
                            <a:schemeClr val="tx1"/>
                          </a:solidFill>
                          <a:effectLst/>
                          <a:latin typeface="Tahoma" panose="020B0604030504040204" pitchFamily="34" charset="0"/>
                        </a:rPr>
                        <a:t>1.5-3 min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smtClean="0">
                          <a:ln>
                            <a:noFill/>
                          </a:ln>
                          <a:solidFill>
                            <a:schemeClr val="tx1"/>
                          </a:solidFill>
                          <a:effectLst/>
                          <a:latin typeface="Tahoma" panose="020B0604030504040204" pitchFamily="34" charset="0"/>
                        </a:rPr>
                        <a:t>10-60 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46075">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smtClean="0">
                          <a:ln>
                            <a:noFill/>
                          </a:ln>
                          <a:solidFill>
                            <a:schemeClr val="tx1"/>
                          </a:solidFill>
                          <a:effectLst/>
                          <a:latin typeface="Tahoma" panose="020B0604030504040204" pitchFamily="34" charset="0"/>
                        </a:rPr>
                        <a:t>Frequency</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smtClean="0">
                          <a:ln>
                            <a:noFill/>
                          </a:ln>
                          <a:solidFill>
                            <a:schemeClr val="tx1"/>
                          </a:solidFill>
                          <a:effectLst/>
                          <a:latin typeface="Tahoma" panose="020B0604030504040204" pitchFamily="34" charset="0"/>
                        </a:rPr>
                        <a:t>2-3</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smtClean="0">
                          <a:ln>
                            <a:noFill/>
                          </a:ln>
                          <a:solidFill>
                            <a:schemeClr val="tx1"/>
                          </a:solidFill>
                          <a:effectLst/>
                          <a:latin typeface="Tahoma" panose="020B0604030504040204" pitchFamily="34" charset="0"/>
                        </a:rPr>
                        <a:t>5-6 (split)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smtClean="0">
                          <a:ln>
                            <a:noFill/>
                          </a:ln>
                          <a:solidFill>
                            <a:schemeClr val="tx1"/>
                          </a:solidFill>
                          <a:effectLst/>
                          <a:latin typeface="Tahoma" panose="020B0604030504040204" pitchFamily="34" charset="0"/>
                        </a:rPr>
                        <a:t>5-6 (split)</a:t>
                      </a:r>
                    </a:p>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endParaRPr kumimoji="0" lang="en-US" sz="1600" b="0" i="0" u="none" strike="noStrike" cap="none" normalizeH="0" baseline="0" smtClean="0">
                        <a:ln>
                          <a:noFill/>
                        </a:ln>
                        <a:solidFill>
                          <a:schemeClr val="tx1"/>
                        </a:solidFill>
                        <a:effectLst/>
                        <a:latin typeface="Tahoma" panose="020B060403050404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dirty="0" smtClean="0">
                          <a:ln>
                            <a:noFill/>
                          </a:ln>
                          <a:solidFill>
                            <a:schemeClr val="tx1"/>
                          </a:solidFill>
                          <a:effectLst/>
                          <a:latin typeface="Tahoma" panose="020B0604030504040204" pitchFamily="34" charset="0"/>
                        </a:rPr>
                        <a:t>5-6 (split)</a:t>
                      </a:r>
                    </a:p>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endParaRPr kumimoji="0" lang="en-US" sz="1600" b="0" i="0" u="none" strike="noStrike" cap="none" normalizeH="0" baseline="0" dirty="0" smtClean="0">
                        <a:ln>
                          <a:noFill/>
                        </a:ln>
                        <a:solidFill>
                          <a:schemeClr val="tx1"/>
                        </a:solidFill>
                        <a:effectLst/>
                        <a:latin typeface="Tahoma" panose="020B060403050404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smtClean="0">
                          <a:ln>
                            <a:noFill/>
                          </a:ln>
                          <a:solidFill>
                            <a:schemeClr val="tx1"/>
                          </a:solidFill>
                          <a:effectLst/>
                          <a:latin typeface="Tahoma" panose="020B0604030504040204" pitchFamily="34" charset="0"/>
                        </a:rPr>
                        <a:t>3</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20663">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smtClean="0">
                          <a:ln>
                            <a:noFill/>
                          </a:ln>
                          <a:solidFill>
                            <a:schemeClr val="tx1"/>
                          </a:solidFill>
                          <a:effectLst/>
                          <a:latin typeface="Tahoma" panose="020B0604030504040204" pitchFamily="34" charset="0"/>
                        </a:rPr>
                        <a:t>Volume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smtClean="0">
                          <a:ln>
                            <a:noFill/>
                          </a:ln>
                          <a:solidFill>
                            <a:schemeClr val="tx1"/>
                          </a:solidFill>
                          <a:effectLst/>
                          <a:latin typeface="Tahoma" panose="020B0604030504040204" pitchFamily="34" charset="0"/>
                        </a:rPr>
                        <a:t>Medium</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smtClean="0">
                          <a:ln>
                            <a:noFill/>
                          </a:ln>
                          <a:solidFill>
                            <a:schemeClr val="tx1"/>
                          </a:solidFill>
                          <a:effectLst/>
                          <a:latin typeface="Tahoma" panose="020B0604030504040204" pitchFamily="34" charset="0"/>
                        </a:rPr>
                        <a:t>High</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smtClean="0">
                          <a:ln>
                            <a:noFill/>
                          </a:ln>
                          <a:solidFill>
                            <a:schemeClr val="tx1"/>
                          </a:solidFill>
                          <a:effectLst/>
                          <a:latin typeface="Tahoma" panose="020B0604030504040204" pitchFamily="34" charset="0"/>
                        </a:rPr>
                        <a:t>Medium</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dirty="0" smtClean="0">
                          <a:ln>
                            <a:noFill/>
                          </a:ln>
                          <a:solidFill>
                            <a:schemeClr val="tx1"/>
                          </a:solidFill>
                          <a:effectLst/>
                          <a:latin typeface="Tahoma" panose="020B0604030504040204" pitchFamily="34" charset="0"/>
                        </a:rPr>
                        <a:t>Low</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dirty="0" smtClean="0">
                          <a:ln>
                            <a:noFill/>
                          </a:ln>
                          <a:solidFill>
                            <a:schemeClr val="tx1"/>
                          </a:solidFill>
                          <a:effectLst/>
                          <a:latin typeface="Tahoma" panose="020B0604030504040204" pitchFamily="34" charset="0"/>
                        </a:rPr>
                        <a:t>Med-High</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212062" name="Text Box 94"/>
          <p:cNvSpPr txBox="1">
            <a:spLocks noChangeArrowheads="1"/>
          </p:cNvSpPr>
          <p:nvPr/>
        </p:nvSpPr>
        <p:spPr bwMode="auto">
          <a:xfrm>
            <a:off x="1042988" y="6165850"/>
            <a:ext cx="7850187"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sz="1400"/>
              <a:t>Griffin J (2006). </a:t>
            </a:r>
            <a:r>
              <a:rPr lang="en-US" sz="1400" u="sng"/>
              <a:t>Client-Centered Exercise Prescription</a:t>
            </a:r>
            <a:r>
              <a:rPr lang="en-US" sz="1400"/>
              <a:t>, </a:t>
            </a:r>
            <a:r>
              <a:rPr lang="en-US" sz="1400" u="sng"/>
              <a:t>2nd Ed</a:t>
            </a:r>
            <a:r>
              <a:rPr lang="en-US" sz="1400"/>
              <a:t>.  Champaign, IL: Human Kinetics, p. 195.</a:t>
            </a:r>
          </a:p>
        </p:txBody>
      </p:sp>
      <p:sp>
        <p:nvSpPr>
          <p:cNvPr id="2" name="Slide Number Placeholder 1"/>
          <p:cNvSpPr>
            <a:spLocks noGrp="1"/>
          </p:cNvSpPr>
          <p:nvPr>
            <p:ph type="sldNum" sz="quarter" idx="12"/>
          </p:nvPr>
        </p:nvSpPr>
        <p:spPr/>
        <p:txBody>
          <a:bodyPr/>
          <a:lstStyle/>
          <a:p>
            <a:fld id="{F0B27CAE-7732-4787-9FEF-78843C4E08B7}" type="slidenum">
              <a:rPr lang="en-US" smtClean="0"/>
              <a:pPr/>
              <a:t>138</a:t>
            </a:fld>
            <a:endParaRPr lang="en-US"/>
          </a:p>
        </p:txBody>
      </p:sp>
    </p:spTree>
    <p:extLst>
      <p:ext uri="{BB962C8B-B14F-4D97-AF65-F5344CB8AC3E}">
        <p14:creationId xmlns:p14="http://schemas.microsoft.com/office/powerpoint/2010/main" val="2001069979"/>
      </p:ext>
    </p:extLst>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42" name="Rectangle 2"/>
          <p:cNvSpPr>
            <a:spLocks noGrp="1" noChangeArrowheads="1"/>
          </p:cNvSpPr>
          <p:nvPr>
            <p:ph type="title"/>
          </p:nvPr>
        </p:nvSpPr>
        <p:spPr>
          <a:xfrm>
            <a:off x="533400" y="347665"/>
            <a:ext cx="8077200" cy="1115376"/>
          </a:xfrm>
        </p:spPr>
        <p:txBody>
          <a:bodyPr>
            <a:normAutofit fontScale="90000"/>
          </a:bodyPr>
          <a:lstStyle/>
          <a:p>
            <a:pPr algn="ctr"/>
            <a:r>
              <a:rPr lang="en-US" dirty="0"/>
              <a:t>Matching Resistance Equipment to the Client</a:t>
            </a:r>
            <a:endParaRPr lang="en-US" sz="2600" b="0" dirty="0">
              <a:effectLst/>
            </a:endParaRPr>
          </a:p>
        </p:txBody>
      </p:sp>
      <p:sp>
        <p:nvSpPr>
          <p:cNvPr id="215043" name="Rectangle 3"/>
          <p:cNvSpPr>
            <a:spLocks noGrp="1" noChangeArrowheads="1"/>
          </p:cNvSpPr>
          <p:nvPr>
            <p:ph type="body" idx="1"/>
          </p:nvPr>
        </p:nvSpPr>
        <p:spPr>
          <a:xfrm>
            <a:off x="864870" y="1463041"/>
            <a:ext cx="7650480" cy="5078411"/>
          </a:xfrm>
        </p:spPr>
        <p:txBody>
          <a:bodyPr>
            <a:noAutofit/>
          </a:bodyPr>
          <a:lstStyle/>
          <a:p>
            <a:pPr>
              <a:lnSpc>
                <a:spcPct val="80000"/>
              </a:lnSpc>
            </a:pPr>
            <a:r>
              <a:rPr lang="en-US" sz="2200" dirty="0"/>
              <a:t>Body </a:t>
            </a:r>
            <a:r>
              <a:rPr lang="en-US" sz="2200" dirty="0" smtClean="0"/>
              <a:t>Weight: Most </a:t>
            </a:r>
            <a:r>
              <a:rPr lang="en-US" sz="2200" dirty="0"/>
              <a:t>versatile source of overload</a:t>
            </a:r>
          </a:p>
          <a:p>
            <a:pPr>
              <a:lnSpc>
                <a:spcPct val="80000"/>
              </a:lnSpc>
            </a:pPr>
            <a:r>
              <a:rPr lang="en-US" sz="2200" dirty="0"/>
              <a:t>Free Weight (DBs &amp; BBs)</a:t>
            </a:r>
          </a:p>
          <a:p>
            <a:pPr>
              <a:lnSpc>
                <a:spcPct val="80000"/>
              </a:lnSpc>
            </a:pPr>
            <a:r>
              <a:rPr lang="en-US" sz="2200" dirty="0"/>
              <a:t>Machine resistance</a:t>
            </a:r>
          </a:p>
          <a:p>
            <a:pPr lvl="1">
              <a:lnSpc>
                <a:spcPct val="80000"/>
              </a:lnSpc>
            </a:pPr>
            <a:r>
              <a:rPr lang="en-US" sz="2000" dirty="0"/>
              <a:t>Constant resistance</a:t>
            </a:r>
          </a:p>
          <a:p>
            <a:pPr lvl="1">
              <a:lnSpc>
                <a:spcPct val="80000"/>
              </a:lnSpc>
            </a:pPr>
            <a:r>
              <a:rPr lang="en-US" sz="2000" dirty="0"/>
              <a:t>Variable resistance</a:t>
            </a:r>
          </a:p>
          <a:p>
            <a:pPr lvl="2">
              <a:lnSpc>
                <a:spcPct val="80000"/>
              </a:lnSpc>
            </a:pPr>
            <a:r>
              <a:rPr lang="en-US" dirty="0"/>
              <a:t>3 major strength curves</a:t>
            </a:r>
          </a:p>
          <a:p>
            <a:pPr lvl="3">
              <a:lnSpc>
                <a:spcPct val="80000"/>
              </a:lnSpc>
            </a:pPr>
            <a:r>
              <a:rPr lang="en-US" sz="2000" dirty="0"/>
              <a:t>Ascending</a:t>
            </a:r>
          </a:p>
          <a:p>
            <a:pPr lvl="3">
              <a:lnSpc>
                <a:spcPct val="80000"/>
              </a:lnSpc>
            </a:pPr>
            <a:r>
              <a:rPr lang="en-US" sz="2000" dirty="0"/>
              <a:t>Descending</a:t>
            </a:r>
          </a:p>
          <a:p>
            <a:pPr lvl="3">
              <a:lnSpc>
                <a:spcPct val="80000"/>
              </a:lnSpc>
            </a:pPr>
            <a:r>
              <a:rPr lang="en-US" sz="2000" dirty="0"/>
              <a:t>Bell-shaped</a:t>
            </a:r>
          </a:p>
          <a:p>
            <a:pPr lvl="1">
              <a:lnSpc>
                <a:spcPct val="80000"/>
              </a:lnSpc>
            </a:pPr>
            <a:r>
              <a:rPr lang="en-US" sz="2200" dirty="0"/>
              <a:t>Hydraulics and pneumatics</a:t>
            </a:r>
          </a:p>
          <a:p>
            <a:pPr lvl="1">
              <a:lnSpc>
                <a:spcPct val="80000"/>
              </a:lnSpc>
            </a:pPr>
            <a:r>
              <a:rPr lang="en-US" sz="2200" dirty="0"/>
              <a:t>Electronics</a:t>
            </a:r>
          </a:p>
          <a:p>
            <a:pPr lvl="1">
              <a:lnSpc>
                <a:spcPct val="80000"/>
              </a:lnSpc>
            </a:pPr>
            <a:r>
              <a:rPr lang="en-US" sz="2200" dirty="0" err="1"/>
              <a:t>Isokinetics</a:t>
            </a:r>
            <a:endParaRPr lang="en-US" sz="2200" dirty="0"/>
          </a:p>
          <a:p>
            <a:pPr lvl="1">
              <a:lnSpc>
                <a:spcPct val="80000"/>
              </a:lnSpc>
            </a:pPr>
            <a:r>
              <a:rPr lang="en-US" sz="2200" dirty="0"/>
              <a:t>Other</a:t>
            </a:r>
          </a:p>
          <a:p>
            <a:pPr lvl="2">
              <a:lnSpc>
                <a:spcPct val="80000"/>
              </a:lnSpc>
            </a:pPr>
            <a:r>
              <a:rPr lang="en-US" dirty="0"/>
              <a:t>Elastic</a:t>
            </a:r>
          </a:p>
          <a:p>
            <a:pPr lvl="2">
              <a:lnSpc>
                <a:spcPct val="80000"/>
              </a:lnSpc>
            </a:pPr>
            <a:r>
              <a:rPr lang="en-US" dirty="0"/>
              <a:t>Water</a:t>
            </a:r>
          </a:p>
          <a:p>
            <a:pPr lvl="2">
              <a:lnSpc>
                <a:spcPct val="80000"/>
              </a:lnSpc>
            </a:pPr>
            <a:r>
              <a:rPr lang="en-US" dirty="0"/>
              <a:t>Manual resistance</a:t>
            </a:r>
          </a:p>
        </p:txBody>
      </p:sp>
      <p:sp>
        <p:nvSpPr>
          <p:cNvPr id="2" name="Slide Number Placeholder 1"/>
          <p:cNvSpPr>
            <a:spLocks noGrp="1"/>
          </p:cNvSpPr>
          <p:nvPr>
            <p:ph type="sldNum" sz="quarter" idx="12"/>
          </p:nvPr>
        </p:nvSpPr>
        <p:spPr/>
        <p:txBody>
          <a:bodyPr/>
          <a:lstStyle/>
          <a:p>
            <a:fld id="{2098FC7C-5A73-4CE4-9ED4-529E12F90497}" type="slidenum">
              <a:rPr lang="en-AU" smtClean="0"/>
              <a:t>139</a:t>
            </a:fld>
            <a:endParaRPr lang="en-AU"/>
          </a:p>
        </p:txBody>
      </p:sp>
    </p:spTree>
    <p:extLst>
      <p:ext uri="{BB962C8B-B14F-4D97-AF65-F5344CB8AC3E}">
        <p14:creationId xmlns:p14="http://schemas.microsoft.com/office/powerpoint/2010/main" val="4005159369"/>
      </p:ext>
    </p:extLst>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882" name="Rectangle 2"/>
          <p:cNvSpPr>
            <a:spLocks noGrp="1" noChangeArrowheads="1"/>
          </p:cNvSpPr>
          <p:nvPr>
            <p:ph type="title"/>
          </p:nvPr>
        </p:nvSpPr>
        <p:spPr/>
        <p:txBody>
          <a:bodyPr/>
          <a:lstStyle/>
          <a:p>
            <a:pPr algn="ctr"/>
            <a:r>
              <a:rPr lang="en-US" sz="4000" dirty="0"/>
              <a:t>Progression from </a:t>
            </a:r>
            <a:br>
              <a:rPr lang="en-US" sz="4000" dirty="0"/>
            </a:br>
            <a:r>
              <a:rPr lang="en-US" sz="4000" dirty="0"/>
              <a:t>Beginner to Advanced</a:t>
            </a:r>
            <a:endParaRPr lang="en-US" sz="1600" b="0" dirty="0">
              <a:effectLst/>
            </a:endParaRPr>
          </a:p>
        </p:txBody>
      </p:sp>
      <p:sp>
        <p:nvSpPr>
          <p:cNvPr id="250883" name="Rectangle 3"/>
          <p:cNvSpPr>
            <a:spLocks noGrp="1" noChangeArrowheads="1"/>
          </p:cNvSpPr>
          <p:nvPr>
            <p:ph type="body" idx="1"/>
          </p:nvPr>
        </p:nvSpPr>
        <p:spPr>
          <a:xfrm>
            <a:off x="1066800" y="2133600"/>
            <a:ext cx="7543800" cy="4391025"/>
          </a:xfrm>
        </p:spPr>
        <p:txBody>
          <a:bodyPr/>
          <a:lstStyle/>
          <a:p>
            <a:r>
              <a:rPr lang="en-US" dirty="0"/>
              <a:t>Beginners</a:t>
            </a:r>
          </a:p>
          <a:p>
            <a:pPr lvl="1"/>
            <a:r>
              <a:rPr lang="en-US" dirty="0"/>
              <a:t>Correct technique stressed</a:t>
            </a:r>
          </a:p>
          <a:p>
            <a:pPr lvl="1"/>
            <a:r>
              <a:rPr lang="en-US" dirty="0"/>
              <a:t>Resistance and volume low</a:t>
            </a:r>
          </a:p>
          <a:p>
            <a:r>
              <a:rPr lang="en-US" dirty="0"/>
              <a:t>Advanced</a:t>
            </a:r>
          </a:p>
          <a:p>
            <a:pPr lvl="1"/>
            <a:r>
              <a:rPr lang="en-US" dirty="0"/>
              <a:t>Move slowly into multi-sets</a:t>
            </a:r>
          </a:p>
          <a:p>
            <a:pPr lvl="1"/>
            <a:r>
              <a:rPr lang="en-US" dirty="0"/>
              <a:t>More technical exercises</a:t>
            </a:r>
          </a:p>
          <a:p>
            <a:pPr lvl="1"/>
            <a:r>
              <a:rPr lang="en-US" dirty="0"/>
              <a:t>Advanced modalities</a:t>
            </a:r>
          </a:p>
        </p:txBody>
      </p:sp>
      <p:sp>
        <p:nvSpPr>
          <p:cNvPr id="2" name="Slide Number Placeholder 1"/>
          <p:cNvSpPr>
            <a:spLocks noGrp="1"/>
          </p:cNvSpPr>
          <p:nvPr>
            <p:ph type="sldNum" sz="quarter" idx="12"/>
          </p:nvPr>
        </p:nvSpPr>
        <p:spPr/>
        <p:txBody>
          <a:bodyPr/>
          <a:lstStyle/>
          <a:p>
            <a:fld id="{2098FC7C-5A73-4CE4-9ED4-529E12F90497}" type="slidenum">
              <a:rPr lang="en-AU" smtClean="0"/>
              <a:t>140</a:t>
            </a:fld>
            <a:endParaRPr lang="en-AU"/>
          </a:p>
        </p:txBody>
      </p:sp>
    </p:spTree>
    <p:extLst>
      <p:ext uri="{BB962C8B-B14F-4D97-AF65-F5344CB8AC3E}">
        <p14:creationId xmlns:p14="http://schemas.microsoft.com/office/powerpoint/2010/main" val="771451939"/>
      </p:ext>
    </p:extLst>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138" name="Rectangle 2"/>
          <p:cNvSpPr>
            <a:spLocks noGrp="1" noChangeArrowheads="1"/>
          </p:cNvSpPr>
          <p:nvPr>
            <p:ph type="title"/>
          </p:nvPr>
        </p:nvSpPr>
        <p:spPr>
          <a:xfrm>
            <a:off x="438150" y="281941"/>
            <a:ext cx="8077200" cy="792480"/>
          </a:xfrm>
        </p:spPr>
        <p:txBody>
          <a:bodyPr/>
          <a:lstStyle/>
          <a:p>
            <a:pPr algn="ctr"/>
            <a:r>
              <a:rPr lang="en-US" dirty="0" smtClean="0"/>
              <a:t>Resistance Training Methods</a:t>
            </a:r>
            <a:endParaRPr lang="en-US" sz="2600" b="0" dirty="0">
              <a:effectLst/>
            </a:endParaRPr>
          </a:p>
        </p:txBody>
      </p:sp>
      <p:sp>
        <p:nvSpPr>
          <p:cNvPr id="219139" name="Rectangle 3"/>
          <p:cNvSpPr>
            <a:spLocks noGrp="1" noChangeArrowheads="1"/>
          </p:cNvSpPr>
          <p:nvPr>
            <p:ph type="body" idx="1"/>
          </p:nvPr>
        </p:nvSpPr>
        <p:spPr>
          <a:xfrm>
            <a:off x="598170" y="1074421"/>
            <a:ext cx="7897813" cy="4608512"/>
          </a:xfrm>
        </p:spPr>
        <p:txBody>
          <a:bodyPr>
            <a:noAutofit/>
          </a:bodyPr>
          <a:lstStyle/>
          <a:p>
            <a:pPr>
              <a:lnSpc>
                <a:spcPct val="80000"/>
              </a:lnSpc>
            </a:pPr>
            <a:r>
              <a:rPr lang="en-US" dirty="0" smtClean="0"/>
              <a:t>Matrix (21s, partial)</a:t>
            </a:r>
          </a:p>
          <a:p>
            <a:pPr lvl="1">
              <a:lnSpc>
                <a:spcPct val="80000"/>
              </a:lnSpc>
            </a:pPr>
            <a:r>
              <a:rPr lang="en-US" sz="2800" dirty="0" smtClean="0"/>
              <a:t>Based on use of partial movements to stimulate muscle tissue growth</a:t>
            </a:r>
          </a:p>
          <a:p>
            <a:pPr>
              <a:lnSpc>
                <a:spcPct val="80000"/>
              </a:lnSpc>
            </a:pPr>
            <a:r>
              <a:rPr lang="en-US" dirty="0" smtClean="0"/>
              <a:t>Standard set system</a:t>
            </a:r>
          </a:p>
          <a:p>
            <a:pPr lvl="2">
              <a:lnSpc>
                <a:spcPct val="80000"/>
              </a:lnSpc>
            </a:pPr>
            <a:r>
              <a:rPr lang="en-US" sz="2800" dirty="0" smtClean="0"/>
              <a:t>1 or more sets of each exercise; 8-12 reps</a:t>
            </a:r>
          </a:p>
          <a:p>
            <a:pPr lvl="2">
              <a:lnSpc>
                <a:spcPct val="80000"/>
              </a:lnSpc>
            </a:pPr>
            <a:r>
              <a:rPr lang="en-US" sz="2800" dirty="0" smtClean="0"/>
              <a:t>One-Set theory: complete one set to failure</a:t>
            </a:r>
          </a:p>
          <a:p>
            <a:pPr>
              <a:lnSpc>
                <a:spcPct val="80000"/>
              </a:lnSpc>
            </a:pPr>
            <a:r>
              <a:rPr lang="en-US" dirty="0"/>
              <a:t>Circuit Weight Training </a:t>
            </a:r>
            <a:r>
              <a:rPr lang="en-US" dirty="0" smtClean="0"/>
              <a:t>System</a:t>
            </a:r>
          </a:p>
          <a:p>
            <a:pPr lvl="1">
              <a:lnSpc>
                <a:spcPct val="80000"/>
              </a:lnSpc>
            </a:pPr>
            <a:r>
              <a:rPr lang="en-US" sz="2800" dirty="0" smtClean="0"/>
              <a:t>Client moves from one station to the next with limited rest breaks</a:t>
            </a:r>
          </a:p>
          <a:p>
            <a:pPr>
              <a:lnSpc>
                <a:spcPct val="80000"/>
              </a:lnSpc>
            </a:pPr>
            <a:r>
              <a:rPr lang="en-US" dirty="0" smtClean="0"/>
              <a:t>Pyramid System</a:t>
            </a:r>
          </a:p>
          <a:p>
            <a:pPr lvl="2">
              <a:lnSpc>
                <a:spcPct val="80000"/>
              </a:lnSpc>
            </a:pPr>
            <a:r>
              <a:rPr lang="en-US" sz="2800" dirty="0" smtClean="0"/>
              <a:t>Light to heavy system; heavy to light system</a:t>
            </a:r>
          </a:p>
        </p:txBody>
      </p:sp>
      <p:sp>
        <p:nvSpPr>
          <p:cNvPr id="2" name="Slide Number Placeholder 1"/>
          <p:cNvSpPr>
            <a:spLocks noGrp="1"/>
          </p:cNvSpPr>
          <p:nvPr>
            <p:ph type="sldNum" sz="quarter" idx="12"/>
          </p:nvPr>
        </p:nvSpPr>
        <p:spPr/>
        <p:txBody>
          <a:bodyPr/>
          <a:lstStyle/>
          <a:p>
            <a:fld id="{2098FC7C-5A73-4CE4-9ED4-529E12F90497}" type="slidenum">
              <a:rPr lang="en-AU" smtClean="0"/>
              <a:t>141</a:t>
            </a:fld>
            <a:endParaRPr lang="en-AU"/>
          </a:p>
        </p:txBody>
      </p:sp>
    </p:spTree>
    <p:extLst>
      <p:ext uri="{BB962C8B-B14F-4D97-AF65-F5344CB8AC3E}">
        <p14:creationId xmlns:p14="http://schemas.microsoft.com/office/powerpoint/2010/main" val="2432822804"/>
      </p:ext>
    </p:extLst>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138" name="Rectangle 2"/>
          <p:cNvSpPr>
            <a:spLocks noGrp="1" noChangeArrowheads="1"/>
          </p:cNvSpPr>
          <p:nvPr>
            <p:ph type="title"/>
          </p:nvPr>
        </p:nvSpPr>
        <p:spPr>
          <a:xfrm>
            <a:off x="438150" y="281941"/>
            <a:ext cx="8077200" cy="792480"/>
          </a:xfrm>
        </p:spPr>
        <p:txBody>
          <a:bodyPr/>
          <a:lstStyle/>
          <a:p>
            <a:pPr algn="ctr"/>
            <a:r>
              <a:rPr lang="en-US" dirty="0" smtClean="0"/>
              <a:t>Resistance Training Methods</a:t>
            </a:r>
            <a:endParaRPr lang="en-US" sz="2600" b="0" dirty="0">
              <a:effectLst/>
            </a:endParaRPr>
          </a:p>
        </p:txBody>
      </p:sp>
      <p:sp>
        <p:nvSpPr>
          <p:cNvPr id="219139" name="Rectangle 3"/>
          <p:cNvSpPr>
            <a:spLocks noGrp="1" noChangeArrowheads="1"/>
          </p:cNvSpPr>
          <p:nvPr>
            <p:ph type="body" idx="1"/>
          </p:nvPr>
        </p:nvSpPr>
        <p:spPr>
          <a:xfrm>
            <a:off x="598170" y="1074421"/>
            <a:ext cx="7897813" cy="4608512"/>
          </a:xfrm>
        </p:spPr>
        <p:txBody>
          <a:bodyPr>
            <a:noAutofit/>
          </a:bodyPr>
          <a:lstStyle/>
          <a:p>
            <a:pPr>
              <a:lnSpc>
                <a:spcPct val="80000"/>
              </a:lnSpc>
            </a:pPr>
            <a:r>
              <a:rPr lang="en-US" dirty="0" smtClean="0"/>
              <a:t>Superset System</a:t>
            </a:r>
          </a:p>
          <a:p>
            <a:pPr lvl="2">
              <a:lnSpc>
                <a:spcPct val="80000"/>
              </a:lnSpc>
            </a:pPr>
            <a:r>
              <a:rPr lang="en-US" sz="2800" dirty="0" smtClean="0"/>
              <a:t>Several sets of 2 exercises performed 1 after the other with little or no rest; agonist/antagonist</a:t>
            </a:r>
          </a:p>
          <a:p>
            <a:pPr>
              <a:lnSpc>
                <a:spcPct val="80000"/>
              </a:lnSpc>
            </a:pPr>
            <a:r>
              <a:rPr lang="en-US" dirty="0" smtClean="0"/>
              <a:t>Compound or Tri-Set System</a:t>
            </a:r>
          </a:p>
          <a:p>
            <a:pPr lvl="2">
              <a:lnSpc>
                <a:spcPct val="80000"/>
              </a:lnSpc>
            </a:pPr>
            <a:r>
              <a:rPr lang="en-US" sz="2800" dirty="0" smtClean="0"/>
              <a:t>2-3 exercises for the same body part with little or no rest between</a:t>
            </a:r>
          </a:p>
          <a:p>
            <a:pPr>
              <a:lnSpc>
                <a:spcPct val="80000"/>
              </a:lnSpc>
            </a:pPr>
            <a:r>
              <a:rPr lang="en-US" dirty="0" smtClean="0"/>
              <a:t>Split Routine System</a:t>
            </a:r>
          </a:p>
          <a:p>
            <a:pPr>
              <a:lnSpc>
                <a:spcPct val="80000"/>
              </a:lnSpc>
            </a:pPr>
            <a:r>
              <a:rPr lang="en-US" dirty="0" smtClean="0"/>
              <a:t>Pre-Fatigue or Exhaustion Set System</a:t>
            </a:r>
          </a:p>
          <a:p>
            <a:pPr lvl="1">
              <a:lnSpc>
                <a:spcPct val="80000"/>
              </a:lnSpc>
            </a:pPr>
            <a:r>
              <a:rPr lang="en-US" sz="2800" dirty="0" smtClean="0"/>
              <a:t>Create fatigue in the prime mover of a compound exercise to effectively recruit assistors</a:t>
            </a:r>
          </a:p>
          <a:p>
            <a:pPr>
              <a:lnSpc>
                <a:spcPct val="80000"/>
              </a:lnSpc>
            </a:pPr>
            <a:r>
              <a:rPr lang="en-US" dirty="0" smtClean="0"/>
              <a:t>Forced Repetition System</a:t>
            </a:r>
          </a:p>
          <a:p>
            <a:pPr>
              <a:lnSpc>
                <a:spcPct val="80000"/>
              </a:lnSpc>
            </a:pPr>
            <a:r>
              <a:rPr lang="en-US" dirty="0" err="1"/>
              <a:t>Plyometrics</a:t>
            </a:r>
            <a:endParaRPr lang="en-US" dirty="0" smtClean="0"/>
          </a:p>
        </p:txBody>
      </p:sp>
      <p:sp>
        <p:nvSpPr>
          <p:cNvPr id="2" name="Slide Number Placeholder 1"/>
          <p:cNvSpPr>
            <a:spLocks noGrp="1"/>
          </p:cNvSpPr>
          <p:nvPr>
            <p:ph type="sldNum" sz="quarter" idx="12"/>
          </p:nvPr>
        </p:nvSpPr>
        <p:spPr/>
        <p:txBody>
          <a:bodyPr/>
          <a:lstStyle/>
          <a:p>
            <a:fld id="{2098FC7C-5A73-4CE4-9ED4-529E12F90497}" type="slidenum">
              <a:rPr lang="en-AU" smtClean="0"/>
              <a:t>142</a:t>
            </a:fld>
            <a:endParaRPr lang="en-AU"/>
          </a:p>
        </p:txBody>
      </p:sp>
    </p:spTree>
    <p:extLst>
      <p:ext uri="{BB962C8B-B14F-4D97-AF65-F5344CB8AC3E}">
        <p14:creationId xmlns:p14="http://schemas.microsoft.com/office/powerpoint/2010/main" val="412962983"/>
      </p:ext>
    </p:extLst>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1186" name="Rectangle 2"/>
          <p:cNvSpPr>
            <a:spLocks noGrp="1" noChangeArrowheads="1"/>
          </p:cNvSpPr>
          <p:nvPr>
            <p:ph type="title"/>
          </p:nvPr>
        </p:nvSpPr>
        <p:spPr>
          <a:xfrm>
            <a:off x="655320" y="270511"/>
            <a:ext cx="8077200" cy="1181100"/>
          </a:xfrm>
        </p:spPr>
        <p:txBody>
          <a:bodyPr/>
          <a:lstStyle/>
          <a:p>
            <a:r>
              <a:rPr lang="en-US" dirty="0"/>
              <a:t>Resistance Training Methods</a:t>
            </a:r>
            <a:endParaRPr lang="en-US" sz="2600" b="0" dirty="0">
              <a:solidFill>
                <a:srgbClr val="FFFF00"/>
              </a:solidFill>
              <a:effectLst/>
            </a:endParaRPr>
          </a:p>
        </p:txBody>
      </p:sp>
      <p:sp>
        <p:nvSpPr>
          <p:cNvPr id="221187" name="Rectangle 3"/>
          <p:cNvSpPr>
            <a:spLocks noGrp="1" noChangeArrowheads="1"/>
          </p:cNvSpPr>
          <p:nvPr>
            <p:ph type="body" idx="1"/>
          </p:nvPr>
        </p:nvSpPr>
        <p:spPr>
          <a:xfrm>
            <a:off x="617537" y="1599725"/>
            <a:ext cx="7897813" cy="4608512"/>
          </a:xfrm>
        </p:spPr>
        <p:txBody>
          <a:bodyPr>
            <a:normAutofit/>
          </a:bodyPr>
          <a:lstStyle/>
          <a:p>
            <a:r>
              <a:rPr lang="en-US" dirty="0" err="1"/>
              <a:t>Plyometrics</a:t>
            </a:r>
            <a:endParaRPr lang="en-US" dirty="0"/>
          </a:p>
          <a:p>
            <a:pPr lvl="1"/>
            <a:r>
              <a:rPr lang="en-US" sz="2800" dirty="0"/>
              <a:t>Rapid eccentric lengthening of a muscle followed immediately by rapid concentric contraction of that muscle to produce a forceful explosive movement</a:t>
            </a:r>
          </a:p>
          <a:p>
            <a:pPr lvl="1"/>
            <a:r>
              <a:rPr lang="en-US" sz="2800" dirty="0"/>
              <a:t>Hops, bounds, depth jumping</a:t>
            </a:r>
          </a:p>
          <a:p>
            <a:pPr lvl="1"/>
            <a:r>
              <a:rPr lang="en-US" sz="2800" dirty="0"/>
              <a:t>Use judiciously and adhere to guidelines highlighted by Griffin (2006)</a:t>
            </a:r>
          </a:p>
        </p:txBody>
      </p:sp>
      <p:sp>
        <p:nvSpPr>
          <p:cNvPr id="2" name="Slide Number Placeholder 1"/>
          <p:cNvSpPr>
            <a:spLocks noGrp="1"/>
          </p:cNvSpPr>
          <p:nvPr>
            <p:ph type="sldNum" sz="quarter" idx="12"/>
          </p:nvPr>
        </p:nvSpPr>
        <p:spPr/>
        <p:txBody>
          <a:bodyPr/>
          <a:lstStyle/>
          <a:p>
            <a:fld id="{2098FC7C-5A73-4CE4-9ED4-529E12F90497}" type="slidenum">
              <a:rPr lang="en-AU" smtClean="0"/>
              <a:t>143</a:t>
            </a:fld>
            <a:endParaRPr lang="en-AU"/>
          </a:p>
        </p:txBody>
      </p:sp>
    </p:spTree>
    <p:extLst>
      <p:ext uri="{BB962C8B-B14F-4D97-AF65-F5344CB8AC3E}">
        <p14:creationId xmlns:p14="http://schemas.microsoft.com/office/powerpoint/2010/main" val="1447008893"/>
      </p:ext>
    </p:extLst>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786" name="Rectangle 2"/>
          <p:cNvSpPr>
            <a:spLocks noGrp="1" noChangeArrowheads="1"/>
          </p:cNvSpPr>
          <p:nvPr>
            <p:ph type="title"/>
          </p:nvPr>
        </p:nvSpPr>
        <p:spPr/>
        <p:txBody>
          <a:bodyPr/>
          <a:lstStyle/>
          <a:p>
            <a:pPr algn="ctr"/>
            <a:r>
              <a:rPr lang="en-US" sz="4200" dirty="0"/>
              <a:t>Acute Program Variables</a:t>
            </a:r>
            <a:endParaRPr lang="en-US" sz="4200" b="0" dirty="0">
              <a:effectLst/>
            </a:endParaRPr>
          </a:p>
        </p:txBody>
      </p:sp>
      <p:sp>
        <p:nvSpPr>
          <p:cNvPr id="246787" name="Rectangle 3"/>
          <p:cNvSpPr>
            <a:spLocks noGrp="1" noChangeArrowheads="1"/>
          </p:cNvSpPr>
          <p:nvPr>
            <p:ph type="body" idx="1"/>
          </p:nvPr>
        </p:nvSpPr>
        <p:spPr>
          <a:xfrm>
            <a:off x="628650" y="1690689"/>
            <a:ext cx="7543800" cy="4391025"/>
          </a:xfrm>
        </p:spPr>
        <p:txBody>
          <a:bodyPr/>
          <a:lstStyle/>
          <a:p>
            <a:pPr marL="609600" indent="-609600"/>
            <a:r>
              <a:rPr lang="en-US" sz="2800" dirty="0"/>
              <a:t>Choice of exercises</a:t>
            </a:r>
          </a:p>
          <a:p>
            <a:pPr marL="609600" indent="-609600"/>
            <a:r>
              <a:rPr lang="en-US" sz="2800" dirty="0"/>
              <a:t>Order of exercises</a:t>
            </a:r>
          </a:p>
          <a:p>
            <a:pPr marL="609600" indent="-609600"/>
            <a:r>
              <a:rPr lang="en-US" sz="2800" dirty="0"/>
              <a:t>Resistance and repetitions used</a:t>
            </a:r>
          </a:p>
          <a:p>
            <a:pPr marL="609600" indent="-609600"/>
            <a:r>
              <a:rPr lang="en-US" sz="2800" dirty="0"/>
              <a:t>Number of sets of each exercise</a:t>
            </a:r>
          </a:p>
          <a:p>
            <a:pPr marL="609600" indent="-609600"/>
            <a:r>
              <a:rPr lang="en-US" sz="2800" dirty="0"/>
              <a:t>Duration of rest period between sets and exercises</a:t>
            </a:r>
          </a:p>
          <a:p>
            <a:pPr marL="609600" indent="-609600"/>
            <a:r>
              <a:rPr lang="en-US" sz="2800" dirty="0"/>
              <a:t>VARIATIONS</a:t>
            </a:r>
          </a:p>
          <a:p>
            <a:pPr marL="990600" lvl="1" indent="-533400"/>
            <a:r>
              <a:rPr lang="en-US" sz="2400" dirty="0"/>
              <a:t>Muscle actions</a:t>
            </a:r>
          </a:p>
          <a:p>
            <a:pPr marL="990600" lvl="1" indent="-533400"/>
            <a:r>
              <a:rPr lang="en-US" sz="2400" dirty="0"/>
              <a:t>True repetition and ROM</a:t>
            </a:r>
          </a:p>
        </p:txBody>
      </p:sp>
      <p:sp>
        <p:nvSpPr>
          <p:cNvPr id="2" name="Slide Number Placeholder 1"/>
          <p:cNvSpPr>
            <a:spLocks noGrp="1"/>
          </p:cNvSpPr>
          <p:nvPr>
            <p:ph type="sldNum" sz="quarter" idx="12"/>
          </p:nvPr>
        </p:nvSpPr>
        <p:spPr/>
        <p:txBody>
          <a:bodyPr/>
          <a:lstStyle/>
          <a:p>
            <a:fld id="{2098FC7C-5A73-4CE4-9ED4-529E12F90497}" type="slidenum">
              <a:rPr lang="en-AU" smtClean="0"/>
              <a:t>144</a:t>
            </a:fld>
            <a:endParaRPr lang="en-AU"/>
          </a:p>
        </p:txBody>
      </p:sp>
    </p:spTree>
    <p:extLst>
      <p:ext uri="{BB962C8B-B14F-4D97-AF65-F5344CB8AC3E}">
        <p14:creationId xmlns:p14="http://schemas.microsoft.com/office/powerpoint/2010/main" val="1492937118"/>
      </p:ext>
    </p:extLst>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786" name="Rectangle 2"/>
          <p:cNvSpPr>
            <a:spLocks noGrp="1" noChangeArrowheads="1"/>
          </p:cNvSpPr>
          <p:nvPr>
            <p:ph type="title"/>
          </p:nvPr>
        </p:nvSpPr>
        <p:spPr/>
        <p:txBody>
          <a:bodyPr/>
          <a:lstStyle/>
          <a:p>
            <a:pPr algn="ctr"/>
            <a:r>
              <a:rPr lang="en-US" sz="4200" dirty="0"/>
              <a:t>Acute Program Variables</a:t>
            </a:r>
            <a:endParaRPr lang="en-US" sz="4200" b="0" dirty="0">
              <a:effectLst/>
            </a:endParaRPr>
          </a:p>
        </p:txBody>
      </p:sp>
      <p:sp>
        <p:nvSpPr>
          <p:cNvPr id="246787" name="Rectangle 3"/>
          <p:cNvSpPr>
            <a:spLocks noGrp="1" noChangeArrowheads="1"/>
          </p:cNvSpPr>
          <p:nvPr>
            <p:ph type="body" idx="1"/>
          </p:nvPr>
        </p:nvSpPr>
        <p:spPr>
          <a:xfrm>
            <a:off x="628650" y="1690689"/>
            <a:ext cx="7543800" cy="4391025"/>
          </a:xfrm>
        </p:spPr>
        <p:txBody>
          <a:bodyPr/>
          <a:lstStyle/>
          <a:p>
            <a:pPr>
              <a:lnSpc>
                <a:spcPct val="100000"/>
              </a:lnSpc>
            </a:pPr>
            <a:r>
              <a:rPr lang="en-US" sz="2800" dirty="0"/>
              <a:t>Choice of exercises</a:t>
            </a:r>
          </a:p>
          <a:p>
            <a:pPr lvl="1">
              <a:lnSpc>
                <a:spcPct val="100000"/>
              </a:lnSpc>
            </a:pPr>
            <a:r>
              <a:rPr lang="en-US" dirty="0"/>
              <a:t>Related to the biomechanical characteristics of the goals targeted for the improvement</a:t>
            </a:r>
          </a:p>
          <a:p>
            <a:pPr lvl="1">
              <a:lnSpc>
                <a:spcPct val="100000"/>
              </a:lnSpc>
            </a:pPr>
            <a:r>
              <a:rPr lang="en-US" dirty="0"/>
              <a:t>Primary exercises or assistance exercises</a:t>
            </a:r>
          </a:p>
          <a:p>
            <a:pPr lvl="1">
              <a:lnSpc>
                <a:spcPct val="100000"/>
              </a:lnSpc>
            </a:pPr>
            <a:r>
              <a:rPr lang="en-US" dirty="0"/>
              <a:t>Multi-joint or single-joint exercises</a:t>
            </a:r>
          </a:p>
          <a:p>
            <a:pPr lvl="1">
              <a:lnSpc>
                <a:spcPct val="100000"/>
              </a:lnSpc>
            </a:pPr>
            <a:r>
              <a:rPr lang="en-US" dirty="0"/>
              <a:t>Bilateral or unilateral</a:t>
            </a:r>
          </a:p>
        </p:txBody>
      </p:sp>
      <p:sp>
        <p:nvSpPr>
          <p:cNvPr id="2" name="Slide Number Placeholder 1"/>
          <p:cNvSpPr>
            <a:spLocks noGrp="1"/>
          </p:cNvSpPr>
          <p:nvPr>
            <p:ph type="sldNum" sz="quarter" idx="12"/>
          </p:nvPr>
        </p:nvSpPr>
        <p:spPr/>
        <p:txBody>
          <a:bodyPr/>
          <a:lstStyle/>
          <a:p>
            <a:fld id="{2098FC7C-5A73-4CE4-9ED4-529E12F90497}" type="slidenum">
              <a:rPr lang="en-AU" smtClean="0"/>
              <a:t>145</a:t>
            </a:fld>
            <a:endParaRPr lang="en-AU"/>
          </a:p>
        </p:txBody>
      </p:sp>
    </p:spTree>
    <p:extLst>
      <p:ext uri="{BB962C8B-B14F-4D97-AF65-F5344CB8AC3E}">
        <p14:creationId xmlns:p14="http://schemas.microsoft.com/office/powerpoint/2010/main" val="2080713915"/>
      </p:ext>
    </p:extLst>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786" name="Rectangle 2"/>
          <p:cNvSpPr>
            <a:spLocks noGrp="1" noChangeArrowheads="1"/>
          </p:cNvSpPr>
          <p:nvPr>
            <p:ph type="title"/>
          </p:nvPr>
        </p:nvSpPr>
        <p:spPr/>
        <p:txBody>
          <a:bodyPr/>
          <a:lstStyle/>
          <a:p>
            <a:pPr algn="ctr"/>
            <a:r>
              <a:rPr lang="en-US" sz="4200" dirty="0"/>
              <a:t>Acute Program Variables</a:t>
            </a:r>
            <a:endParaRPr lang="en-US" sz="4200" b="0" dirty="0">
              <a:effectLst/>
            </a:endParaRPr>
          </a:p>
        </p:txBody>
      </p:sp>
      <p:sp>
        <p:nvSpPr>
          <p:cNvPr id="246787" name="Rectangle 3"/>
          <p:cNvSpPr>
            <a:spLocks noGrp="1" noChangeArrowheads="1"/>
          </p:cNvSpPr>
          <p:nvPr>
            <p:ph type="body" idx="1"/>
          </p:nvPr>
        </p:nvSpPr>
        <p:spPr>
          <a:xfrm>
            <a:off x="628650" y="1690689"/>
            <a:ext cx="7543800" cy="4391025"/>
          </a:xfrm>
        </p:spPr>
        <p:txBody>
          <a:bodyPr>
            <a:normAutofit fontScale="92500" lnSpcReduction="20000"/>
          </a:bodyPr>
          <a:lstStyle/>
          <a:p>
            <a:pPr marL="190500" indent="-190500">
              <a:lnSpc>
                <a:spcPct val="120000"/>
              </a:lnSpc>
              <a:spcBef>
                <a:spcPts val="0"/>
              </a:spcBef>
            </a:pPr>
            <a:r>
              <a:rPr lang="en-US" b="1" dirty="0"/>
              <a:t>Order of exercises </a:t>
            </a:r>
            <a:endParaRPr lang="en-US" dirty="0" smtClean="0"/>
          </a:p>
          <a:p>
            <a:pPr marL="647700" lvl="1" indent="-190500">
              <a:lnSpc>
                <a:spcPct val="120000"/>
              </a:lnSpc>
              <a:spcBef>
                <a:spcPts val="0"/>
              </a:spcBef>
            </a:pPr>
            <a:r>
              <a:rPr lang="en-US" dirty="0" smtClean="0"/>
              <a:t>important </a:t>
            </a:r>
            <a:r>
              <a:rPr lang="en-US" dirty="0"/>
              <a:t>variable that affects the quality and focus of the workout; sequencing</a:t>
            </a:r>
          </a:p>
          <a:p>
            <a:pPr marL="1104900" lvl="2" indent="-190500">
              <a:lnSpc>
                <a:spcPct val="120000"/>
              </a:lnSpc>
              <a:spcBef>
                <a:spcPts val="0"/>
              </a:spcBef>
              <a:buFontTx/>
              <a:buChar char="•"/>
            </a:pPr>
            <a:r>
              <a:rPr lang="en-US" dirty="0"/>
              <a:t>Large muscle group before small muscle group</a:t>
            </a:r>
          </a:p>
          <a:p>
            <a:pPr marL="1104900" lvl="2" indent="-190500">
              <a:lnSpc>
                <a:spcPct val="120000"/>
              </a:lnSpc>
              <a:spcBef>
                <a:spcPts val="0"/>
              </a:spcBef>
              <a:buFontTx/>
              <a:buChar char="•"/>
            </a:pPr>
            <a:r>
              <a:rPr lang="en-US" dirty="0"/>
              <a:t>Multi-joint before single-joint exercises</a:t>
            </a:r>
          </a:p>
          <a:p>
            <a:pPr marL="1104900" lvl="2" indent="-190500">
              <a:lnSpc>
                <a:spcPct val="120000"/>
              </a:lnSpc>
              <a:spcBef>
                <a:spcPts val="0"/>
              </a:spcBef>
              <a:buFontTx/>
              <a:buChar char="•"/>
            </a:pPr>
            <a:r>
              <a:rPr lang="en-US" dirty="0"/>
              <a:t>Alternating push/pull exercises for total body sessions</a:t>
            </a:r>
          </a:p>
          <a:p>
            <a:pPr marL="1104900" lvl="2" indent="-190500">
              <a:lnSpc>
                <a:spcPct val="120000"/>
              </a:lnSpc>
              <a:spcBef>
                <a:spcPts val="0"/>
              </a:spcBef>
              <a:buFontTx/>
              <a:buChar char="•"/>
            </a:pPr>
            <a:r>
              <a:rPr lang="en-US" dirty="0"/>
              <a:t>Alternating upper/lower body exercises for total body sessions</a:t>
            </a:r>
          </a:p>
          <a:p>
            <a:pPr marL="1104900" lvl="2" indent="-190500">
              <a:lnSpc>
                <a:spcPct val="120000"/>
              </a:lnSpc>
              <a:spcBef>
                <a:spcPts val="0"/>
              </a:spcBef>
              <a:buFontTx/>
              <a:buChar char="•"/>
            </a:pPr>
            <a:r>
              <a:rPr lang="en-US" dirty="0"/>
              <a:t>Explosive/power type lifts before basic strength and single-joint exercises</a:t>
            </a:r>
          </a:p>
          <a:p>
            <a:pPr marL="1104900" lvl="2" indent="-190500">
              <a:lnSpc>
                <a:spcPct val="120000"/>
              </a:lnSpc>
              <a:spcBef>
                <a:spcPts val="0"/>
              </a:spcBef>
              <a:buFontTx/>
              <a:buChar char="•"/>
            </a:pPr>
            <a:r>
              <a:rPr lang="en-US" dirty="0"/>
              <a:t>Exercises for weak areas (priority) performed before exercises for strong areas of the client</a:t>
            </a:r>
          </a:p>
          <a:p>
            <a:pPr marL="1104900" lvl="2" indent="-190500">
              <a:lnSpc>
                <a:spcPct val="120000"/>
              </a:lnSpc>
              <a:spcBef>
                <a:spcPts val="0"/>
              </a:spcBef>
              <a:buFontTx/>
              <a:buChar char="•"/>
            </a:pPr>
            <a:r>
              <a:rPr lang="en-US" dirty="0"/>
              <a:t>Most intense to least intense</a:t>
            </a:r>
          </a:p>
          <a:p>
            <a:pPr marL="609600" indent="-609600">
              <a:lnSpc>
                <a:spcPct val="120000"/>
              </a:lnSpc>
              <a:spcBef>
                <a:spcPts val="0"/>
              </a:spcBef>
            </a:pPr>
            <a:endParaRPr lang="en-US" sz="2800" dirty="0"/>
          </a:p>
        </p:txBody>
      </p:sp>
      <p:sp>
        <p:nvSpPr>
          <p:cNvPr id="2" name="Slide Number Placeholder 1"/>
          <p:cNvSpPr>
            <a:spLocks noGrp="1"/>
          </p:cNvSpPr>
          <p:nvPr>
            <p:ph type="sldNum" sz="quarter" idx="12"/>
          </p:nvPr>
        </p:nvSpPr>
        <p:spPr/>
        <p:txBody>
          <a:bodyPr/>
          <a:lstStyle/>
          <a:p>
            <a:fld id="{2098FC7C-5A73-4CE4-9ED4-529E12F90497}" type="slidenum">
              <a:rPr lang="en-AU" smtClean="0"/>
              <a:t>146</a:t>
            </a:fld>
            <a:endParaRPr lang="en-AU"/>
          </a:p>
        </p:txBody>
      </p:sp>
    </p:spTree>
    <p:extLst>
      <p:ext uri="{BB962C8B-B14F-4D97-AF65-F5344CB8AC3E}">
        <p14:creationId xmlns:p14="http://schemas.microsoft.com/office/powerpoint/2010/main" val="2395923757"/>
      </p:ext>
    </p:extLst>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786" name="Rectangle 2"/>
          <p:cNvSpPr>
            <a:spLocks noGrp="1" noChangeArrowheads="1"/>
          </p:cNvSpPr>
          <p:nvPr>
            <p:ph type="title"/>
          </p:nvPr>
        </p:nvSpPr>
        <p:spPr/>
        <p:txBody>
          <a:bodyPr/>
          <a:lstStyle/>
          <a:p>
            <a:pPr algn="ctr"/>
            <a:r>
              <a:rPr lang="en-US" sz="4200" dirty="0"/>
              <a:t>Acute Program Variables</a:t>
            </a:r>
            <a:endParaRPr lang="en-US" sz="4200" b="0" dirty="0">
              <a:effectLst/>
            </a:endParaRPr>
          </a:p>
        </p:txBody>
      </p:sp>
      <p:sp>
        <p:nvSpPr>
          <p:cNvPr id="246787" name="Rectangle 3"/>
          <p:cNvSpPr>
            <a:spLocks noGrp="1" noChangeArrowheads="1"/>
          </p:cNvSpPr>
          <p:nvPr>
            <p:ph type="body" idx="1"/>
          </p:nvPr>
        </p:nvSpPr>
        <p:spPr>
          <a:xfrm>
            <a:off x="628650" y="1690689"/>
            <a:ext cx="7543800" cy="4391025"/>
          </a:xfrm>
        </p:spPr>
        <p:txBody>
          <a:bodyPr>
            <a:normAutofit/>
          </a:bodyPr>
          <a:lstStyle/>
          <a:p>
            <a:pPr marL="190500" indent="-190500">
              <a:lnSpc>
                <a:spcPct val="80000"/>
              </a:lnSpc>
            </a:pPr>
            <a:r>
              <a:rPr lang="en-US" b="1" dirty="0"/>
              <a:t>Resistance and repetitions </a:t>
            </a:r>
            <a:r>
              <a:rPr lang="en-US" b="1" dirty="0" smtClean="0"/>
              <a:t>used</a:t>
            </a:r>
          </a:p>
          <a:p>
            <a:pPr marL="647700" lvl="1" indent="-190500">
              <a:lnSpc>
                <a:spcPct val="80000"/>
              </a:lnSpc>
            </a:pPr>
            <a:r>
              <a:rPr lang="en-US" dirty="0" smtClean="0"/>
              <a:t>key </a:t>
            </a:r>
            <a:r>
              <a:rPr lang="en-US" dirty="0"/>
              <a:t>variables in resistance training</a:t>
            </a:r>
          </a:p>
          <a:p>
            <a:pPr marL="190500" indent="-190500">
              <a:lnSpc>
                <a:spcPct val="80000"/>
              </a:lnSpc>
            </a:pPr>
            <a:endParaRPr lang="en-US" dirty="0"/>
          </a:p>
          <a:p>
            <a:pPr marL="190500" indent="-190500">
              <a:lnSpc>
                <a:spcPct val="80000"/>
              </a:lnSpc>
            </a:pPr>
            <a:r>
              <a:rPr lang="en-US" b="1" dirty="0"/>
              <a:t>Number of sets of each exercise</a:t>
            </a:r>
            <a:r>
              <a:rPr lang="en-US" dirty="0"/>
              <a:t> - </a:t>
            </a:r>
          </a:p>
        </p:txBody>
      </p:sp>
      <p:sp>
        <p:nvSpPr>
          <p:cNvPr id="2" name="Slide Number Placeholder 1"/>
          <p:cNvSpPr>
            <a:spLocks noGrp="1"/>
          </p:cNvSpPr>
          <p:nvPr>
            <p:ph type="sldNum" sz="quarter" idx="12"/>
          </p:nvPr>
        </p:nvSpPr>
        <p:spPr/>
        <p:txBody>
          <a:bodyPr/>
          <a:lstStyle/>
          <a:p>
            <a:fld id="{2098FC7C-5A73-4CE4-9ED4-529E12F90497}" type="slidenum">
              <a:rPr lang="en-AU" smtClean="0"/>
              <a:t>147</a:t>
            </a:fld>
            <a:endParaRPr lang="en-AU"/>
          </a:p>
        </p:txBody>
      </p:sp>
    </p:spTree>
    <p:extLst>
      <p:ext uri="{BB962C8B-B14F-4D97-AF65-F5344CB8AC3E}">
        <p14:creationId xmlns:p14="http://schemas.microsoft.com/office/powerpoint/2010/main" val="1520199253"/>
      </p:ext>
    </p:extLst>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786" name="Rectangle 2"/>
          <p:cNvSpPr>
            <a:spLocks noGrp="1" noChangeArrowheads="1"/>
          </p:cNvSpPr>
          <p:nvPr>
            <p:ph type="title"/>
          </p:nvPr>
        </p:nvSpPr>
        <p:spPr/>
        <p:txBody>
          <a:bodyPr/>
          <a:lstStyle/>
          <a:p>
            <a:pPr algn="ctr"/>
            <a:r>
              <a:rPr lang="en-US" sz="4200" dirty="0"/>
              <a:t>Acute Program Variables</a:t>
            </a:r>
            <a:endParaRPr lang="en-US" sz="4200" b="0" dirty="0">
              <a:effectLst/>
            </a:endParaRPr>
          </a:p>
        </p:txBody>
      </p:sp>
      <p:sp>
        <p:nvSpPr>
          <p:cNvPr id="246787" name="Rectangle 3"/>
          <p:cNvSpPr>
            <a:spLocks noGrp="1" noChangeArrowheads="1"/>
          </p:cNvSpPr>
          <p:nvPr>
            <p:ph type="body" idx="1"/>
          </p:nvPr>
        </p:nvSpPr>
        <p:spPr>
          <a:xfrm>
            <a:off x="800100" y="1701168"/>
            <a:ext cx="7543800" cy="4391025"/>
          </a:xfrm>
        </p:spPr>
        <p:txBody>
          <a:bodyPr>
            <a:normAutofit/>
          </a:bodyPr>
          <a:lstStyle/>
          <a:p>
            <a:pPr marL="190500" indent="-190500">
              <a:lnSpc>
                <a:spcPct val="100000"/>
              </a:lnSpc>
            </a:pPr>
            <a:r>
              <a:rPr lang="en-US" b="1" dirty="0"/>
              <a:t>Duration of rest period between sets and exercises </a:t>
            </a:r>
            <a:r>
              <a:rPr lang="en-US" dirty="0"/>
              <a:t> </a:t>
            </a:r>
            <a:endParaRPr lang="en-US" dirty="0" smtClean="0"/>
          </a:p>
          <a:p>
            <a:pPr marL="647700" lvl="1" indent="-190500">
              <a:lnSpc>
                <a:spcPct val="100000"/>
              </a:lnSpc>
            </a:pPr>
            <a:r>
              <a:rPr lang="en-US" dirty="0" smtClean="0"/>
              <a:t>rest </a:t>
            </a:r>
            <a:r>
              <a:rPr lang="en-US" dirty="0"/>
              <a:t>periods play an important role in dictating the metabolic stress of the workout and influence the amount of resistance that can be used during each set or exercise.</a:t>
            </a:r>
          </a:p>
          <a:p>
            <a:pPr marL="1104900" lvl="2" indent="-190500">
              <a:lnSpc>
                <a:spcPct val="100000"/>
              </a:lnSpc>
              <a:buFontTx/>
              <a:buChar char="•"/>
            </a:pPr>
            <a:r>
              <a:rPr lang="en-US" dirty="0"/>
              <a:t>Very short rest periods – 1 minute or shorter</a:t>
            </a:r>
          </a:p>
          <a:p>
            <a:pPr marL="1104900" lvl="2" indent="-190500">
              <a:lnSpc>
                <a:spcPct val="100000"/>
              </a:lnSpc>
              <a:buFontTx/>
              <a:buChar char="•"/>
            </a:pPr>
            <a:r>
              <a:rPr lang="en-US" dirty="0"/>
              <a:t>Short rest periods – 1 – 2 minutes</a:t>
            </a:r>
          </a:p>
          <a:p>
            <a:pPr marL="1104900" lvl="2" indent="-190500">
              <a:lnSpc>
                <a:spcPct val="100000"/>
              </a:lnSpc>
              <a:buFontTx/>
              <a:buChar char="•"/>
            </a:pPr>
            <a:r>
              <a:rPr lang="en-US" dirty="0"/>
              <a:t>Moderate rest periods – 2 – 3 minutes</a:t>
            </a:r>
          </a:p>
          <a:p>
            <a:pPr marL="1104900" lvl="2" indent="-190500">
              <a:lnSpc>
                <a:spcPct val="100000"/>
              </a:lnSpc>
              <a:buFontTx/>
              <a:buChar char="•"/>
            </a:pPr>
            <a:r>
              <a:rPr lang="en-US" dirty="0"/>
              <a:t>Long rest periods – 3 – 4 minutes</a:t>
            </a:r>
          </a:p>
          <a:p>
            <a:pPr marL="1104900" lvl="2" indent="-190500">
              <a:lnSpc>
                <a:spcPct val="100000"/>
              </a:lnSpc>
              <a:buFontTx/>
              <a:buChar char="•"/>
            </a:pPr>
            <a:r>
              <a:rPr lang="en-US" dirty="0"/>
              <a:t>Very long rest periods – 5 minutes or longer</a:t>
            </a:r>
          </a:p>
        </p:txBody>
      </p:sp>
      <p:sp>
        <p:nvSpPr>
          <p:cNvPr id="2" name="Slide Number Placeholder 1"/>
          <p:cNvSpPr>
            <a:spLocks noGrp="1"/>
          </p:cNvSpPr>
          <p:nvPr>
            <p:ph type="sldNum" sz="quarter" idx="12"/>
          </p:nvPr>
        </p:nvSpPr>
        <p:spPr/>
        <p:txBody>
          <a:bodyPr/>
          <a:lstStyle/>
          <a:p>
            <a:fld id="{2098FC7C-5A73-4CE4-9ED4-529E12F90497}" type="slidenum">
              <a:rPr lang="en-AU" smtClean="0"/>
              <a:t>148</a:t>
            </a:fld>
            <a:endParaRPr lang="en-AU"/>
          </a:p>
        </p:txBody>
      </p:sp>
    </p:spTree>
    <p:extLst>
      <p:ext uri="{BB962C8B-B14F-4D97-AF65-F5344CB8AC3E}">
        <p14:creationId xmlns:p14="http://schemas.microsoft.com/office/powerpoint/2010/main" val="1934466874"/>
      </p:ext>
    </p:extLst>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6" name="Rectangle 2"/>
          <p:cNvSpPr>
            <a:spLocks noGrp="1" noChangeArrowheads="1"/>
          </p:cNvSpPr>
          <p:nvPr>
            <p:ph type="title"/>
          </p:nvPr>
        </p:nvSpPr>
        <p:spPr/>
        <p:txBody>
          <a:bodyPr>
            <a:normAutofit fontScale="90000"/>
          </a:bodyPr>
          <a:lstStyle/>
          <a:p>
            <a:pPr algn="ctr"/>
            <a:r>
              <a:rPr lang="en-US" sz="4000" dirty="0"/>
              <a:t>Resistance Exercise </a:t>
            </a:r>
            <a:r>
              <a:rPr lang="en-US" sz="4000" dirty="0" smtClean="0"/>
              <a:t/>
            </a:r>
            <a:br>
              <a:rPr lang="en-US" sz="4000" dirty="0" smtClean="0"/>
            </a:br>
            <a:r>
              <a:rPr lang="en-US" sz="4000" dirty="0" smtClean="0"/>
              <a:t>Prescription </a:t>
            </a:r>
            <a:r>
              <a:rPr lang="en-US" sz="4000" dirty="0"/>
              <a:t>Model</a:t>
            </a:r>
            <a:br>
              <a:rPr lang="en-US" sz="4000" dirty="0"/>
            </a:br>
            <a:r>
              <a:rPr lang="en-US" sz="1600" b="0" dirty="0">
                <a:solidFill>
                  <a:schemeClr val="tx1"/>
                </a:solidFill>
                <a:effectLst/>
              </a:rPr>
              <a:t>(Griffin, 2006)</a:t>
            </a:r>
          </a:p>
        </p:txBody>
      </p:sp>
      <p:sp>
        <p:nvSpPr>
          <p:cNvPr id="185347" name="Rectangle 3"/>
          <p:cNvSpPr>
            <a:spLocks noGrp="1" noChangeArrowheads="1"/>
          </p:cNvSpPr>
          <p:nvPr>
            <p:ph type="body" idx="1"/>
          </p:nvPr>
        </p:nvSpPr>
        <p:spPr>
          <a:xfrm>
            <a:off x="800100" y="2087880"/>
            <a:ext cx="7543800" cy="4103688"/>
          </a:xfrm>
        </p:spPr>
        <p:txBody>
          <a:bodyPr/>
          <a:lstStyle/>
          <a:p>
            <a:pPr marL="609600" indent="-609600">
              <a:buFont typeface="Wingdings" panose="05000000000000000000" pitchFamily="2" charset="2"/>
              <a:buAutoNum type="arabicPeriod"/>
            </a:pPr>
            <a:r>
              <a:rPr lang="en-US" dirty="0"/>
              <a:t>Assess needs and formulate goals</a:t>
            </a:r>
          </a:p>
          <a:p>
            <a:pPr marL="1371600" lvl="2" indent="-457200"/>
            <a:r>
              <a:rPr lang="en-US" dirty="0"/>
              <a:t>Set realistic, measurable goals with rewarding outcomes</a:t>
            </a:r>
          </a:p>
          <a:p>
            <a:pPr marL="609600" indent="-609600">
              <a:buFont typeface="Wingdings" panose="05000000000000000000" pitchFamily="2" charset="2"/>
              <a:buAutoNum type="arabicPeriod"/>
            </a:pPr>
            <a:r>
              <a:rPr lang="en-US" dirty="0"/>
              <a:t>Select resistance equipment</a:t>
            </a:r>
          </a:p>
          <a:p>
            <a:pPr marL="609600" indent="-609600">
              <a:buFont typeface="Wingdings" panose="05000000000000000000" pitchFamily="2" charset="2"/>
              <a:buAutoNum type="arabicPeriod"/>
            </a:pPr>
            <a:r>
              <a:rPr lang="en-US" dirty="0"/>
              <a:t>Select resistance training method</a:t>
            </a:r>
          </a:p>
          <a:p>
            <a:pPr marL="1371600" lvl="2" indent="-457200"/>
            <a:r>
              <a:rPr lang="en-US" dirty="0"/>
              <a:t>Consider client needs, time constraints, experience, motivation, level of condition then implement training method</a:t>
            </a:r>
          </a:p>
        </p:txBody>
      </p:sp>
      <p:sp>
        <p:nvSpPr>
          <p:cNvPr id="2" name="Slide Number Placeholder 1"/>
          <p:cNvSpPr>
            <a:spLocks noGrp="1"/>
          </p:cNvSpPr>
          <p:nvPr>
            <p:ph type="sldNum" sz="quarter" idx="12"/>
          </p:nvPr>
        </p:nvSpPr>
        <p:spPr/>
        <p:txBody>
          <a:bodyPr/>
          <a:lstStyle/>
          <a:p>
            <a:fld id="{2098FC7C-5A73-4CE4-9ED4-529E12F90497}" type="slidenum">
              <a:rPr lang="en-AU" smtClean="0"/>
              <a:t>149</a:t>
            </a:fld>
            <a:endParaRPr lang="en-AU"/>
          </a:p>
        </p:txBody>
      </p:sp>
    </p:spTree>
    <p:extLst>
      <p:ext uri="{BB962C8B-B14F-4D97-AF65-F5344CB8AC3E}">
        <p14:creationId xmlns:p14="http://schemas.microsoft.com/office/powerpoint/2010/main" val="453194967"/>
      </p:ext>
    </p:extLst>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3234" name="Rectangle 2"/>
          <p:cNvSpPr>
            <a:spLocks noGrp="1" noChangeArrowheads="1"/>
          </p:cNvSpPr>
          <p:nvPr>
            <p:ph type="title"/>
          </p:nvPr>
        </p:nvSpPr>
        <p:spPr/>
        <p:txBody>
          <a:bodyPr>
            <a:normAutofit fontScale="90000"/>
          </a:bodyPr>
          <a:lstStyle/>
          <a:p>
            <a:r>
              <a:rPr lang="en-US" dirty="0"/>
              <a:t>Resistance Exercise </a:t>
            </a:r>
            <a:br>
              <a:rPr lang="en-US" dirty="0"/>
            </a:br>
            <a:r>
              <a:rPr lang="en-US" dirty="0"/>
              <a:t>Prescription Model</a:t>
            </a:r>
            <a:br>
              <a:rPr lang="en-US" dirty="0"/>
            </a:br>
            <a:r>
              <a:rPr lang="en-US" sz="1600" b="0" dirty="0">
                <a:solidFill>
                  <a:schemeClr val="tx1"/>
                </a:solidFill>
              </a:rPr>
              <a:t>(Griffin, 2006)</a:t>
            </a:r>
            <a:endParaRPr lang="en-US" sz="1600" b="0" dirty="0">
              <a:solidFill>
                <a:schemeClr val="tx1"/>
              </a:solidFill>
              <a:effectLst/>
            </a:endParaRPr>
          </a:p>
        </p:txBody>
      </p:sp>
      <p:sp>
        <p:nvSpPr>
          <p:cNvPr id="223235" name="Rectangle 3"/>
          <p:cNvSpPr>
            <a:spLocks noGrp="1" noChangeArrowheads="1"/>
          </p:cNvSpPr>
          <p:nvPr>
            <p:ph type="body" idx="1"/>
          </p:nvPr>
        </p:nvSpPr>
        <p:spPr>
          <a:xfrm>
            <a:off x="628650" y="1892301"/>
            <a:ext cx="7543800" cy="4464050"/>
          </a:xfrm>
        </p:spPr>
        <p:txBody>
          <a:bodyPr/>
          <a:lstStyle/>
          <a:p>
            <a:pPr marL="609600" indent="-609600">
              <a:lnSpc>
                <a:spcPct val="80000"/>
              </a:lnSpc>
              <a:buFont typeface="Wingdings" panose="05000000000000000000" pitchFamily="2" charset="2"/>
              <a:buAutoNum type="arabicPeriod" startAt="4"/>
            </a:pPr>
            <a:r>
              <a:rPr lang="en-US" sz="2800" dirty="0">
                <a:effectLst/>
              </a:rPr>
              <a:t>Select exercises and order of performance</a:t>
            </a:r>
          </a:p>
          <a:p>
            <a:pPr lvl="2">
              <a:lnSpc>
                <a:spcPct val="80000"/>
              </a:lnSpc>
            </a:pPr>
            <a:r>
              <a:rPr lang="en-US" sz="2000" dirty="0">
                <a:effectLst/>
              </a:rPr>
              <a:t>Consider physical limitations, past injuries, other conditions</a:t>
            </a:r>
          </a:p>
          <a:p>
            <a:pPr lvl="2">
              <a:lnSpc>
                <a:spcPct val="80000"/>
              </a:lnSpc>
            </a:pPr>
            <a:r>
              <a:rPr lang="en-US" sz="2000" dirty="0">
                <a:effectLst/>
              </a:rPr>
              <a:t>Consider the following criteria:</a:t>
            </a:r>
          </a:p>
          <a:p>
            <a:pPr lvl="3">
              <a:lnSpc>
                <a:spcPct val="80000"/>
              </a:lnSpc>
            </a:pPr>
            <a:r>
              <a:rPr lang="en-US" sz="1800" dirty="0">
                <a:effectLst/>
              </a:rPr>
              <a:t>Successive exercises that do not involve same muscle group</a:t>
            </a:r>
          </a:p>
          <a:p>
            <a:pPr lvl="3">
              <a:lnSpc>
                <a:spcPct val="80000"/>
              </a:lnSpc>
            </a:pPr>
            <a:r>
              <a:rPr lang="en-US" sz="1800" dirty="0">
                <a:effectLst/>
              </a:rPr>
              <a:t>Prescribe large-muscle, multiple-joint exercises</a:t>
            </a:r>
          </a:p>
          <a:p>
            <a:pPr lvl="3">
              <a:lnSpc>
                <a:spcPct val="80000"/>
              </a:lnSpc>
            </a:pPr>
            <a:r>
              <a:rPr lang="en-US" sz="1800" dirty="0">
                <a:effectLst/>
              </a:rPr>
              <a:t>Work areas of weakness or imbalance at beginning</a:t>
            </a:r>
          </a:p>
          <a:p>
            <a:pPr lvl="3">
              <a:lnSpc>
                <a:spcPct val="80000"/>
              </a:lnSpc>
            </a:pPr>
            <a:r>
              <a:rPr lang="en-US" sz="1800" dirty="0" err="1">
                <a:effectLst/>
              </a:rPr>
              <a:t>Prioritise</a:t>
            </a:r>
            <a:r>
              <a:rPr lang="en-US" sz="1800" dirty="0">
                <a:effectLst/>
              </a:rPr>
              <a:t> sport-specific movements for athletes</a:t>
            </a:r>
          </a:p>
          <a:p>
            <a:pPr lvl="3">
              <a:lnSpc>
                <a:spcPct val="80000"/>
              </a:lnSpc>
            </a:pPr>
            <a:r>
              <a:rPr lang="en-US" sz="1800" dirty="0">
                <a:effectLst/>
              </a:rPr>
              <a:t>Choose functional exercises</a:t>
            </a:r>
          </a:p>
          <a:p>
            <a:pPr lvl="3">
              <a:lnSpc>
                <a:spcPct val="80000"/>
              </a:lnSpc>
            </a:pPr>
            <a:r>
              <a:rPr lang="en-US" sz="1800" dirty="0">
                <a:effectLst/>
              </a:rPr>
              <a:t>Large muscle exercises – warm up set w/ less </a:t>
            </a:r>
            <a:r>
              <a:rPr lang="en-US" sz="1800" dirty="0" err="1">
                <a:effectLst/>
              </a:rPr>
              <a:t>wgt</a:t>
            </a:r>
            <a:endParaRPr lang="en-US" sz="1800" dirty="0">
              <a:effectLst/>
            </a:endParaRPr>
          </a:p>
          <a:p>
            <a:pPr lvl="3">
              <a:lnSpc>
                <a:spcPct val="80000"/>
              </a:lnSpc>
            </a:pPr>
            <a:r>
              <a:rPr lang="en-US" sz="1800" dirty="0">
                <a:effectLst/>
              </a:rPr>
              <a:t>Prescribe 1 exercise for </a:t>
            </a:r>
            <a:r>
              <a:rPr lang="en-US" sz="1800" dirty="0" err="1">
                <a:effectLst/>
              </a:rPr>
              <a:t>ea</a:t>
            </a:r>
            <a:r>
              <a:rPr lang="en-US" sz="1800" dirty="0">
                <a:effectLst/>
              </a:rPr>
              <a:t> muscle group that maintains agonist/antagonist and bilateral symmetry</a:t>
            </a:r>
          </a:p>
          <a:p>
            <a:pPr lvl="3">
              <a:lnSpc>
                <a:spcPct val="80000"/>
              </a:lnSpc>
            </a:pPr>
            <a:r>
              <a:rPr lang="en-US" sz="1800" dirty="0">
                <a:effectLst/>
              </a:rPr>
              <a:t>Include </a:t>
            </a:r>
            <a:r>
              <a:rPr lang="en-US" sz="1800" dirty="0" err="1">
                <a:effectLst/>
              </a:rPr>
              <a:t>stabilisers</a:t>
            </a:r>
            <a:r>
              <a:rPr lang="en-US" sz="1800" dirty="0">
                <a:effectLst/>
              </a:rPr>
              <a:t> later in the session</a:t>
            </a:r>
          </a:p>
          <a:p>
            <a:pPr lvl="3">
              <a:lnSpc>
                <a:spcPct val="80000"/>
              </a:lnSpc>
            </a:pPr>
            <a:r>
              <a:rPr lang="en-US" sz="1800" dirty="0">
                <a:effectLst/>
              </a:rPr>
              <a:t>Choose exercises that complement the training method</a:t>
            </a:r>
          </a:p>
        </p:txBody>
      </p:sp>
      <p:sp>
        <p:nvSpPr>
          <p:cNvPr id="2" name="Slide Number Placeholder 1"/>
          <p:cNvSpPr>
            <a:spLocks noGrp="1"/>
          </p:cNvSpPr>
          <p:nvPr>
            <p:ph type="sldNum" sz="quarter" idx="12"/>
          </p:nvPr>
        </p:nvSpPr>
        <p:spPr/>
        <p:txBody>
          <a:bodyPr/>
          <a:lstStyle/>
          <a:p>
            <a:fld id="{2098FC7C-5A73-4CE4-9ED4-529E12F90497}" type="slidenum">
              <a:rPr lang="en-AU" smtClean="0"/>
              <a:t>150</a:t>
            </a:fld>
            <a:endParaRPr lang="en-AU"/>
          </a:p>
        </p:txBody>
      </p:sp>
    </p:spTree>
    <p:extLst>
      <p:ext uri="{BB962C8B-B14F-4D97-AF65-F5344CB8AC3E}">
        <p14:creationId xmlns:p14="http://schemas.microsoft.com/office/powerpoint/2010/main" val="3798430588"/>
      </p:ext>
    </p:extLst>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82" name="Rectangle 2"/>
          <p:cNvSpPr>
            <a:spLocks noGrp="1" noChangeArrowheads="1"/>
          </p:cNvSpPr>
          <p:nvPr>
            <p:ph type="title"/>
          </p:nvPr>
        </p:nvSpPr>
        <p:spPr/>
        <p:txBody>
          <a:bodyPr>
            <a:normAutofit fontScale="90000"/>
          </a:bodyPr>
          <a:lstStyle/>
          <a:p>
            <a:r>
              <a:rPr lang="en-US" dirty="0"/>
              <a:t>Resistance Exercise </a:t>
            </a:r>
            <a:br>
              <a:rPr lang="en-US" dirty="0"/>
            </a:br>
            <a:r>
              <a:rPr lang="en-US" dirty="0"/>
              <a:t>Prescription Model</a:t>
            </a:r>
            <a:br>
              <a:rPr lang="en-US" dirty="0"/>
            </a:br>
            <a:r>
              <a:rPr lang="en-US" sz="1600" b="0" dirty="0">
                <a:solidFill>
                  <a:schemeClr val="tx1"/>
                </a:solidFill>
              </a:rPr>
              <a:t>(Griffin, 2006)</a:t>
            </a:r>
            <a:endParaRPr lang="en-US" sz="1600" b="0" dirty="0">
              <a:solidFill>
                <a:schemeClr val="tx1"/>
              </a:solidFill>
              <a:effectLst/>
            </a:endParaRPr>
          </a:p>
        </p:txBody>
      </p:sp>
      <p:sp>
        <p:nvSpPr>
          <p:cNvPr id="225283" name="Rectangle 3"/>
          <p:cNvSpPr>
            <a:spLocks noGrp="1" noChangeArrowheads="1"/>
          </p:cNvSpPr>
          <p:nvPr>
            <p:ph type="body" idx="1"/>
          </p:nvPr>
        </p:nvSpPr>
        <p:spPr>
          <a:xfrm>
            <a:off x="800100" y="2099310"/>
            <a:ext cx="7543800" cy="4103688"/>
          </a:xfrm>
        </p:spPr>
        <p:txBody>
          <a:bodyPr/>
          <a:lstStyle/>
          <a:p>
            <a:pPr marL="609600" indent="-609600">
              <a:buFont typeface="Wingdings" panose="05000000000000000000" pitchFamily="2" charset="2"/>
              <a:buAutoNum type="arabicPeriod" startAt="5"/>
            </a:pPr>
            <a:r>
              <a:rPr lang="en-US" dirty="0"/>
              <a:t>Assign resistance intensity and weight</a:t>
            </a:r>
          </a:p>
          <a:p>
            <a:pPr marL="609600" indent="-609600">
              <a:buFont typeface="Wingdings" panose="05000000000000000000" pitchFamily="2" charset="2"/>
              <a:buAutoNum type="arabicPeriod" startAt="5"/>
            </a:pPr>
            <a:r>
              <a:rPr lang="en-US" dirty="0"/>
              <a:t>Establish resistance volume</a:t>
            </a:r>
          </a:p>
          <a:p>
            <a:pPr marL="1371600" lvl="2" indent="-457200"/>
            <a:r>
              <a:rPr lang="en-US" dirty="0"/>
              <a:t>Important prescription factor; heavy enough to cause temp discomfort and momentary muscle fatigue</a:t>
            </a:r>
          </a:p>
          <a:p>
            <a:pPr marL="1371600" lvl="2" indent="-457200"/>
            <a:r>
              <a:rPr lang="en-US" dirty="0"/>
              <a:t>Volume = sets x reps x load; rest between sets and speed of movement all contribute to total ‘time under tension’</a:t>
            </a:r>
          </a:p>
        </p:txBody>
      </p:sp>
      <p:sp>
        <p:nvSpPr>
          <p:cNvPr id="2" name="Slide Number Placeholder 1"/>
          <p:cNvSpPr>
            <a:spLocks noGrp="1"/>
          </p:cNvSpPr>
          <p:nvPr>
            <p:ph type="sldNum" sz="quarter" idx="12"/>
          </p:nvPr>
        </p:nvSpPr>
        <p:spPr/>
        <p:txBody>
          <a:bodyPr/>
          <a:lstStyle/>
          <a:p>
            <a:fld id="{2098FC7C-5A73-4CE4-9ED4-529E12F90497}" type="slidenum">
              <a:rPr lang="en-AU" smtClean="0"/>
              <a:t>151</a:t>
            </a:fld>
            <a:endParaRPr lang="en-AU"/>
          </a:p>
        </p:txBody>
      </p:sp>
    </p:spTree>
    <p:extLst>
      <p:ext uri="{BB962C8B-B14F-4D97-AF65-F5344CB8AC3E}">
        <p14:creationId xmlns:p14="http://schemas.microsoft.com/office/powerpoint/2010/main" val="2823486647"/>
      </p:ext>
    </p:extLst>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330" name="Rectangle 2"/>
          <p:cNvSpPr>
            <a:spLocks noGrp="1" noChangeArrowheads="1"/>
          </p:cNvSpPr>
          <p:nvPr>
            <p:ph type="title"/>
          </p:nvPr>
        </p:nvSpPr>
        <p:spPr/>
        <p:txBody>
          <a:bodyPr/>
          <a:lstStyle/>
          <a:p>
            <a:pPr algn="ctr"/>
            <a:r>
              <a:rPr lang="en-US" b="1" dirty="0">
                <a:solidFill>
                  <a:srgbClr val="0070C0"/>
                </a:solidFill>
                <a:latin typeface="Arial" panose="020B0604020202020204" pitchFamily="34" charset="0"/>
                <a:cs typeface="Arial" panose="020B0604020202020204" pitchFamily="34" charset="0"/>
              </a:rPr>
              <a:t>Prescription Factors in Resistance Training</a:t>
            </a:r>
          </a:p>
        </p:txBody>
      </p:sp>
      <p:graphicFrame>
        <p:nvGraphicFramePr>
          <p:cNvPr id="227396" name="Group 68"/>
          <p:cNvGraphicFramePr>
            <a:graphicFrameLocks noGrp="1"/>
          </p:cNvGraphicFramePr>
          <p:nvPr>
            <p:ph idx="1"/>
            <p:extLst>
              <p:ext uri="{D42A27DB-BD31-4B8C-83A1-F6EECF244321}">
                <p14:modId xmlns:p14="http://schemas.microsoft.com/office/powerpoint/2010/main" val="1490941304"/>
              </p:ext>
            </p:extLst>
          </p:nvPr>
        </p:nvGraphicFramePr>
        <p:xfrm>
          <a:off x="760413" y="2426970"/>
          <a:ext cx="7753350" cy="2669224"/>
        </p:xfrm>
        <a:graphic>
          <a:graphicData uri="http://schemas.openxmlformats.org/drawingml/2006/table">
            <a:tbl>
              <a:tblPr/>
              <a:tblGrid>
                <a:gridCol w="2582862"/>
                <a:gridCol w="2587625"/>
                <a:gridCol w="2582863"/>
              </a:tblGrid>
              <a:tr h="439738">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dirty="0" smtClean="0">
                          <a:ln>
                            <a:noFill/>
                          </a:ln>
                          <a:solidFill>
                            <a:schemeClr val="tx1"/>
                          </a:solidFill>
                          <a:effectLst/>
                          <a:latin typeface="Tahoma" panose="020B0604030504040204" pitchFamily="34" charset="0"/>
                        </a:rPr>
                        <a:t>Component Factor</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smtClean="0">
                          <a:ln>
                            <a:noFill/>
                          </a:ln>
                          <a:solidFill>
                            <a:srgbClr val="FF6600"/>
                          </a:solidFill>
                          <a:effectLst/>
                          <a:latin typeface="Tahoma" panose="020B0604030504040204" pitchFamily="34" charset="0"/>
                        </a:rPr>
                        <a:t>Hypertrophy</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smtClean="0">
                          <a:ln>
                            <a:noFill/>
                          </a:ln>
                          <a:solidFill>
                            <a:srgbClr val="FF6600"/>
                          </a:solidFill>
                          <a:effectLst/>
                          <a:latin typeface="Tahoma" panose="020B0604030504040204" pitchFamily="34" charset="0"/>
                        </a:rPr>
                        <a:t>Strength endurance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63550">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dirty="0" smtClean="0">
                          <a:ln>
                            <a:noFill/>
                          </a:ln>
                          <a:solidFill>
                            <a:schemeClr val="tx1"/>
                          </a:solidFill>
                          <a:effectLst/>
                          <a:latin typeface="Tahoma" panose="020B0604030504040204" pitchFamily="34" charset="0"/>
                        </a:rPr>
                        <a:t>Intensity &amp; load</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smtClean="0">
                          <a:ln>
                            <a:noFill/>
                          </a:ln>
                          <a:solidFill>
                            <a:schemeClr val="tx1"/>
                          </a:solidFill>
                          <a:effectLst/>
                          <a:latin typeface="Tahoma" panose="020B0604030504040204" pitchFamily="34" charset="0"/>
                        </a:rPr>
                        <a:t>Mod; 70-76% of 1RM</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smtClean="0">
                          <a:ln>
                            <a:noFill/>
                          </a:ln>
                          <a:solidFill>
                            <a:schemeClr val="tx1"/>
                          </a:solidFill>
                          <a:effectLst/>
                          <a:latin typeface="Tahoma" panose="020B0604030504040204" pitchFamily="34" charset="0"/>
                        </a:rPr>
                        <a:t>Low-Mod; 60-69% of 1RM</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98463">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dirty="0" smtClean="0">
                          <a:ln>
                            <a:noFill/>
                          </a:ln>
                          <a:solidFill>
                            <a:schemeClr val="tx1"/>
                          </a:solidFill>
                          <a:effectLst/>
                          <a:latin typeface="Tahoma" panose="020B0604030504040204" pitchFamily="34" charset="0"/>
                        </a:rPr>
                        <a:t>Reps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dirty="0" smtClean="0">
                          <a:ln>
                            <a:noFill/>
                          </a:ln>
                          <a:solidFill>
                            <a:schemeClr val="tx1"/>
                          </a:solidFill>
                          <a:effectLst/>
                          <a:latin typeface="Tahoma" panose="020B0604030504040204" pitchFamily="34" charset="0"/>
                        </a:rPr>
                        <a:t>9-12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smtClean="0">
                          <a:ln>
                            <a:noFill/>
                          </a:ln>
                          <a:solidFill>
                            <a:schemeClr val="tx1"/>
                          </a:solidFill>
                          <a:effectLst/>
                          <a:latin typeface="Tahoma" panose="020B0604030504040204" pitchFamily="34" charset="0"/>
                        </a:rPr>
                        <a:t>13-20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50838">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dirty="0" smtClean="0">
                          <a:ln>
                            <a:noFill/>
                          </a:ln>
                          <a:solidFill>
                            <a:schemeClr val="tx1"/>
                          </a:solidFill>
                          <a:effectLst/>
                          <a:latin typeface="Tahoma" panose="020B0604030504040204" pitchFamily="34" charset="0"/>
                        </a:rPr>
                        <a:t>Sets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smtClean="0">
                          <a:ln>
                            <a:noFill/>
                          </a:ln>
                          <a:solidFill>
                            <a:schemeClr val="tx1"/>
                          </a:solidFill>
                          <a:effectLst/>
                          <a:latin typeface="Tahoma" panose="020B0604030504040204" pitchFamily="34" charset="0"/>
                        </a:rPr>
                        <a:t>3-5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dirty="0" smtClean="0">
                          <a:ln>
                            <a:noFill/>
                          </a:ln>
                          <a:solidFill>
                            <a:schemeClr val="tx1"/>
                          </a:solidFill>
                          <a:effectLst/>
                          <a:latin typeface="Tahoma" panose="020B0604030504040204" pitchFamily="34" charset="0"/>
                        </a:rPr>
                        <a:t>1-3</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0200">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smtClean="0">
                          <a:ln>
                            <a:noFill/>
                          </a:ln>
                          <a:solidFill>
                            <a:schemeClr val="tx1"/>
                          </a:solidFill>
                          <a:effectLst/>
                          <a:latin typeface="Tahoma" panose="020B0604030504040204" pitchFamily="34" charset="0"/>
                        </a:rPr>
                        <a:t>Rest between sets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smtClean="0">
                          <a:ln>
                            <a:noFill/>
                          </a:ln>
                          <a:solidFill>
                            <a:schemeClr val="tx1"/>
                          </a:solidFill>
                          <a:effectLst/>
                          <a:latin typeface="Tahoma" panose="020B0604030504040204" pitchFamily="34" charset="0"/>
                        </a:rPr>
                        <a:t>30-60 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dirty="0" smtClean="0">
                          <a:ln>
                            <a:noFill/>
                          </a:ln>
                          <a:solidFill>
                            <a:schemeClr val="tx1"/>
                          </a:solidFill>
                          <a:effectLst/>
                          <a:latin typeface="Tahoma" panose="020B0604030504040204" pitchFamily="34" charset="0"/>
                        </a:rPr>
                        <a:t>10-60 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46075">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dirty="0" smtClean="0">
                          <a:ln>
                            <a:noFill/>
                          </a:ln>
                          <a:solidFill>
                            <a:schemeClr val="tx1"/>
                          </a:solidFill>
                          <a:effectLst/>
                          <a:latin typeface="Tahoma" panose="020B0604030504040204" pitchFamily="34" charset="0"/>
                        </a:rPr>
                        <a:t>Frequency</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smtClean="0">
                          <a:ln>
                            <a:noFill/>
                          </a:ln>
                          <a:solidFill>
                            <a:schemeClr val="tx1"/>
                          </a:solidFill>
                          <a:effectLst/>
                          <a:latin typeface="Tahoma" panose="020B0604030504040204" pitchFamily="34" charset="0"/>
                        </a:rPr>
                        <a:t>5-6 (split)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dirty="0" smtClean="0">
                          <a:ln>
                            <a:noFill/>
                          </a:ln>
                          <a:solidFill>
                            <a:schemeClr val="tx1"/>
                          </a:solidFill>
                          <a:effectLst/>
                          <a:latin typeface="Tahoma" panose="020B0604030504040204" pitchFamily="34" charset="0"/>
                        </a:rPr>
                        <a:t>3</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80975">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dirty="0" smtClean="0">
                          <a:ln>
                            <a:noFill/>
                          </a:ln>
                          <a:solidFill>
                            <a:schemeClr val="tx1"/>
                          </a:solidFill>
                          <a:effectLst/>
                          <a:latin typeface="Tahoma" panose="020B0604030504040204" pitchFamily="34" charset="0"/>
                        </a:rPr>
                        <a:t>Volume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smtClean="0">
                          <a:ln>
                            <a:noFill/>
                          </a:ln>
                          <a:solidFill>
                            <a:schemeClr val="tx1"/>
                          </a:solidFill>
                          <a:effectLst/>
                          <a:latin typeface="Tahoma" panose="020B0604030504040204" pitchFamily="34" charset="0"/>
                        </a:rPr>
                        <a:t>High</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dirty="0" smtClean="0">
                          <a:ln>
                            <a:noFill/>
                          </a:ln>
                          <a:solidFill>
                            <a:schemeClr val="tx1"/>
                          </a:solidFill>
                          <a:effectLst/>
                          <a:latin typeface="Tahoma" panose="020B0604030504040204" pitchFamily="34" charset="0"/>
                        </a:rPr>
                        <a:t>Med-High</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227389" name="Text Box 61"/>
          <p:cNvSpPr txBox="1">
            <a:spLocks noChangeArrowheads="1"/>
          </p:cNvSpPr>
          <p:nvPr/>
        </p:nvSpPr>
        <p:spPr bwMode="auto">
          <a:xfrm>
            <a:off x="760413" y="5306695"/>
            <a:ext cx="7850187"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sz="1400"/>
              <a:t>Griffin J (2006). </a:t>
            </a:r>
            <a:r>
              <a:rPr lang="en-US" sz="1400" u="sng"/>
              <a:t>Client-Centered Exercise Prescription</a:t>
            </a:r>
            <a:r>
              <a:rPr lang="en-US" sz="1400"/>
              <a:t>, </a:t>
            </a:r>
            <a:r>
              <a:rPr lang="en-US" sz="1400" u="sng"/>
              <a:t>2nd Ed</a:t>
            </a:r>
            <a:r>
              <a:rPr lang="en-US" sz="1400"/>
              <a:t>.  Champaign, IL: Human Kinetics, p. 206.</a:t>
            </a:r>
          </a:p>
        </p:txBody>
      </p:sp>
      <p:sp>
        <p:nvSpPr>
          <p:cNvPr id="227397" name="Text Box 69"/>
          <p:cNvSpPr txBox="1">
            <a:spLocks noChangeArrowheads="1"/>
          </p:cNvSpPr>
          <p:nvPr/>
        </p:nvSpPr>
        <p:spPr bwMode="auto">
          <a:xfrm>
            <a:off x="760413" y="1922145"/>
            <a:ext cx="7850187"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b="1" dirty="0"/>
              <a:t>Volume Comparison: Hypertrophy versus Strength-Endurance</a:t>
            </a:r>
          </a:p>
        </p:txBody>
      </p:sp>
      <p:sp>
        <p:nvSpPr>
          <p:cNvPr id="2" name="Slide Number Placeholder 1"/>
          <p:cNvSpPr>
            <a:spLocks noGrp="1"/>
          </p:cNvSpPr>
          <p:nvPr>
            <p:ph type="sldNum" sz="quarter" idx="12"/>
          </p:nvPr>
        </p:nvSpPr>
        <p:spPr>
          <a:xfrm>
            <a:off x="6350000" y="5894070"/>
            <a:ext cx="1905000" cy="457200"/>
          </a:xfrm>
        </p:spPr>
        <p:txBody>
          <a:bodyPr/>
          <a:lstStyle/>
          <a:p>
            <a:fld id="{F0B27CAE-7732-4787-9FEF-78843C4E08B7}" type="slidenum">
              <a:rPr lang="en-US" smtClean="0"/>
              <a:pPr/>
              <a:t>152</a:t>
            </a:fld>
            <a:endParaRPr lang="en-US"/>
          </a:p>
        </p:txBody>
      </p:sp>
    </p:spTree>
    <p:extLst>
      <p:ext uri="{BB962C8B-B14F-4D97-AF65-F5344CB8AC3E}">
        <p14:creationId xmlns:p14="http://schemas.microsoft.com/office/powerpoint/2010/main" val="897628723"/>
      </p:ext>
    </p:extLst>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9378" name="Rectangle 2"/>
          <p:cNvSpPr>
            <a:spLocks noGrp="1" noChangeArrowheads="1"/>
          </p:cNvSpPr>
          <p:nvPr>
            <p:ph type="title"/>
          </p:nvPr>
        </p:nvSpPr>
        <p:spPr/>
        <p:txBody>
          <a:bodyPr>
            <a:normAutofit fontScale="90000"/>
          </a:bodyPr>
          <a:lstStyle/>
          <a:p>
            <a:r>
              <a:rPr lang="en-US" dirty="0"/>
              <a:t>Resistance Exercise </a:t>
            </a:r>
            <a:br>
              <a:rPr lang="en-US" dirty="0"/>
            </a:br>
            <a:r>
              <a:rPr lang="en-US" dirty="0"/>
              <a:t>Prescription Model</a:t>
            </a:r>
            <a:br>
              <a:rPr lang="en-US" dirty="0"/>
            </a:br>
            <a:r>
              <a:rPr lang="en-US" sz="1600" b="0" dirty="0">
                <a:solidFill>
                  <a:schemeClr val="tx1"/>
                </a:solidFill>
              </a:rPr>
              <a:t>(Griffin, 2006)</a:t>
            </a:r>
            <a:endParaRPr lang="en-US" sz="1600" b="0" dirty="0">
              <a:solidFill>
                <a:schemeClr val="tx1"/>
              </a:solidFill>
              <a:effectLst/>
            </a:endParaRPr>
          </a:p>
        </p:txBody>
      </p:sp>
      <p:sp>
        <p:nvSpPr>
          <p:cNvPr id="229379" name="Rectangle 3"/>
          <p:cNvSpPr>
            <a:spLocks noGrp="1" noChangeArrowheads="1"/>
          </p:cNvSpPr>
          <p:nvPr>
            <p:ph type="body" idx="1"/>
          </p:nvPr>
        </p:nvSpPr>
        <p:spPr>
          <a:xfrm>
            <a:off x="1066800" y="2133600"/>
            <a:ext cx="7543800" cy="4391025"/>
          </a:xfrm>
        </p:spPr>
        <p:txBody>
          <a:bodyPr/>
          <a:lstStyle/>
          <a:p>
            <a:pPr marL="609600" indent="-609600">
              <a:lnSpc>
                <a:spcPct val="90000"/>
              </a:lnSpc>
              <a:buFont typeface="Wingdings" panose="05000000000000000000" pitchFamily="2" charset="2"/>
              <a:buAutoNum type="arabicPeriod" startAt="7"/>
            </a:pPr>
            <a:r>
              <a:rPr lang="en-US"/>
              <a:t>Assign and monitor resistance progression</a:t>
            </a:r>
          </a:p>
          <a:p>
            <a:pPr marL="1371600" lvl="2" indent="-457200">
              <a:lnSpc>
                <a:spcPct val="90000"/>
              </a:lnSpc>
            </a:pPr>
            <a:r>
              <a:rPr lang="en-US"/>
              <a:t>Progressive overload</a:t>
            </a:r>
          </a:p>
          <a:p>
            <a:pPr marL="1371600" lvl="2" indent="-457200">
              <a:lnSpc>
                <a:spcPct val="90000"/>
              </a:lnSpc>
            </a:pPr>
            <a:r>
              <a:rPr lang="en-US"/>
              <a:t>Shape overload to suit client</a:t>
            </a:r>
          </a:p>
          <a:p>
            <a:pPr marL="1371600" lvl="2" indent="-457200">
              <a:lnSpc>
                <a:spcPct val="90000"/>
              </a:lnSpc>
            </a:pPr>
            <a:r>
              <a:rPr lang="en-US"/>
              <a:t>To ensure safe and efficient progression, modify only one volume at a time</a:t>
            </a:r>
          </a:p>
          <a:p>
            <a:pPr marL="1371600" lvl="2" indent="-457200">
              <a:lnSpc>
                <a:spcPct val="90000"/>
              </a:lnSpc>
            </a:pPr>
            <a:r>
              <a:rPr lang="en-US"/>
              <a:t>Strength-endurance increase reps to 15, increase load and drop reps back down</a:t>
            </a:r>
          </a:p>
          <a:p>
            <a:pPr marL="1371600" lvl="2" indent="-457200">
              <a:lnSpc>
                <a:spcPct val="90000"/>
              </a:lnSpc>
            </a:pPr>
            <a:r>
              <a:rPr lang="en-US"/>
              <a:t>5%-10% increase load very tolerable</a:t>
            </a:r>
          </a:p>
          <a:p>
            <a:pPr marL="609600" indent="-609600">
              <a:lnSpc>
                <a:spcPct val="90000"/>
              </a:lnSpc>
              <a:buFont typeface="Wingdings" panose="05000000000000000000" pitchFamily="2" charset="2"/>
              <a:buAutoNum type="arabicPeriod" startAt="8"/>
            </a:pPr>
            <a:r>
              <a:rPr lang="en-US"/>
              <a:t>Design warm-up and cool-down</a:t>
            </a:r>
          </a:p>
        </p:txBody>
      </p:sp>
      <p:sp>
        <p:nvSpPr>
          <p:cNvPr id="2" name="Slide Number Placeholder 1"/>
          <p:cNvSpPr>
            <a:spLocks noGrp="1"/>
          </p:cNvSpPr>
          <p:nvPr>
            <p:ph type="sldNum" sz="quarter" idx="12"/>
          </p:nvPr>
        </p:nvSpPr>
        <p:spPr/>
        <p:txBody>
          <a:bodyPr/>
          <a:lstStyle/>
          <a:p>
            <a:fld id="{2098FC7C-5A73-4CE4-9ED4-529E12F90497}" type="slidenum">
              <a:rPr lang="en-AU" smtClean="0"/>
              <a:t>153</a:t>
            </a:fld>
            <a:endParaRPr lang="en-AU"/>
          </a:p>
        </p:txBody>
      </p:sp>
    </p:spTree>
    <p:extLst>
      <p:ext uri="{BB962C8B-B14F-4D97-AF65-F5344CB8AC3E}">
        <p14:creationId xmlns:p14="http://schemas.microsoft.com/office/powerpoint/2010/main" val="1428754247"/>
      </p:ext>
    </p:extLst>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882" name="Rectangle 2"/>
          <p:cNvSpPr>
            <a:spLocks noGrp="1" noChangeArrowheads="1"/>
          </p:cNvSpPr>
          <p:nvPr>
            <p:ph type="title"/>
          </p:nvPr>
        </p:nvSpPr>
        <p:spPr/>
        <p:txBody>
          <a:bodyPr/>
          <a:lstStyle/>
          <a:p>
            <a:pPr algn="ctr"/>
            <a:r>
              <a:rPr lang="en-US" sz="4000" dirty="0" smtClean="0"/>
              <a:t>Programming for </a:t>
            </a:r>
            <a:br>
              <a:rPr lang="en-US" sz="4000" dirty="0" smtClean="0"/>
            </a:br>
            <a:r>
              <a:rPr lang="en-US" sz="4000" dirty="0" smtClean="0"/>
              <a:t>Specific Muscles Targets</a:t>
            </a:r>
            <a:endParaRPr lang="en-US" sz="1600" b="0" dirty="0">
              <a:effectLst/>
            </a:endParaRPr>
          </a:p>
        </p:txBody>
      </p:sp>
      <p:sp>
        <p:nvSpPr>
          <p:cNvPr id="250883" name="Rectangle 3"/>
          <p:cNvSpPr>
            <a:spLocks noGrp="1" noChangeArrowheads="1"/>
          </p:cNvSpPr>
          <p:nvPr>
            <p:ph type="body" idx="1"/>
          </p:nvPr>
        </p:nvSpPr>
        <p:spPr>
          <a:xfrm>
            <a:off x="1066800" y="2133600"/>
            <a:ext cx="7543800" cy="4391025"/>
          </a:xfrm>
        </p:spPr>
        <p:txBody>
          <a:bodyPr/>
          <a:lstStyle/>
          <a:p>
            <a:r>
              <a:rPr lang="en-US" dirty="0" smtClean="0"/>
              <a:t>Abdominal assisters</a:t>
            </a:r>
          </a:p>
          <a:p>
            <a:pPr lvl="1"/>
            <a:r>
              <a:rPr lang="en-US" dirty="0" smtClean="0"/>
              <a:t>Ab roller, Swiss ball, medicine ball, crunch machine</a:t>
            </a:r>
          </a:p>
          <a:p>
            <a:r>
              <a:rPr lang="en-US" dirty="0" smtClean="0"/>
              <a:t>Rotator cuff training</a:t>
            </a:r>
          </a:p>
          <a:p>
            <a:pPr lvl="1"/>
            <a:r>
              <a:rPr lang="en-US" dirty="0" smtClean="0"/>
              <a:t>Lateral raise with thumbs pointing downwards</a:t>
            </a:r>
          </a:p>
          <a:p>
            <a:pPr lvl="1"/>
            <a:r>
              <a:rPr lang="en-US" dirty="0" smtClean="0"/>
              <a:t>Perform above exercise lying on your side</a:t>
            </a:r>
          </a:p>
          <a:p>
            <a:pPr lvl="1"/>
            <a:r>
              <a:rPr lang="en-US" dirty="0" smtClean="0"/>
              <a:t>Internal &amp; external in a standing, sitting or lying position</a:t>
            </a:r>
          </a:p>
          <a:p>
            <a:pPr lvl="1"/>
            <a:r>
              <a:rPr lang="en-US" dirty="0" smtClean="0"/>
              <a:t>Lateral raise with internal rotation</a:t>
            </a:r>
          </a:p>
          <a:p>
            <a:r>
              <a:rPr lang="en-US" dirty="0" smtClean="0"/>
              <a:t>Plyometric training</a:t>
            </a:r>
            <a:endParaRPr lang="en-US" dirty="0"/>
          </a:p>
        </p:txBody>
      </p:sp>
      <p:sp>
        <p:nvSpPr>
          <p:cNvPr id="2" name="Slide Number Placeholder 1"/>
          <p:cNvSpPr>
            <a:spLocks noGrp="1"/>
          </p:cNvSpPr>
          <p:nvPr>
            <p:ph type="sldNum" sz="quarter" idx="12"/>
          </p:nvPr>
        </p:nvSpPr>
        <p:spPr/>
        <p:txBody>
          <a:bodyPr/>
          <a:lstStyle/>
          <a:p>
            <a:fld id="{2098FC7C-5A73-4CE4-9ED4-529E12F90497}" type="slidenum">
              <a:rPr lang="en-AU" smtClean="0"/>
              <a:t>154</a:t>
            </a:fld>
            <a:endParaRPr lang="en-AU"/>
          </a:p>
        </p:txBody>
      </p:sp>
    </p:spTree>
    <p:extLst>
      <p:ext uri="{BB962C8B-B14F-4D97-AF65-F5344CB8AC3E}">
        <p14:creationId xmlns:p14="http://schemas.microsoft.com/office/powerpoint/2010/main" val="1594352215"/>
      </p:ext>
    </p:extLst>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882" name="Rectangle 2"/>
          <p:cNvSpPr>
            <a:spLocks noGrp="1" noChangeArrowheads="1"/>
          </p:cNvSpPr>
          <p:nvPr>
            <p:ph type="title"/>
          </p:nvPr>
        </p:nvSpPr>
        <p:spPr>
          <a:xfrm>
            <a:off x="628650" y="365127"/>
            <a:ext cx="7886700" cy="1006474"/>
          </a:xfrm>
        </p:spPr>
        <p:txBody>
          <a:bodyPr/>
          <a:lstStyle/>
          <a:p>
            <a:pPr algn="ctr"/>
            <a:r>
              <a:rPr lang="en-US" sz="4000" dirty="0" smtClean="0"/>
              <a:t>Innovative Exercise Equipment</a:t>
            </a:r>
            <a:endParaRPr lang="en-US" sz="1600" b="0" dirty="0">
              <a:effectLst/>
            </a:endParaRPr>
          </a:p>
        </p:txBody>
      </p:sp>
      <p:sp>
        <p:nvSpPr>
          <p:cNvPr id="250883" name="Rectangle 3"/>
          <p:cNvSpPr>
            <a:spLocks noGrp="1" noChangeArrowheads="1"/>
          </p:cNvSpPr>
          <p:nvPr>
            <p:ph type="body" idx="1"/>
          </p:nvPr>
        </p:nvSpPr>
        <p:spPr>
          <a:xfrm>
            <a:off x="800100" y="1371601"/>
            <a:ext cx="7557516" cy="4498847"/>
          </a:xfrm>
        </p:spPr>
        <p:txBody>
          <a:bodyPr>
            <a:normAutofit lnSpcReduction="10000"/>
          </a:bodyPr>
          <a:lstStyle/>
          <a:p>
            <a:r>
              <a:rPr lang="en-US" dirty="0" smtClean="0"/>
              <a:t>Exercise balls (medicine balls, Swiss balls)</a:t>
            </a:r>
          </a:p>
          <a:p>
            <a:r>
              <a:rPr lang="en-US" dirty="0" smtClean="0"/>
              <a:t>Body bars</a:t>
            </a:r>
          </a:p>
          <a:p>
            <a:r>
              <a:rPr lang="en-US" dirty="0" smtClean="0"/>
              <a:t>Equipment step</a:t>
            </a:r>
          </a:p>
          <a:p>
            <a:r>
              <a:rPr lang="en-US" dirty="0" smtClean="0"/>
              <a:t>Bands (</a:t>
            </a:r>
            <a:r>
              <a:rPr lang="en-US" dirty="0" err="1" smtClean="0"/>
              <a:t>dyna</a:t>
            </a:r>
            <a:r>
              <a:rPr lang="en-US" dirty="0" smtClean="0"/>
              <a:t>-bands, </a:t>
            </a:r>
            <a:r>
              <a:rPr lang="en-US" dirty="0" err="1" smtClean="0"/>
              <a:t>etc</a:t>
            </a:r>
            <a:r>
              <a:rPr lang="en-US" dirty="0" smtClean="0"/>
              <a:t>)</a:t>
            </a:r>
          </a:p>
          <a:p>
            <a:r>
              <a:rPr lang="en-US" dirty="0" smtClean="0"/>
              <a:t>Specific muscle targets</a:t>
            </a:r>
          </a:p>
          <a:p>
            <a:r>
              <a:rPr lang="en-US" dirty="0" smtClean="0"/>
              <a:t>Pilates</a:t>
            </a:r>
          </a:p>
          <a:p>
            <a:pPr lvl="1"/>
            <a:r>
              <a:rPr lang="en-US" dirty="0" smtClean="0"/>
              <a:t>Reformer</a:t>
            </a:r>
          </a:p>
          <a:p>
            <a:pPr lvl="1"/>
            <a:r>
              <a:rPr lang="en-US" dirty="0" smtClean="0"/>
              <a:t>Cadillac</a:t>
            </a:r>
          </a:p>
          <a:p>
            <a:pPr lvl="1"/>
            <a:r>
              <a:rPr lang="en-US" dirty="0" smtClean="0"/>
              <a:t>Ladder</a:t>
            </a:r>
          </a:p>
          <a:p>
            <a:r>
              <a:rPr lang="en-US" smtClean="0"/>
              <a:t>Vibration machine</a:t>
            </a:r>
            <a:endParaRPr lang="en-US" dirty="0" smtClean="0"/>
          </a:p>
          <a:p>
            <a:pPr lvl="1"/>
            <a:endParaRPr lang="en-US" dirty="0"/>
          </a:p>
        </p:txBody>
      </p:sp>
      <p:sp>
        <p:nvSpPr>
          <p:cNvPr id="2" name="Slide Number Placeholder 1"/>
          <p:cNvSpPr>
            <a:spLocks noGrp="1"/>
          </p:cNvSpPr>
          <p:nvPr>
            <p:ph type="sldNum" sz="quarter" idx="12"/>
          </p:nvPr>
        </p:nvSpPr>
        <p:spPr/>
        <p:txBody>
          <a:bodyPr/>
          <a:lstStyle/>
          <a:p>
            <a:fld id="{2098FC7C-5A73-4CE4-9ED4-529E12F90497}" type="slidenum">
              <a:rPr lang="en-AU" smtClean="0"/>
              <a:t>155</a:t>
            </a:fld>
            <a:endParaRPr lang="en-AU"/>
          </a:p>
        </p:txBody>
      </p:sp>
    </p:spTree>
    <p:extLst>
      <p:ext uri="{BB962C8B-B14F-4D97-AF65-F5344CB8AC3E}">
        <p14:creationId xmlns:p14="http://schemas.microsoft.com/office/powerpoint/2010/main" val="759315259"/>
      </p:ext>
    </p:extLst>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2930" name="Rectangle 2"/>
          <p:cNvSpPr>
            <a:spLocks noGrp="1" noChangeArrowheads="1"/>
          </p:cNvSpPr>
          <p:nvPr>
            <p:ph type="title"/>
          </p:nvPr>
        </p:nvSpPr>
        <p:spPr/>
        <p:txBody>
          <a:bodyPr/>
          <a:lstStyle/>
          <a:p>
            <a:pPr algn="ctr"/>
            <a:r>
              <a:rPr lang="en-US" sz="4000" dirty="0"/>
              <a:t>Spotting in </a:t>
            </a:r>
            <a:br>
              <a:rPr lang="en-US" sz="4000" dirty="0"/>
            </a:br>
            <a:r>
              <a:rPr lang="en-US" sz="4000" dirty="0"/>
              <a:t>Resistance Exercise</a:t>
            </a:r>
            <a:endParaRPr lang="en-US" sz="1600" b="0" dirty="0">
              <a:effectLst/>
            </a:endParaRPr>
          </a:p>
        </p:txBody>
      </p:sp>
      <p:sp>
        <p:nvSpPr>
          <p:cNvPr id="252931" name="Rectangle 3"/>
          <p:cNvSpPr>
            <a:spLocks noGrp="1" noChangeArrowheads="1"/>
          </p:cNvSpPr>
          <p:nvPr>
            <p:ph type="body" idx="1"/>
          </p:nvPr>
        </p:nvSpPr>
        <p:spPr>
          <a:xfrm>
            <a:off x="838200" y="2144078"/>
            <a:ext cx="4010025" cy="4391025"/>
          </a:xfrm>
        </p:spPr>
        <p:txBody>
          <a:bodyPr/>
          <a:lstStyle/>
          <a:p>
            <a:pPr marL="609600" indent="-609600"/>
            <a:r>
              <a:rPr lang="en-US" dirty="0"/>
              <a:t>Explain spotting procedures</a:t>
            </a:r>
          </a:p>
          <a:p>
            <a:pPr marL="609600" indent="-609600"/>
            <a:r>
              <a:rPr lang="en-US" dirty="0"/>
              <a:t>Ask client before physically touching them to make sure it is okay</a:t>
            </a:r>
          </a:p>
        </p:txBody>
      </p:sp>
      <p:pic>
        <p:nvPicPr>
          <p:cNvPr id="252932" name="Picture 4" descr="Copy of harr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0775" y="2133600"/>
            <a:ext cx="3584575" cy="3148013"/>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p:txBody>
          <a:bodyPr/>
          <a:lstStyle/>
          <a:p>
            <a:fld id="{2098FC7C-5A73-4CE4-9ED4-529E12F90497}" type="slidenum">
              <a:rPr lang="en-AU" smtClean="0"/>
              <a:t>156</a:t>
            </a:fld>
            <a:endParaRPr lang="en-AU"/>
          </a:p>
        </p:txBody>
      </p:sp>
    </p:spTree>
    <p:extLst>
      <p:ext uri="{BB962C8B-B14F-4D97-AF65-F5344CB8AC3E}">
        <p14:creationId xmlns:p14="http://schemas.microsoft.com/office/powerpoint/2010/main" val="1572050590"/>
      </p:ext>
    </p:extLst>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4978" name="Rectangle 2"/>
          <p:cNvSpPr>
            <a:spLocks noGrp="1" noChangeArrowheads="1"/>
          </p:cNvSpPr>
          <p:nvPr>
            <p:ph type="title"/>
          </p:nvPr>
        </p:nvSpPr>
        <p:spPr/>
        <p:txBody>
          <a:bodyPr/>
          <a:lstStyle/>
          <a:p>
            <a:pPr algn="ctr"/>
            <a:r>
              <a:rPr lang="en-US" sz="4000" dirty="0"/>
              <a:t>Spotting in </a:t>
            </a:r>
            <a:br>
              <a:rPr lang="en-US" sz="4000" dirty="0"/>
            </a:br>
            <a:r>
              <a:rPr lang="en-US" sz="4000" dirty="0"/>
              <a:t>Resistance Exercise</a:t>
            </a:r>
            <a:endParaRPr lang="en-US" sz="1600" b="0" dirty="0">
              <a:effectLst/>
            </a:endParaRPr>
          </a:p>
        </p:txBody>
      </p:sp>
      <p:sp>
        <p:nvSpPr>
          <p:cNvPr id="254979" name="Rectangle 3"/>
          <p:cNvSpPr>
            <a:spLocks noGrp="1" noChangeArrowheads="1"/>
          </p:cNvSpPr>
          <p:nvPr>
            <p:ph type="body" idx="1"/>
          </p:nvPr>
        </p:nvSpPr>
        <p:spPr>
          <a:xfrm>
            <a:off x="864553" y="1814513"/>
            <a:ext cx="7753350" cy="4724400"/>
          </a:xfrm>
        </p:spPr>
        <p:txBody>
          <a:bodyPr/>
          <a:lstStyle/>
          <a:p>
            <a:pPr>
              <a:lnSpc>
                <a:spcPct val="80000"/>
              </a:lnSpc>
            </a:pPr>
            <a:r>
              <a:rPr lang="en-US" sz="2800" dirty="0"/>
              <a:t>Know proper exercise technique</a:t>
            </a:r>
          </a:p>
          <a:p>
            <a:pPr>
              <a:lnSpc>
                <a:spcPct val="80000"/>
              </a:lnSpc>
            </a:pPr>
            <a:r>
              <a:rPr lang="en-US" sz="2800" dirty="0"/>
              <a:t>Know proper spotting technique</a:t>
            </a:r>
          </a:p>
          <a:p>
            <a:pPr>
              <a:lnSpc>
                <a:spcPct val="80000"/>
              </a:lnSpc>
            </a:pPr>
            <a:r>
              <a:rPr lang="en-US" sz="2800" dirty="0"/>
              <a:t>Be sure you are strong enough to assist the lifter with the resistance being used to get help</a:t>
            </a:r>
          </a:p>
          <a:p>
            <a:pPr>
              <a:lnSpc>
                <a:spcPct val="80000"/>
              </a:lnSpc>
            </a:pPr>
            <a:r>
              <a:rPr lang="en-US" sz="2800" dirty="0"/>
              <a:t>Know how many reps the lifter intends to do</a:t>
            </a:r>
          </a:p>
          <a:p>
            <a:pPr>
              <a:lnSpc>
                <a:spcPct val="80000"/>
              </a:lnSpc>
            </a:pPr>
            <a:r>
              <a:rPr lang="en-US" sz="2800" dirty="0"/>
              <a:t>Be attentive to the lifter at all times</a:t>
            </a:r>
          </a:p>
          <a:p>
            <a:pPr>
              <a:lnSpc>
                <a:spcPct val="80000"/>
              </a:lnSpc>
            </a:pPr>
            <a:r>
              <a:rPr lang="en-US" sz="2800" dirty="0"/>
              <a:t>Stop lifters if exercise technique is incorrect or if they break form</a:t>
            </a:r>
          </a:p>
          <a:p>
            <a:pPr>
              <a:lnSpc>
                <a:spcPct val="80000"/>
              </a:lnSpc>
            </a:pPr>
            <a:r>
              <a:rPr lang="en-US" sz="2800" dirty="0"/>
              <a:t>Know the plan of action if a serious injury occurs</a:t>
            </a:r>
          </a:p>
        </p:txBody>
      </p:sp>
      <p:sp>
        <p:nvSpPr>
          <p:cNvPr id="2" name="Slide Number Placeholder 1"/>
          <p:cNvSpPr>
            <a:spLocks noGrp="1"/>
          </p:cNvSpPr>
          <p:nvPr>
            <p:ph type="sldNum" sz="quarter" idx="12"/>
          </p:nvPr>
        </p:nvSpPr>
        <p:spPr/>
        <p:txBody>
          <a:bodyPr/>
          <a:lstStyle/>
          <a:p>
            <a:fld id="{2098FC7C-5A73-4CE4-9ED4-529E12F90497}" type="slidenum">
              <a:rPr lang="en-AU" smtClean="0"/>
              <a:t>157</a:t>
            </a:fld>
            <a:endParaRPr lang="en-AU"/>
          </a:p>
        </p:txBody>
      </p:sp>
    </p:spTree>
    <p:extLst>
      <p:ext uri="{BB962C8B-B14F-4D97-AF65-F5344CB8AC3E}">
        <p14:creationId xmlns:p14="http://schemas.microsoft.com/office/powerpoint/2010/main" val="1307806153"/>
      </p:ext>
    </p:extLst>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973455" y="2312987"/>
            <a:ext cx="7086600" cy="863600"/>
          </a:xfrm>
        </p:spPr>
        <p:txBody>
          <a:bodyPr>
            <a:normAutofit fontScale="90000"/>
          </a:bodyPr>
          <a:lstStyle/>
          <a:p>
            <a:pPr algn="ctr"/>
            <a:r>
              <a:rPr lang="en-US" sz="5400" dirty="0" smtClean="0"/>
              <a:t>Flexibility </a:t>
            </a:r>
            <a:br>
              <a:rPr lang="en-US" sz="5400" dirty="0" smtClean="0"/>
            </a:br>
            <a:r>
              <a:rPr lang="en-US" sz="5400" dirty="0" smtClean="0"/>
              <a:t>Program </a:t>
            </a:r>
            <a:r>
              <a:rPr lang="en-US" sz="5400" dirty="0"/>
              <a:t>Design</a:t>
            </a:r>
          </a:p>
        </p:txBody>
      </p:sp>
      <p:sp>
        <p:nvSpPr>
          <p:cNvPr id="2" name="Slide Number Placeholder 1"/>
          <p:cNvSpPr>
            <a:spLocks noGrp="1"/>
          </p:cNvSpPr>
          <p:nvPr>
            <p:ph type="sldNum" sz="quarter" idx="12"/>
          </p:nvPr>
        </p:nvSpPr>
        <p:spPr/>
        <p:txBody>
          <a:bodyPr/>
          <a:lstStyle/>
          <a:p>
            <a:fld id="{2098FC7C-5A73-4CE4-9ED4-529E12F90497}" type="slidenum">
              <a:rPr lang="en-AU" smtClean="0"/>
              <a:t>158</a:t>
            </a:fld>
            <a:endParaRPr lang="en-AU"/>
          </a:p>
        </p:txBody>
      </p:sp>
    </p:spTree>
    <p:extLst>
      <p:ext uri="{BB962C8B-B14F-4D97-AF65-F5344CB8AC3E}">
        <p14:creationId xmlns:p14="http://schemas.microsoft.com/office/powerpoint/2010/main" val="4162688667"/>
      </p:ext>
    </p:extLst>
  </p:cSld>
  <p:clrMapOvr>
    <a:masterClrMapping/>
  </p:clrMapOvr>
  <p:transition/>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7506" name="Rectangle 2"/>
          <p:cNvSpPr>
            <a:spLocks noGrp="1" noChangeArrowheads="1"/>
          </p:cNvSpPr>
          <p:nvPr>
            <p:ph type="title"/>
          </p:nvPr>
        </p:nvSpPr>
        <p:spPr>
          <a:xfrm>
            <a:off x="533400" y="276225"/>
            <a:ext cx="8077200" cy="1431925"/>
          </a:xfrm>
        </p:spPr>
        <p:txBody>
          <a:bodyPr/>
          <a:lstStyle/>
          <a:p>
            <a:pPr algn="ctr"/>
            <a:r>
              <a:rPr lang="en-US" dirty="0"/>
              <a:t>Client-</a:t>
            </a:r>
            <a:r>
              <a:rPr lang="en-US" dirty="0" err="1"/>
              <a:t>Centred</a:t>
            </a:r>
            <a:r>
              <a:rPr lang="en-US" dirty="0"/>
              <a:t> </a:t>
            </a:r>
            <a:br>
              <a:rPr lang="en-US" dirty="0"/>
            </a:br>
            <a:r>
              <a:rPr lang="en-US" dirty="0"/>
              <a:t>Flexibility Prescription</a:t>
            </a:r>
            <a:endParaRPr lang="en-US" sz="1800" b="0" dirty="0">
              <a:effectLst/>
            </a:endParaRPr>
          </a:p>
        </p:txBody>
      </p:sp>
      <p:sp>
        <p:nvSpPr>
          <p:cNvPr id="277507" name="Rectangle 3"/>
          <p:cNvSpPr>
            <a:spLocks noGrp="1" noChangeArrowheads="1"/>
          </p:cNvSpPr>
          <p:nvPr>
            <p:ph type="body" idx="1"/>
          </p:nvPr>
        </p:nvSpPr>
        <p:spPr>
          <a:xfrm>
            <a:off x="1066800" y="2133600"/>
            <a:ext cx="7543800" cy="4391025"/>
          </a:xfrm>
        </p:spPr>
        <p:txBody>
          <a:bodyPr>
            <a:normAutofit/>
          </a:bodyPr>
          <a:lstStyle/>
          <a:p>
            <a:r>
              <a:rPr lang="en-US" dirty="0"/>
              <a:t>Limitation to ROM </a:t>
            </a:r>
          </a:p>
          <a:p>
            <a:pPr lvl="1"/>
            <a:r>
              <a:rPr lang="en-US" sz="2800" dirty="0"/>
              <a:t>47% joint structure</a:t>
            </a:r>
          </a:p>
          <a:p>
            <a:pPr lvl="1"/>
            <a:r>
              <a:rPr lang="en-US" sz="2800" dirty="0"/>
              <a:t>41% muscle fascia</a:t>
            </a:r>
          </a:p>
          <a:p>
            <a:pPr lvl="1"/>
            <a:r>
              <a:rPr lang="en-US" sz="2800" dirty="0"/>
              <a:t>10% tendons</a:t>
            </a:r>
          </a:p>
          <a:p>
            <a:r>
              <a:rPr lang="en-US" dirty="0"/>
              <a:t>Connective tissue major structure limiting joint ROM</a:t>
            </a:r>
          </a:p>
        </p:txBody>
      </p:sp>
      <p:sp>
        <p:nvSpPr>
          <p:cNvPr id="2" name="Slide Number Placeholder 1"/>
          <p:cNvSpPr>
            <a:spLocks noGrp="1"/>
          </p:cNvSpPr>
          <p:nvPr>
            <p:ph type="sldNum" sz="quarter" idx="12"/>
          </p:nvPr>
        </p:nvSpPr>
        <p:spPr/>
        <p:txBody>
          <a:bodyPr/>
          <a:lstStyle/>
          <a:p>
            <a:fld id="{2098FC7C-5A73-4CE4-9ED4-529E12F90497}" type="slidenum">
              <a:rPr lang="en-AU" smtClean="0"/>
              <a:t>159</a:t>
            </a:fld>
            <a:endParaRPr lang="en-AU"/>
          </a:p>
        </p:txBody>
      </p:sp>
    </p:spTree>
    <p:extLst>
      <p:ext uri="{BB962C8B-B14F-4D97-AF65-F5344CB8AC3E}">
        <p14:creationId xmlns:p14="http://schemas.microsoft.com/office/powerpoint/2010/main" val="1340669765"/>
      </p:ext>
    </p:extLst>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9554" name="Rectangle 2"/>
          <p:cNvSpPr>
            <a:spLocks noGrp="1" noChangeArrowheads="1"/>
          </p:cNvSpPr>
          <p:nvPr>
            <p:ph type="title"/>
          </p:nvPr>
        </p:nvSpPr>
        <p:spPr>
          <a:xfrm>
            <a:off x="533400" y="347662"/>
            <a:ext cx="8077200" cy="1431925"/>
          </a:xfrm>
        </p:spPr>
        <p:txBody>
          <a:bodyPr/>
          <a:lstStyle/>
          <a:p>
            <a:pPr algn="ctr"/>
            <a:r>
              <a:rPr lang="en-US" dirty="0"/>
              <a:t>Factors in Stretching Prescription Effectiveness</a:t>
            </a:r>
            <a:endParaRPr lang="en-US" sz="1800" b="0" dirty="0">
              <a:effectLst/>
            </a:endParaRPr>
          </a:p>
        </p:txBody>
      </p:sp>
      <p:sp>
        <p:nvSpPr>
          <p:cNvPr id="279555" name="Rectangle 3"/>
          <p:cNvSpPr>
            <a:spLocks noGrp="1" noChangeArrowheads="1"/>
          </p:cNvSpPr>
          <p:nvPr>
            <p:ph type="body" idx="1"/>
          </p:nvPr>
        </p:nvSpPr>
        <p:spPr>
          <a:xfrm>
            <a:off x="1066800" y="2133600"/>
            <a:ext cx="7543800" cy="4391025"/>
          </a:xfrm>
        </p:spPr>
        <p:txBody>
          <a:bodyPr/>
          <a:lstStyle/>
          <a:p>
            <a:pPr>
              <a:lnSpc>
                <a:spcPct val="80000"/>
              </a:lnSpc>
            </a:pPr>
            <a:r>
              <a:rPr lang="en-US" sz="2800" dirty="0"/>
              <a:t>Stretch Quality</a:t>
            </a:r>
          </a:p>
          <a:p>
            <a:pPr lvl="1">
              <a:lnSpc>
                <a:spcPct val="80000"/>
              </a:lnSpc>
            </a:pPr>
            <a:r>
              <a:rPr lang="en-US" sz="2400" dirty="0"/>
              <a:t>Duration of the applied force</a:t>
            </a:r>
          </a:p>
          <a:p>
            <a:pPr lvl="1">
              <a:lnSpc>
                <a:spcPct val="80000"/>
              </a:lnSpc>
            </a:pPr>
            <a:r>
              <a:rPr lang="en-US" sz="2400" dirty="0"/>
              <a:t>Intensity of the applied force</a:t>
            </a:r>
          </a:p>
          <a:p>
            <a:pPr lvl="1">
              <a:lnSpc>
                <a:spcPct val="80000"/>
              </a:lnSpc>
            </a:pPr>
            <a:r>
              <a:rPr lang="en-US" sz="2400" dirty="0"/>
              <a:t>Temperature of the tissue</a:t>
            </a:r>
          </a:p>
          <a:p>
            <a:pPr lvl="1">
              <a:lnSpc>
                <a:spcPct val="80000"/>
              </a:lnSpc>
            </a:pPr>
            <a:r>
              <a:rPr lang="en-US" sz="2400" dirty="0"/>
              <a:t>Degree of relaxation of the muscle</a:t>
            </a:r>
          </a:p>
          <a:p>
            <a:pPr lvl="1">
              <a:lnSpc>
                <a:spcPct val="80000"/>
              </a:lnSpc>
            </a:pPr>
            <a:r>
              <a:rPr lang="en-US" sz="2400" dirty="0"/>
              <a:t>Type of applied force (</a:t>
            </a:r>
            <a:r>
              <a:rPr lang="en-US" sz="2400" dirty="0" err="1"/>
              <a:t>eg</a:t>
            </a:r>
            <a:r>
              <a:rPr lang="en-US" sz="2400" dirty="0"/>
              <a:t>. Static, PNF, </a:t>
            </a:r>
            <a:r>
              <a:rPr lang="en-US" sz="2400" dirty="0" err="1"/>
              <a:t>etc</a:t>
            </a:r>
            <a:r>
              <a:rPr lang="en-US" sz="2400" dirty="0"/>
              <a:t>)</a:t>
            </a:r>
          </a:p>
          <a:p>
            <a:pPr lvl="1">
              <a:lnSpc>
                <a:spcPct val="80000"/>
              </a:lnSpc>
            </a:pPr>
            <a:r>
              <a:rPr lang="en-US" sz="2400" dirty="0"/>
              <a:t>Alignment of muscle fibers to be stretched</a:t>
            </a:r>
          </a:p>
          <a:p>
            <a:pPr lvl="1">
              <a:lnSpc>
                <a:spcPct val="80000"/>
              </a:lnSpc>
            </a:pPr>
            <a:r>
              <a:rPr lang="en-US" sz="2400" dirty="0"/>
              <a:t>Number of exercises</a:t>
            </a:r>
          </a:p>
          <a:p>
            <a:pPr lvl="1">
              <a:lnSpc>
                <a:spcPct val="80000"/>
              </a:lnSpc>
            </a:pPr>
            <a:r>
              <a:rPr lang="en-US" sz="2400" dirty="0"/>
              <a:t>Number of repetitions</a:t>
            </a:r>
          </a:p>
          <a:p>
            <a:pPr lvl="1">
              <a:lnSpc>
                <a:spcPct val="80000"/>
              </a:lnSpc>
            </a:pPr>
            <a:r>
              <a:rPr lang="en-US" sz="2400" dirty="0"/>
              <a:t>Other activities in the workout</a:t>
            </a:r>
          </a:p>
          <a:p>
            <a:pPr lvl="1">
              <a:lnSpc>
                <a:spcPct val="80000"/>
              </a:lnSpc>
            </a:pPr>
            <a:r>
              <a:rPr lang="en-US" sz="2400" dirty="0"/>
              <a:t>Frequency of workouts</a:t>
            </a:r>
          </a:p>
        </p:txBody>
      </p:sp>
      <p:sp>
        <p:nvSpPr>
          <p:cNvPr id="2" name="Slide Number Placeholder 1"/>
          <p:cNvSpPr>
            <a:spLocks noGrp="1"/>
          </p:cNvSpPr>
          <p:nvPr>
            <p:ph type="sldNum" sz="quarter" idx="12"/>
          </p:nvPr>
        </p:nvSpPr>
        <p:spPr/>
        <p:txBody>
          <a:bodyPr/>
          <a:lstStyle/>
          <a:p>
            <a:fld id="{2098FC7C-5A73-4CE4-9ED4-529E12F90497}" type="slidenum">
              <a:rPr lang="en-AU" smtClean="0"/>
              <a:t>160</a:t>
            </a:fld>
            <a:endParaRPr lang="en-AU"/>
          </a:p>
        </p:txBody>
      </p:sp>
    </p:spTree>
    <p:extLst>
      <p:ext uri="{BB962C8B-B14F-4D97-AF65-F5344CB8AC3E}">
        <p14:creationId xmlns:p14="http://schemas.microsoft.com/office/powerpoint/2010/main" val="3891733460"/>
      </p:ext>
    </p:extLst>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1602" name="Rectangle 2"/>
          <p:cNvSpPr>
            <a:spLocks noGrp="1" noChangeArrowheads="1"/>
          </p:cNvSpPr>
          <p:nvPr>
            <p:ph type="title"/>
          </p:nvPr>
        </p:nvSpPr>
        <p:spPr>
          <a:xfrm>
            <a:off x="438150" y="361950"/>
            <a:ext cx="8077200" cy="1431925"/>
          </a:xfrm>
        </p:spPr>
        <p:txBody>
          <a:bodyPr/>
          <a:lstStyle/>
          <a:p>
            <a:pPr algn="ctr"/>
            <a:r>
              <a:rPr lang="en-US" dirty="0"/>
              <a:t>Controlling </a:t>
            </a:r>
            <a:br>
              <a:rPr lang="en-US" dirty="0"/>
            </a:br>
            <a:r>
              <a:rPr lang="en-US" dirty="0"/>
              <a:t>Prescription Factors</a:t>
            </a:r>
            <a:endParaRPr lang="en-US" sz="1800" b="0" dirty="0">
              <a:effectLst/>
            </a:endParaRPr>
          </a:p>
        </p:txBody>
      </p:sp>
      <p:sp>
        <p:nvSpPr>
          <p:cNvPr id="281603" name="Rectangle 3"/>
          <p:cNvSpPr>
            <a:spLocks noGrp="1" noChangeArrowheads="1"/>
          </p:cNvSpPr>
          <p:nvPr>
            <p:ph type="body" idx="1"/>
          </p:nvPr>
        </p:nvSpPr>
        <p:spPr>
          <a:xfrm>
            <a:off x="1066800" y="2133600"/>
            <a:ext cx="7543800" cy="4391025"/>
          </a:xfrm>
        </p:spPr>
        <p:txBody>
          <a:bodyPr/>
          <a:lstStyle/>
          <a:p>
            <a:r>
              <a:rPr lang="en-US" sz="2800" dirty="0"/>
              <a:t>Duration, Force and Temperature	</a:t>
            </a:r>
          </a:p>
          <a:p>
            <a:pPr lvl="1"/>
            <a:r>
              <a:rPr lang="en-US" sz="2400" dirty="0"/>
              <a:t>Long duration, low force elevated tissue temps – effective permanent stretch and vice versa</a:t>
            </a:r>
          </a:p>
          <a:p>
            <a:pPr lvl="1"/>
            <a:r>
              <a:rPr lang="en-US" sz="2400" dirty="0"/>
              <a:t>Warm-up for stretching</a:t>
            </a:r>
          </a:p>
          <a:p>
            <a:r>
              <a:rPr lang="en-US" sz="2800" dirty="0"/>
              <a:t>Muscle relaxation – do not stretch muscle in spasm – injury may occur</a:t>
            </a:r>
          </a:p>
          <a:p>
            <a:r>
              <a:rPr lang="en-US" sz="2800" dirty="0"/>
              <a:t>Program parameters</a:t>
            </a:r>
          </a:p>
          <a:p>
            <a:pPr lvl="1"/>
            <a:r>
              <a:rPr lang="en-US" sz="2400" dirty="0"/>
              <a:t>1 flexibility exercise for each muscle group</a:t>
            </a:r>
          </a:p>
          <a:p>
            <a:pPr lvl="1"/>
            <a:r>
              <a:rPr lang="en-US" sz="2400" dirty="0"/>
              <a:t>2-6 reps each, 3 days a week, 10-60 seconds (Heyward, 2002)</a:t>
            </a:r>
          </a:p>
        </p:txBody>
      </p:sp>
      <p:sp>
        <p:nvSpPr>
          <p:cNvPr id="2" name="Slide Number Placeholder 1"/>
          <p:cNvSpPr>
            <a:spLocks noGrp="1"/>
          </p:cNvSpPr>
          <p:nvPr>
            <p:ph type="sldNum" sz="quarter" idx="12"/>
          </p:nvPr>
        </p:nvSpPr>
        <p:spPr/>
        <p:txBody>
          <a:bodyPr/>
          <a:lstStyle/>
          <a:p>
            <a:fld id="{2098FC7C-5A73-4CE4-9ED4-529E12F90497}" type="slidenum">
              <a:rPr lang="en-AU" smtClean="0"/>
              <a:t>161</a:t>
            </a:fld>
            <a:endParaRPr lang="en-AU"/>
          </a:p>
        </p:txBody>
      </p:sp>
    </p:spTree>
    <p:extLst>
      <p:ext uri="{BB962C8B-B14F-4D97-AF65-F5344CB8AC3E}">
        <p14:creationId xmlns:p14="http://schemas.microsoft.com/office/powerpoint/2010/main" val="539709245"/>
      </p:ext>
    </p:extLst>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3650" name="Rectangle 2"/>
          <p:cNvSpPr>
            <a:spLocks noGrp="1" noChangeArrowheads="1"/>
          </p:cNvSpPr>
          <p:nvPr>
            <p:ph type="title"/>
          </p:nvPr>
        </p:nvSpPr>
        <p:spPr>
          <a:xfrm>
            <a:off x="533400" y="347663"/>
            <a:ext cx="8077200" cy="1431925"/>
          </a:xfrm>
        </p:spPr>
        <p:txBody>
          <a:bodyPr/>
          <a:lstStyle/>
          <a:p>
            <a:pPr algn="ctr"/>
            <a:r>
              <a:rPr lang="en-US" dirty="0"/>
              <a:t>Simple Stretching Cues</a:t>
            </a:r>
            <a:endParaRPr lang="en-US" sz="1800" b="0" dirty="0">
              <a:effectLst/>
            </a:endParaRPr>
          </a:p>
        </p:txBody>
      </p:sp>
      <p:sp>
        <p:nvSpPr>
          <p:cNvPr id="283651" name="Rectangle 3"/>
          <p:cNvSpPr>
            <a:spLocks noGrp="1" noChangeArrowheads="1"/>
          </p:cNvSpPr>
          <p:nvPr>
            <p:ph type="body" idx="1"/>
          </p:nvPr>
        </p:nvSpPr>
        <p:spPr>
          <a:xfrm>
            <a:off x="1066800" y="2133600"/>
            <a:ext cx="7543800" cy="4391025"/>
          </a:xfrm>
        </p:spPr>
        <p:txBody>
          <a:bodyPr/>
          <a:lstStyle/>
          <a:p>
            <a:pPr marL="609600" indent="-609600">
              <a:buFont typeface="Wingdings" panose="05000000000000000000" pitchFamily="2" charset="2"/>
              <a:buAutoNum type="arabicPeriod"/>
            </a:pPr>
            <a:r>
              <a:rPr lang="en-US" sz="2800" dirty="0">
                <a:effectLst/>
              </a:rPr>
              <a:t>Stretch until you feel tension or slight pulling but no pain</a:t>
            </a:r>
          </a:p>
          <a:p>
            <a:pPr marL="609600" indent="-609600">
              <a:buFont typeface="Wingdings" panose="05000000000000000000" pitchFamily="2" charset="2"/>
              <a:buAutoNum type="arabicPeriod"/>
            </a:pPr>
            <a:r>
              <a:rPr lang="en-US" sz="2800" dirty="0">
                <a:effectLst/>
              </a:rPr>
              <a:t>Hold length of muscle until noticeable decrease in tension</a:t>
            </a:r>
          </a:p>
          <a:p>
            <a:pPr marL="609600" indent="-609600">
              <a:buFont typeface="Wingdings" panose="05000000000000000000" pitchFamily="2" charset="2"/>
              <a:buAutoNum type="arabicPeriod"/>
            </a:pPr>
            <a:r>
              <a:rPr lang="en-US" sz="2800" dirty="0">
                <a:effectLst/>
              </a:rPr>
              <a:t>Increase muscle length until feel the original tension level</a:t>
            </a:r>
          </a:p>
          <a:p>
            <a:pPr marL="609600" indent="-609600">
              <a:buFont typeface="Wingdings" panose="05000000000000000000" pitchFamily="2" charset="2"/>
              <a:buAutoNum type="arabicPeriod"/>
            </a:pPr>
            <a:r>
              <a:rPr lang="en-US" sz="2800" dirty="0">
                <a:effectLst/>
              </a:rPr>
              <a:t>Take a deeper breath and slowly exhale</a:t>
            </a:r>
          </a:p>
          <a:p>
            <a:pPr marL="609600" indent="-609600">
              <a:buFont typeface="Wingdings" panose="05000000000000000000" pitchFamily="2" charset="2"/>
              <a:buAutoNum type="arabicPeriod"/>
            </a:pPr>
            <a:r>
              <a:rPr lang="en-US" sz="2800" dirty="0">
                <a:effectLst/>
              </a:rPr>
              <a:t>Repeat steps 2 and 3 until no further increase</a:t>
            </a:r>
          </a:p>
        </p:txBody>
      </p:sp>
      <p:sp>
        <p:nvSpPr>
          <p:cNvPr id="2" name="Slide Number Placeholder 1"/>
          <p:cNvSpPr>
            <a:spLocks noGrp="1"/>
          </p:cNvSpPr>
          <p:nvPr>
            <p:ph type="sldNum" sz="quarter" idx="12"/>
          </p:nvPr>
        </p:nvSpPr>
        <p:spPr/>
        <p:txBody>
          <a:bodyPr/>
          <a:lstStyle/>
          <a:p>
            <a:fld id="{2098FC7C-5A73-4CE4-9ED4-529E12F90497}" type="slidenum">
              <a:rPr lang="en-AU" smtClean="0"/>
              <a:t>162</a:t>
            </a:fld>
            <a:endParaRPr lang="en-AU"/>
          </a:p>
        </p:txBody>
      </p:sp>
    </p:spTree>
    <p:extLst>
      <p:ext uri="{BB962C8B-B14F-4D97-AF65-F5344CB8AC3E}">
        <p14:creationId xmlns:p14="http://schemas.microsoft.com/office/powerpoint/2010/main" val="851929587"/>
      </p:ext>
    </p:extLst>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5698" name="Rectangle 2"/>
          <p:cNvSpPr>
            <a:spLocks noGrp="1" noChangeArrowheads="1"/>
          </p:cNvSpPr>
          <p:nvPr>
            <p:ph type="title"/>
          </p:nvPr>
        </p:nvSpPr>
        <p:spPr>
          <a:xfrm>
            <a:off x="438150" y="276225"/>
            <a:ext cx="8077200" cy="1431925"/>
          </a:xfrm>
        </p:spPr>
        <p:txBody>
          <a:bodyPr/>
          <a:lstStyle/>
          <a:p>
            <a:pPr algn="ctr"/>
            <a:r>
              <a:rPr lang="en-US" dirty="0"/>
              <a:t>Flexibility Training Methods</a:t>
            </a:r>
            <a:endParaRPr lang="en-US" sz="1800" b="0" dirty="0">
              <a:effectLst/>
            </a:endParaRPr>
          </a:p>
        </p:txBody>
      </p:sp>
      <p:sp>
        <p:nvSpPr>
          <p:cNvPr id="285699" name="Rectangle 3"/>
          <p:cNvSpPr>
            <a:spLocks noGrp="1" noChangeArrowheads="1"/>
          </p:cNvSpPr>
          <p:nvPr>
            <p:ph type="body" idx="1"/>
          </p:nvPr>
        </p:nvSpPr>
        <p:spPr>
          <a:xfrm>
            <a:off x="1066800" y="2133600"/>
            <a:ext cx="7543800" cy="4391025"/>
          </a:xfrm>
        </p:spPr>
        <p:txBody>
          <a:bodyPr/>
          <a:lstStyle/>
          <a:p>
            <a:r>
              <a:rPr lang="en-US" dirty="0">
                <a:effectLst/>
              </a:rPr>
              <a:t>Two approaches to improve flexibility</a:t>
            </a:r>
          </a:p>
          <a:p>
            <a:pPr lvl="1"/>
            <a:r>
              <a:rPr lang="en-US" dirty="0">
                <a:effectLst/>
              </a:rPr>
              <a:t>Decrease the resistance to the stretch</a:t>
            </a:r>
          </a:p>
          <a:p>
            <a:pPr lvl="1"/>
            <a:r>
              <a:rPr lang="en-US" dirty="0">
                <a:effectLst/>
              </a:rPr>
              <a:t>Increase the strength of the opposing muscle</a:t>
            </a:r>
          </a:p>
          <a:p>
            <a:r>
              <a:rPr lang="en-US" dirty="0">
                <a:effectLst/>
              </a:rPr>
              <a:t>Active Loosening</a:t>
            </a:r>
          </a:p>
          <a:p>
            <a:r>
              <a:rPr lang="en-US" dirty="0">
                <a:effectLst/>
              </a:rPr>
              <a:t>Types of flexibility training</a:t>
            </a:r>
          </a:p>
          <a:p>
            <a:pPr lvl="1"/>
            <a:r>
              <a:rPr lang="en-US" dirty="0">
                <a:effectLst/>
              </a:rPr>
              <a:t>Static: Active and Passive</a:t>
            </a:r>
          </a:p>
          <a:p>
            <a:pPr lvl="1"/>
            <a:r>
              <a:rPr lang="en-US" dirty="0">
                <a:effectLst/>
              </a:rPr>
              <a:t>Dynamic</a:t>
            </a:r>
          </a:p>
          <a:p>
            <a:pPr lvl="1"/>
            <a:r>
              <a:rPr lang="en-US" dirty="0">
                <a:effectLst/>
              </a:rPr>
              <a:t>PNF</a:t>
            </a:r>
          </a:p>
        </p:txBody>
      </p:sp>
      <p:sp>
        <p:nvSpPr>
          <p:cNvPr id="2" name="Slide Number Placeholder 1"/>
          <p:cNvSpPr>
            <a:spLocks noGrp="1"/>
          </p:cNvSpPr>
          <p:nvPr>
            <p:ph type="sldNum" sz="quarter" idx="12"/>
          </p:nvPr>
        </p:nvSpPr>
        <p:spPr/>
        <p:txBody>
          <a:bodyPr/>
          <a:lstStyle/>
          <a:p>
            <a:fld id="{2098FC7C-5A73-4CE4-9ED4-529E12F90497}" type="slidenum">
              <a:rPr lang="en-AU" smtClean="0"/>
              <a:t>163</a:t>
            </a:fld>
            <a:endParaRPr lang="en-AU"/>
          </a:p>
        </p:txBody>
      </p:sp>
    </p:spTree>
    <p:extLst>
      <p:ext uri="{BB962C8B-B14F-4D97-AF65-F5344CB8AC3E}">
        <p14:creationId xmlns:p14="http://schemas.microsoft.com/office/powerpoint/2010/main" val="2263024863"/>
      </p:ext>
    </p:extLst>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5698" name="Rectangle 2"/>
          <p:cNvSpPr>
            <a:spLocks noGrp="1" noChangeArrowheads="1"/>
          </p:cNvSpPr>
          <p:nvPr>
            <p:ph type="title"/>
          </p:nvPr>
        </p:nvSpPr>
        <p:spPr>
          <a:xfrm>
            <a:off x="438150" y="276225"/>
            <a:ext cx="8077200" cy="1431925"/>
          </a:xfrm>
        </p:spPr>
        <p:txBody>
          <a:bodyPr/>
          <a:lstStyle/>
          <a:p>
            <a:pPr algn="ctr"/>
            <a:r>
              <a:rPr lang="en-US" dirty="0"/>
              <a:t>Flexibility Training Methods</a:t>
            </a:r>
            <a:endParaRPr lang="en-US" sz="1800" b="0" dirty="0">
              <a:effectLst/>
            </a:endParaRPr>
          </a:p>
        </p:txBody>
      </p:sp>
      <p:sp>
        <p:nvSpPr>
          <p:cNvPr id="2" name="Slide Number Placeholder 1"/>
          <p:cNvSpPr>
            <a:spLocks noGrp="1"/>
          </p:cNvSpPr>
          <p:nvPr>
            <p:ph type="sldNum" sz="quarter" idx="12"/>
          </p:nvPr>
        </p:nvSpPr>
        <p:spPr/>
        <p:txBody>
          <a:bodyPr/>
          <a:lstStyle/>
          <a:p>
            <a:fld id="{2098FC7C-5A73-4CE4-9ED4-529E12F90497}" type="slidenum">
              <a:rPr lang="en-AU" smtClean="0"/>
              <a:t>164</a:t>
            </a:fld>
            <a:endParaRPr lang="en-AU"/>
          </a:p>
        </p:txBody>
      </p:sp>
      <p:graphicFrame>
        <p:nvGraphicFramePr>
          <p:cNvPr id="3" name="Table 2"/>
          <p:cNvGraphicFramePr>
            <a:graphicFrameLocks noGrp="1"/>
          </p:cNvGraphicFramePr>
          <p:nvPr>
            <p:extLst>
              <p:ext uri="{D42A27DB-BD31-4B8C-83A1-F6EECF244321}">
                <p14:modId xmlns:p14="http://schemas.microsoft.com/office/powerpoint/2010/main" val="2651908148"/>
              </p:ext>
            </p:extLst>
          </p:nvPr>
        </p:nvGraphicFramePr>
        <p:xfrm>
          <a:off x="1159263" y="1608873"/>
          <a:ext cx="6634974" cy="2468880"/>
        </p:xfrm>
        <a:graphic>
          <a:graphicData uri="http://schemas.openxmlformats.org/drawingml/2006/table">
            <a:tbl>
              <a:tblPr firstRow="1" bandRow="1">
                <a:tableStyleId>{2D5ABB26-0587-4C30-8999-92F81FD0307C}</a:tableStyleId>
              </a:tblPr>
              <a:tblGrid>
                <a:gridCol w="2211658"/>
                <a:gridCol w="2211658"/>
                <a:gridCol w="2211658"/>
              </a:tblGrid>
              <a:tr h="370840">
                <a:tc gridSpan="3">
                  <a:txBody>
                    <a:bodyPr/>
                    <a:lstStyle/>
                    <a:p>
                      <a:r>
                        <a:rPr lang="en-AU" sz="2400" b="1" dirty="0" smtClean="0"/>
                        <a:t>Static</a:t>
                      </a:r>
                      <a:r>
                        <a:rPr lang="en-AU" sz="2400" b="1" baseline="0" dirty="0" smtClean="0"/>
                        <a:t> Stretching (Passive)</a:t>
                      </a:r>
                      <a:endParaRPr lang="en-AU"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AU" dirty="0"/>
                    </a:p>
                  </a:txBody>
                  <a:tcPr/>
                </a:tc>
                <a:tc hMerge="1">
                  <a:txBody>
                    <a:bodyPr/>
                    <a:lstStyle/>
                    <a:p>
                      <a:endParaRPr lang="en-AU" dirty="0"/>
                    </a:p>
                  </a:txBody>
                  <a:tcPr/>
                </a:tc>
              </a:tr>
              <a:tr h="370840">
                <a:tc>
                  <a:txBody>
                    <a:bodyPr/>
                    <a:lstStyle/>
                    <a:p>
                      <a:r>
                        <a:rPr lang="en-AU" sz="2400" dirty="0" smtClean="0"/>
                        <a:t>Benefit</a:t>
                      </a:r>
                      <a:endParaRPr lang="en-AU" sz="2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AU" sz="2400" dirty="0" smtClean="0"/>
                        <a:t>Risk</a:t>
                      </a:r>
                      <a:endParaRPr lang="en-AU" sz="2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AU" sz="2400" dirty="0" smtClean="0"/>
                        <a:t>Application</a:t>
                      </a:r>
                      <a:endParaRPr lang="en-AU" sz="2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n-US" sz="1800" b="0" kern="1200" dirty="0" smtClean="0">
                          <a:solidFill>
                            <a:schemeClr val="tx1"/>
                          </a:solidFill>
                          <a:effectLst/>
                          <a:latin typeface="+mn-lt"/>
                          <a:ea typeface="+mn-ea"/>
                          <a:cs typeface="+mn-cs"/>
                        </a:rPr>
                        <a:t>General stretching</a:t>
                      </a:r>
                      <a:endParaRPr lang="en-AU" sz="1800" b="1" kern="1200" dirty="0" smtClean="0">
                        <a:solidFill>
                          <a:schemeClr val="tx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a:txBody>
                    <a:bodyPr/>
                    <a:lstStyle/>
                    <a:p>
                      <a:r>
                        <a:rPr lang="en-US" sz="1800" kern="1200" dirty="0" smtClean="0">
                          <a:solidFill>
                            <a:schemeClr val="tx1"/>
                          </a:solidFill>
                          <a:effectLst/>
                          <a:latin typeface="+mn-lt"/>
                          <a:ea typeface="+mn-ea"/>
                          <a:cs typeface="+mn-cs"/>
                        </a:rPr>
                        <a:t>Can be soreness after the session if the range is too great</a:t>
                      </a:r>
                      <a:endParaRPr lang="en-AU" sz="2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800" b="0" kern="1200" dirty="0" smtClean="0">
                          <a:solidFill>
                            <a:schemeClr val="tx1"/>
                          </a:solidFill>
                          <a:effectLst/>
                          <a:latin typeface="+mn-lt"/>
                          <a:ea typeface="+mn-ea"/>
                          <a:cs typeface="+mn-cs"/>
                        </a:rPr>
                        <a:t>Useful in relieving spasms</a:t>
                      </a:r>
                      <a:endParaRPr lang="en-AU" sz="2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tx1"/>
                          </a:solidFill>
                          <a:effectLst/>
                          <a:latin typeface="+mn-lt"/>
                          <a:ea typeface="+mn-ea"/>
                          <a:cs typeface="+mn-cs"/>
                        </a:rPr>
                        <a:t>Weakness in the stretch’s prime mover</a:t>
                      </a:r>
                      <a:endParaRPr lang="en-AU" sz="2400" dirty="0" smtClean="0"/>
                    </a:p>
                    <a:p>
                      <a:endParaRPr lang="en-AU"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AU"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tx1"/>
                          </a:solidFill>
                          <a:effectLst/>
                          <a:latin typeface="+mn-lt"/>
                          <a:ea typeface="+mn-ea"/>
                          <a:cs typeface="+mn-cs"/>
                        </a:rPr>
                        <a:t>Very good for ‘cooling down’</a:t>
                      </a:r>
                      <a:endParaRPr lang="en-AU" sz="2400" dirty="0" smtClean="0"/>
                    </a:p>
                    <a:p>
                      <a:endParaRPr lang="en-AU"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313911680"/>
      </p:ext>
    </p:extLst>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5698" name="Rectangle 2"/>
          <p:cNvSpPr>
            <a:spLocks noGrp="1" noChangeArrowheads="1"/>
          </p:cNvSpPr>
          <p:nvPr>
            <p:ph type="title"/>
          </p:nvPr>
        </p:nvSpPr>
        <p:spPr>
          <a:xfrm>
            <a:off x="438150" y="276225"/>
            <a:ext cx="8077200" cy="1431925"/>
          </a:xfrm>
        </p:spPr>
        <p:txBody>
          <a:bodyPr/>
          <a:lstStyle/>
          <a:p>
            <a:pPr algn="ctr"/>
            <a:r>
              <a:rPr lang="en-US" dirty="0"/>
              <a:t>Flexibility Training Methods</a:t>
            </a:r>
            <a:endParaRPr lang="en-US" sz="1800" b="0" dirty="0">
              <a:effectLst/>
            </a:endParaRPr>
          </a:p>
        </p:txBody>
      </p:sp>
      <p:sp>
        <p:nvSpPr>
          <p:cNvPr id="2" name="Slide Number Placeholder 1"/>
          <p:cNvSpPr>
            <a:spLocks noGrp="1"/>
          </p:cNvSpPr>
          <p:nvPr>
            <p:ph type="sldNum" sz="quarter" idx="12"/>
          </p:nvPr>
        </p:nvSpPr>
        <p:spPr/>
        <p:txBody>
          <a:bodyPr/>
          <a:lstStyle/>
          <a:p>
            <a:fld id="{2098FC7C-5A73-4CE4-9ED4-529E12F90497}" type="slidenum">
              <a:rPr lang="en-AU" smtClean="0"/>
              <a:t>165</a:t>
            </a:fld>
            <a:endParaRPr lang="en-AU"/>
          </a:p>
        </p:txBody>
      </p:sp>
      <p:graphicFrame>
        <p:nvGraphicFramePr>
          <p:cNvPr id="3" name="Table 2"/>
          <p:cNvGraphicFramePr>
            <a:graphicFrameLocks noGrp="1"/>
          </p:cNvGraphicFramePr>
          <p:nvPr>
            <p:extLst>
              <p:ext uri="{D42A27DB-BD31-4B8C-83A1-F6EECF244321}">
                <p14:modId xmlns:p14="http://schemas.microsoft.com/office/powerpoint/2010/main" val="1012907857"/>
              </p:ext>
            </p:extLst>
          </p:nvPr>
        </p:nvGraphicFramePr>
        <p:xfrm>
          <a:off x="1159263" y="1608873"/>
          <a:ext cx="6634974" cy="2103120"/>
        </p:xfrm>
        <a:graphic>
          <a:graphicData uri="http://schemas.openxmlformats.org/drawingml/2006/table">
            <a:tbl>
              <a:tblPr firstRow="1" bandRow="1">
                <a:tableStyleId>{2D5ABB26-0587-4C30-8999-92F81FD0307C}</a:tableStyleId>
              </a:tblPr>
              <a:tblGrid>
                <a:gridCol w="2211658"/>
                <a:gridCol w="2211658"/>
                <a:gridCol w="2211658"/>
              </a:tblGrid>
              <a:tr h="370840">
                <a:tc gridSpan="3">
                  <a:txBody>
                    <a:bodyPr/>
                    <a:lstStyle/>
                    <a:p>
                      <a:r>
                        <a:rPr lang="en-AU" sz="2400" b="1" dirty="0" smtClean="0"/>
                        <a:t>Static</a:t>
                      </a:r>
                      <a:r>
                        <a:rPr lang="en-AU" sz="2400" b="1" baseline="0" dirty="0" smtClean="0"/>
                        <a:t> Stretching (Active)</a:t>
                      </a:r>
                      <a:endParaRPr lang="en-AU"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AU" dirty="0"/>
                    </a:p>
                  </a:txBody>
                  <a:tcPr/>
                </a:tc>
                <a:tc hMerge="1">
                  <a:txBody>
                    <a:bodyPr/>
                    <a:lstStyle/>
                    <a:p>
                      <a:endParaRPr lang="en-AU" dirty="0"/>
                    </a:p>
                  </a:txBody>
                  <a:tcPr/>
                </a:tc>
              </a:tr>
              <a:tr h="370840">
                <a:tc>
                  <a:txBody>
                    <a:bodyPr/>
                    <a:lstStyle/>
                    <a:p>
                      <a:r>
                        <a:rPr lang="en-AU" sz="2400" dirty="0" smtClean="0"/>
                        <a:t>Benefit</a:t>
                      </a:r>
                      <a:endParaRPr lang="en-AU" sz="2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AU" sz="2400" dirty="0" smtClean="0"/>
                        <a:t>Risk</a:t>
                      </a:r>
                      <a:endParaRPr lang="en-AU" sz="2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AU" sz="2400" dirty="0" smtClean="0"/>
                        <a:t>Application</a:t>
                      </a:r>
                      <a:endParaRPr lang="en-AU" sz="2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n-US" sz="1800" b="0" kern="1200" dirty="0" smtClean="0">
                          <a:solidFill>
                            <a:schemeClr val="tx1"/>
                          </a:solidFill>
                          <a:effectLst/>
                          <a:latin typeface="+mn-lt"/>
                          <a:ea typeface="+mn-ea"/>
                          <a:cs typeface="+mn-cs"/>
                        </a:rPr>
                        <a:t>General stretching</a:t>
                      </a:r>
                      <a:endParaRPr lang="en-AU" sz="1800" b="1" kern="1200" dirty="0" smtClean="0">
                        <a:solidFill>
                          <a:schemeClr val="tx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a:txBody>
                    <a:bodyPr/>
                    <a:lstStyle/>
                    <a:p>
                      <a:r>
                        <a:rPr lang="en-US" sz="1800" kern="1200" dirty="0" smtClean="0">
                          <a:solidFill>
                            <a:schemeClr val="tx1"/>
                          </a:solidFill>
                          <a:effectLst/>
                          <a:latin typeface="+mn-lt"/>
                          <a:ea typeface="+mn-ea"/>
                          <a:cs typeface="+mn-cs"/>
                        </a:rPr>
                        <a:t>Body cools down after the warm up while the same static stretch is performed</a:t>
                      </a:r>
                      <a:endParaRPr lang="en-AU" sz="2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a:txBody>
                    <a:bodyPr/>
                    <a:lstStyle/>
                    <a:p>
                      <a:r>
                        <a:rPr lang="en-US" sz="1800" kern="1200" dirty="0" smtClean="0">
                          <a:solidFill>
                            <a:schemeClr val="tx1"/>
                          </a:solidFill>
                          <a:effectLst/>
                          <a:latin typeface="+mn-lt"/>
                          <a:ea typeface="+mn-ea"/>
                          <a:cs typeface="+mn-cs"/>
                        </a:rPr>
                        <a:t>When you want to strengthen the antagonistic muscles</a:t>
                      </a:r>
                      <a:endParaRPr lang="en-AU" sz="2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n-US" sz="1800" kern="1200" dirty="0" smtClean="0">
                          <a:solidFill>
                            <a:schemeClr val="tx1"/>
                          </a:solidFill>
                          <a:effectLst/>
                          <a:latin typeface="+mn-lt"/>
                          <a:ea typeface="+mn-ea"/>
                          <a:cs typeface="+mn-cs"/>
                        </a:rPr>
                        <a:t>Injury rehabilitation</a:t>
                      </a:r>
                      <a:endParaRPr lang="en-AU"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AU"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AU"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18378675"/>
      </p:ext>
    </p:extLst>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5698" name="Rectangle 2"/>
          <p:cNvSpPr>
            <a:spLocks noGrp="1" noChangeArrowheads="1"/>
          </p:cNvSpPr>
          <p:nvPr>
            <p:ph type="title"/>
          </p:nvPr>
        </p:nvSpPr>
        <p:spPr>
          <a:xfrm>
            <a:off x="438150" y="276225"/>
            <a:ext cx="8077200" cy="1431925"/>
          </a:xfrm>
        </p:spPr>
        <p:txBody>
          <a:bodyPr/>
          <a:lstStyle/>
          <a:p>
            <a:pPr algn="ctr"/>
            <a:r>
              <a:rPr lang="en-US" dirty="0"/>
              <a:t>Flexibility Training Methods</a:t>
            </a:r>
            <a:endParaRPr lang="en-US" sz="1800" b="0" dirty="0">
              <a:effectLst/>
            </a:endParaRPr>
          </a:p>
        </p:txBody>
      </p:sp>
      <p:sp>
        <p:nvSpPr>
          <p:cNvPr id="2" name="Slide Number Placeholder 1"/>
          <p:cNvSpPr>
            <a:spLocks noGrp="1"/>
          </p:cNvSpPr>
          <p:nvPr>
            <p:ph type="sldNum" sz="quarter" idx="12"/>
          </p:nvPr>
        </p:nvSpPr>
        <p:spPr/>
        <p:txBody>
          <a:bodyPr/>
          <a:lstStyle/>
          <a:p>
            <a:fld id="{2098FC7C-5A73-4CE4-9ED4-529E12F90497}" type="slidenum">
              <a:rPr lang="en-AU" smtClean="0"/>
              <a:t>166</a:t>
            </a:fld>
            <a:endParaRPr lang="en-AU"/>
          </a:p>
        </p:txBody>
      </p:sp>
      <p:graphicFrame>
        <p:nvGraphicFramePr>
          <p:cNvPr id="3" name="Table 2"/>
          <p:cNvGraphicFramePr>
            <a:graphicFrameLocks noGrp="1"/>
          </p:cNvGraphicFramePr>
          <p:nvPr>
            <p:extLst>
              <p:ext uri="{D42A27DB-BD31-4B8C-83A1-F6EECF244321}">
                <p14:modId xmlns:p14="http://schemas.microsoft.com/office/powerpoint/2010/main" val="2465442140"/>
              </p:ext>
            </p:extLst>
          </p:nvPr>
        </p:nvGraphicFramePr>
        <p:xfrm>
          <a:off x="1159263" y="1608873"/>
          <a:ext cx="6634974" cy="3017520"/>
        </p:xfrm>
        <a:graphic>
          <a:graphicData uri="http://schemas.openxmlformats.org/drawingml/2006/table">
            <a:tbl>
              <a:tblPr firstRow="1" bandRow="1">
                <a:tableStyleId>{2D5ABB26-0587-4C30-8999-92F81FD0307C}</a:tableStyleId>
              </a:tblPr>
              <a:tblGrid>
                <a:gridCol w="2211658"/>
                <a:gridCol w="2211658"/>
                <a:gridCol w="2211658"/>
              </a:tblGrid>
              <a:tr h="370840">
                <a:tc gridSpan="3">
                  <a:txBody>
                    <a:bodyPr/>
                    <a:lstStyle/>
                    <a:p>
                      <a:r>
                        <a:rPr lang="en-AU" sz="2400" b="1" dirty="0" smtClean="0"/>
                        <a:t>Dynamic </a:t>
                      </a:r>
                      <a:r>
                        <a:rPr lang="en-AU" sz="2400" b="1" baseline="0" dirty="0" smtClean="0"/>
                        <a:t>Stretching</a:t>
                      </a:r>
                      <a:endParaRPr lang="en-AU" sz="2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AU" dirty="0"/>
                    </a:p>
                  </a:txBody>
                  <a:tcPr/>
                </a:tc>
                <a:tc hMerge="1">
                  <a:txBody>
                    <a:bodyPr/>
                    <a:lstStyle/>
                    <a:p>
                      <a:endParaRPr lang="en-AU" dirty="0"/>
                    </a:p>
                  </a:txBody>
                  <a:tcPr/>
                </a:tc>
              </a:tr>
              <a:tr h="370840">
                <a:tc>
                  <a:txBody>
                    <a:bodyPr/>
                    <a:lstStyle/>
                    <a:p>
                      <a:r>
                        <a:rPr lang="en-AU" sz="2400" dirty="0" smtClean="0"/>
                        <a:t>Benefit</a:t>
                      </a:r>
                      <a:endParaRPr lang="en-AU" sz="2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AU" sz="2400" dirty="0" smtClean="0"/>
                        <a:t>Risk</a:t>
                      </a:r>
                      <a:endParaRPr lang="en-AU" sz="2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AU" sz="2400" dirty="0" smtClean="0"/>
                        <a:t>Application</a:t>
                      </a:r>
                      <a:endParaRPr lang="en-AU" sz="2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779780">
                <a:tc rowSpan="3">
                  <a:txBody>
                    <a:bodyPr/>
                    <a:lstStyle/>
                    <a:p>
                      <a:r>
                        <a:rPr lang="en-US" sz="1800" b="0" kern="1200" dirty="0" smtClean="0">
                          <a:solidFill>
                            <a:schemeClr val="tx1"/>
                          </a:solidFill>
                          <a:effectLst/>
                          <a:latin typeface="+mn-lt"/>
                          <a:ea typeface="+mn-ea"/>
                          <a:cs typeface="+mn-cs"/>
                        </a:rPr>
                        <a:t>Stimulates the movement to be performed in the session</a:t>
                      </a:r>
                      <a:endParaRPr lang="en-AU" sz="1800" b="1" kern="1200" dirty="0" smtClean="0">
                        <a:solidFill>
                          <a:schemeClr val="tx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800" b="0" kern="1200" dirty="0" smtClean="0">
                          <a:solidFill>
                            <a:schemeClr val="tx1"/>
                          </a:solidFill>
                          <a:effectLst/>
                          <a:latin typeface="+mn-lt"/>
                          <a:ea typeface="+mn-ea"/>
                          <a:cs typeface="+mn-cs"/>
                        </a:rPr>
                        <a:t>Difficult to monitor improvement</a:t>
                      </a:r>
                      <a:endParaRPr lang="en-AU" sz="1800" b="1" kern="1200" dirty="0" smtClean="0">
                        <a:solidFill>
                          <a:schemeClr val="tx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a:txBody>
                    <a:bodyPr/>
                    <a:lstStyle/>
                    <a:p>
                      <a:r>
                        <a:rPr lang="en-US" sz="1800" b="0" kern="1200" dirty="0" smtClean="0">
                          <a:solidFill>
                            <a:schemeClr val="tx1"/>
                          </a:solidFill>
                          <a:effectLst/>
                          <a:latin typeface="+mn-lt"/>
                          <a:ea typeface="+mn-ea"/>
                          <a:cs typeface="+mn-cs"/>
                        </a:rPr>
                        <a:t>As a warm up prior to a game e.g. a kicker preparing to kick a goal</a:t>
                      </a:r>
                      <a:endParaRPr lang="en-AU" sz="1800" b="1" kern="1200" dirty="0" smtClean="0">
                        <a:solidFill>
                          <a:schemeClr val="tx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04470">
                <a:tc vMerge="1">
                  <a:txBody>
                    <a:bodyPr/>
                    <a:lstStyle/>
                    <a:p>
                      <a:endParaRPr lang="en-AU"/>
                    </a:p>
                  </a:txBody>
                  <a:tcPr/>
                </a:tc>
                <a:tc rowSpan="3">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tx1"/>
                          </a:solidFill>
                          <a:effectLst/>
                          <a:latin typeface="+mn-lt"/>
                          <a:ea typeface="+mn-ea"/>
                          <a:cs typeface="+mn-cs"/>
                        </a:rPr>
                        <a:t>Requires very good technique</a:t>
                      </a:r>
                      <a:endParaRPr lang="en-AU" sz="1800" dirty="0" smtClean="0"/>
                    </a:p>
                    <a:p>
                      <a:endParaRPr lang="en-AU"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AU"/>
                    </a:p>
                  </a:txBody>
                  <a:tcPr/>
                </a:tc>
              </a:tr>
              <a:tr h="204470">
                <a:tc vMerge="1">
                  <a:txBody>
                    <a:bodyPr/>
                    <a:lstStyle/>
                    <a:p>
                      <a:endParaRPr lang="en-AU"/>
                    </a:p>
                  </a:txBody>
                  <a:tcPr/>
                </a:tc>
                <a:tc vMerge="1">
                  <a:txBody>
                    <a:bodyPr/>
                    <a:lstStyle/>
                    <a:p>
                      <a:endParaRPr lang="en-AU"/>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tx1"/>
                          </a:solidFill>
                          <a:effectLst/>
                          <a:latin typeface="+mn-lt"/>
                          <a:ea typeface="+mn-ea"/>
                          <a:cs typeface="+mn-cs"/>
                        </a:rPr>
                        <a:t>Slow controlled leg swings</a:t>
                      </a:r>
                      <a:endParaRPr lang="en-AU" sz="1800" dirty="0" smtClean="0"/>
                    </a:p>
                    <a:p>
                      <a:endParaRPr lang="en-AU"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n-US" sz="1800" kern="1200" dirty="0" smtClean="0">
                          <a:solidFill>
                            <a:schemeClr val="tx1"/>
                          </a:solidFill>
                          <a:effectLst/>
                          <a:latin typeface="+mn-lt"/>
                          <a:ea typeface="+mn-ea"/>
                          <a:cs typeface="+mn-cs"/>
                        </a:rPr>
                        <a:t>Active ROM</a:t>
                      </a:r>
                      <a:endParaRPr lang="en-AU"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AU"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AU"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270315480"/>
      </p:ext>
    </p:extLst>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746" name="Rectangle 2"/>
          <p:cNvSpPr>
            <a:spLocks noGrp="1" noChangeArrowheads="1"/>
          </p:cNvSpPr>
          <p:nvPr>
            <p:ph type="title"/>
          </p:nvPr>
        </p:nvSpPr>
        <p:spPr>
          <a:xfrm>
            <a:off x="681038" y="304800"/>
            <a:ext cx="8077200" cy="1431925"/>
          </a:xfrm>
        </p:spPr>
        <p:txBody>
          <a:bodyPr/>
          <a:lstStyle/>
          <a:p>
            <a:pPr algn="ctr"/>
            <a:r>
              <a:rPr lang="en-US" dirty="0"/>
              <a:t>Proprioceptive Neuromuscular Facilitation </a:t>
            </a:r>
            <a:endParaRPr lang="en-US" sz="1800" b="0" dirty="0">
              <a:effectLst/>
            </a:endParaRPr>
          </a:p>
        </p:txBody>
      </p:sp>
      <p:sp>
        <p:nvSpPr>
          <p:cNvPr id="287747" name="Rectangle 3"/>
          <p:cNvSpPr>
            <a:spLocks noGrp="1" noChangeArrowheads="1"/>
          </p:cNvSpPr>
          <p:nvPr>
            <p:ph type="body" idx="1"/>
          </p:nvPr>
        </p:nvSpPr>
        <p:spPr>
          <a:xfrm>
            <a:off x="947738" y="1965326"/>
            <a:ext cx="7543800" cy="4391025"/>
          </a:xfrm>
        </p:spPr>
        <p:txBody>
          <a:bodyPr/>
          <a:lstStyle/>
          <a:p>
            <a:r>
              <a:rPr lang="en-US" dirty="0">
                <a:effectLst/>
              </a:rPr>
              <a:t>Invokes neurological responses that facilitate stretching</a:t>
            </a:r>
          </a:p>
          <a:p>
            <a:pPr lvl="1"/>
            <a:r>
              <a:rPr lang="en-US" dirty="0">
                <a:effectLst/>
              </a:rPr>
              <a:t>Client holds </a:t>
            </a:r>
            <a:r>
              <a:rPr lang="en-US" dirty="0" err="1">
                <a:effectLst/>
              </a:rPr>
              <a:t>submax</a:t>
            </a:r>
            <a:r>
              <a:rPr lang="en-US" dirty="0">
                <a:effectLst/>
              </a:rPr>
              <a:t> isometric contraction against a resistance at the end of the limb’s for about 6s</a:t>
            </a:r>
          </a:p>
          <a:p>
            <a:pPr lvl="1"/>
            <a:r>
              <a:rPr lang="en-US" dirty="0">
                <a:effectLst/>
              </a:rPr>
              <a:t>Static stretch that follows (</a:t>
            </a:r>
            <a:r>
              <a:rPr lang="en-US" dirty="0" err="1">
                <a:effectLst/>
              </a:rPr>
              <a:t>approx</a:t>
            </a:r>
            <a:r>
              <a:rPr lang="en-US" dirty="0">
                <a:effectLst/>
              </a:rPr>
              <a:t> 15-30s) also stimulates Golgi tendon organs to further relax the muscles to be stretched</a:t>
            </a:r>
          </a:p>
          <a:p>
            <a:pPr lvl="1"/>
            <a:r>
              <a:rPr lang="en-US" dirty="0">
                <a:effectLst/>
              </a:rPr>
              <a:t>Repeat sequence</a:t>
            </a:r>
          </a:p>
        </p:txBody>
      </p:sp>
      <p:sp>
        <p:nvSpPr>
          <p:cNvPr id="2" name="Slide Number Placeholder 1"/>
          <p:cNvSpPr>
            <a:spLocks noGrp="1"/>
          </p:cNvSpPr>
          <p:nvPr>
            <p:ph type="sldNum" sz="quarter" idx="12"/>
          </p:nvPr>
        </p:nvSpPr>
        <p:spPr/>
        <p:txBody>
          <a:bodyPr/>
          <a:lstStyle/>
          <a:p>
            <a:fld id="{2098FC7C-5A73-4CE4-9ED4-529E12F90497}" type="slidenum">
              <a:rPr lang="en-AU" smtClean="0"/>
              <a:t>167</a:t>
            </a:fld>
            <a:endParaRPr lang="en-AU"/>
          </a:p>
        </p:txBody>
      </p:sp>
    </p:spTree>
    <p:extLst>
      <p:ext uri="{BB962C8B-B14F-4D97-AF65-F5344CB8AC3E}">
        <p14:creationId xmlns:p14="http://schemas.microsoft.com/office/powerpoint/2010/main" val="354139671"/>
      </p:ext>
    </p:extLst>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9794" name="Rectangle 2"/>
          <p:cNvSpPr>
            <a:spLocks noGrp="1" noChangeArrowheads="1"/>
          </p:cNvSpPr>
          <p:nvPr>
            <p:ph type="title"/>
          </p:nvPr>
        </p:nvSpPr>
        <p:spPr>
          <a:xfrm>
            <a:off x="652463" y="304800"/>
            <a:ext cx="8077200" cy="1431925"/>
          </a:xfrm>
        </p:spPr>
        <p:txBody>
          <a:bodyPr/>
          <a:lstStyle/>
          <a:p>
            <a:pPr algn="ctr"/>
            <a:r>
              <a:rPr lang="en-US" dirty="0"/>
              <a:t>Proprioceptive Neuromuscular Facilitation </a:t>
            </a:r>
            <a:endParaRPr lang="en-US" sz="1800" b="0" dirty="0">
              <a:effectLst/>
            </a:endParaRPr>
          </a:p>
        </p:txBody>
      </p:sp>
      <p:sp>
        <p:nvSpPr>
          <p:cNvPr id="289795" name="Rectangle 3"/>
          <p:cNvSpPr>
            <a:spLocks noGrp="1" noChangeArrowheads="1"/>
          </p:cNvSpPr>
          <p:nvPr>
            <p:ph type="body" idx="1"/>
          </p:nvPr>
        </p:nvSpPr>
        <p:spPr>
          <a:xfrm>
            <a:off x="1066800" y="2133600"/>
            <a:ext cx="7543800" cy="4391025"/>
          </a:xfrm>
        </p:spPr>
        <p:txBody>
          <a:bodyPr/>
          <a:lstStyle/>
          <a:p>
            <a:pPr marL="609600" indent="-609600"/>
            <a:r>
              <a:rPr lang="en-US" dirty="0">
                <a:effectLst/>
              </a:rPr>
              <a:t>Hold-relax </a:t>
            </a:r>
          </a:p>
          <a:p>
            <a:pPr marL="609600" indent="-609600"/>
            <a:r>
              <a:rPr lang="en-US" dirty="0">
                <a:effectLst/>
              </a:rPr>
              <a:t>Contract-relax (CR)</a:t>
            </a:r>
          </a:p>
          <a:p>
            <a:pPr marL="609600" indent="-609600"/>
            <a:r>
              <a:rPr lang="en-US" dirty="0">
                <a:effectLst/>
              </a:rPr>
              <a:t>Contract-relax, antagonist-contract (CRAC)</a:t>
            </a:r>
          </a:p>
          <a:p>
            <a:pPr marL="609600" indent="-609600"/>
            <a:r>
              <a:rPr lang="en-US" dirty="0">
                <a:effectLst/>
              </a:rPr>
              <a:t>Manual isometric stretch</a:t>
            </a:r>
          </a:p>
        </p:txBody>
      </p:sp>
      <p:sp>
        <p:nvSpPr>
          <p:cNvPr id="2" name="Slide Number Placeholder 1"/>
          <p:cNvSpPr>
            <a:spLocks noGrp="1"/>
          </p:cNvSpPr>
          <p:nvPr>
            <p:ph type="sldNum" sz="quarter" idx="12"/>
          </p:nvPr>
        </p:nvSpPr>
        <p:spPr/>
        <p:txBody>
          <a:bodyPr/>
          <a:lstStyle/>
          <a:p>
            <a:fld id="{2098FC7C-5A73-4CE4-9ED4-529E12F90497}" type="slidenum">
              <a:rPr lang="en-AU" smtClean="0"/>
              <a:t>168</a:t>
            </a:fld>
            <a:endParaRPr lang="en-AU"/>
          </a:p>
        </p:txBody>
      </p:sp>
    </p:spTree>
    <p:extLst>
      <p:ext uri="{BB962C8B-B14F-4D97-AF65-F5344CB8AC3E}">
        <p14:creationId xmlns:p14="http://schemas.microsoft.com/office/powerpoint/2010/main" val="2788204603"/>
      </p:ext>
    </p:extLst>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842" name="Rectangle 2"/>
          <p:cNvSpPr>
            <a:spLocks noGrp="1" noChangeArrowheads="1"/>
          </p:cNvSpPr>
          <p:nvPr>
            <p:ph type="title"/>
          </p:nvPr>
        </p:nvSpPr>
        <p:spPr>
          <a:xfrm>
            <a:off x="533400" y="304800"/>
            <a:ext cx="8077200" cy="1431925"/>
          </a:xfrm>
        </p:spPr>
        <p:txBody>
          <a:bodyPr/>
          <a:lstStyle/>
          <a:p>
            <a:pPr algn="ctr"/>
            <a:r>
              <a:rPr lang="en-US" dirty="0"/>
              <a:t>Advantages / Suitability </a:t>
            </a:r>
            <a:br>
              <a:rPr lang="en-US" dirty="0"/>
            </a:br>
            <a:r>
              <a:rPr lang="en-US" dirty="0"/>
              <a:t>of PNF</a:t>
            </a:r>
            <a:endParaRPr lang="en-US" sz="1800" b="0" dirty="0">
              <a:effectLst/>
            </a:endParaRPr>
          </a:p>
        </p:txBody>
      </p:sp>
      <p:sp>
        <p:nvSpPr>
          <p:cNvPr id="291843" name="Rectangle 3"/>
          <p:cNvSpPr>
            <a:spLocks noGrp="1" noChangeArrowheads="1"/>
          </p:cNvSpPr>
          <p:nvPr>
            <p:ph type="body" idx="1"/>
          </p:nvPr>
        </p:nvSpPr>
        <p:spPr>
          <a:xfrm>
            <a:off x="800100" y="1851025"/>
            <a:ext cx="7543800" cy="4391025"/>
          </a:xfrm>
        </p:spPr>
        <p:txBody>
          <a:bodyPr>
            <a:normAutofit lnSpcReduction="10000"/>
          </a:bodyPr>
          <a:lstStyle/>
          <a:p>
            <a:pPr marL="609600" indent="-609600">
              <a:lnSpc>
                <a:spcPct val="80000"/>
              </a:lnSpc>
            </a:pPr>
            <a:r>
              <a:rPr lang="en-US" sz="2800" dirty="0">
                <a:effectLst/>
              </a:rPr>
              <a:t>ROM gains</a:t>
            </a:r>
          </a:p>
          <a:p>
            <a:pPr marL="609600" indent="-609600">
              <a:lnSpc>
                <a:spcPct val="80000"/>
              </a:lnSpc>
            </a:pPr>
            <a:r>
              <a:rPr lang="en-US" sz="2800" dirty="0">
                <a:effectLst/>
              </a:rPr>
              <a:t>Produces strength, muscle balance, joint stability</a:t>
            </a:r>
          </a:p>
          <a:p>
            <a:pPr marL="609600" indent="-609600">
              <a:lnSpc>
                <a:spcPct val="80000"/>
              </a:lnSpc>
            </a:pPr>
            <a:r>
              <a:rPr lang="en-US" sz="2800" dirty="0">
                <a:effectLst/>
              </a:rPr>
              <a:t>Increases relaxation of the muscle</a:t>
            </a:r>
          </a:p>
          <a:p>
            <a:pPr marL="609600" indent="-609600">
              <a:lnSpc>
                <a:spcPct val="80000"/>
              </a:lnSpc>
            </a:pPr>
            <a:r>
              <a:rPr lang="en-US" sz="2800" dirty="0">
                <a:effectLst/>
              </a:rPr>
              <a:t>Usually need to have partner – increases rapport</a:t>
            </a:r>
          </a:p>
          <a:p>
            <a:pPr marL="609600" indent="-609600">
              <a:lnSpc>
                <a:spcPct val="80000"/>
              </a:lnSpc>
            </a:pPr>
            <a:r>
              <a:rPr lang="en-US" sz="2800" dirty="0">
                <a:effectLst/>
              </a:rPr>
              <a:t>Used to stretch any muscle in the body</a:t>
            </a:r>
          </a:p>
          <a:p>
            <a:pPr marL="609600" indent="-609600">
              <a:lnSpc>
                <a:spcPct val="80000"/>
              </a:lnSpc>
            </a:pPr>
            <a:r>
              <a:rPr lang="en-US" sz="2800" dirty="0">
                <a:effectLst/>
              </a:rPr>
              <a:t>Excellent opportunity to motivate client</a:t>
            </a:r>
          </a:p>
          <a:p>
            <a:pPr marL="609600" indent="-609600">
              <a:lnSpc>
                <a:spcPct val="80000"/>
              </a:lnSpc>
            </a:pPr>
            <a:r>
              <a:rPr lang="en-US" sz="2800" dirty="0">
                <a:effectLst/>
              </a:rPr>
              <a:t>Approximates natural movements</a:t>
            </a:r>
          </a:p>
          <a:p>
            <a:pPr marL="609600" indent="-609600">
              <a:lnSpc>
                <a:spcPct val="80000"/>
              </a:lnSpc>
            </a:pPr>
            <a:r>
              <a:rPr lang="en-US" sz="2800" dirty="0">
                <a:effectLst/>
              </a:rPr>
              <a:t>Can be adapted if don’t have partner</a:t>
            </a:r>
          </a:p>
        </p:txBody>
      </p:sp>
      <p:sp>
        <p:nvSpPr>
          <p:cNvPr id="2" name="Slide Number Placeholder 1"/>
          <p:cNvSpPr>
            <a:spLocks noGrp="1"/>
          </p:cNvSpPr>
          <p:nvPr>
            <p:ph type="sldNum" sz="quarter" idx="12"/>
          </p:nvPr>
        </p:nvSpPr>
        <p:spPr/>
        <p:txBody>
          <a:bodyPr/>
          <a:lstStyle/>
          <a:p>
            <a:fld id="{2098FC7C-5A73-4CE4-9ED4-529E12F90497}" type="slidenum">
              <a:rPr lang="en-AU" smtClean="0"/>
              <a:t>169</a:t>
            </a:fld>
            <a:endParaRPr lang="en-AU"/>
          </a:p>
        </p:txBody>
      </p:sp>
    </p:spTree>
    <p:extLst>
      <p:ext uri="{BB962C8B-B14F-4D97-AF65-F5344CB8AC3E}">
        <p14:creationId xmlns:p14="http://schemas.microsoft.com/office/powerpoint/2010/main" val="3418041695"/>
      </p:ext>
    </p:extLst>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882" name="Rectangle 2"/>
          <p:cNvSpPr>
            <a:spLocks noGrp="1" noChangeArrowheads="1"/>
          </p:cNvSpPr>
          <p:nvPr>
            <p:ph type="title"/>
          </p:nvPr>
        </p:nvSpPr>
        <p:spPr>
          <a:xfrm>
            <a:off x="628650" y="365126"/>
            <a:ext cx="7981950" cy="883811"/>
          </a:xfrm>
        </p:spPr>
        <p:txBody>
          <a:bodyPr/>
          <a:lstStyle/>
          <a:p>
            <a:pPr algn="ctr"/>
            <a:r>
              <a:rPr lang="en-US" sz="4000" dirty="0" smtClean="0"/>
              <a:t>Ethical Issues</a:t>
            </a:r>
            <a:endParaRPr lang="en-US" sz="1600" b="0" dirty="0">
              <a:effectLst/>
            </a:endParaRPr>
          </a:p>
        </p:txBody>
      </p:sp>
      <p:sp>
        <p:nvSpPr>
          <p:cNvPr id="250883" name="Rectangle 3"/>
          <p:cNvSpPr>
            <a:spLocks noGrp="1" noChangeArrowheads="1"/>
          </p:cNvSpPr>
          <p:nvPr>
            <p:ph type="body" idx="1"/>
          </p:nvPr>
        </p:nvSpPr>
        <p:spPr>
          <a:xfrm>
            <a:off x="751313" y="1343219"/>
            <a:ext cx="7981950" cy="4918850"/>
          </a:xfrm>
        </p:spPr>
        <p:txBody>
          <a:bodyPr>
            <a:normAutofit lnSpcReduction="10000"/>
          </a:bodyPr>
          <a:lstStyle/>
          <a:p>
            <a:pPr>
              <a:lnSpc>
                <a:spcPct val="110000"/>
              </a:lnSpc>
              <a:spcBef>
                <a:spcPts val="0"/>
              </a:spcBef>
            </a:pPr>
            <a:r>
              <a:rPr lang="en-AU" dirty="0" smtClean="0"/>
              <a:t>Business practices</a:t>
            </a:r>
          </a:p>
          <a:p>
            <a:pPr>
              <a:lnSpc>
                <a:spcPct val="110000"/>
              </a:lnSpc>
              <a:spcBef>
                <a:spcPts val="0"/>
              </a:spcBef>
            </a:pPr>
            <a:r>
              <a:rPr lang="en-AU" dirty="0" smtClean="0"/>
              <a:t>Supplements.</a:t>
            </a:r>
          </a:p>
          <a:p>
            <a:pPr>
              <a:lnSpc>
                <a:spcPct val="110000"/>
              </a:lnSpc>
              <a:spcBef>
                <a:spcPts val="0"/>
              </a:spcBef>
            </a:pPr>
            <a:r>
              <a:rPr lang="en-AU" dirty="0" smtClean="0"/>
              <a:t>Professional </a:t>
            </a:r>
            <a:r>
              <a:rPr lang="en-AU" dirty="0"/>
              <a:t>boundaries. </a:t>
            </a:r>
            <a:endParaRPr lang="en-AU" dirty="0" smtClean="0"/>
          </a:p>
          <a:p>
            <a:pPr>
              <a:lnSpc>
                <a:spcPct val="110000"/>
              </a:lnSpc>
              <a:spcBef>
                <a:spcPts val="0"/>
              </a:spcBef>
            </a:pPr>
            <a:r>
              <a:rPr lang="en-AU" dirty="0" smtClean="0"/>
              <a:t>Client confidentiality</a:t>
            </a:r>
          </a:p>
          <a:p>
            <a:pPr>
              <a:lnSpc>
                <a:spcPct val="110000"/>
              </a:lnSpc>
              <a:spcBef>
                <a:spcPts val="0"/>
              </a:spcBef>
            </a:pPr>
            <a:r>
              <a:rPr lang="en-AU" dirty="0" smtClean="0"/>
              <a:t>Conflict </a:t>
            </a:r>
            <a:r>
              <a:rPr lang="en-AU" dirty="0"/>
              <a:t>of </a:t>
            </a:r>
            <a:r>
              <a:rPr lang="en-AU" dirty="0" smtClean="0"/>
              <a:t>interest</a:t>
            </a:r>
          </a:p>
          <a:p>
            <a:pPr>
              <a:lnSpc>
                <a:spcPct val="110000"/>
              </a:lnSpc>
              <a:spcBef>
                <a:spcPts val="0"/>
              </a:spcBef>
            </a:pPr>
            <a:r>
              <a:rPr lang="en-AU" dirty="0" smtClean="0"/>
              <a:t>Professional certifications</a:t>
            </a:r>
          </a:p>
          <a:p>
            <a:pPr>
              <a:lnSpc>
                <a:spcPct val="110000"/>
              </a:lnSpc>
              <a:spcBef>
                <a:spcPts val="0"/>
              </a:spcBef>
            </a:pPr>
            <a:r>
              <a:rPr lang="en-AU" dirty="0" smtClean="0"/>
              <a:t>Professional </a:t>
            </a:r>
            <a:r>
              <a:rPr lang="en-AU" dirty="0"/>
              <a:t>representation of skills, abilities, and </a:t>
            </a:r>
            <a:r>
              <a:rPr lang="en-AU" dirty="0" smtClean="0"/>
              <a:t>knowledge</a:t>
            </a:r>
          </a:p>
          <a:p>
            <a:pPr>
              <a:lnSpc>
                <a:spcPct val="110000"/>
              </a:lnSpc>
              <a:spcBef>
                <a:spcPts val="0"/>
              </a:spcBef>
            </a:pPr>
            <a:r>
              <a:rPr lang="en-AU" dirty="0" smtClean="0"/>
              <a:t>Intellectual property</a:t>
            </a:r>
          </a:p>
          <a:p>
            <a:pPr>
              <a:lnSpc>
                <a:spcPct val="110000"/>
              </a:lnSpc>
              <a:spcBef>
                <a:spcPts val="0"/>
              </a:spcBef>
            </a:pPr>
            <a:r>
              <a:rPr lang="en-AU" dirty="0" smtClean="0"/>
              <a:t>Medical advice</a:t>
            </a:r>
          </a:p>
          <a:p>
            <a:pPr>
              <a:lnSpc>
                <a:spcPct val="110000"/>
              </a:lnSpc>
              <a:spcBef>
                <a:spcPts val="0"/>
              </a:spcBef>
            </a:pPr>
            <a:r>
              <a:rPr lang="en-AU" dirty="0" smtClean="0"/>
              <a:t>Professional education</a:t>
            </a:r>
            <a:endParaRPr lang="en-US" dirty="0"/>
          </a:p>
        </p:txBody>
      </p:sp>
      <p:sp>
        <p:nvSpPr>
          <p:cNvPr id="2" name="Slide Number Placeholder 1"/>
          <p:cNvSpPr>
            <a:spLocks noGrp="1"/>
          </p:cNvSpPr>
          <p:nvPr>
            <p:ph type="sldNum" sz="quarter" idx="12"/>
          </p:nvPr>
        </p:nvSpPr>
        <p:spPr/>
        <p:txBody>
          <a:bodyPr/>
          <a:lstStyle/>
          <a:p>
            <a:fld id="{2098FC7C-5A73-4CE4-9ED4-529E12F90497}" type="slidenum">
              <a:rPr lang="en-AU" smtClean="0"/>
              <a:t>170</a:t>
            </a:fld>
            <a:endParaRPr lang="en-AU"/>
          </a:p>
        </p:txBody>
      </p:sp>
    </p:spTree>
    <p:extLst>
      <p:ext uri="{BB962C8B-B14F-4D97-AF65-F5344CB8AC3E}">
        <p14:creationId xmlns:p14="http://schemas.microsoft.com/office/powerpoint/2010/main" val="2893333797"/>
      </p:ext>
    </p:extLst>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882" name="Rectangle 2"/>
          <p:cNvSpPr>
            <a:spLocks noGrp="1" noChangeArrowheads="1"/>
          </p:cNvSpPr>
          <p:nvPr>
            <p:ph type="title"/>
          </p:nvPr>
        </p:nvSpPr>
        <p:spPr>
          <a:xfrm>
            <a:off x="628650" y="365126"/>
            <a:ext cx="7981950" cy="883811"/>
          </a:xfrm>
        </p:spPr>
        <p:txBody>
          <a:bodyPr>
            <a:normAutofit fontScale="90000"/>
          </a:bodyPr>
          <a:lstStyle/>
          <a:p>
            <a:pPr algn="ctr"/>
            <a:r>
              <a:rPr lang="en-US" sz="4000" dirty="0" smtClean="0"/>
              <a:t>Protecting Confidential Information</a:t>
            </a:r>
            <a:endParaRPr lang="en-US" sz="1600" b="0" dirty="0">
              <a:effectLst/>
            </a:endParaRPr>
          </a:p>
        </p:txBody>
      </p:sp>
      <p:sp>
        <p:nvSpPr>
          <p:cNvPr id="250883" name="Rectangle 3"/>
          <p:cNvSpPr>
            <a:spLocks noGrp="1" noChangeArrowheads="1"/>
          </p:cNvSpPr>
          <p:nvPr>
            <p:ph type="body" idx="1"/>
          </p:nvPr>
        </p:nvSpPr>
        <p:spPr>
          <a:xfrm>
            <a:off x="751313" y="1343219"/>
            <a:ext cx="7981950" cy="4918850"/>
          </a:xfrm>
        </p:spPr>
        <p:txBody>
          <a:bodyPr>
            <a:normAutofit fontScale="70000" lnSpcReduction="20000"/>
          </a:bodyPr>
          <a:lstStyle/>
          <a:p>
            <a:pPr>
              <a:lnSpc>
                <a:spcPct val="120000"/>
              </a:lnSpc>
              <a:spcBef>
                <a:spcPts val="0"/>
              </a:spcBef>
            </a:pPr>
            <a:r>
              <a:rPr lang="en-AU" dirty="0" smtClean="0"/>
              <a:t>Only </a:t>
            </a:r>
            <a:r>
              <a:rPr lang="en-AU" dirty="0"/>
              <a:t>collect information you need.</a:t>
            </a:r>
          </a:p>
          <a:p>
            <a:pPr>
              <a:lnSpc>
                <a:spcPct val="120000"/>
              </a:lnSpc>
              <a:spcBef>
                <a:spcPts val="0"/>
              </a:spcBef>
            </a:pPr>
            <a:r>
              <a:rPr lang="en-AU" dirty="0" smtClean="0"/>
              <a:t>Don’t </a:t>
            </a:r>
            <a:r>
              <a:rPr lang="en-AU" dirty="0"/>
              <a:t>collect personal information about an individual just because you think that information may come in handy later.</a:t>
            </a:r>
          </a:p>
          <a:p>
            <a:pPr>
              <a:lnSpc>
                <a:spcPct val="120000"/>
              </a:lnSpc>
              <a:spcBef>
                <a:spcPts val="0"/>
              </a:spcBef>
            </a:pPr>
            <a:r>
              <a:rPr lang="en-AU" dirty="0" smtClean="0"/>
              <a:t>Tell </a:t>
            </a:r>
            <a:r>
              <a:rPr lang="en-AU" dirty="0"/>
              <a:t>people how you are going to handle the personal information you collect about them.</a:t>
            </a:r>
          </a:p>
          <a:p>
            <a:pPr>
              <a:lnSpc>
                <a:spcPct val="120000"/>
              </a:lnSpc>
              <a:spcBef>
                <a:spcPts val="0"/>
              </a:spcBef>
            </a:pPr>
            <a:r>
              <a:rPr lang="en-AU" dirty="0" smtClean="0"/>
              <a:t>Think </a:t>
            </a:r>
            <a:r>
              <a:rPr lang="en-AU" dirty="0"/>
              <a:t>about using personal information for a particular purpose.</a:t>
            </a:r>
          </a:p>
          <a:p>
            <a:pPr>
              <a:lnSpc>
                <a:spcPct val="120000"/>
              </a:lnSpc>
              <a:spcBef>
                <a:spcPts val="0"/>
              </a:spcBef>
            </a:pPr>
            <a:r>
              <a:rPr lang="en-AU" dirty="0" smtClean="0"/>
              <a:t>Think </a:t>
            </a:r>
            <a:r>
              <a:rPr lang="en-AU" dirty="0"/>
              <a:t>before disclosing personal information.</a:t>
            </a:r>
          </a:p>
          <a:p>
            <a:pPr>
              <a:lnSpc>
                <a:spcPct val="120000"/>
              </a:lnSpc>
              <a:spcBef>
                <a:spcPts val="0"/>
              </a:spcBef>
            </a:pPr>
            <a:r>
              <a:rPr lang="en-AU" dirty="0" smtClean="0"/>
              <a:t>If </a:t>
            </a:r>
            <a:r>
              <a:rPr lang="en-AU" dirty="0"/>
              <a:t>people ask, give them access to the personal information you hold about them.</a:t>
            </a:r>
          </a:p>
          <a:p>
            <a:pPr>
              <a:lnSpc>
                <a:spcPct val="120000"/>
              </a:lnSpc>
              <a:spcBef>
                <a:spcPts val="0"/>
              </a:spcBef>
            </a:pPr>
            <a:r>
              <a:rPr lang="en-AU" dirty="0" smtClean="0"/>
              <a:t>Keep </a:t>
            </a:r>
            <a:r>
              <a:rPr lang="en-AU" dirty="0"/>
              <a:t>personal information secure.</a:t>
            </a:r>
          </a:p>
          <a:p>
            <a:pPr>
              <a:lnSpc>
                <a:spcPct val="120000"/>
              </a:lnSpc>
              <a:spcBef>
                <a:spcPts val="0"/>
              </a:spcBef>
            </a:pPr>
            <a:r>
              <a:rPr lang="en-AU" dirty="0" smtClean="0"/>
              <a:t>Don’t </a:t>
            </a:r>
            <a:r>
              <a:rPr lang="en-AU" dirty="0"/>
              <a:t>keep information you no longer need or that you no longer need to retain.</a:t>
            </a:r>
          </a:p>
          <a:p>
            <a:pPr>
              <a:lnSpc>
                <a:spcPct val="120000"/>
              </a:lnSpc>
              <a:spcBef>
                <a:spcPts val="0"/>
              </a:spcBef>
            </a:pPr>
            <a:r>
              <a:rPr lang="en-AU" dirty="0" smtClean="0"/>
              <a:t>Keep </a:t>
            </a:r>
            <a:r>
              <a:rPr lang="en-AU" dirty="0"/>
              <a:t>personal information accurate and up to date.</a:t>
            </a:r>
          </a:p>
          <a:p>
            <a:pPr>
              <a:lnSpc>
                <a:spcPct val="120000"/>
              </a:lnSpc>
              <a:spcBef>
                <a:spcPts val="0"/>
              </a:spcBef>
            </a:pPr>
            <a:r>
              <a:rPr lang="en-AU" dirty="0" smtClean="0"/>
              <a:t>Consider </a:t>
            </a:r>
            <a:r>
              <a:rPr lang="en-AU" dirty="0"/>
              <a:t>making someone in your organisation or agency responsible for privacy.</a:t>
            </a:r>
          </a:p>
          <a:p>
            <a:pPr>
              <a:lnSpc>
                <a:spcPct val="110000"/>
              </a:lnSpc>
              <a:spcBef>
                <a:spcPts val="0"/>
              </a:spcBef>
            </a:pPr>
            <a:endParaRPr lang="en-AU" dirty="0"/>
          </a:p>
          <a:p>
            <a:pPr>
              <a:lnSpc>
                <a:spcPct val="110000"/>
              </a:lnSpc>
              <a:spcBef>
                <a:spcPts val="0"/>
              </a:spcBef>
            </a:pPr>
            <a:endParaRPr lang="en-AU" dirty="0"/>
          </a:p>
          <a:p>
            <a:pPr>
              <a:lnSpc>
                <a:spcPct val="110000"/>
              </a:lnSpc>
              <a:spcBef>
                <a:spcPts val="0"/>
              </a:spcBef>
            </a:pPr>
            <a:endParaRPr lang="en-AU" dirty="0"/>
          </a:p>
          <a:p>
            <a:pPr>
              <a:lnSpc>
                <a:spcPct val="110000"/>
              </a:lnSpc>
              <a:spcBef>
                <a:spcPts val="0"/>
              </a:spcBef>
            </a:pPr>
            <a:endParaRPr lang="en-AU" dirty="0"/>
          </a:p>
        </p:txBody>
      </p:sp>
      <p:sp>
        <p:nvSpPr>
          <p:cNvPr id="2" name="Slide Number Placeholder 1"/>
          <p:cNvSpPr>
            <a:spLocks noGrp="1"/>
          </p:cNvSpPr>
          <p:nvPr>
            <p:ph type="sldNum" sz="quarter" idx="12"/>
          </p:nvPr>
        </p:nvSpPr>
        <p:spPr/>
        <p:txBody>
          <a:bodyPr/>
          <a:lstStyle/>
          <a:p>
            <a:fld id="{2098FC7C-5A73-4CE4-9ED4-529E12F90497}" type="slidenum">
              <a:rPr lang="en-AU" smtClean="0"/>
              <a:t>171</a:t>
            </a:fld>
            <a:endParaRPr lang="en-AU"/>
          </a:p>
        </p:txBody>
      </p:sp>
    </p:spTree>
    <p:extLst>
      <p:ext uri="{BB962C8B-B14F-4D97-AF65-F5344CB8AC3E}">
        <p14:creationId xmlns:p14="http://schemas.microsoft.com/office/powerpoint/2010/main" val="2112523167"/>
      </p:ext>
    </p:extLst>
  </p:cSld>
  <p:clrMapOvr>
    <a:masterClrMapping/>
  </p:clrMapOvr>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882" name="Rectangle 2"/>
          <p:cNvSpPr>
            <a:spLocks noGrp="1" noChangeArrowheads="1"/>
          </p:cNvSpPr>
          <p:nvPr>
            <p:ph type="title"/>
          </p:nvPr>
        </p:nvSpPr>
        <p:spPr>
          <a:xfrm>
            <a:off x="628650" y="365126"/>
            <a:ext cx="7981950" cy="883811"/>
          </a:xfrm>
        </p:spPr>
        <p:txBody>
          <a:bodyPr/>
          <a:lstStyle/>
          <a:p>
            <a:pPr algn="ctr"/>
            <a:r>
              <a:rPr lang="en-US" sz="4000" dirty="0" smtClean="0"/>
              <a:t>Scope of Practice</a:t>
            </a:r>
            <a:endParaRPr lang="en-US" sz="1600" b="0" dirty="0">
              <a:effectLst/>
            </a:endParaRPr>
          </a:p>
        </p:txBody>
      </p:sp>
      <p:sp>
        <p:nvSpPr>
          <p:cNvPr id="250883" name="Rectangle 3"/>
          <p:cNvSpPr>
            <a:spLocks noGrp="1" noChangeArrowheads="1"/>
          </p:cNvSpPr>
          <p:nvPr>
            <p:ph type="body" idx="1"/>
          </p:nvPr>
        </p:nvSpPr>
        <p:spPr>
          <a:xfrm>
            <a:off x="751313" y="1343219"/>
            <a:ext cx="7981950" cy="4918850"/>
          </a:xfrm>
        </p:spPr>
        <p:txBody>
          <a:bodyPr>
            <a:normAutofit/>
          </a:bodyPr>
          <a:lstStyle/>
          <a:p>
            <a:pPr>
              <a:lnSpc>
                <a:spcPct val="110000"/>
              </a:lnSpc>
              <a:spcBef>
                <a:spcPts val="0"/>
              </a:spcBef>
            </a:pPr>
            <a:r>
              <a:rPr lang="en-AU" dirty="0" smtClean="0"/>
              <a:t>Includes</a:t>
            </a:r>
          </a:p>
          <a:p>
            <a:pPr lvl="1">
              <a:lnSpc>
                <a:spcPct val="110000"/>
              </a:lnSpc>
              <a:spcBef>
                <a:spcPts val="0"/>
              </a:spcBef>
            </a:pPr>
            <a:r>
              <a:rPr lang="en-AU" dirty="0"/>
              <a:t>Pre-exercise health screening</a:t>
            </a:r>
          </a:p>
          <a:p>
            <a:pPr lvl="1">
              <a:lnSpc>
                <a:spcPct val="110000"/>
              </a:lnSpc>
              <a:spcBef>
                <a:spcPts val="0"/>
              </a:spcBef>
            </a:pPr>
            <a:r>
              <a:rPr lang="en-AU" dirty="0"/>
              <a:t>Safety and risk assessment and management</a:t>
            </a:r>
          </a:p>
          <a:p>
            <a:pPr lvl="1">
              <a:lnSpc>
                <a:spcPct val="110000"/>
              </a:lnSpc>
              <a:spcBef>
                <a:spcPts val="0"/>
              </a:spcBef>
            </a:pPr>
            <a:r>
              <a:rPr lang="en-AU" dirty="0"/>
              <a:t>Provision of general nationally endorsed public health information</a:t>
            </a:r>
          </a:p>
          <a:p>
            <a:pPr>
              <a:lnSpc>
                <a:spcPct val="110000"/>
              </a:lnSpc>
              <a:spcBef>
                <a:spcPts val="0"/>
              </a:spcBef>
            </a:pPr>
            <a:endParaRPr lang="en-US" dirty="0"/>
          </a:p>
        </p:txBody>
      </p:sp>
      <p:sp>
        <p:nvSpPr>
          <p:cNvPr id="2" name="Slide Number Placeholder 1"/>
          <p:cNvSpPr>
            <a:spLocks noGrp="1"/>
          </p:cNvSpPr>
          <p:nvPr>
            <p:ph type="sldNum" sz="quarter" idx="12"/>
          </p:nvPr>
        </p:nvSpPr>
        <p:spPr/>
        <p:txBody>
          <a:bodyPr/>
          <a:lstStyle/>
          <a:p>
            <a:fld id="{2098FC7C-5A73-4CE4-9ED4-529E12F90497}" type="slidenum">
              <a:rPr lang="en-AU" smtClean="0"/>
              <a:t>172</a:t>
            </a:fld>
            <a:endParaRPr lang="en-AU"/>
          </a:p>
        </p:txBody>
      </p:sp>
    </p:spTree>
    <p:extLst>
      <p:ext uri="{BB962C8B-B14F-4D97-AF65-F5344CB8AC3E}">
        <p14:creationId xmlns:p14="http://schemas.microsoft.com/office/powerpoint/2010/main" val="345604521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2215</TotalTime>
  <Words>11734</Words>
  <Application>Microsoft Office PowerPoint</Application>
  <PresentationFormat>On-screen Show (4:3)</PresentationFormat>
  <Paragraphs>2292</Paragraphs>
  <Slides>172</Slides>
  <Notes>159</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172</vt:i4>
      </vt:variant>
    </vt:vector>
  </HeadingPairs>
  <TitlesOfParts>
    <vt:vector size="181" baseType="lpstr">
      <vt:lpstr>Arial</vt:lpstr>
      <vt:lpstr>Calibri</vt:lpstr>
      <vt:lpstr>Calibri Light</vt:lpstr>
      <vt:lpstr>Symbol</vt:lpstr>
      <vt:lpstr>Tahoma</vt:lpstr>
      <vt:lpstr>Times New Roman</vt:lpstr>
      <vt:lpstr>Wingdings</vt:lpstr>
      <vt:lpstr>Wingdings 3</vt:lpstr>
      <vt:lpstr>Office Theme</vt:lpstr>
      <vt:lpstr>Exercise Principles in Fitness Programming</vt:lpstr>
      <vt:lpstr>Anatomy &amp; Physiology Review</vt:lpstr>
      <vt:lpstr>Body Position / Joint Movement</vt:lpstr>
      <vt:lpstr>Body Planes / Axis of Rotation</vt:lpstr>
      <vt:lpstr>Skeletal System </vt:lpstr>
      <vt:lpstr>Joint Movements  Directional Terms </vt:lpstr>
      <vt:lpstr>Definitions of Anatomical Locations and Positions</vt:lpstr>
      <vt:lpstr>Skeletal Anatomy Bones</vt:lpstr>
      <vt:lpstr>Skeletal Anatomy Joints</vt:lpstr>
      <vt:lpstr>Function of  Musculo-Skeletal System</vt:lpstr>
      <vt:lpstr>Classification of  Skeletal Muscles</vt:lpstr>
      <vt:lpstr>MUSCULAR SYSTEM</vt:lpstr>
      <vt:lpstr>Structure &amp; Function of Muscles</vt:lpstr>
      <vt:lpstr>MUSCULAR SYSTEM</vt:lpstr>
      <vt:lpstr>Structure &amp; Function of Muscles</vt:lpstr>
      <vt:lpstr>Structure &amp; Function of Muscles</vt:lpstr>
      <vt:lpstr>Important Ligaments of the Spine</vt:lpstr>
      <vt:lpstr>Stabilisation of the Spine</vt:lpstr>
      <vt:lpstr>Exercise Physiology</vt:lpstr>
      <vt:lpstr>NEUROLOGICAL (Nervous) SYSTEM</vt:lpstr>
      <vt:lpstr>The Nervous System</vt:lpstr>
      <vt:lpstr>The Nervous System</vt:lpstr>
      <vt:lpstr>The Nervous System</vt:lpstr>
      <vt:lpstr>Cardiovascular System The Heart and Blood Vessels Functions</vt:lpstr>
      <vt:lpstr>Cardiovascular System the functions</vt:lpstr>
      <vt:lpstr>Cardiovascular System THE HEART</vt:lpstr>
      <vt:lpstr>Cardiovascular System THE HEART</vt:lpstr>
      <vt:lpstr>Cardiovascular System THE HEART</vt:lpstr>
      <vt:lpstr>Cardiovascular System CARDIAC FUNCTION</vt:lpstr>
      <vt:lpstr>Cardiovascular System</vt:lpstr>
      <vt:lpstr>Cardiovascular System</vt:lpstr>
      <vt:lpstr>Cardiovascular System The CAPILLARIES</vt:lpstr>
      <vt:lpstr>Cardiovascular System The VEINS and BLOOD</vt:lpstr>
      <vt:lpstr>Cardiovascular System CARDIAC FUNCTION</vt:lpstr>
      <vt:lpstr>Cardiovascular System ACUTE RESPONSE to CARDIO EXERCISE HEART RATE</vt:lpstr>
      <vt:lpstr>Cardiovascular System CARDIAC FUNCTION</vt:lpstr>
      <vt:lpstr>Cardiovascular System CARDIAC FUNCTION</vt:lpstr>
      <vt:lpstr>Cardiovascular System ACUTE RESPONSE to CARDIO EXERCISE STROKE VOLUME</vt:lpstr>
      <vt:lpstr>Cardiac Output</vt:lpstr>
      <vt:lpstr>Cardiovascular System ACUTE RESPONSE to CARDIO EXERCISE CARDIAC OUTPUT</vt:lpstr>
      <vt:lpstr>Cardiovascular System</vt:lpstr>
      <vt:lpstr>Cardiovascular System ACUTE RESPONSE to CARDIO EXERCISE</vt:lpstr>
      <vt:lpstr>Acute Responses to CardioVascular Exercise</vt:lpstr>
      <vt:lpstr>Environmental Conditions</vt:lpstr>
      <vt:lpstr>Environmental Conditions</vt:lpstr>
      <vt:lpstr>Physiological Responses of Exercise</vt:lpstr>
      <vt:lpstr>RESPIRATORY SYSTEM</vt:lpstr>
      <vt:lpstr>Respiratory System Structure &amp; Function</vt:lpstr>
      <vt:lpstr>Respiratory System Structure &amp; Function</vt:lpstr>
      <vt:lpstr>Exercise and the Respiratory System</vt:lpstr>
      <vt:lpstr>ENERGY SYSTEMS</vt:lpstr>
      <vt:lpstr>ENERGY SYSTEMS</vt:lpstr>
      <vt:lpstr>Energy for Movement</vt:lpstr>
      <vt:lpstr>ENERGY SYSTEMS</vt:lpstr>
      <vt:lpstr>ENERGY SYSTEM Processes</vt:lpstr>
      <vt:lpstr>Adaptations to  Resistance Training (Chapter 5, NSCA)</vt:lpstr>
      <vt:lpstr>Adaptations to  Resistance Training (Chapter 5, NSCA)</vt:lpstr>
      <vt:lpstr>Adaptations to  Resistance Training (Chapter 5, NSCA)</vt:lpstr>
      <vt:lpstr>Adaptations to  Resistance Training (Chapter 5, NSCA)</vt:lpstr>
      <vt:lpstr>Factors that Influence Adaptations to Aerobic Training (Chapter 6, NSCA)</vt:lpstr>
      <vt:lpstr>BIOMECHANICS</vt:lpstr>
      <vt:lpstr>What is Biomechanics?</vt:lpstr>
      <vt:lpstr>Planes of Motion</vt:lpstr>
      <vt:lpstr>Centre of Gravity</vt:lpstr>
      <vt:lpstr>Centre of Gravity</vt:lpstr>
      <vt:lpstr>Line of Gravity</vt:lpstr>
      <vt:lpstr>Muscle Actions</vt:lpstr>
      <vt:lpstr>Muscle Roles</vt:lpstr>
      <vt:lpstr>Biomechanics Terminology</vt:lpstr>
      <vt:lpstr>Males vs Females</vt:lpstr>
      <vt:lpstr>How Do Muscles  Produce Movement?</vt:lpstr>
      <vt:lpstr>LEVERS First Class Lever</vt:lpstr>
      <vt:lpstr>LEVERS Second Class Lever</vt:lpstr>
      <vt:lpstr>LEVERS Third Class Lever</vt:lpstr>
      <vt:lpstr>Factors Influencing Muscle Force Production in Movement Patterns</vt:lpstr>
      <vt:lpstr>Various Biomechanical Principles</vt:lpstr>
      <vt:lpstr>Biomechanical Factors in  Human Strength</vt:lpstr>
      <vt:lpstr>Strength to Mass Ratio (SMR)</vt:lpstr>
      <vt:lpstr>Strength to Mass Ratio (SMR)</vt:lpstr>
      <vt:lpstr>Sources of Resistance to  Muscle Contraction</vt:lpstr>
      <vt:lpstr>Goal Setting</vt:lpstr>
      <vt:lpstr>Goals of Training</vt:lpstr>
      <vt:lpstr>Goals of Training</vt:lpstr>
      <vt:lpstr>Client Screening</vt:lpstr>
      <vt:lpstr>Information  Collection Forms</vt:lpstr>
      <vt:lpstr>Fitness Evaluation</vt:lpstr>
      <vt:lpstr>Fitness Testing</vt:lpstr>
      <vt:lpstr>PowerPoint Presentation</vt:lpstr>
      <vt:lpstr>PowerPoint Presentation</vt:lpstr>
      <vt:lpstr>Pre-Exercise Screening</vt:lpstr>
      <vt:lpstr>Pre-Exercise Screening PAR-Qs</vt:lpstr>
      <vt:lpstr>Pre-Exercise Questionnaire</vt:lpstr>
      <vt:lpstr>Pre-Exercise  Screening Forms</vt:lpstr>
      <vt:lpstr>Risk Stratification / Classifications</vt:lpstr>
      <vt:lpstr>Health-Related  Components of Fitness</vt:lpstr>
      <vt:lpstr>Conducting Testing Protocol</vt:lpstr>
      <vt:lpstr>Standard Measurements</vt:lpstr>
      <vt:lpstr>Height  (Marchese &amp; Hill, 2005, p 111-112)</vt:lpstr>
      <vt:lpstr>Weight (Marchese &amp; Hill, 2005, p 112)</vt:lpstr>
      <vt:lpstr>Testing Body Composition</vt:lpstr>
      <vt:lpstr>Skinfold Measurements</vt:lpstr>
      <vt:lpstr>Bioelectrical impedance (BIA)</vt:lpstr>
      <vt:lpstr>Casual Blood Pressure</vt:lpstr>
      <vt:lpstr>Testing Flexibility</vt:lpstr>
      <vt:lpstr>Testing Flexibility (Schell &amp; Leelarthaepin, 2005, p 292-293)</vt:lpstr>
      <vt:lpstr>Testing Muscular Strength  (Marchese &amp; Hill, 2011, p 157-159)</vt:lpstr>
      <vt:lpstr>Testing Muscular Strength  (Marchese &amp; Hill, 2011, p 157-158)</vt:lpstr>
      <vt:lpstr>Testing Muscular Strength (Marchese &amp; Hill, 2011, Pp 158-159)</vt:lpstr>
      <vt:lpstr>Testing Muscular Endurance</vt:lpstr>
      <vt:lpstr>Testing Muscular Endurance</vt:lpstr>
      <vt:lpstr>Testing CV System Maximal O2 Uptake Test (VO2max)</vt:lpstr>
      <vt:lpstr>Factors affecting VO2max</vt:lpstr>
      <vt:lpstr>VO2max Concepts</vt:lpstr>
      <vt:lpstr>Measuring VO2 max</vt:lpstr>
      <vt:lpstr>Testing the CV System (Marchese &amp; Hill, 2011, p 146-156)</vt:lpstr>
      <vt:lpstr>Interpreting the Results</vt:lpstr>
      <vt:lpstr>Measuring Intensity</vt:lpstr>
      <vt:lpstr>Measuring Intensity</vt:lpstr>
      <vt:lpstr>Measuring Intensity</vt:lpstr>
      <vt:lpstr>When Client Needs Clearance</vt:lpstr>
      <vt:lpstr>Fitness Programming</vt:lpstr>
      <vt:lpstr>Resistance Training Methods</vt:lpstr>
      <vt:lpstr>What is the primary motivation of clients?</vt:lpstr>
      <vt:lpstr>Resistance Training vs Resistance Exercise</vt:lpstr>
      <vt:lpstr>Most Common  Exercise Arrangements</vt:lpstr>
      <vt:lpstr>Strength Training Terms</vt:lpstr>
      <vt:lpstr>Principles of  Exercise Programming</vt:lpstr>
      <vt:lpstr>Planning Principles of Resistance Training Programs</vt:lpstr>
      <vt:lpstr>Resistance Training Methods</vt:lpstr>
      <vt:lpstr>Factors in Muscle Conditioning Prescription</vt:lpstr>
      <vt:lpstr>Structured Approach to Exercise Planning </vt:lpstr>
      <vt:lpstr>Program Design Process</vt:lpstr>
      <vt:lpstr>Five Phases to  Develop Programs</vt:lpstr>
      <vt:lpstr>Types of  Conditioning Programs</vt:lpstr>
      <vt:lpstr>Types of  Conditioning Programs</vt:lpstr>
      <vt:lpstr>Neuromuscular Coordination</vt:lpstr>
      <vt:lpstr>Strength, Hypertrophy, Power &amp; Local Muscular Endurance</vt:lpstr>
      <vt:lpstr>Prescription Factors in Resistance Training</vt:lpstr>
      <vt:lpstr>Matching Resistance Equipment to the Client</vt:lpstr>
      <vt:lpstr>Progression from  Beginner to Advanced</vt:lpstr>
      <vt:lpstr>Resistance Training Methods</vt:lpstr>
      <vt:lpstr>Resistance Training Methods</vt:lpstr>
      <vt:lpstr>Resistance Training Methods</vt:lpstr>
      <vt:lpstr>Acute Program Variables</vt:lpstr>
      <vt:lpstr>Acute Program Variables</vt:lpstr>
      <vt:lpstr>Acute Program Variables</vt:lpstr>
      <vt:lpstr>Acute Program Variables</vt:lpstr>
      <vt:lpstr>Acute Program Variables</vt:lpstr>
      <vt:lpstr>Resistance Exercise  Prescription Model (Griffin, 2006)</vt:lpstr>
      <vt:lpstr>Resistance Exercise  Prescription Model (Griffin, 2006)</vt:lpstr>
      <vt:lpstr>Resistance Exercise  Prescription Model (Griffin, 2006)</vt:lpstr>
      <vt:lpstr>Prescription Factors in Resistance Training</vt:lpstr>
      <vt:lpstr>Resistance Exercise  Prescription Model (Griffin, 2006)</vt:lpstr>
      <vt:lpstr>Programming for  Specific Muscles Targets</vt:lpstr>
      <vt:lpstr>Innovative Exercise Equipment</vt:lpstr>
      <vt:lpstr>Spotting in  Resistance Exercise</vt:lpstr>
      <vt:lpstr>Spotting in  Resistance Exercise</vt:lpstr>
      <vt:lpstr>Flexibility  Program Design</vt:lpstr>
      <vt:lpstr>Client-Centred  Flexibility Prescription</vt:lpstr>
      <vt:lpstr>Factors in Stretching Prescription Effectiveness</vt:lpstr>
      <vt:lpstr>Controlling  Prescription Factors</vt:lpstr>
      <vt:lpstr>Simple Stretching Cues</vt:lpstr>
      <vt:lpstr>Flexibility Training Methods</vt:lpstr>
      <vt:lpstr>Flexibility Training Methods</vt:lpstr>
      <vt:lpstr>Flexibility Training Methods</vt:lpstr>
      <vt:lpstr>Flexibility Training Methods</vt:lpstr>
      <vt:lpstr>Proprioceptive Neuromuscular Facilitation </vt:lpstr>
      <vt:lpstr>Proprioceptive Neuromuscular Facilitation </vt:lpstr>
      <vt:lpstr>Advantages / Suitability  of PNF</vt:lpstr>
      <vt:lpstr>Ethical Issues</vt:lpstr>
      <vt:lpstr>Protecting Confidential Information</vt:lpstr>
      <vt:lpstr>Scope of Practice</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Body Position / Joint Movement</dc:title>
  <dc:creator>Dion Klein</dc:creator>
  <cp:lastModifiedBy>Dion Klein</cp:lastModifiedBy>
  <cp:revision>60</cp:revision>
  <dcterms:created xsi:type="dcterms:W3CDTF">2014-04-22T05:01:36Z</dcterms:created>
  <dcterms:modified xsi:type="dcterms:W3CDTF">2015-10-02T02:02:40Z</dcterms:modified>
</cp:coreProperties>
</file>