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7" r:id="rId2"/>
    <p:sldId id="309" r:id="rId3"/>
    <p:sldId id="437" r:id="rId4"/>
    <p:sldId id="392" r:id="rId5"/>
    <p:sldId id="504" r:id="rId6"/>
    <p:sldId id="503" r:id="rId7"/>
    <p:sldId id="610" r:id="rId8"/>
    <p:sldId id="611" r:id="rId9"/>
    <p:sldId id="612" r:id="rId10"/>
    <p:sldId id="439" r:id="rId11"/>
    <p:sldId id="396" r:id="rId12"/>
    <p:sldId id="440" r:id="rId13"/>
    <p:sldId id="613" r:id="rId14"/>
    <p:sldId id="399" r:id="rId15"/>
    <p:sldId id="401" r:id="rId16"/>
    <p:sldId id="441" r:id="rId17"/>
    <p:sldId id="387" r:id="rId18"/>
    <p:sldId id="586" r:id="rId19"/>
    <p:sldId id="587" r:id="rId20"/>
    <p:sldId id="614" r:id="rId21"/>
    <p:sldId id="588" r:id="rId22"/>
    <p:sldId id="589" r:id="rId23"/>
    <p:sldId id="590" r:id="rId24"/>
    <p:sldId id="615" r:id="rId25"/>
    <p:sldId id="591" r:id="rId26"/>
    <p:sldId id="592" r:id="rId27"/>
    <p:sldId id="593" r:id="rId28"/>
    <p:sldId id="616" r:id="rId29"/>
    <p:sldId id="594" r:id="rId30"/>
    <p:sldId id="595" r:id="rId31"/>
    <p:sldId id="596" r:id="rId32"/>
    <p:sldId id="597" r:id="rId33"/>
    <p:sldId id="598" r:id="rId34"/>
    <p:sldId id="599" r:id="rId35"/>
    <p:sldId id="617" r:id="rId36"/>
    <p:sldId id="600" r:id="rId37"/>
    <p:sldId id="601" r:id="rId38"/>
    <p:sldId id="602" r:id="rId39"/>
    <p:sldId id="603" r:id="rId40"/>
    <p:sldId id="562" r:id="rId41"/>
    <p:sldId id="563" r:id="rId42"/>
    <p:sldId id="618" r:id="rId43"/>
    <p:sldId id="564" r:id="rId44"/>
    <p:sldId id="565" r:id="rId45"/>
    <p:sldId id="566" r:id="rId46"/>
    <p:sldId id="567" r:id="rId47"/>
    <p:sldId id="568" r:id="rId48"/>
    <p:sldId id="569" r:id="rId49"/>
    <p:sldId id="619" r:id="rId50"/>
    <p:sldId id="620" r:id="rId51"/>
    <p:sldId id="570" r:id="rId52"/>
    <p:sldId id="435" r:id="rId53"/>
    <p:sldId id="418"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90"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12/11/2018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17</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18</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21</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25</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26</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29</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32</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33</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36</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37</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43</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51</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53</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12/11/2018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12/11/2018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331640" y="1124744"/>
            <a:ext cx="7000875" cy="3875881"/>
          </a:xfrm>
          <a:prstGeom prst="rect">
            <a:avLst/>
          </a:prstGeom>
          <a:noFill/>
          <a:ln w="9525">
            <a:noFill/>
            <a:miter lim="800000"/>
            <a:headEnd/>
            <a:tailEnd/>
          </a:ln>
        </p:spPr>
        <p:txBody>
          <a:bodyPr/>
          <a:lstStyle/>
          <a:p>
            <a:pPr algn="r"/>
            <a:r>
              <a:rPr lang="en-GB" sz="4400" b="1" dirty="0">
                <a:solidFill>
                  <a:srgbClr val="FF0000"/>
                </a:solidFill>
              </a:rPr>
              <a:t>BSBITU312 </a:t>
            </a:r>
            <a:endParaRPr lang="en-GB" sz="4400" dirty="0">
              <a:solidFill>
                <a:srgbClr val="FF0000"/>
              </a:solidFill>
            </a:endParaRPr>
          </a:p>
          <a:p>
            <a:pPr algn="r"/>
            <a:r>
              <a:rPr lang="en-GB" sz="4400" b="1" dirty="0">
                <a:solidFill>
                  <a:srgbClr val="FF0000"/>
                </a:solidFill>
              </a:rPr>
              <a:t>Create electronic presentations</a:t>
            </a:r>
            <a:endParaRPr lang="en-GB" sz="4400" dirty="0">
              <a:solidFill>
                <a:srgbClr val="FF0000"/>
              </a:solidFill>
            </a:endParaRPr>
          </a:p>
        </p:txBody>
      </p:sp>
      <p:pic>
        <p:nvPicPr>
          <p:cNvPr id="3" name="Picture 2" descr="https://www.presentermedia.com/tp/LEF1BGVy/stick_figure_holding_laptop.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9752" y="2723753"/>
            <a:ext cx="2183130" cy="3883025"/>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Prepare to create presentation</a:t>
            </a:r>
          </a:p>
        </p:txBody>
      </p:sp>
      <p:sp>
        <p:nvSpPr>
          <p:cNvPr id="6" name="TextBox 5"/>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1.1 </a:t>
            </a:r>
            <a:r>
              <a:rPr lang="en-GB" sz="2800" dirty="0"/>
              <a:t>Organise personal work environment (including furniture and equipment) in accordance with ergonomic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Ergonomic </a:t>
            </a:r>
            <a:r>
              <a:rPr lang="en-GB" dirty="0" smtClean="0"/>
              <a:t>requirements</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pPr marL="0" indent="0">
              <a:buNone/>
            </a:pPr>
            <a:r>
              <a:rPr lang="en-GB" b="1" dirty="0"/>
              <a:t>Ergonomic requirements may include:</a:t>
            </a:r>
          </a:p>
          <a:p>
            <a:pPr lvl="0"/>
            <a:r>
              <a:rPr lang="en-GB" dirty="0"/>
              <a:t>Avoiding radiation from computer screens</a:t>
            </a:r>
          </a:p>
          <a:p>
            <a:pPr lvl="0"/>
            <a:r>
              <a:rPr lang="en-GB" dirty="0"/>
              <a:t>Chair height, seat, and back adjustment</a:t>
            </a:r>
          </a:p>
          <a:p>
            <a:pPr lvl="0"/>
            <a:r>
              <a:rPr lang="en-GB" dirty="0"/>
              <a:t>Footrest</a:t>
            </a:r>
          </a:p>
          <a:p>
            <a:pPr lvl="0"/>
            <a:r>
              <a:rPr lang="en-GB" dirty="0"/>
              <a:t>Keyboard and mouse position</a:t>
            </a:r>
          </a:p>
          <a:p>
            <a:pPr lvl="0"/>
            <a:r>
              <a:rPr lang="en-GB" dirty="0"/>
              <a:t>Lighting</a:t>
            </a:r>
          </a:p>
          <a:p>
            <a:pPr lvl="0"/>
            <a:r>
              <a:rPr lang="en-GB" dirty="0"/>
              <a:t>Noise minimisation </a:t>
            </a:r>
          </a:p>
          <a:p>
            <a:pPr lvl="0"/>
            <a:r>
              <a:rPr lang="en-GB" dirty="0"/>
              <a:t>Posture</a:t>
            </a:r>
          </a:p>
          <a:p>
            <a:pPr lvl="0"/>
            <a:r>
              <a:rPr lang="en-GB" dirty="0"/>
              <a:t>Screen position</a:t>
            </a:r>
          </a:p>
          <a:p>
            <a:pPr lvl="0"/>
            <a:r>
              <a:rPr lang="en-GB" dirty="0"/>
              <a:t>Workstation height and layout. </a:t>
            </a:r>
          </a:p>
          <a:p>
            <a:endParaRPr lang="en-GB" dirty="0"/>
          </a:p>
        </p:txBody>
      </p:sp>
      <p:pic>
        <p:nvPicPr>
          <p:cNvPr id="4" name="Picture 3" descr="ID# 5638 - Businessman Relax Des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140968"/>
            <a:ext cx="3063240" cy="3063240"/>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Prepare to create presentation</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1.2 </a:t>
            </a:r>
            <a:r>
              <a:rPr lang="en-GB" sz="2800" dirty="0"/>
              <a:t>Identify purpose, audience and mode of presentation in consultation with content author or presenter</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a:t>
            </a:r>
          </a:p>
        </p:txBody>
      </p:sp>
      <p:sp>
        <p:nvSpPr>
          <p:cNvPr id="3" name="Content Placeholder 2"/>
          <p:cNvSpPr>
            <a:spLocks noGrp="1"/>
          </p:cNvSpPr>
          <p:nvPr>
            <p:ph idx="1"/>
          </p:nvPr>
        </p:nvSpPr>
        <p:spPr/>
        <p:txBody>
          <a:bodyPr/>
          <a:lstStyle/>
          <a:p>
            <a:pPr marL="0" indent="0">
              <a:buNone/>
            </a:pPr>
            <a:r>
              <a:rPr lang="en-GB" dirty="0"/>
              <a:t>It will be important for you to establish the purpose of any presentations in consultation with the content author or presenter. This should have a direct bearing upon the types of content and style used within the presentation</a:t>
            </a:r>
            <a:r>
              <a:rPr lang="en-GB" dirty="0" smtClean="0"/>
              <a:t>.</a:t>
            </a:r>
            <a:endParaRPr lang="en-GB" dirty="0"/>
          </a:p>
        </p:txBody>
      </p:sp>
      <p:pic>
        <p:nvPicPr>
          <p:cNvPr id="1026" name="Picture 2" descr="ID# 2723 - Stick Figure Puzzled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57301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Audience</a:t>
            </a:r>
          </a:p>
        </p:txBody>
      </p:sp>
      <p:sp>
        <p:nvSpPr>
          <p:cNvPr id="3" name="Content Placeholder 2"/>
          <p:cNvSpPr>
            <a:spLocks noGrp="1"/>
          </p:cNvSpPr>
          <p:nvPr>
            <p:ph idx="1"/>
          </p:nvPr>
        </p:nvSpPr>
        <p:spPr/>
        <p:txBody>
          <a:bodyPr/>
          <a:lstStyle/>
          <a:p>
            <a:pPr marL="0" indent="0">
              <a:buNone/>
            </a:pPr>
            <a:r>
              <a:rPr lang="en-GB" dirty="0"/>
              <a:t>It will also be necessary to establish the audience for any presentations that you are working on. It may be that you are required to create a presentation for a group of school children or business people. The nature of the audience should have a direct bearing upon your use of language and style. </a:t>
            </a:r>
          </a:p>
        </p:txBody>
      </p:sp>
      <p:pic>
        <p:nvPicPr>
          <p:cNvPr id="4" name="Picture 3" descr="ID# 3374 - Stick Figure Speaking To Small Audience - Presentation Clipart"/>
          <p:cNvPicPr/>
          <p:nvPr/>
        </p:nvPicPr>
        <p:blipFill rotWithShape="1">
          <a:blip r:embed="rId2">
            <a:extLst>
              <a:ext uri="{28A0092B-C50C-407E-A947-70E740481C1C}">
                <a14:useLocalDpi xmlns:a14="http://schemas.microsoft.com/office/drawing/2010/main" val="0"/>
              </a:ext>
            </a:extLst>
          </a:blip>
          <a:srcRect t="6621" b="10791"/>
          <a:stretch/>
        </p:blipFill>
        <p:spPr bwMode="auto">
          <a:xfrm>
            <a:off x="5148064" y="4077072"/>
            <a:ext cx="2861945" cy="236283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373404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Mode of presentation</a:t>
            </a:r>
          </a:p>
        </p:txBody>
      </p:sp>
      <p:sp>
        <p:nvSpPr>
          <p:cNvPr id="3" name="Content Placeholder 2"/>
          <p:cNvSpPr>
            <a:spLocks noGrp="1"/>
          </p:cNvSpPr>
          <p:nvPr>
            <p:ph idx="1"/>
          </p:nvPr>
        </p:nvSpPr>
        <p:spPr/>
        <p:txBody>
          <a:bodyPr/>
          <a:lstStyle/>
          <a:p>
            <a:pPr marL="0" indent="0">
              <a:buNone/>
            </a:pPr>
            <a:r>
              <a:rPr lang="en-GB" b="1" dirty="0"/>
              <a:t>Modes of presentation include:</a:t>
            </a:r>
          </a:p>
          <a:p>
            <a:pPr lvl="0"/>
            <a:r>
              <a:rPr lang="en-GB" dirty="0"/>
              <a:t>Available for browsing by individuals</a:t>
            </a:r>
          </a:p>
          <a:p>
            <a:r>
              <a:rPr lang="en-GB" dirty="0"/>
              <a:t>Display on one computer and control from another </a:t>
            </a:r>
          </a:p>
          <a:p>
            <a:r>
              <a:rPr lang="en-GB" dirty="0"/>
              <a:t>Online, internet, intranet</a:t>
            </a:r>
          </a:p>
          <a:p>
            <a:r>
              <a:rPr lang="en-GB" dirty="0"/>
              <a:t>Conference presentation </a:t>
            </a:r>
          </a:p>
          <a:p>
            <a:r>
              <a:rPr lang="en-GB" dirty="0"/>
              <a:t>Self-running presentation </a:t>
            </a:r>
          </a:p>
          <a:p>
            <a:r>
              <a:rPr lang="en-GB" dirty="0" smtClean="0"/>
              <a:t>Speaker.</a:t>
            </a:r>
            <a:endParaRPr lang="en-GB" dirty="0"/>
          </a:p>
          <a:p>
            <a:endParaRPr lang="en-GB" dirty="0"/>
          </a:p>
        </p:txBody>
      </p:sp>
      <p:pic>
        <p:nvPicPr>
          <p:cNvPr id="2050" name="Picture 2" descr="ID# 4317 - Stick Figure Idea Exclamation Mark - Presentation Clipart"/>
          <p:cNvPicPr>
            <a:picLocks noChangeAspect="1" noChangeArrowheads="1"/>
          </p:cNvPicPr>
          <p:nvPr/>
        </p:nvPicPr>
        <p:blipFill rotWithShape="1">
          <a:blip r:embed="rId2">
            <a:extLst>
              <a:ext uri="{28A0092B-C50C-407E-A947-70E740481C1C}">
                <a14:useLocalDpi xmlns:a14="http://schemas.microsoft.com/office/drawing/2010/main" val="0"/>
              </a:ext>
            </a:extLst>
          </a:blip>
          <a:srcRect l="16840" r="13660"/>
          <a:stretch/>
        </p:blipFill>
        <p:spPr bwMode="auto">
          <a:xfrm>
            <a:off x="5796136" y="3212976"/>
            <a:ext cx="2395167" cy="3446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5413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Consulting with </a:t>
            </a:r>
            <a:r>
              <a:rPr lang="en-GB" dirty="0" smtClean="0"/>
              <a:t>author/ </a:t>
            </a:r>
            <a:r>
              <a:rPr lang="en-GB" dirty="0"/>
              <a:t>presenter</a:t>
            </a:r>
          </a:p>
        </p:txBody>
      </p:sp>
      <p:sp>
        <p:nvSpPr>
          <p:cNvPr id="3" name="Content Placeholder 2"/>
          <p:cNvSpPr>
            <a:spLocks noGrp="1"/>
          </p:cNvSpPr>
          <p:nvPr>
            <p:ph idx="1"/>
          </p:nvPr>
        </p:nvSpPr>
        <p:spPr/>
        <p:txBody>
          <a:bodyPr/>
          <a:lstStyle/>
          <a:p>
            <a:pPr marL="0" indent="0">
              <a:buNone/>
            </a:pPr>
            <a:r>
              <a:rPr lang="en-GB" dirty="0" smtClean="0"/>
              <a:t>It won’t </a:t>
            </a:r>
            <a:r>
              <a:rPr lang="en-GB" dirty="0"/>
              <a:t>be uncommon for you to create electronic presentations for other people. In this case, you will need to ensure that you consult with the author/presenter to ensure that the purpose, audience and mode of presentation can be identified accurately and with their go-ahead.</a:t>
            </a:r>
          </a:p>
          <a:p>
            <a:endParaRPr lang="en-GB" dirty="0"/>
          </a:p>
        </p:txBody>
      </p:sp>
      <p:pic>
        <p:nvPicPr>
          <p:cNvPr id="4" name="Picture 3" descr="ID# 4341 - Stick Figure Flipboard Discuss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973780"/>
            <a:ext cx="2861945" cy="2861945"/>
          </a:xfrm>
          <a:prstGeom prst="rect">
            <a:avLst/>
          </a:prstGeom>
          <a:noFill/>
          <a:ln>
            <a:noFill/>
          </a:ln>
        </p:spPr>
      </p:pic>
    </p:spTree>
    <p:extLst>
      <p:ext uri="{BB962C8B-B14F-4D97-AF65-F5344CB8AC3E}">
        <p14:creationId xmlns:p14="http://schemas.microsoft.com/office/powerpoint/2010/main" val="42462552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Prepare to create presentation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1.3 </a:t>
            </a:r>
            <a:r>
              <a:rPr lang="en-GB" sz="2800" dirty="0"/>
              <a:t>Identify organisational and task requirements relating to supporting documents and equipment</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Supporting </a:t>
            </a:r>
            <a:r>
              <a:rPr lang="en-GB" dirty="0" smtClean="0"/>
              <a:t>equipment</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pPr marL="0" indent="0">
              <a:buNone/>
            </a:pPr>
            <a:r>
              <a:rPr lang="en-GB" b="1" dirty="0"/>
              <a:t>For example, you might require equipment such as:</a:t>
            </a:r>
          </a:p>
          <a:p>
            <a:pPr lvl="0"/>
            <a:r>
              <a:rPr lang="en-GB" dirty="0"/>
              <a:t>Computer equipment and peripherals </a:t>
            </a:r>
            <a:endParaRPr lang="en-GB" dirty="0" smtClean="0"/>
          </a:p>
          <a:p>
            <a:pPr lvl="0"/>
            <a:r>
              <a:rPr lang="en-GB" dirty="0" smtClean="0"/>
              <a:t>Data </a:t>
            </a:r>
            <a:r>
              <a:rPr lang="en-GB" dirty="0"/>
              <a:t>show</a:t>
            </a:r>
          </a:p>
          <a:p>
            <a:pPr lvl="0"/>
            <a:r>
              <a:rPr lang="en-GB" dirty="0"/>
              <a:t>Digital pointer</a:t>
            </a:r>
          </a:p>
          <a:p>
            <a:pPr lvl="0"/>
            <a:r>
              <a:rPr lang="en-GB" dirty="0"/>
              <a:t>Laptop computer</a:t>
            </a:r>
          </a:p>
          <a:p>
            <a:pPr lvl="0"/>
            <a:r>
              <a:rPr lang="en-GB" dirty="0"/>
              <a:t>Network access</a:t>
            </a:r>
          </a:p>
          <a:p>
            <a:pPr lvl="0"/>
            <a:r>
              <a:rPr lang="en-GB" dirty="0"/>
              <a:t>Overhead projector</a:t>
            </a:r>
          </a:p>
          <a:p>
            <a:pPr lvl="0"/>
            <a:r>
              <a:rPr lang="en-GB" dirty="0"/>
              <a:t>Overhead transparencies</a:t>
            </a:r>
          </a:p>
          <a:p>
            <a:pPr lvl="0"/>
            <a:r>
              <a:rPr lang="en-GB" dirty="0"/>
              <a:t>Slide projector</a:t>
            </a:r>
          </a:p>
          <a:p>
            <a:pPr lvl="0"/>
            <a:r>
              <a:rPr lang="en-GB" dirty="0"/>
              <a:t>Video projector/s. </a:t>
            </a:r>
          </a:p>
          <a:p>
            <a:endParaRPr lang="en-GB" dirty="0"/>
          </a:p>
        </p:txBody>
      </p:sp>
      <p:pic>
        <p:nvPicPr>
          <p:cNvPr id="4" name="Picture 3" descr="https://www.presentermedia.com/tp/VlfEvIbP/stick_figure_standing_by_laptop.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21150" y="3068960"/>
            <a:ext cx="3411855" cy="2348230"/>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Supporting documents</a:t>
            </a:r>
            <a:endParaRPr lang="en-GB" dirty="0"/>
          </a:p>
        </p:txBody>
      </p:sp>
      <p:sp>
        <p:nvSpPr>
          <p:cNvPr id="3" name="Content Placeholder 2"/>
          <p:cNvSpPr>
            <a:spLocks noGrp="1"/>
          </p:cNvSpPr>
          <p:nvPr>
            <p:ph idx="1"/>
          </p:nvPr>
        </p:nvSpPr>
        <p:spPr/>
        <p:txBody>
          <a:bodyPr/>
          <a:lstStyle/>
          <a:p>
            <a:pPr marL="0" indent="0">
              <a:buNone/>
            </a:pPr>
            <a:r>
              <a:rPr lang="en-GB" b="1" dirty="0" smtClean="0"/>
              <a:t>And you might require documents </a:t>
            </a:r>
            <a:r>
              <a:rPr lang="en-GB" b="1" dirty="0"/>
              <a:t>such as:</a:t>
            </a:r>
          </a:p>
          <a:p>
            <a:pPr lvl="0"/>
            <a:r>
              <a:rPr lang="en-GB" dirty="0"/>
              <a:t>Handouts</a:t>
            </a:r>
          </a:p>
          <a:p>
            <a:pPr lvl="0"/>
            <a:r>
              <a:rPr lang="en-GB" dirty="0"/>
              <a:t>Paper printouts of presentation or slideshow</a:t>
            </a:r>
          </a:p>
          <a:p>
            <a:pPr lvl="0"/>
            <a:r>
              <a:rPr lang="en-GB" dirty="0"/>
              <a:t>Worldwide web documents.</a:t>
            </a:r>
          </a:p>
          <a:p>
            <a:endParaRPr lang="en-GB" dirty="0"/>
          </a:p>
        </p:txBody>
      </p:sp>
      <p:pic>
        <p:nvPicPr>
          <p:cNvPr id="3074" name="Picture 2" descr="ID# 2061 - Paper Clip Attached to Two Sticky Note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356992"/>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4857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Prepare to create presentation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1.4 </a:t>
            </a:r>
            <a:r>
              <a:rPr lang="en-GB" sz="2800" dirty="0"/>
              <a:t>Select most appropriate application or platform to produce presentation, in accordance with available resources and organisational policies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Producing presentations</a:t>
            </a:r>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pPr marL="0" indent="0">
              <a:buNone/>
            </a:pPr>
            <a:r>
              <a:rPr lang="en-GB" b="1" dirty="0"/>
              <a:t>Some examples of applications and platforms include:</a:t>
            </a:r>
          </a:p>
          <a:p>
            <a:pPr lvl="0"/>
            <a:r>
              <a:rPr lang="en-GB" dirty="0"/>
              <a:t>Google Slides</a:t>
            </a:r>
          </a:p>
          <a:p>
            <a:pPr lvl="0"/>
            <a:r>
              <a:rPr lang="en-GB" dirty="0"/>
              <a:t>LinkedIn </a:t>
            </a:r>
            <a:r>
              <a:rPr lang="en-GB" dirty="0"/>
              <a:t>SlideShare</a:t>
            </a:r>
            <a:r>
              <a:rPr lang="en-GB" dirty="0"/>
              <a:t>  </a:t>
            </a:r>
          </a:p>
          <a:p>
            <a:pPr lvl="0"/>
            <a:r>
              <a:rPr lang="en-GB" dirty="0"/>
              <a:t>FlowVella</a:t>
            </a:r>
            <a:r>
              <a:rPr lang="en-GB" dirty="0"/>
              <a:t> </a:t>
            </a:r>
          </a:p>
          <a:p>
            <a:pPr lvl="0"/>
            <a:r>
              <a:rPr lang="en-GB" dirty="0"/>
              <a:t>Keynote  </a:t>
            </a:r>
          </a:p>
          <a:p>
            <a:pPr lvl="0"/>
            <a:r>
              <a:rPr lang="en-GB" dirty="0"/>
              <a:t>Microsoft PowerPoint  </a:t>
            </a:r>
          </a:p>
          <a:p>
            <a:pPr lvl="0"/>
            <a:r>
              <a:rPr lang="en-GB" dirty="0"/>
              <a:t>Haiku Deck </a:t>
            </a:r>
          </a:p>
          <a:p>
            <a:pPr lvl="0"/>
            <a:r>
              <a:rPr lang="en-GB" dirty="0"/>
              <a:t>SlideShark</a:t>
            </a:r>
            <a:r>
              <a:rPr lang="en-GB" dirty="0"/>
              <a:t> </a:t>
            </a:r>
          </a:p>
          <a:p>
            <a:pPr lvl="0"/>
            <a:r>
              <a:rPr lang="en-GB" dirty="0"/>
              <a:t>SlideIdea</a:t>
            </a:r>
            <a:r>
              <a:rPr lang="en-GB" dirty="0"/>
              <a:t> </a:t>
            </a:r>
          </a:p>
          <a:p>
            <a:pPr lvl="0"/>
            <a:r>
              <a:rPr lang="en-GB" dirty="0"/>
              <a:t>Showpad</a:t>
            </a:r>
            <a:endParaRPr lang="en-GB" dirty="0"/>
          </a:p>
          <a:p>
            <a:pPr lvl="0"/>
            <a:r>
              <a:rPr lang="en-GB" dirty="0"/>
              <a:t>Prezi. </a:t>
            </a:r>
          </a:p>
          <a:p>
            <a:endParaRPr lang="en-GB" dirty="0"/>
          </a:p>
        </p:txBody>
      </p:sp>
      <p:pic>
        <p:nvPicPr>
          <p:cNvPr id="4" name="Picture 3" descr="ID# 8814 - Apps Falling From Cloud Into Smart Pho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420888"/>
            <a:ext cx="3438009" cy="3528392"/>
          </a:xfrm>
          <a:prstGeom prst="rect">
            <a:avLst/>
          </a:prstGeom>
          <a:noFill/>
          <a:ln>
            <a:no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Create presentation</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2.1 </a:t>
            </a:r>
            <a:r>
              <a:rPr lang="en-GB" sz="2800" dirty="0"/>
              <a:t>Plan and prepare slides, notes and handouts according to organisational and task requirements and image and style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Planning and preparing</a:t>
            </a:r>
          </a:p>
        </p:txBody>
      </p:sp>
      <p:sp>
        <p:nvSpPr>
          <p:cNvPr id="3" name="Content Placeholder 2"/>
          <p:cNvSpPr>
            <a:spLocks noGrp="1"/>
          </p:cNvSpPr>
          <p:nvPr>
            <p:ph idx="1"/>
          </p:nvPr>
        </p:nvSpPr>
        <p:spPr/>
        <p:txBody>
          <a:bodyPr/>
          <a:lstStyle/>
          <a:p>
            <a:pPr marL="0" indent="0">
              <a:buNone/>
            </a:pPr>
            <a:r>
              <a:rPr lang="en-GB" dirty="0"/>
              <a:t>When planning and preparing slides for an electronic presentation, it is important that you take into account the requirements of the task on the whole. This will include organisational and task requirements as well as specific image and style requirements.</a:t>
            </a:r>
          </a:p>
          <a:p>
            <a:endParaRPr lang="en-GB"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Planning and preparing</a:t>
            </a:r>
          </a:p>
        </p:txBody>
      </p:sp>
      <p:sp>
        <p:nvSpPr>
          <p:cNvPr id="3" name="Content Placeholder 2"/>
          <p:cNvSpPr>
            <a:spLocks noGrp="1"/>
          </p:cNvSpPr>
          <p:nvPr>
            <p:ph idx="1"/>
          </p:nvPr>
        </p:nvSpPr>
        <p:spPr>
          <a:xfrm>
            <a:off x="467544" y="1412776"/>
            <a:ext cx="8229600" cy="5141168"/>
          </a:xfrm>
        </p:spPr>
        <p:txBody>
          <a:bodyPr>
            <a:normAutofit/>
          </a:bodyPr>
          <a:lstStyle/>
          <a:p>
            <a:pPr marL="0" indent="0">
              <a:buNone/>
            </a:pPr>
            <a:r>
              <a:rPr lang="en-GB" b="1" dirty="0" smtClean="0"/>
              <a:t>You will need to consider:</a:t>
            </a:r>
          </a:p>
          <a:p>
            <a:r>
              <a:rPr lang="en-GB" dirty="0"/>
              <a:t>Company colour scheme</a:t>
            </a:r>
          </a:p>
          <a:p>
            <a:r>
              <a:rPr lang="en-GB" dirty="0"/>
              <a:t>Company logo</a:t>
            </a:r>
          </a:p>
          <a:p>
            <a:r>
              <a:rPr lang="en-GB" dirty="0"/>
              <a:t>Corporate image</a:t>
            </a:r>
          </a:p>
          <a:p>
            <a:r>
              <a:rPr lang="en-GB" dirty="0"/>
              <a:t>Music</a:t>
            </a:r>
          </a:p>
          <a:p>
            <a:r>
              <a:rPr lang="en-GB" dirty="0"/>
              <a:t>Organisation name, time, date, </a:t>
            </a:r>
            <a:r>
              <a:rPr lang="en-GB" dirty="0" smtClean="0"/>
              <a:t>                        occasion</a:t>
            </a:r>
            <a:r>
              <a:rPr lang="en-GB" dirty="0"/>
              <a:t>, etc. in header/footer</a:t>
            </a:r>
          </a:p>
          <a:p>
            <a:r>
              <a:rPr lang="en-GB" dirty="0"/>
              <a:t>Organisational video clip</a:t>
            </a:r>
          </a:p>
          <a:p>
            <a:r>
              <a:rPr lang="en-GB" dirty="0"/>
              <a:t>Observing copyright legislation </a:t>
            </a:r>
          </a:p>
          <a:p>
            <a:r>
              <a:rPr lang="en-GB" dirty="0"/>
              <a:t>Avoiding </a:t>
            </a:r>
            <a:r>
              <a:rPr lang="en-GB" dirty="0" smtClean="0"/>
              <a:t>distractions.</a:t>
            </a:r>
            <a:endParaRPr lang="en-GB" dirty="0"/>
          </a:p>
          <a:p>
            <a:endParaRPr lang="en-GB" dirty="0"/>
          </a:p>
        </p:txBody>
      </p:sp>
      <p:pic>
        <p:nvPicPr>
          <p:cNvPr id="4" name="Picture 3" descr="ID# 17397 - Custom Colored Crayons Box - Presentation Clipart"/>
          <p:cNvPicPr/>
          <p:nvPr/>
        </p:nvPicPr>
        <p:blipFill rotWithShape="1">
          <a:blip r:embed="rId2">
            <a:extLst>
              <a:ext uri="{28A0092B-C50C-407E-A947-70E740481C1C}">
                <a14:useLocalDpi xmlns:a14="http://schemas.microsoft.com/office/drawing/2010/main" val="0"/>
              </a:ext>
            </a:extLst>
          </a:blip>
          <a:srcRect l="18258" r="6224" b="7884"/>
          <a:stretch/>
        </p:blipFill>
        <p:spPr bwMode="auto">
          <a:xfrm>
            <a:off x="5868144" y="2564904"/>
            <a:ext cx="2964378" cy="371600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581269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Create presentation</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2.2 </a:t>
            </a:r>
            <a:r>
              <a:rPr lang="en-GB" sz="2800" dirty="0"/>
              <a:t>Use application functions for consistency of design and layout, to meet identified presentation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Autofit/>
          </a:bodyPr>
          <a:lstStyle/>
          <a:p>
            <a:r>
              <a:rPr lang="en-GB" dirty="0"/>
              <a:t>Ensuring consistency of design and layout</a:t>
            </a:r>
          </a:p>
        </p:txBody>
      </p:sp>
      <p:sp>
        <p:nvSpPr>
          <p:cNvPr id="3" name="Content Placeholder 2"/>
          <p:cNvSpPr>
            <a:spLocks noGrp="1"/>
          </p:cNvSpPr>
          <p:nvPr>
            <p:ph idx="1"/>
          </p:nvPr>
        </p:nvSpPr>
        <p:spPr>
          <a:xfrm>
            <a:off x="467544" y="1988646"/>
            <a:ext cx="4752528" cy="4525963"/>
          </a:xfrm>
        </p:spPr>
        <p:txBody>
          <a:bodyPr/>
          <a:lstStyle/>
          <a:p>
            <a:pPr marL="0" indent="0">
              <a:buNone/>
            </a:pPr>
            <a:r>
              <a:rPr lang="en-GB" dirty="0"/>
              <a:t>When using different applications to  create electronic presentation, you may be required to use a variety of functions in order to ensure the consistency of the design and layout of your presentation.</a:t>
            </a:r>
          </a:p>
          <a:p>
            <a:endParaRPr lang="en-GB" dirty="0"/>
          </a:p>
        </p:txBody>
      </p:sp>
      <p:pic>
        <p:nvPicPr>
          <p:cNvPr id="4" name="Picture 3" descr="https://www.presentermedia.com/tp/CJEUlcQl/pondering_board.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2204864"/>
            <a:ext cx="3223126" cy="3142734"/>
          </a:xfrm>
          <a:prstGeom prst="rect">
            <a:avLst/>
          </a:prstGeom>
          <a:noFill/>
          <a:ln>
            <a:noFill/>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Ensuring consistency of design and layout</a:t>
            </a:r>
          </a:p>
        </p:txBody>
      </p:sp>
      <p:sp>
        <p:nvSpPr>
          <p:cNvPr id="3" name="Content Placeholder 2"/>
          <p:cNvSpPr>
            <a:spLocks noGrp="1"/>
          </p:cNvSpPr>
          <p:nvPr>
            <p:ph idx="1"/>
          </p:nvPr>
        </p:nvSpPr>
        <p:spPr>
          <a:xfrm>
            <a:off x="457200" y="1600200"/>
            <a:ext cx="8229600" cy="5069160"/>
          </a:xfrm>
        </p:spPr>
        <p:txBody>
          <a:bodyPr>
            <a:normAutofit fontScale="85000" lnSpcReduction="20000"/>
          </a:bodyPr>
          <a:lstStyle/>
          <a:p>
            <a:pPr marL="0" indent="0">
              <a:buNone/>
            </a:pPr>
            <a:r>
              <a:rPr lang="en-GB" b="1" dirty="0"/>
              <a:t>Functions, for example, may include:</a:t>
            </a:r>
          </a:p>
          <a:p>
            <a:pPr lvl="0"/>
            <a:r>
              <a:rPr lang="en-GB" dirty="0"/>
              <a:t>Editing</a:t>
            </a:r>
          </a:p>
          <a:p>
            <a:pPr lvl="0"/>
            <a:r>
              <a:rPr lang="en-GB" dirty="0"/>
              <a:t>Spell checking</a:t>
            </a:r>
          </a:p>
          <a:p>
            <a:pPr lvl="0"/>
            <a:r>
              <a:rPr lang="en-GB" dirty="0"/>
              <a:t>Using styles</a:t>
            </a:r>
          </a:p>
          <a:p>
            <a:pPr lvl="0"/>
            <a:r>
              <a:rPr lang="en-GB" dirty="0"/>
              <a:t>Backgrounds</a:t>
            </a:r>
          </a:p>
          <a:p>
            <a:pPr lvl="0"/>
            <a:r>
              <a:rPr lang="en-GB" dirty="0"/>
              <a:t>Colour schemes</a:t>
            </a:r>
          </a:p>
          <a:p>
            <a:pPr lvl="0"/>
            <a:r>
              <a:rPr lang="en-GB" dirty="0"/>
              <a:t>Creating templates</a:t>
            </a:r>
          </a:p>
          <a:p>
            <a:pPr lvl="0"/>
            <a:r>
              <a:rPr lang="en-GB" dirty="0"/>
              <a:t>Handout master</a:t>
            </a:r>
          </a:p>
          <a:p>
            <a:pPr lvl="0"/>
            <a:r>
              <a:rPr lang="en-GB" dirty="0"/>
              <a:t>Importing outlines from other applications</a:t>
            </a:r>
          </a:p>
          <a:p>
            <a:pPr lvl="0"/>
            <a:r>
              <a:rPr lang="en-GB" dirty="0"/>
              <a:t>Importing images and graphics</a:t>
            </a:r>
          </a:p>
          <a:p>
            <a:pPr lvl="0"/>
            <a:r>
              <a:rPr lang="en-GB" dirty="0"/>
              <a:t>Notes master</a:t>
            </a:r>
          </a:p>
          <a:p>
            <a:pPr lvl="0"/>
            <a:r>
              <a:rPr lang="en-GB" dirty="0"/>
              <a:t>Placeholders</a:t>
            </a:r>
          </a:p>
          <a:p>
            <a:pPr lvl="0"/>
            <a:r>
              <a:rPr lang="en-GB" dirty="0"/>
              <a:t>Slide master. </a:t>
            </a:r>
          </a:p>
          <a:p>
            <a:endParaRPr lang="en-GB" dirty="0"/>
          </a:p>
        </p:txBody>
      </p:sp>
      <p:pic>
        <p:nvPicPr>
          <p:cNvPr id="4" name="Picture 3" descr="ID# 1680 - Stickman Question Mark Thinking - Presentation Clipart"/>
          <p:cNvPicPr/>
          <p:nvPr/>
        </p:nvPicPr>
        <p:blipFill rotWithShape="1">
          <a:blip r:embed="rId2">
            <a:extLst>
              <a:ext uri="{28A0092B-C50C-407E-A947-70E740481C1C}">
                <a14:useLocalDpi xmlns:a14="http://schemas.microsoft.com/office/drawing/2010/main" val="0"/>
              </a:ext>
            </a:extLst>
          </a:blip>
          <a:srcRect l="12449" r="11619"/>
          <a:stretch/>
        </p:blipFill>
        <p:spPr bwMode="auto">
          <a:xfrm>
            <a:off x="6094412" y="1412776"/>
            <a:ext cx="2576696" cy="32403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4368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Create presentation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2.3 </a:t>
            </a:r>
            <a:r>
              <a:rPr lang="en-GB" sz="2800" dirty="0"/>
              <a:t>Balance presentation features for visual impact and emphasis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Balancing presentation features</a:t>
            </a:r>
          </a:p>
        </p:txBody>
      </p:sp>
      <p:sp>
        <p:nvSpPr>
          <p:cNvPr id="3" name="Content Placeholder 2"/>
          <p:cNvSpPr>
            <a:spLocks noGrp="1"/>
          </p:cNvSpPr>
          <p:nvPr>
            <p:ph idx="1"/>
          </p:nvPr>
        </p:nvSpPr>
        <p:spPr/>
        <p:txBody>
          <a:bodyPr/>
          <a:lstStyle/>
          <a:p>
            <a:pPr marL="0" indent="0">
              <a:buNone/>
            </a:pPr>
            <a:r>
              <a:rPr lang="en-GB" dirty="0"/>
              <a:t>There are a variety of presentation features that may be incorporated for the purpose of enhancing visual impact and emphasis. However, you will need to select such features with care in order to achieve balance within your presentations. Images and other visual elements may be added to highlight the meanings of text for increased audience understanding. </a:t>
            </a:r>
          </a:p>
          <a:p>
            <a:endParaRPr lang="en-GB"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Balancing presentation features</a:t>
            </a:r>
          </a:p>
        </p:txBody>
      </p:sp>
      <p:sp>
        <p:nvSpPr>
          <p:cNvPr id="3" name="Content Placeholder 2"/>
          <p:cNvSpPr>
            <a:spLocks noGrp="1"/>
          </p:cNvSpPr>
          <p:nvPr>
            <p:ph idx="1"/>
          </p:nvPr>
        </p:nvSpPr>
        <p:spPr>
          <a:xfrm>
            <a:off x="457200" y="1600200"/>
            <a:ext cx="8229600" cy="4781128"/>
          </a:xfrm>
        </p:spPr>
        <p:txBody>
          <a:bodyPr>
            <a:normAutofit/>
          </a:bodyPr>
          <a:lstStyle/>
          <a:p>
            <a:pPr marL="0" indent="0">
              <a:buNone/>
            </a:pPr>
            <a:r>
              <a:rPr lang="en-GB" b="1" dirty="0"/>
              <a:t>You might include features such as:</a:t>
            </a:r>
          </a:p>
          <a:p>
            <a:r>
              <a:rPr lang="en-GB" dirty="0"/>
              <a:t>Animation</a:t>
            </a:r>
          </a:p>
          <a:p>
            <a:r>
              <a:rPr lang="en-GB" dirty="0"/>
              <a:t>Charts</a:t>
            </a:r>
          </a:p>
          <a:p>
            <a:r>
              <a:rPr lang="en-GB" dirty="0"/>
              <a:t>Graphics</a:t>
            </a:r>
          </a:p>
          <a:p>
            <a:r>
              <a:rPr lang="en-GB" dirty="0"/>
              <a:t>Headlines or titles</a:t>
            </a:r>
          </a:p>
          <a:p>
            <a:r>
              <a:rPr lang="en-GB" dirty="0"/>
              <a:t>Illustrations</a:t>
            </a:r>
          </a:p>
          <a:p>
            <a:r>
              <a:rPr lang="en-GB" dirty="0"/>
              <a:t>Logos</a:t>
            </a:r>
          </a:p>
          <a:p>
            <a:r>
              <a:rPr lang="en-GB" dirty="0" smtClean="0"/>
              <a:t>Music</a:t>
            </a:r>
          </a:p>
          <a:p>
            <a:r>
              <a:rPr lang="en-GB" dirty="0" smtClean="0"/>
              <a:t>Etc.</a:t>
            </a:r>
            <a:endParaRPr lang="en-GB" dirty="0"/>
          </a:p>
          <a:p>
            <a:endParaRPr lang="en-GB" dirty="0"/>
          </a:p>
        </p:txBody>
      </p:sp>
      <p:pic>
        <p:nvPicPr>
          <p:cNvPr id="4" name="Picture 3" descr="ID# 16310 - Figure Sitting On Eight Not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644008" y="2852936"/>
            <a:ext cx="3385041" cy="3313033"/>
          </a:xfrm>
          <a:prstGeom prst="rect">
            <a:avLst/>
          </a:prstGeom>
          <a:noFill/>
          <a:ln>
            <a:noFill/>
          </a:ln>
        </p:spPr>
      </p:pic>
    </p:spTree>
    <p:extLst>
      <p:ext uri="{BB962C8B-B14F-4D97-AF65-F5344CB8AC3E}">
        <p14:creationId xmlns:p14="http://schemas.microsoft.com/office/powerpoint/2010/main" val="284449759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Create presentation</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2.4 </a:t>
            </a:r>
            <a:r>
              <a:rPr lang="en-GB" sz="2800" dirty="0"/>
              <a:t>Use advanced application features to streamline and customise presentation for different audiences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advanced features</a:t>
            </a:r>
          </a:p>
        </p:txBody>
      </p:sp>
      <p:sp>
        <p:nvSpPr>
          <p:cNvPr id="3" name="Content Placeholder 2"/>
          <p:cNvSpPr>
            <a:spLocks noGrp="1"/>
          </p:cNvSpPr>
          <p:nvPr>
            <p:ph idx="1"/>
          </p:nvPr>
        </p:nvSpPr>
        <p:spPr/>
        <p:txBody>
          <a:bodyPr/>
          <a:lstStyle/>
          <a:p>
            <a:pPr marL="0" indent="0">
              <a:buNone/>
            </a:pPr>
            <a:r>
              <a:rPr lang="en-GB" dirty="0"/>
              <a:t>There are many advanced features which can be used to add curb-appeal to your presentation and make it stand out. </a:t>
            </a:r>
            <a:endParaRPr lang="en-GB" dirty="0" smtClean="0"/>
          </a:p>
          <a:p>
            <a:pPr marL="0" indent="0">
              <a:buNone/>
            </a:pPr>
            <a:r>
              <a:rPr lang="en-GB" b="1" dirty="0" smtClean="0"/>
              <a:t>For example, you might use:</a:t>
            </a:r>
          </a:p>
          <a:p>
            <a:r>
              <a:rPr lang="en-GB" dirty="0" smtClean="0"/>
              <a:t>Agenda slides</a:t>
            </a:r>
          </a:p>
          <a:p>
            <a:r>
              <a:rPr lang="en-GB" dirty="0" smtClean="0"/>
              <a:t>Custom show.</a:t>
            </a:r>
            <a:endParaRPr lang="en-GB" dirty="0"/>
          </a:p>
        </p:txBody>
      </p:sp>
      <p:pic>
        <p:nvPicPr>
          <p:cNvPr id="4" name="Picture 3" descr="https://www.presentermedia.com/tp/LglqAT5m/flipboard_colored_pc.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2636912"/>
            <a:ext cx="2025015" cy="3562350"/>
          </a:xfrm>
          <a:prstGeom prst="rect">
            <a:avLst/>
          </a:prstGeom>
          <a:noFill/>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Create presentation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2.5 </a:t>
            </a:r>
            <a:r>
              <a:rPr lang="en-GB" sz="2800" dirty="0"/>
              <a:t>Prepare presentation within designated timeline</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Designated timelines</a:t>
            </a:r>
          </a:p>
        </p:txBody>
      </p:sp>
      <p:sp>
        <p:nvSpPr>
          <p:cNvPr id="3" name="Content Placeholder 2"/>
          <p:cNvSpPr>
            <a:spLocks noGrp="1"/>
          </p:cNvSpPr>
          <p:nvPr>
            <p:ph idx="1"/>
          </p:nvPr>
        </p:nvSpPr>
        <p:spPr/>
        <p:txBody>
          <a:bodyPr/>
          <a:lstStyle/>
          <a:p>
            <a:pPr marL="0" indent="0">
              <a:buNone/>
            </a:pPr>
            <a:r>
              <a:rPr lang="en-GB" b="1" dirty="0"/>
              <a:t>Designated timelines may include:</a:t>
            </a:r>
          </a:p>
          <a:p>
            <a:pPr lvl="0"/>
            <a:r>
              <a:rPr lang="en-GB" dirty="0"/>
              <a:t>Organisational timeline, e.g. deadline requirements</a:t>
            </a:r>
          </a:p>
          <a:p>
            <a:pPr lvl="0"/>
            <a:r>
              <a:rPr lang="en-GB" dirty="0"/>
              <a:t>Timeline agreed with internal/external client</a:t>
            </a:r>
          </a:p>
          <a:p>
            <a:pPr lvl="0"/>
            <a:r>
              <a:rPr lang="en-GB" dirty="0"/>
              <a:t>Timeline agreed with supervisor/person requiring document.</a:t>
            </a:r>
          </a:p>
          <a:p>
            <a:endParaRPr lang="en-GB" dirty="0"/>
          </a:p>
        </p:txBody>
      </p:sp>
      <p:pic>
        <p:nvPicPr>
          <p:cNvPr id="4" name="Picture 3" descr="Fotolia_26734401_S.jpg"/>
          <p:cNvPicPr/>
          <p:nvPr/>
        </p:nvPicPr>
        <p:blipFill rotWithShape="1">
          <a:blip r:embed="rId2">
            <a:extLst>
              <a:ext uri="{28A0092B-C50C-407E-A947-70E740481C1C}">
                <a14:useLocalDpi xmlns:a14="http://schemas.microsoft.com/office/drawing/2010/main" val="0"/>
              </a:ext>
            </a:extLst>
          </a:blip>
          <a:srcRect l="9809" r="11968"/>
          <a:stretch/>
        </p:blipFill>
        <p:spPr bwMode="auto">
          <a:xfrm>
            <a:off x="5868144" y="3789040"/>
            <a:ext cx="2172970" cy="2778760"/>
          </a:xfrm>
          <a:prstGeom prst="rect">
            <a:avLst/>
          </a:prstGeom>
          <a:no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management</a:t>
            </a:r>
          </a:p>
        </p:txBody>
      </p:sp>
      <p:sp>
        <p:nvSpPr>
          <p:cNvPr id="3" name="Content Placeholder 2"/>
          <p:cNvSpPr>
            <a:spLocks noGrp="1"/>
          </p:cNvSpPr>
          <p:nvPr>
            <p:ph idx="1"/>
          </p:nvPr>
        </p:nvSpPr>
        <p:spPr/>
        <p:txBody>
          <a:bodyPr/>
          <a:lstStyle/>
          <a:p>
            <a:pPr marL="0" indent="0">
              <a:buNone/>
            </a:pPr>
            <a:r>
              <a:rPr lang="en-GB" b="1" dirty="0"/>
              <a:t>Good time management tips may include:</a:t>
            </a:r>
          </a:p>
          <a:p>
            <a:pPr lvl="0"/>
            <a:r>
              <a:rPr lang="en-GB" dirty="0"/>
              <a:t>Recording your deadlines</a:t>
            </a:r>
          </a:p>
          <a:p>
            <a:pPr lvl="0"/>
            <a:r>
              <a:rPr lang="en-GB" dirty="0"/>
              <a:t>Prioritising your tasks </a:t>
            </a:r>
          </a:p>
          <a:p>
            <a:pPr lvl="0"/>
            <a:r>
              <a:rPr lang="en-GB" dirty="0"/>
              <a:t>Keeping track of your progress</a:t>
            </a:r>
          </a:p>
          <a:p>
            <a:pPr lvl="0"/>
            <a:r>
              <a:rPr lang="en-GB" dirty="0"/>
              <a:t>Knowing how to deal with possible </a:t>
            </a:r>
            <a:r>
              <a:rPr lang="en-GB" dirty="0" smtClean="0"/>
              <a:t>                   problems </a:t>
            </a:r>
            <a:r>
              <a:rPr lang="en-GB" dirty="0"/>
              <a:t>that may arise. </a:t>
            </a:r>
          </a:p>
          <a:p>
            <a:endParaRPr lang="en-GB" dirty="0"/>
          </a:p>
        </p:txBody>
      </p:sp>
      <p:pic>
        <p:nvPicPr>
          <p:cNvPr id="4" name="Picture 3" descr="figure_juggling_time.gif"/>
          <p:cNvPicPr/>
          <p:nvPr/>
        </p:nvPicPr>
        <p:blipFill>
          <a:blip r:embed="rId2">
            <a:extLst>
              <a:ext uri="{28A0092B-C50C-407E-A947-70E740481C1C}">
                <a14:useLocalDpi xmlns:a14="http://schemas.microsoft.com/office/drawing/2010/main" val="0"/>
              </a:ext>
            </a:extLst>
          </a:blip>
          <a:srcRect/>
          <a:stretch>
            <a:fillRect/>
          </a:stretch>
        </p:blipFill>
        <p:spPr bwMode="auto">
          <a:xfrm>
            <a:off x="5969592" y="2276872"/>
            <a:ext cx="2380352" cy="3960440"/>
          </a:xfrm>
          <a:prstGeom prst="rect">
            <a:avLst/>
          </a:prstGeom>
          <a:noFill/>
        </p:spPr>
      </p:pic>
    </p:spTree>
    <p:extLst>
      <p:ext uri="{BB962C8B-B14F-4D97-AF65-F5344CB8AC3E}">
        <p14:creationId xmlns:p14="http://schemas.microsoft.com/office/powerpoint/2010/main" val="7167077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Create presentation</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2.6 </a:t>
            </a:r>
            <a:r>
              <a:rPr lang="en-GB" sz="2800" dirty="0"/>
              <a:t>Use relevant help functions to overcome issues relating to presentation creation, if necessary</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 functions</a:t>
            </a:r>
          </a:p>
        </p:txBody>
      </p:sp>
      <p:sp>
        <p:nvSpPr>
          <p:cNvPr id="3" name="Content Placeholder 2"/>
          <p:cNvSpPr>
            <a:spLocks noGrp="1"/>
          </p:cNvSpPr>
          <p:nvPr>
            <p:ph idx="1"/>
          </p:nvPr>
        </p:nvSpPr>
        <p:spPr/>
        <p:txBody>
          <a:bodyPr/>
          <a:lstStyle/>
          <a:p>
            <a:pPr marL="0" indent="0">
              <a:buNone/>
            </a:pPr>
            <a:r>
              <a:rPr lang="en-GB" dirty="0"/>
              <a:t>Getting to grips with presentation software can take some time, especially with those advanced functions we’re not always so familiar with. All applications available for producing electronic presentations will have help functions available for when you need assistance, and it will be a good idea to make use of these when you find yourself stuck.</a:t>
            </a:r>
          </a:p>
          <a:p>
            <a:endParaRPr lang="en-GB"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Finalise presentation</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3.1 </a:t>
            </a:r>
            <a:r>
              <a:rPr lang="en-GB" sz="2800" dirty="0"/>
              <a:t>Check presentation for spelling and consistency in presentation features and style, in accordance with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Checking the presentation</a:t>
            </a:r>
          </a:p>
        </p:txBody>
      </p:sp>
      <p:sp>
        <p:nvSpPr>
          <p:cNvPr id="3" name="Content Placeholder 2"/>
          <p:cNvSpPr>
            <a:spLocks noGrp="1"/>
          </p:cNvSpPr>
          <p:nvPr>
            <p:ph idx="1"/>
          </p:nvPr>
        </p:nvSpPr>
        <p:spPr/>
        <p:txBody>
          <a:bodyPr/>
          <a:lstStyle/>
          <a:p>
            <a:pPr marL="0" indent="0">
              <a:buNone/>
            </a:pPr>
            <a:r>
              <a:rPr lang="en-GB" b="1" dirty="0"/>
              <a:t>Follow these tips for successful proofreading:</a:t>
            </a:r>
          </a:p>
          <a:p>
            <a:pPr lvl="0"/>
            <a:r>
              <a:rPr lang="en-GB" dirty="0"/>
              <a:t>Make sure you know what you are looking for</a:t>
            </a:r>
          </a:p>
          <a:p>
            <a:pPr lvl="0"/>
            <a:r>
              <a:rPr lang="en-GB" dirty="0"/>
              <a:t>Work from a printout</a:t>
            </a:r>
          </a:p>
          <a:p>
            <a:pPr lvl="0"/>
            <a:r>
              <a:rPr lang="en-GB" dirty="0"/>
              <a:t>Read out loud</a:t>
            </a:r>
          </a:p>
          <a:p>
            <a:pPr lvl="0"/>
            <a:r>
              <a:rPr lang="en-GB" dirty="0"/>
              <a:t>Cover lines below with blank sheet of paper</a:t>
            </a:r>
          </a:p>
          <a:p>
            <a:pPr lvl="0"/>
            <a:r>
              <a:rPr lang="en-GB" dirty="0"/>
              <a:t>Work in a way that suits you.</a:t>
            </a:r>
          </a:p>
          <a:p>
            <a:endParaRPr lang="en-GB" dirty="0"/>
          </a:p>
        </p:txBody>
      </p:sp>
      <p:pic>
        <p:nvPicPr>
          <p:cNvPr id="4" name="Picture 3" descr="ID# 5957 - Stick Figures Carrying X Mark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940151" y="4221088"/>
            <a:ext cx="2357889" cy="2501905"/>
          </a:xfrm>
          <a:prstGeom prst="rect">
            <a:avLst/>
          </a:prstGeom>
          <a:noFill/>
          <a:ln>
            <a:noFill/>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Ensuring consistency</a:t>
            </a:r>
          </a:p>
        </p:txBody>
      </p:sp>
      <p:sp>
        <p:nvSpPr>
          <p:cNvPr id="3" name="Content Placeholder 2"/>
          <p:cNvSpPr>
            <a:spLocks noGrp="1"/>
          </p:cNvSpPr>
          <p:nvPr>
            <p:ph idx="1"/>
          </p:nvPr>
        </p:nvSpPr>
        <p:spPr/>
        <p:txBody>
          <a:bodyPr/>
          <a:lstStyle/>
          <a:p>
            <a:pPr marL="0" indent="0">
              <a:buNone/>
            </a:pPr>
            <a:r>
              <a:rPr lang="en-GB" b="1" dirty="0"/>
              <a:t>The use of styles may allow you to quickly create a consistent presentation incorporating:</a:t>
            </a:r>
          </a:p>
          <a:p>
            <a:pPr lvl="0"/>
            <a:r>
              <a:rPr lang="en-GB" dirty="0"/>
              <a:t>Different sizes, colours, and fonts for headings</a:t>
            </a:r>
          </a:p>
          <a:p>
            <a:pPr lvl="0"/>
            <a:r>
              <a:rPr lang="en-GB" dirty="0"/>
              <a:t>Bullet lists that are indented</a:t>
            </a:r>
          </a:p>
          <a:p>
            <a:pPr lvl="0"/>
            <a:r>
              <a:rPr lang="en-GB" dirty="0"/>
              <a:t>Contrasting colour to emphasise text</a:t>
            </a:r>
          </a:p>
          <a:p>
            <a:pPr lvl="0"/>
            <a:r>
              <a:rPr lang="en-GB" dirty="0"/>
              <a:t>Particular paragraph spacing. </a:t>
            </a:r>
          </a:p>
          <a:p>
            <a:endParaRPr lang="en-GB" dirty="0"/>
          </a:p>
        </p:txBody>
      </p:sp>
      <p:pic>
        <p:nvPicPr>
          <p:cNvPr id="4" name="Picture 3" descr="ID# 8569 - Clipboard With A Checkmark - Presentation Clipart"/>
          <p:cNvPicPr/>
          <p:nvPr/>
        </p:nvPicPr>
        <p:blipFill rotWithShape="1">
          <a:blip r:embed="rId2">
            <a:extLst>
              <a:ext uri="{28A0092B-C50C-407E-A947-70E740481C1C}">
                <a14:useLocalDpi xmlns:a14="http://schemas.microsoft.com/office/drawing/2010/main" val="0"/>
              </a:ext>
            </a:extLst>
          </a:blip>
          <a:srcRect l="8867"/>
          <a:stretch/>
        </p:blipFill>
        <p:spPr bwMode="auto">
          <a:xfrm>
            <a:off x="6156176" y="4077072"/>
            <a:ext cx="2196465" cy="241046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8914163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Finalise presentation</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3.2 </a:t>
            </a:r>
            <a:r>
              <a:rPr lang="en-GB" sz="2800" dirty="0"/>
              <a:t>Prepare presentation materials for delivery in accordance with presenter or audience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Preparing presentation materials</a:t>
            </a:r>
          </a:p>
        </p:txBody>
      </p:sp>
      <p:sp>
        <p:nvSpPr>
          <p:cNvPr id="3" name="Content Placeholder 2"/>
          <p:cNvSpPr>
            <a:spLocks noGrp="1"/>
          </p:cNvSpPr>
          <p:nvPr>
            <p:ph idx="1"/>
          </p:nvPr>
        </p:nvSpPr>
        <p:spPr>
          <a:xfrm>
            <a:off x="457200" y="1600200"/>
            <a:ext cx="8229600" cy="4925144"/>
          </a:xfrm>
        </p:spPr>
        <p:txBody>
          <a:bodyPr>
            <a:normAutofit/>
          </a:bodyPr>
          <a:lstStyle/>
          <a:p>
            <a:pPr marL="0" indent="0">
              <a:buNone/>
            </a:pPr>
            <a:r>
              <a:rPr lang="en-GB" b="1" dirty="0"/>
              <a:t>The types of presentation materials that may need to be prepared include:</a:t>
            </a:r>
          </a:p>
          <a:p>
            <a:pPr lvl="0"/>
            <a:r>
              <a:rPr lang="en-GB" dirty="0"/>
              <a:t>Handouts</a:t>
            </a:r>
          </a:p>
          <a:p>
            <a:pPr lvl="0"/>
            <a:r>
              <a:rPr lang="en-GB" dirty="0"/>
              <a:t>Outlines</a:t>
            </a:r>
          </a:p>
          <a:p>
            <a:pPr lvl="0"/>
            <a:r>
              <a:rPr lang="en-GB" dirty="0"/>
              <a:t>Overhead transparencies </a:t>
            </a:r>
          </a:p>
          <a:p>
            <a:pPr lvl="0"/>
            <a:r>
              <a:rPr lang="en-GB" dirty="0"/>
              <a:t>Paper printouts of presentation/slideshow </a:t>
            </a:r>
          </a:p>
          <a:p>
            <a:pPr lvl="0"/>
            <a:r>
              <a:rPr lang="en-GB" dirty="0"/>
              <a:t>Speaker notes</a:t>
            </a:r>
          </a:p>
          <a:p>
            <a:pPr lvl="0"/>
            <a:r>
              <a:rPr lang="en-GB" dirty="0"/>
              <a:t>35 mm slides</a:t>
            </a:r>
          </a:p>
          <a:p>
            <a:pPr lvl="0"/>
            <a:r>
              <a:rPr lang="en-GB" dirty="0"/>
              <a:t>Worldwide web documents. </a:t>
            </a:r>
          </a:p>
          <a:p>
            <a:endParaRPr lang="en-GB" dirty="0"/>
          </a:p>
        </p:txBody>
      </p:sp>
      <p:pic>
        <p:nvPicPr>
          <p:cNvPr id="4" name="Picture 3" descr="ID# 9226 - Folders Connected Into Cloud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521518"/>
            <a:ext cx="2185035" cy="2185035"/>
          </a:xfrm>
          <a:prstGeom prst="rect">
            <a:avLst/>
          </a:prstGeom>
          <a:noFill/>
          <a:ln>
            <a:noFill/>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Finalise presentation</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3.3 </a:t>
            </a:r>
            <a:r>
              <a:rPr lang="en-GB" sz="2800" dirty="0"/>
              <a:t>Name and store presentation appropriately, in accordance with organisational requirements and exit application without information loss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Naming presentations</a:t>
            </a:r>
          </a:p>
        </p:txBody>
      </p:sp>
      <p:sp>
        <p:nvSpPr>
          <p:cNvPr id="3" name="Content Placeholder 2"/>
          <p:cNvSpPr>
            <a:spLocks noGrp="1"/>
          </p:cNvSpPr>
          <p:nvPr>
            <p:ph idx="1"/>
          </p:nvPr>
        </p:nvSpPr>
        <p:spPr/>
        <p:txBody>
          <a:bodyPr/>
          <a:lstStyle/>
          <a:p>
            <a:pPr marL="0" indent="0">
              <a:buNone/>
            </a:pPr>
            <a:r>
              <a:rPr lang="en-GB" dirty="0"/>
              <a:t>You should name your presentation something specific. For example, you might use the name of the person/company you have created the presentation for, or the subject of the presentation itself. Try to select a name which differentiates this presentation from the others.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Storing presentations</a:t>
            </a:r>
          </a:p>
        </p:txBody>
      </p:sp>
      <p:sp>
        <p:nvSpPr>
          <p:cNvPr id="3" name="Content Placeholder 2"/>
          <p:cNvSpPr>
            <a:spLocks noGrp="1"/>
          </p:cNvSpPr>
          <p:nvPr>
            <p:ph idx="1"/>
          </p:nvPr>
        </p:nvSpPr>
        <p:spPr/>
        <p:txBody>
          <a:bodyPr/>
          <a:lstStyle/>
          <a:p>
            <a:pPr marL="0" indent="0">
              <a:buNone/>
            </a:pPr>
            <a:r>
              <a:rPr lang="en-GB" dirty="0"/>
              <a:t>Presentations should be stored in a safe, but easily accessible place. Try to avoid saving presentations in the depths of the folders on your device; this won’t make it easy for you to find access when needed. </a:t>
            </a:r>
          </a:p>
        </p:txBody>
      </p:sp>
      <p:pic>
        <p:nvPicPr>
          <p:cNvPr id="4" name="Picture 3" descr="https://www.presentermedia.com/tp/gkd8S0Gy/stick_figures_carrying_folder.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3645024"/>
            <a:ext cx="3211949" cy="2664296"/>
          </a:xfrm>
          <a:prstGeom prst="rect">
            <a:avLst/>
          </a:prstGeom>
          <a:noFill/>
          <a:ln>
            <a:noFill/>
          </a:ln>
        </p:spPr>
      </p:pic>
    </p:spTree>
    <p:extLst>
      <p:ext uri="{BB962C8B-B14F-4D97-AF65-F5344CB8AC3E}">
        <p14:creationId xmlns:p14="http://schemas.microsoft.com/office/powerpoint/2010/main" val="65970274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Exiting applications</a:t>
            </a:r>
          </a:p>
        </p:txBody>
      </p:sp>
      <p:sp>
        <p:nvSpPr>
          <p:cNvPr id="3" name="Content Placeholder 2"/>
          <p:cNvSpPr>
            <a:spLocks noGrp="1"/>
          </p:cNvSpPr>
          <p:nvPr>
            <p:ph idx="1"/>
          </p:nvPr>
        </p:nvSpPr>
        <p:spPr/>
        <p:txBody>
          <a:bodyPr/>
          <a:lstStyle/>
          <a:p>
            <a:pPr marL="0" indent="0">
              <a:buNone/>
            </a:pPr>
            <a:r>
              <a:rPr lang="en-GB" dirty="0"/>
              <a:t>Finally, you will need to exit the application without losing the presentation you have created, or any other supporting documents. How you do this will depend on the specific application you are using, but it should be a fairly straightforward process. </a:t>
            </a:r>
          </a:p>
        </p:txBody>
      </p:sp>
    </p:spTree>
    <p:extLst>
      <p:ext uri="{BB962C8B-B14F-4D97-AF65-F5344CB8AC3E}">
        <p14:creationId xmlns:p14="http://schemas.microsoft.com/office/powerpoint/2010/main" val="137550312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1024</TotalTime>
  <Words>1255</Words>
  <Application>Microsoft Office PowerPoint</Application>
  <PresentationFormat>On-screen Show (4:3)</PresentationFormat>
  <Paragraphs>219</Paragraphs>
  <Slides>53</Slides>
  <Notes>28</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Prepare to create presentation</vt:lpstr>
      <vt:lpstr>Ergonomic requirements</vt:lpstr>
      <vt:lpstr> Activity 1A  </vt:lpstr>
      <vt:lpstr>Prepare to create presentation</vt:lpstr>
      <vt:lpstr>Purpose</vt:lpstr>
      <vt:lpstr>Audience</vt:lpstr>
      <vt:lpstr>Mode of presentation</vt:lpstr>
      <vt:lpstr>Consulting with author/ presenter</vt:lpstr>
      <vt:lpstr> Activity 1B  </vt:lpstr>
      <vt:lpstr>Prepare to create presentation</vt:lpstr>
      <vt:lpstr>Supporting equipment</vt:lpstr>
      <vt:lpstr>Supporting documents</vt:lpstr>
      <vt:lpstr> Activity 1C  </vt:lpstr>
      <vt:lpstr>Prepare to create presentation</vt:lpstr>
      <vt:lpstr>Producing presentations</vt:lpstr>
      <vt:lpstr> Activity 1D  </vt:lpstr>
      <vt:lpstr>Create presentation</vt:lpstr>
      <vt:lpstr>Planning and preparing</vt:lpstr>
      <vt:lpstr>Planning and preparing</vt:lpstr>
      <vt:lpstr> Activity 2A  </vt:lpstr>
      <vt:lpstr>Create presentation</vt:lpstr>
      <vt:lpstr>Ensuring consistency of design and layout</vt:lpstr>
      <vt:lpstr>Ensuring consistency of design and layout</vt:lpstr>
      <vt:lpstr> Activity 2B  </vt:lpstr>
      <vt:lpstr>Create presentation</vt:lpstr>
      <vt:lpstr>Balancing presentation features</vt:lpstr>
      <vt:lpstr>Balancing presentation features</vt:lpstr>
      <vt:lpstr> Activity 2C  </vt:lpstr>
      <vt:lpstr>Create presentation</vt:lpstr>
      <vt:lpstr>Using advanced features</vt:lpstr>
      <vt:lpstr> Activity 2D  </vt:lpstr>
      <vt:lpstr>Create presentation</vt:lpstr>
      <vt:lpstr>Designated timelines</vt:lpstr>
      <vt:lpstr>Time management</vt:lpstr>
      <vt:lpstr> Activity 2E  </vt:lpstr>
      <vt:lpstr>Create presentation</vt:lpstr>
      <vt:lpstr>Help functions</vt:lpstr>
      <vt:lpstr> Activity 2F  </vt:lpstr>
      <vt:lpstr>Finalise presentation</vt:lpstr>
      <vt:lpstr>Checking the presentation</vt:lpstr>
      <vt:lpstr>Ensuring consistency</vt:lpstr>
      <vt:lpstr> Activity 3A  </vt:lpstr>
      <vt:lpstr>Finalise presentation</vt:lpstr>
      <vt:lpstr>Preparing presentation materials</vt:lpstr>
      <vt:lpstr> Activity 3B  </vt:lpstr>
      <vt:lpstr>Finalise presentation</vt:lpstr>
      <vt:lpstr>Naming presentations</vt:lpstr>
      <vt:lpstr>Storing presentations</vt:lpstr>
      <vt:lpstr>Exiting applications</vt:lpstr>
      <vt:lpstr> Activity 3C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Kelsey</cp:lastModifiedBy>
  <cp:revision>257</cp:revision>
  <dcterms:created xsi:type="dcterms:W3CDTF">2011-08-26T06:48:04Z</dcterms:created>
  <dcterms:modified xsi:type="dcterms:W3CDTF">2018-11-12T15:50:22Z</dcterms:modified>
</cp:coreProperties>
</file>