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91" d="100"/>
          <a:sy n="91" d="100"/>
        </p:scale>
        <p:origin x="208" y="8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37B2F-A149-0946-90CA-734D387DDF5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EE1F953-32D5-7842-8983-135A474DF0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C65EE98-BFA8-D143-9BC8-5ACF7604B2D5}"/>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089BEF54-A9FD-DB46-8E27-E204B47F964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DA3B740-A413-6843-8977-7A0891632F24}"/>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596461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86889-8D7D-0742-8228-53162199F3F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B8A7FA2-A8C1-2849-ACA6-B62B38479D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A6956C-93AF-3E4E-8EE9-05F61F846036}"/>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4D227F8C-195D-F448-8C86-E5B5B7F8A2F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9C069FA-0946-C044-8325-D8D4BABD484E}"/>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23675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88D2B-0C0A-5444-9E2E-AC7F4A5F8E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C26728E-9EC4-9D42-BEF1-3F2645678D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CFDD5D2-821B-BC4A-97DC-347BFA601B42}"/>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2900AB1F-652E-1942-9CB3-B5EBDEDB0BA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B741456-1DE6-9143-8C67-8C8324FE3BE0}"/>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229641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2E2D9-F6DC-D346-9C20-2C9B29822AB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6C827FD-C1AB-CA40-B174-6A29D2F032D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CC383F4-3C3F-454C-A95E-A79F948001B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23D9DA6-112C-524A-8918-DBF74557BF28}"/>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6" name="Footer Placeholder 5">
            <a:extLst>
              <a:ext uri="{FF2B5EF4-FFF2-40B4-BE49-F238E27FC236}">
                <a16:creationId xmlns:a16="http://schemas.microsoft.com/office/drawing/2014/main" id="{7BA4BE09-7068-764C-B3A6-BAD2A7ACF63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2B9A7E4-E866-7C4D-ABC9-B4B2482D61CF}"/>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051503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6F596-6BEC-6C49-9143-98FFB3C3461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7A800CD-F4DC-E84D-9C1F-78FF45BDE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396BF2C-2698-9049-BDF7-B5A98747AEA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FF330DC-6286-B24C-BAE9-B6D945A4D6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A5D99E4-6A03-F44B-9898-E0376841431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08884D4-3921-674B-992D-1899706AB9ED}"/>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8" name="Footer Placeholder 7">
            <a:extLst>
              <a:ext uri="{FF2B5EF4-FFF2-40B4-BE49-F238E27FC236}">
                <a16:creationId xmlns:a16="http://schemas.microsoft.com/office/drawing/2014/main" id="{16DD7007-2176-8043-8F65-09B08102D9A9}"/>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629F3F9C-DE45-3F41-BA88-C68188DE264C}"/>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578653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4D589-F863-0D48-B51B-ED574281B6B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8BD51A2-D613-834D-8287-F0294C0174DF}"/>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4" name="Footer Placeholder 3">
            <a:extLst>
              <a:ext uri="{FF2B5EF4-FFF2-40B4-BE49-F238E27FC236}">
                <a16:creationId xmlns:a16="http://schemas.microsoft.com/office/drawing/2014/main" id="{1D28FB66-14C0-F840-A347-290A895DFDF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A7A5BC6E-E2A7-7C4F-8145-D9CB1C49A746}"/>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621132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31A68A-C4FF-1044-8116-150422235957}"/>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3" name="Footer Placeholder 2">
            <a:extLst>
              <a:ext uri="{FF2B5EF4-FFF2-40B4-BE49-F238E27FC236}">
                <a16:creationId xmlns:a16="http://schemas.microsoft.com/office/drawing/2014/main" id="{8BE8718E-44F4-794B-ACC3-AAE22EC3B348}"/>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D4282030-C7CC-1E4E-921C-4FCFA77183CF}"/>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103482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A4B48-2BB7-D24B-B601-F615A580D0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6B3D14B-CD4D-384E-91CF-9EE1F49969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C0415A-C4BD-2144-B964-77C2F53395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48BAA2-06DA-F14C-A69A-BF87D0461F7E}"/>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6" name="Footer Placeholder 5">
            <a:extLst>
              <a:ext uri="{FF2B5EF4-FFF2-40B4-BE49-F238E27FC236}">
                <a16:creationId xmlns:a16="http://schemas.microsoft.com/office/drawing/2014/main" id="{A36B4BD2-402D-8A4F-AB7B-4D3E27055D0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66E4EA3-5584-6B42-88EC-8BBC46AA479C}"/>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795845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D7C7C-2C9A-0643-BB72-1BEDC292450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51C1F37-8CD1-044B-B6A0-39310155BC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AB72CF-9F5B-8E48-A6B7-BAD0B6BCFA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CB1A1B-420A-E84F-A343-FDE358F1417D}"/>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6" name="Footer Placeholder 5">
            <a:extLst>
              <a:ext uri="{FF2B5EF4-FFF2-40B4-BE49-F238E27FC236}">
                <a16:creationId xmlns:a16="http://schemas.microsoft.com/office/drawing/2014/main" id="{C9830944-2E2F-E346-8A10-0887DEEF5F6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EBF124FF-2B5D-A34C-BAC3-2EC5174519F3}"/>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713060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5B4DD-9A1D-2C4E-BE41-8F7DE8F3A92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860C9C0-F5A6-C644-9603-5D6A5F21294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F2B1330-0480-D443-968D-5B3B772C5071}"/>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F8E0FEA0-1E22-B84E-9F9A-129321527A8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A3328B0-3636-1A43-84DC-02D47C4B6F34}"/>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30379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F47902-4254-744C-A831-403263BF4C8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3EA0FF-C51B-CF4D-A127-B14722C7830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9B8F18E-3B4A-8D4A-9912-BC3E2DE42AFE}"/>
              </a:ext>
            </a:extLst>
          </p:cNvPr>
          <p:cNvSpPr>
            <a:spLocks noGrp="1"/>
          </p:cNvSpPr>
          <p:nvPr>
            <p:ph type="dt" sz="half" idx="10"/>
          </p:nvPr>
        </p:nvSpPr>
        <p:spPr/>
        <p:txBody>
          <a:body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AA7225A1-041D-F94C-9D4A-CB0C5D8F272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4A52E1D-7FCB-FF4A-8F5C-AD53AD88AD0F}"/>
              </a:ext>
            </a:extLst>
          </p:cNvPr>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619784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FD60B1-89CA-4B4C-9AE0-A8C7782CEB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BBC301-8D48-644A-B149-4C3C295D92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5453C3-1748-884B-B58B-8656CB5285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D96EC0-7AB4-4AE3-AEB6-7681CAE07373}" type="datetimeFigureOut">
              <a:rPr lang="en-AU" smtClean="0"/>
              <a:t>17/10/19</a:t>
            </a:fld>
            <a:endParaRPr lang="en-AU"/>
          </a:p>
        </p:txBody>
      </p:sp>
      <p:sp>
        <p:nvSpPr>
          <p:cNvPr id="5" name="Footer Placeholder 4">
            <a:extLst>
              <a:ext uri="{FF2B5EF4-FFF2-40B4-BE49-F238E27FC236}">
                <a16:creationId xmlns:a16="http://schemas.microsoft.com/office/drawing/2014/main" id="{5E1F7AD7-091B-9A49-9D72-D9BA331EC4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721CE650-3A65-324C-B511-6B863502C3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255314726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9">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9972"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1">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p:cNvSpPr>
            <a:spLocks noGrp="1"/>
          </p:cNvSpPr>
          <p:nvPr>
            <p:ph type="ctrTitle"/>
          </p:nvPr>
        </p:nvSpPr>
        <p:spPr>
          <a:xfrm>
            <a:off x="804484" y="4267832"/>
            <a:ext cx="4805996" cy="1297115"/>
          </a:xfrm>
        </p:spPr>
        <p:txBody>
          <a:bodyPr anchor="t">
            <a:normAutofit/>
          </a:bodyPr>
          <a:lstStyle/>
          <a:p>
            <a:pPr algn="l"/>
            <a:r>
              <a:rPr lang="en-AU" sz="4100">
                <a:solidFill>
                  <a:srgbClr val="000000"/>
                </a:solidFill>
              </a:rPr>
              <a:t>Organising Workplace Information</a:t>
            </a:r>
          </a:p>
        </p:txBody>
      </p:sp>
      <p:sp>
        <p:nvSpPr>
          <p:cNvPr id="18"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7121"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Graphic 6" descr="Check List">
            <a:extLst>
              <a:ext uri="{FF2B5EF4-FFF2-40B4-BE49-F238E27FC236}">
                <a16:creationId xmlns:a16="http://schemas.microsoft.com/office/drawing/2014/main" id="{1E084743-DCCE-4C1D-BE01-E1FC0331445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09770" y="1815320"/>
            <a:ext cx="4141760" cy="4141760"/>
          </a:xfrm>
          <a:prstGeom prst="rect">
            <a:avLst/>
          </a:prstGeom>
        </p:spPr>
      </p:pic>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70204" y="606564"/>
            <a:ext cx="10451592" cy="1325563"/>
          </a:xfrm>
        </p:spPr>
        <p:txBody>
          <a:bodyPr anchor="ctr">
            <a:normAutofit/>
          </a:bodyPr>
          <a:lstStyle/>
          <a:p>
            <a:r>
              <a:rPr lang="en-AU" sz="4400" b="1" cap="all"/>
              <a:t>Common ways to access information</a:t>
            </a:r>
          </a:p>
        </p:txBody>
      </p:sp>
      <p:sp>
        <p:nvSpPr>
          <p:cNvPr id="9" name="Rectangle 8">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2070988"/>
              </p:ext>
            </p:extLst>
          </p:nvPr>
        </p:nvGraphicFramePr>
        <p:xfrm>
          <a:off x="1000874" y="2566112"/>
          <a:ext cx="10190254" cy="3256404"/>
        </p:xfrm>
        <a:graphic>
          <a:graphicData uri="http://schemas.openxmlformats.org/drawingml/2006/table">
            <a:tbl>
              <a:tblPr firstRow="1" firstCol="1" bandRow="1">
                <a:tableStyleId>{5C22544A-7EE6-4342-B048-85BDC9FD1C3A}</a:tableStyleId>
              </a:tblPr>
              <a:tblGrid>
                <a:gridCol w="3380896">
                  <a:extLst>
                    <a:ext uri="{9D8B030D-6E8A-4147-A177-3AD203B41FA5}">
                      <a16:colId xmlns:a16="http://schemas.microsoft.com/office/drawing/2014/main" val="20000"/>
                    </a:ext>
                  </a:extLst>
                </a:gridCol>
                <a:gridCol w="3380896">
                  <a:extLst>
                    <a:ext uri="{9D8B030D-6E8A-4147-A177-3AD203B41FA5}">
                      <a16:colId xmlns:a16="http://schemas.microsoft.com/office/drawing/2014/main" val="20001"/>
                    </a:ext>
                  </a:extLst>
                </a:gridCol>
                <a:gridCol w="3428462">
                  <a:extLst>
                    <a:ext uri="{9D8B030D-6E8A-4147-A177-3AD203B41FA5}">
                      <a16:colId xmlns:a16="http://schemas.microsoft.com/office/drawing/2014/main" val="20002"/>
                    </a:ext>
                  </a:extLst>
                </a:gridCol>
              </a:tblGrid>
              <a:tr h="728225">
                <a:tc>
                  <a:txBody>
                    <a:bodyPr/>
                    <a:lstStyle/>
                    <a:p>
                      <a:pPr>
                        <a:spcAft>
                          <a:spcPts val="0"/>
                        </a:spcAft>
                      </a:pPr>
                      <a:r>
                        <a:rPr lang="en-GB" sz="2300">
                          <a:effectLst/>
                        </a:rPr>
                        <a:t>Method (i.e. computer databases)</a:t>
                      </a:r>
                      <a:endParaRPr lang="en-AU" sz="23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tc>
                <a:tc>
                  <a:txBody>
                    <a:bodyPr/>
                    <a:lstStyle/>
                    <a:p>
                      <a:pPr>
                        <a:spcAft>
                          <a:spcPts val="0"/>
                        </a:spcAft>
                      </a:pPr>
                      <a:r>
                        <a:rPr lang="en-GB" sz="2300">
                          <a:effectLst/>
                        </a:rPr>
                        <a:t>Process </a:t>
                      </a:r>
                      <a:endParaRPr lang="en-AU" sz="23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tc>
                <a:tc>
                  <a:txBody>
                    <a:bodyPr/>
                    <a:lstStyle/>
                    <a:p>
                      <a:pPr>
                        <a:spcAft>
                          <a:spcPts val="0"/>
                        </a:spcAft>
                      </a:pPr>
                      <a:r>
                        <a:rPr lang="en-GB" sz="2300">
                          <a:effectLst/>
                        </a:rPr>
                        <a:t>Organisational requirements</a:t>
                      </a:r>
                      <a:endParaRPr lang="en-AU" sz="23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tc>
                <a:extLst>
                  <a:ext uri="{0D108BD9-81ED-4DB2-BD59-A6C34878D82A}">
                    <a16:rowId xmlns:a16="http://schemas.microsoft.com/office/drawing/2014/main" val="10000"/>
                  </a:ext>
                </a:extLst>
              </a:tr>
              <a:tr h="522124">
                <a:tc>
                  <a:txBody>
                    <a:bodyPr/>
                    <a:lstStyle/>
                    <a:p>
                      <a:pPr>
                        <a:spcAft>
                          <a:spcPts val="0"/>
                        </a:spcAft>
                      </a:pPr>
                      <a:r>
                        <a:rPr lang="en-GB" sz="2300">
                          <a:effectLst/>
                        </a:rPr>
                        <a:t>Computer</a:t>
                      </a:r>
                      <a:endParaRPr lang="en-AU" sz="2300">
                        <a:effectLst/>
                      </a:endParaRPr>
                    </a:p>
                  </a:txBody>
                  <a:tcPr marL="69177" marR="69177" marT="0" marB="0"/>
                </a:tc>
                <a:tc>
                  <a:txBody>
                    <a:bodyPr/>
                    <a:lstStyle/>
                    <a:p>
                      <a:pPr algn="ctr">
                        <a:spcAft>
                          <a:spcPts val="0"/>
                        </a:spcAft>
                      </a:pPr>
                      <a:r>
                        <a:rPr lang="en-GB" sz="1600">
                          <a:effectLst/>
                        </a:rPr>
                        <a:t>Ask the manager to search the database on the computer</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nchor="ctr"/>
                </a:tc>
                <a:tc>
                  <a:txBody>
                    <a:bodyPr/>
                    <a:lstStyle/>
                    <a:p>
                      <a:pPr algn="ctr">
                        <a:spcAft>
                          <a:spcPts val="0"/>
                        </a:spcAft>
                      </a:pPr>
                      <a:r>
                        <a:rPr lang="en-GB" sz="1600">
                          <a:effectLst/>
                        </a:rPr>
                        <a:t>Make sure that you have the permission from the manager</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nchor="ctr"/>
                </a:tc>
                <a:extLst>
                  <a:ext uri="{0D108BD9-81ED-4DB2-BD59-A6C34878D82A}">
                    <a16:rowId xmlns:a16="http://schemas.microsoft.com/office/drawing/2014/main" val="10001"/>
                  </a:ext>
                </a:extLst>
              </a:tr>
              <a:tr h="1243479">
                <a:tc>
                  <a:txBody>
                    <a:bodyPr/>
                    <a:lstStyle/>
                    <a:p>
                      <a:pPr>
                        <a:spcAft>
                          <a:spcPts val="0"/>
                        </a:spcAft>
                      </a:pPr>
                      <a:r>
                        <a:rPr lang="en-GB" sz="2300">
                          <a:effectLst/>
                        </a:rPr>
                        <a:t>Printed documents</a:t>
                      </a:r>
                      <a:endParaRPr lang="en-AU" sz="2300">
                        <a:effectLst/>
                      </a:endParaRPr>
                    </a:p>
                    <a:p>
                      <a:pPr>
                        <a:spcAft>
                          <a:spcPts val="0"/>
                        </a:spcAft>
                      </a:pPr>
                      <a:r>
                        <a:rPr lang="en-GB" sz="2300">
                          <a:effectLst/>
                        </a:rPr>
                        <a:t> </a:t>
                      </a:r>
                      <a:endParaRPr lang="en-AU" sz="23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tc>
                <a:tc>
                  <a:txBody>
                    <a:bodyPr/>
                    <a:lstStyle/>
                    <a:p>
                      <a:pPr algn="ctr">
                        <a:spcAft>
                          <a:spcPts val="0"/>
                        </a:spcAft>
                      </a:pPr>
                      <a:r>
                        <a:rPr lang="en-GB" sz="1600">
                          <a:effectLst/>
                        </a:rPr>
                        <a:t>If the document is in the office make sure to have permission from the manager to go into the office, if the document isn’t in the office you can freely read it.</a:t>
                      </a:r>
                    </a:p>
                  </a:txBody>
                  <a:tcPr marL="69177" marR="69177" marT="0" marB="0" anchor="ctr"/>
                </a:tc>
                <a:tc>
                  <a:txBody>
                    <a:bodyPr/>
                    <a:lstStyle/>
                    <a:p>
                      <a:pPr algn="ctr">
                        <a:spcAft>
                          <a:spcPts val="0"/>
                        </a:spcAft>
                      </a:pPr>
                      <a:r>
                        <a:rPr lang="en-GB" sz="1600">
                          <a:effectLst/>
                        </a:rPr>
                        <a:t>Make sure that you have the managers permission</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nchor="ctr"/>
                </a:tc>
                <a:extLst>
                  <a:ext uri="{0D108BD9-81ED-4DB2-BD59-A6C34878D82A}">
                    <a16:rowId xmlns:a16="http://schemas.microsoft.com/office/drawing/2014/main" val="10002"/>
                  </a:ext>
                </a:extLst>
              </a:tr>
              <a:tr h="762576">
                <a:tc>
                  <a:txBody>
                    <a:bodyPr/>
                    <a:lstStyle/>
                    <a:p>
                      <a:pPr>
                        <a:spcAft>
                          <a:spcPts val="0"/>
                        </a:spcAft>
                      </a:pPr>
                      <a:r>
                        <a:rPr lang="en-GB" sz="2300">
                          <a:effectLst/>
                        </a:rPr>
                        <a:t>Through updates and the white board</a:t>
                      </a:r>
                      <a:endParaRPr lang="en-AU" sz="2300">
                        <a:effectLst/>
                      </a:endParaRPr>
                    </a:p>
                  </a:txBody>
                  <a:tcPr marL="69177" marR="69177" marT="0" marB="0"/>
                </a:tc>
                <a:tc>
                  <a:txBody>
                    <a:bodyPr/>
                    <a:lstStyle/>
                    <a:p>
                      <a:pPr algn="ctr">
                        <a:spcAft>
                          <a:spcPts val="0"/>
                        </a:spcAft>
                      </a:pPr>
                      <a:r>
                        <a:rPr lang="en-GB" sz="1600">
                          <a:effectLst/>
                        </a:rPr>
                        <a:t>Look at noticeboard to see if anything relevant or new has appeared </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nchor="ctr"/>
                </a:tc>
                <a:tc>
                  <a:txBody>
                    <a:bodyPr/>
                    <a:lstStyle/>
                    <a:p>
                      <a:pPr algn="ctr">
                        <a:spcAft>
                          <a:spcPts val="0"/>
                        </a:spcAft>
                      </a:pPr>
                      <a:r>
                        <a:rPr lang="en-GB" sz="1600">
                          <a:effectLst/>
                        </a:rPr>
                        <a:t>None.</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9177" marR="69177"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5911E3A-C35B-4EF7-A355-B84E9A14A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2" name="Group 9">
            <a:extLst>
              <a:ext uri="{FF2B5EF4-FFF2-40B4-BE49-F238E27FC236}">
                <a16:creationId xmlns:a16="http://schemas.microsoft.com/office/drawing/2014/main" id="{E21ADB3D-AD65-44B4-847D-5E90E90A5D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CF580C70-814C-4845-B645-919BFFBD1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6">
              <a:extLst>
                <a:ext uri="{FF2B5EF4-FFF2-40B4-BE49-F238E27FC236}">
                  <a16:creationId xmlns:a16="http://schemas.microsoft.com/office/drawing/2014/main" id="{34D7BF57-4CAA-45B2-9EF0-0AA1FCF70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7886F306-C03A-40C6-8FD5-DCE3D4595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8">
              <a:extLst>
                <a:ext uri="{FF2B5EF4-FFF2-40B4-BE49-F238E27FC236}">
                  <a16:creationId xmlns:a16="http://schemas.microsoft.com/office/drawing/2014/main" id="{2FDC9A36-C7C3-47D7-A64E-ED25C47EC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BB19BC37-158A-43DC-9A9E-E45CC7195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077654CC-108F-48D5-B5E9-437F164F52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A3CF3A63-1C1E-4E85-A78A-FDC16431E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8740FC9A-72DD-4D9B-BA25-1CCED13524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7FBF5743-F2AE-4D0D-BCD1-01F7686D0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CED32316-D4F7-4795-BBE0-DEBB60E27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83B23C9-B9B7-4E93-9538-CBE316F83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5B144260-9F2C-4ADB-A37C-1CFB4B428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53FF918D-79D3-4F55-A68C-0DD5880DA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B9FC1440-933F-44FE-8D77-4827DD0F99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0F67F308-A67C-4D2E-B081-59BB31D8E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80112F01-90EB-4AEC-A39C-5C6875FFB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93F6B05-90EB-4C75-A0F0-C7247553BD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227B563B-E0C0-4D81-966D-B5E2DBAAE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130DF93D-D1FF-477A-BDCE-C8B01C3B47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44ED67A1-C6FE-4AC8-8473-11DAC03DCD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213A54F3-15FA-4C8F-8ABF-CE77E7219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3" name="Group 32">
            <a:extLst>
              <a:ext uri="{FF2B5EF4-FFF2-40B4-BE49-F238E27FC236}">
                <a16:creationId xmlns:a16="http://schemas.microsoft.com/office/drawing/2014/main" id="{5F8A7F7F-DD1A-4F41-98AC-B9CE2A620C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4" name="Rectangle 33">
              <a:extLst>
                <a:ext uri="{FF2B5EF4-FFF2-40B4-BE49-F238E27FC236}">
                  <a16:creationId xmlns:a16="http://schemas.microsoft.com/office/drawing/2014/main" id="{CEF47228-EB7C-4EBA-BE01-DA6CB24102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Isosceles Triangle 22">
              <a:extLst>
                <a:ext uri="{FF2B5EF4-FFF2-40B4-BE49-F238E27FC236}">
                  <a16:creationId xmlns:a16="http://schemas.microsoft.com/office/drawing/2014/main" id="{3D2FD25A-EFFD-4F5C-9258-981F5907DE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35">
              <a:extLst>
                <a:ext uri="{FF2B5EF4-FFF2-40B4-BE49-F238E27FC236}">
                  <a16:creationId xmlns:a16="http://schemas.microsoft.com/office/drawing/2014/main" id="{DCF573BC-A06F-4036-A3A8-9D07DDE622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904877" y="2415322"/>
            <a:ext cx="3451730" cy="2399869"/>
          </a:xfrm>
        </p:spPr>
        <p:txBody>
          <a:bodyPr>
            <a:normAutofit/>
          </a:bodyPr>
          <a:lstStyle/>
          <a:p>
            <a:pPr algn="ctr"/>
            <a:r>
              <a:rPr lang="en-AU" sz="4000">
                <a:solidFill>
                  <a:srgbClr val="FFFFFF"/>
                </a:solidFill>
              </a:rPr>
              <a:t>COLLECTED INFORMATION</a:t>
            </a:r>
          </a:p>
        </p:txBody>
      </p:sp>
      <p:sp>
        <p:nvSpPr>
          <p:cNvPr id="3" name="Content Placeholder 2"/>
          <p:cNvSpPr>
            <a:spLocks noGrp="1"/>
          </p:cNvSpPr>
          <p:nvPr>
            <p:ph idx="1"/>
          </p:nvPr>
        </p:nvSpPr>
        <p:spPr>
          <a:xfrm>
            <a:off x="5120640" y="804672"/>
            <a:ext cx="6281928" cy="5248656"/>
          </a:xfrm>
        </p:spPr>
        <p:txBody>
          <a:bodyPr anchor="ctr">
            <a:normAutofit/>
          </a:bodyPr>
          <a:lstStyle/>
          <a:p>
            <a:r>
              <a:rPr lang="en-AU" sz="2000"/>
              <a:t>Once you have collected information ensure that the information is clear, accurate and relevant to the task. For example the </a:t>
            </a:r>
            <a:r>
              <a:rPr lang="en-GB" sz="2000"/>
              <a:t>information needs to be written in a clear and concise way that in which someone outside of the organization is able to read it and correctly understand the information.</a:t>
            </a:r>
            <a:endParaRPr lang="en-AU" sz="2000" b="1"/>
          </a:p>
          <a:p>
            <a:endParaRPr lang="en-AU" sz="200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4C3BA1-8E7C-4820-B354-D437AC3A5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9CCDD301-2394-41CF-86D4-CC6069766B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flipV="1">
            <a:off x="0" y="0"/>
            <a:ext cx="12584114" cy="6853238"/>
            <a:chOff x="-417513" y="0"/>
            <a:chExt cx="12584114" cy="6853238"/>
          </a:xfrm>
        </p:grpSpPr>
        <p:sp>
          <p:nvSpPr>
            <p:cNvPr id="12" name="Freeform 5">
              <a:extLst>
                <a:ext uri="{FF2B5EF4-FFF2-40B4-BE49-F238E27FC236}">
                  <a16:creationId xmlns:a16="http://schemas.microsoft.com/office/drawing/2014/main" id="{D83C036B-5009-4CB2-9264-F1E5E4955D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9324FC53-63D9-4F08-8F51-862E94448B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70F1F19A-DDDA-4B97-8049-25ADE0CB99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4254D554-304A-48FD-8360-01FB8AF49E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0C684587-286F-4878-B5FD-4D45FB1022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6DC27019-DEA1-4CB3-ADB3-22EE910D02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2E54B213-F762-477B-87DD-77877AC760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C3A4D31D-6041-4A93-88C5-74F99025EF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8A1A6EC4-AA23-405C-8BE1-082DE6B95B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A218C02C-4A4B-434C-8E0E-2358219CC5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A7D972FA-BAE0-4ACF-8D67-7A879605B9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75987DDB-2DC6-4A06-8FEF-8B817370AE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B634FE9C-00AE-49DD-B4DA-DDB451AB2D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772648CC-70E5-4CE2-8023-A392DA3970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5398FA11-B85B-4849-94C6-5B01F8D693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C1D700DD-9E6C-424A-AE56-15B48A3E56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EADB1A48-08E2-40AF-88B0-81D21E20B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7A253EBA-130C-4BE8-9DE8-92113442E9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879F8CC2-5212-49D1-9CDF-CA309120B0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45CA1FCE-BC6C-4EBD-889F-DACF5161D9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E445D445-9390-44B5-84A4-57A71B5B5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4" name="Group 33">
            <a:extLst>
              <a:ext uri="{FF2B5EF4-FFF2-40B4-BE49-F238E27FC236}">
                <a16:creationId xmlns:a16="http://schemas.microsoft.com/office/drawing/2014/main" id="{61B1498E-11DB-45E0-86CD-D1691381A3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12605" y="1699589"/>
            <a:ext cx="3674476" cy="3470421"/>
            <a:chOff x="697883" y="1816768"/>
            <a:chExt cx="3674476" cy="3470421"/>
          </a:xfrm>
        </p:grpSpPr>
        <p:sp>
          <p:nvSpPr>
            <p:cNvPr id="35" name="Rectangle 34">
              <a:extLst>
                <a:ext uri="{FF2B5EF4-FFF2-40B4-BE49-F238E27FC236}">
                  <a16:creationId xmlns:a16="http://schemas.microsoft.com/office/drawing/2014/main" id="{A81DFA5B-EFAA-4873-A830-B6774B070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22">
              <a:extLst>
                <a:ext uri="{FF2B5EF4-FFF2-40B4-BE49-F238E27FC236}">
                  <a16:creationId xmlns:a16="http://schemas.microsoft.com/office/drawing/2014/main" id="{CFBEDA6B-2210-48F4-BDC3-6A5382954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0F1E04D-1D50-4017-A1D4-EFFF58095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7801092" y="2349925"/>
            <a:ext cx="3498979" cy="2456442"/>
          </a:xfrm>
        </p:spPr>
        <p:txBody>
          <a:bodyPr>
            <a:normAutofit/>
          </a:bodyPr>
          <a:lstStyle/>
          <a:p>
            <a:pPr algn="ctr"/>
            <a:r>
              <a:rPr lang="en-AU" sz="4400">
                <a:solidFill>
                  <a:srgbClr val="FFFFFF"/>
                </a:solidFill>
              </a:rPr>
              <a:t>Example of effective formats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45773439"/>
              </p:ext>
            </p:extLst>
          </p:nvPr>
        </p:nvGraphicFramePr>
        <p:xfrm>
          <a:off x="397974" y="578068"/>
          <a:ext cx="7155468" cy="5820837"/>
        </p:xfrm>
        <a:graphic>
          <a:graphicData uri="http://schemas.openxmlformats.org/drawingml/2006/table">
            <a:tbl>
              <a:tblPr firstRow="1" firstCol="1" bandRow="1">
                <a:tableStyleId>{5C22544A-7EE6-4342-B048-85BDC9FD1C3A}</a:tableStyleId>
              </a:tblPr>
              <a:tblGrid>
                <a:gridCol w="1899866">
                  <a:extLst>
                    <a:ext uri="{9D8B030D-6E8A-4147-A177-3AD203B41FA5}">
                      <a16:colId xmlns:a16="http://schemas.microsoft.com/office/drawing/2014/main" val="20000"/>
                    </a:ext>
                  </a:extLst>
                </a:gridCol>
                <a:gridCol w="5255602">
                  <a:extLst>
                    <a:ext uri="{9D8B030D-6E8A-4147-A177-3AD203B41FA5}">
                      <a16:colId xmlns:a16="http://schemas.microsoft.com/office/drawing/2014/main" val="20001"/>
                    </a:ext>
                  </a:extLst>
                </a:gridCol>
              </a:tblGrid>
              <a:tr h="489820">
                <a:tc>
                  <a:txBody>
                    <a:bodyPr/>
                    <a:lstStyle/>
                    <a:p>
                      <a:pPr>
                        <a:spcAft>
                          <a:spcPts val="0"/>
                        </a:spcAft>
                      </a:pPr>
                      <a:r>
                        <a:rPr lang="en-GB" sz="1400">
                          <a:effectLst/>
                        </a:rPr>
                        <a:t>Organisational feature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a:spcAft>
                          <a:spcPts val="0"/>
                        </a:spcAft>
                      </a:pPr>
                      <a:r>
                        <a:rPr lang="en-GB" sz="1400">
                          <a:effectLst/>
                        </a:rPr>
                        <a:t>How does it aid organisation of information?</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extLst>
                  <a:ext uri="{0D108BD9-81ED-4DB2-BD59-A6C34878D82A}">
                    <a16:rowId xmlns:a16="http://schemas.microsoft.com/office/drawing/2014/main" val="10000"/>
                  </a:ext>
                </a:extLst>
              </a:tr>
              <a:tr h="896478">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algn="l">
                        <a:spcAft>
                          <a:spcPts val="0"/>
                        </a:spcAft>
                      </a:pPr>
                      <a:r>
                        <a:rPr lang="en-GB" sz="1200">
                          <a:effectLst/>
                        </a:rPr>
                        <a:t>The may signpost the document and outline what is being addressed as well as displaying information in a formal way</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nchor="ctr"/>
                </a:tc>
                <a:extLst>
                  <a:ext uri="{0D108BD9-81ED-4DB2-BD59-A6C34878D82A}">
                    <a16:rowId xmlns:a16="http://schemas.microsoft.com/office/drawing/2014/main" val="10001"/>
                  </a:ext>
                </a:extLst>
              </a:tr>
              <a:tr h="999991">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marL="228600" indent="-228600" algn="l">
                        <a:lnSpc>
                          <a:spcPct val="115000"/>
                        </a:lnSpc>
                        <a:spcAft>
                          <a:spcPts val="1000"/>
                        </a:spcAft>
                      </a:pPr>
                      <a:r>
                        <a:rPr lang="en-AU" sz="1200">
                          <a:effectLst/>
                        </a:rPr>
                        <a:t>Images may help colleagues, or whoever is exposed to the information, to see information in a concise way. Sometimes it will convey the information far more</a:t>
                      </a:r>
                      <a:r>
                        <a:rPr lang="en-AU" sz="1200" baseline="0">
                          <a:effectLst/>
                        </a:rPr>
                        <a:t> </a:t>
                      </a:r>
                      <a:r>
                        <a:rPr lang="en-AU" sz="1200">
                          <a:effectLst/>
                        </a:rPr>
                        <a:t>effectively than describing data</a:t>
                      </a:r>
                      <a:endParaRPr lang="en-AU" sz="1200" dirty="0">
                        <a:effectLst/>
                      </a:endParaRPr>
                    </a:p>
                  </a:txBody>
                  <a:tcPr marL="28872" marR="28872" marT="0" marB="0" anchor="ctr"/>
                </a:tc>
                <a:extLst>
                  <a:ext uri="{0D108BD9-81ED-4DB2-BD59-A6C34878D82A}">
                    <a16:rowId xmlns:a16="http://schemas.microsoft.com/office/drawing/2014/main" val="10002"/>
                  </a:ext>
                </a:extLst>
              </a:tr>
              <a:tr h="896478">
                <a:tc>
                  <a:txBody>
                    <a:bodyPr/>
                    <a:lstStyle/>
                    <a:p>
                      <a:pPr>
                        <a:spcAft>
                          <a:spcPts val="0"/>
                        </a:spcAft>
                      </a:pPr>
                      <a:r>
                        <a:rPr lang="en-GB" sz="1200">
                          <a:effectLst/>
                        </a:rPr>
                        <a:t>Symbols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algn="l">
                        <a:spcAft>
                          <a:spcPts val="0"/>
                        </a:spcAft>
                      </a:pPr>
                      <a:r>
                        <a:rPr lang="en-GB" sz="1200">
                          <a:effectLst/>
                        </a:rPr>
                        <a:t>This may signpost the reader to particular elements of the analysis. Symbols may represent particular parts of the document that could be cross-referenced, and again, keeps it simple</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nchor="ctr"/>
                </a:tc>
                <a:extLst>
                  <a:ext uri="{0D108BD9-81ED-4DB2-BD59-A6C34878D82A}">
                    <a16:rowId xmlns:a16="http://schemas.microsoft.com/office/drawing/2014/main" val="10003"/>
                  </a:ext>
                </a:extLst>
              </a:tr>
              <a:tr h="546776">
                <a:tc>
                  <a:txBody>
                    <a:bodyPr/>
                    <a:lstStyle/>
                    <a:p>
                      <a:pPr>
                        <a:spcAft>
                          <a:spcPts val="0"/>
                        </a:spcAft>
                      </a:pPr>
                      <a:r>
                        <a:rPr lang="en-GB" sz="1200">
                          <a:effectLst/>
                        </a:rPr>
                        <a:t>Legends</a:t>
                      </a:r>
                      <a:endParaRPr lang="en-AU" sz="1200">
                        <a:effectLst/>
                      </a:endParaRPr>
                    </a:p>
                    <a:p>
                      <a:pPr>
                        <a:spcAft>
                          <a:spcPts val="0"/>
                        </a:spcAft>
                      </a:pPr>
                      <a:r>
                        <a:rPr lang="en-GB" sz="1200">
                          <a:effectLst/>
                        </a:rPr>
                        <a:t> </a:t>
                      </a:r>
                      <a:endParaRPr lang="en-AU" sz="1200">
                        <a:effectLst/>
                      </a:endParaRPr>
                    </a:p>
                    <a:p>
                      <a:pPr>
                        <a:spcAft>
                          <a:spcPts val="0"/>
                        </a:spcAft>
                      </a:pPr>
                      <a:endParaRPr lang="en-AU" sz="1200">
                        <a:effectLst/>
                      </a:endParaRPr>
                    </a:p>
                  </a:txBody>
                  <a:tcPr marL="28872" marR="28872" marT="0" marB="0"/>
                </a:tc>
                <a:tc>
                  <a:txBody>
                    <a:bodyPr/>
                    <a:lstStyle/>
                    <a:p>
                      <a:pPr marL="228600" indent="-228600" algn="l">
                        <a:lnSpc>
                          <a:spcPct val="115000"/>
                        </a:lnSpc>
                        <a:spcAft>
                          <a:spcPts val="1000"/>
                        </a:spcAft>
                      </a:pPr>
                      <a:r>
                        <a:rPr lang="en-AU" sz="1200">
                          <a:effectLst/>
                        </a:rPr>
                        <a:t>Legends can be used to provide more information alongside a chart</a:t>
                      </a:r>
                    </a:p>
                  </a:txBody>
                  <a:tcPr marL="28872" marR="28872" marT="0" marB="0" anchor="ctr"/>
                </a:tc>
                <a:extLst>
                  <a:ext uri="{0D108BD9-81ED-4DB2-BD59-A6C34878D82A}">
                    <a16:rowId xmlns:a16="http://schemas.microsoft.com/office/drawing/2014/main" val="10004"/>
                  </a:ext>
                </a:extLst>
              </a:tr>
              <a:tr h="1059378">
                <a:tc>
                  <a:txBody>
                    <a:bodyPr/>
                    <a:lstStyle/>
                    <a:p>
                      <a:pPr>
                        <a:spcAft>
                          <a:spcPts val="0"/>
                        </a:spcAft>
                      </a:pPr>
                      <a:r>
                        <a:rPr lang="en-GB" sz="1200">
                          <a:effectLst/>
                        </a:rPr>
                        <a:t>Software applications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algn="l">
                        <a:spcAft>
                          <a:spcPts val="0"/>
                        </a:spcAft>
                      </a:pPr>
                      <a:r>
                        <a:rPr lang="en-GB" sz="1200">
                          <a:effectLst/>
                        </a:rPr>
                        <a:t>The software application will depend on your organisation, however plenty of applications are available that can help you organise information. A generic application will allow you to select information, format the data into graphs and charts 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nchor="ctr"/>
                </a:tc>
                <a:extLst>
                  <a:ext uri="{0D108BD9-81ED-4DB2-BD59-A6C34878D82A}">
                    <a16:rowId xmlns:a16="http://schemas.microsoft.com/office/drawing/2014/main" val="10005"/>
                  </a:ext>
                </a:extLst>
              </a:tr>
              <a:tr h="717644">
                <a:tc>
                  <a:txBody>
                    <a:bodyPr/>
                    <a:lstStyle/>
                    <a:p>
                      <a:pPr>
                        <a:spcAft>
                          <a:spcPts val="0"/>
                        </a:spcAft>
                      </a:pPr>
                      <a:r>
                        <a:rPr lang="en-GB" sz="1200">
                          <a:effectLst/>
                        </a:rPr>
                        <a:t>Tables and charts</a:t>
                      </a:r>
                      <a:endParaRPr lang="en-AU" sz="1200">
                        <a:effectLst/>
                      </a:endParaRPr>
                    </a:p>
                  </a:txBody>
                  <a:tcPr marL="28872" marR="28872"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nchor="ctr"/>
                </a:tc>
                <a:extLst>
                  <a:ext uri="{0D108BD9-81ED-4DB2-BD59-A6C34878D82A}">
                    <a16:rowId xmlns:a16="http://schemas.microsoft.com/office/drawing/2014/main" val="10006"/>
                  </a:ext>
                </a:extLst>
              </a:tr>
              <a:tr h="176564">
                <a:tc>
                  <a:txBody>
                    <a:bodyPr/>
                    <a:lstStyle/>
                    <a:p>
                      <a:pPr>
                        <a:spcAft>
                          <a:spcPts val="0"/>
                        </a:spcAft>
                      </a:pPr>
                      <a:r>
                        <a:rPr lang="en-GB" sz="900">
                          <a:effectLst/>
                        </a:rPr>
                        <a:t>Add another of your own:</a:t>
                      </a:r>
                      <a:endParaRPr lang="en-AU" sz="900" b="1">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tc>
                  <a:txBody>
                    <a:bodyPr/>
                    <a:lstStyle/>
                    <a:p>
                      <a:pPr>
                        <a:spcAft>
                          <a:spcPts val="0"/>
                        </a:spcAft>
                      </a:pPr>
                      <a:r>
                        <a:rPr lang="en-GB" sz="900" dirty="0">
                          <a:effectLst/>
                        </a:rPr>
                        <a:t> </a:t>
                      </a:r>
                      <a:endParaRPr lang="en-AU" sz="900" b="1" dirty="0">
                        <a:effectLst/>
                        <a:latin typeface="Calibri" panose="020F0502020204030204" pitchFamily="34" charset="0"/>
                        <a:ea typeface="Calibri" panose="020F0502020204030204" pitchFamily="34" charset="0"/>
                        <a:cs typeface="Times New Roman" panose="02020603050405020304" pitchFamily="18" charset="0"/>
                      </a:endParaRPr>
                    </a:p>
                  </a:txBody>
                  <a:tcPr marL="28872" marR="28872"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094105" y="802955"/>
            <a:ext cx="4977976" cy="1454051"/>
          </a:xfrm>
        </p:spPr>
        <p:txBody>
          <a:bodyPr>
            <a:normAutofit/>
          </a:bodyPr>
          <a:lstStyle/>
          <a:p>
            <a:r>
              <a:rPr lang="en-AU" sz="4100">
                <a:solidFill>
                  <a:srgbClr val="000000"/>
                </a:solidFill>
              </a:rPr>
              <a:t>What is the purpose of collating information?</a:t>
            </a:r>
          </a:p>
        </p:txBody>
      </p:sp>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Open Folder">
            <a:extLst>
              <a:ext uri="{FF2B5EF4-FFF2-40B4-BE49-F238E27FC236}">
                <a16:creationId xmlns:a16="http://schemas.microsoft.com/office/drawing/2014/main" id="{CF27565D-FFCD-40E1-9AEF-63654B838A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6090574" y="2421682"/>
            <a:ext cx="4977578" cy="3639289"/>
          </a:xfrm>
        </p:spPr>
        <p:txBody>
          <a:bodyPr anchor="ctr">
            <a:normAutofit/>
          </a:bodyPr>
          <a:lstStyle/>
          <a:p>
            <a:r>
              <a:rPr lang="en-AU" sz="2000">
                <a:solidFill>
                  <a:srgbClr val="000000"/>
                </a:solidFill>
              </a:rPr>
              <a:t>Collating information, in the context of business, is when you bring documentation together from a range of sources and compare, arrange and organise the documents.</a:t>
            </a:r>
          </a:p>
          <a:p>
            <a:pPr marL="0" indent="0">
              <a:buNone/>
            </a:pPr>
            <a:endParaRPr lang="en-AU" sz="2000">
              <a:solidFill>
                <a:srgbClr val="000000"/>
              </a:solidFill>
            </a:endParaRPr>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4C3BA1-8E7C-4820-B354-D437AC3A5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9CCDD301-2394-41CF-86D4-CC6069766B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flipV="1">
            <a:off x="0" y="0"/>
            <a:ext cx="12584114" cy="6853238"/>
            <a:chOff x="-417513" y="0"/>
            <a:chExt cx="12584114" cy="6853238"/>
          </a:xfrm>
        </p:grpSpPr>
        <p:sp>
          <p:nvSpPr>
            <p:cNvPr id="12" name="Freeform 5">
              <a:extLst>
                <a:ext uri="{FF2B5EF4-FFF2-40B4-BE49-F238E27FC236}">
                  <a16:creationId xmlns:a16="http://schemas.microsoft.com/office/drawing/2014/main" id="{D83C036B-5009-4CB2-9264-F1E5E4955D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9324FC53-63D9-4F08-8F51-862E94448B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70F1F19A-DDDA-4B97-8049-25ADE0CB99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4254D554-304A-48FD-8360-01FB8AF49E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0C684587-286F-4878-B5FD-4D45FB1022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6DC27019-DEA1-4CB3-ADB3-22EE910D02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2E54B213-F762-477B-87DD-77877AC760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C3A4D31D-6041-4A93-88C5-74F99025EF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8A1A6EC4-AA23-405C-8BE1-082DE6B95B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A218C02C-4A4B-434C-8E0E-2358219CC5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A7D972FA-BAE0-4ACF-8D67-7A879605B9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75987DDB-2DC6-4A06-8FEF-8B817370AE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B634FE9C-00AE-49DD-B4DA-DDB451AB2D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772648CC-70E5-4CE2-8023-A392DA3970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5398FA11-B85B-4849-94C6-5B01F8D693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C1D700DD-9E6C-424A-AE56-15B48A3E56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EADB1A48-08E2-40AF-88B0-81D21E20B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7A253EBA-130C-4BE8-9DE8-92113442E9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879F8CC2-5212-49D1-9CDF-CA309120B0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45CA1FCE-BC6C-4EBD-889F-DACF5161D9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E445D445-9390-44B5-84A4-57A71B5B56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4" name="Group 33">
            <a:extLst>
              <a:ext uri="{FF2B5EF4-FFF2-40B4-BE49-F238E27FC236}">
                <a16:creationId xmlns:a16="http://schemas.microsoft.com/office/drawing/2014/main" id="{61B1498E-11DB-45E0-86CD-D1691381A3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12605" y="1699589"/>
            <a:ext cx="3674476" cy="3470421"/>
            <a:chOff x="697883" y="1816768"/>
            <a:chExt cx="3674476" cy="3470421"/>
          </a:xfrm>
        </p:grpSpPr>
        <p:sp>
          <p:nvSpPr>
            <p:cNvPr id="35" name="Rectangle 34">
              <a:extLst>
                <a:ext uri="{FF2B5EF4-FFF2-40B4-BE49-F238E27FC236}">
                  <a16:creationId xmlns:a16="http://schemas.microsoft.com/office/drawing/2014/main" id="{A81DFA5B-EFAA-4873-A830-B6774B070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22">
              <a:extLst>
                <a:ext uri="{FF2B5EF4-FFF2-40B4-BE49-F238E27FC236}">
                  <a16:creationId xmlns:a16="http://schemas.microsoft.com/office/drawing/2014/main" id="{CFBEDA6B-2210-48F4-BDC3-6A53829546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0F1E04D-1D50-4017-A1D4-EFFF580956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7801092" y="2349925"/>
            <a:ext cx="3498979" cy="2456442"/>
          </a:xfrm>
        </p:spPr>
        <p:txBody>
          <a:bodyPr>
            <a:normAutofit/>
          </a:bodyPr>
          <a:lstStyle/>
          <a:p>
            <a:pPr algn="ctr"/>
            <a:r>
              <a:rPr lang="en-AU" sz="4400">
                <a:solidFill>
                  <a:srgbClr val="FFFFFF"/>
                </a:solidFill>
              </a:rPr>
              <a:t>Example of possible difficulties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67723169"/>
              </p:ext>
            </p:extLst>
          </p:nvPr>
        </p:nvGraphicFramePr>
        <p:xfrm>
          <a:off x="804672" y="1443639"/>
          <a:ext cx="5330832" cy="3967225"/>
        </p:xfrm>
        <a:graphic>
          <a:graphicData uri="http://schemas.openxmlformats.org/drawingml/2006/table">
            <a:tbl>
              <a:tblPr firstRow="1" firstCol="1" bandRow="1">
                <a:tableStyleId>{5C22544A-7EE6-4342-B048-85BDC9FD1C3A}</a:tableStyleId>
              </a:tblPr>
              <a:tblGrid>
                <a:gridCol w="2517826">
                  <a:extLst>
                    <a:ext uri="{9D8B030D-6E8A-4147-A177-3AD203B41FA5}">
                      <a16:colId xmlns:a16="http://schemas.microsoft.com/office/drawing/2014/main" val="20000"/>
                    </a:ext>
                  </a:extLst>
                </a:gridCol>
                <a:gridCol w="2813006">
                  <a:extLst>
                    <a:ext uri="{9D8B030D-6E8A-4147-A177-3AD203B41FA5}">
                      <a16:colId xmlns:a16="http://schemas.microsoft.com/office/drawing/2014/main" val="20001"/>
                    </a:ext>
                  </a:extLst>
                </a:gridCol>
              </a:tblGrid>
              <a:tr h="1242019">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7829" marR="67829"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7829" marR="67829" marT="0" marB="0"/>
                </a:tc>
                <a:extLst>
                  <a:ext uri="{0D108BD9-81ED-4DB2-BD59-A6C34878D82A}">
                    <a16:rowId xmlns:a16="http://schemas.microsoft.com/office/drawing/2014/main" val="10000"/>
                  </a:ext>
                </a:extLst>
              </a:tr>
              <a:tr h="1242019">
                <a:tc>
                  <a:txBody>
                    <a:bodyPr/>
                    <a:lstStyle/>
                    <a:p>
                      <a:pPr algn="l">
                        <a:spcAft>
                          <a:spcPts val="0"/>
                        </a:spcAft>
                      </a:pPr>
                      <a:r>
                        <a:rPr lang="en-GB" sz="1600" dirty="0">
                          <a:effectLst/>
                        </a:rPr>
                        <a:t>That information gets lost</a:t>
                      </a:r>
                      <a:endParaRPr lang="en-AU" sz="1600" dirty="0">
                        <a:effectLst/>
                      </a:endParaRPr>
                    </a:p>
                  </a:txBody>
                  <a:tcPr marL="67829" marR="67829"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7829" marR="67829" marT="0" marB="0" anchor="ctr"/>
                </a:tc>
                <a:extLst>
                  <a:ext uri="{0D108BD9-81ED-4DB2-BD59-A6C34878D82A}">
                    <a16:rowId xmlns:a16="http://schemas.microsoft.com/office/drawing/2014/main" val="10001"/>
                  </a:ext>
                </a:extLst>
              </a:tr>
              <a:tr h="1483187">
                <a:tc>
                  <a:txBody>
                    <a:bodyPr/>
                    <a:lstStyle/>
                    <a:p>
                      <a:pPr algn="l">
                        <a:spcAft>
                          <a:spcPts val="0"/>
                        </a:spcAft>
                      </a:pPr>
                      <a:r>
                        <a:rPr lang="en-GB" sz="1600" dirty="0">
                          <a:effectLst/>
                        </a:rPr>
                        <a:t>Information is misunderstood</a:t>
                      </a:r>
                      <a:endParaRPr lang="en-AU" sz="1600" dirty="0">
                        <a:effectLst/>
                      </a:endParaRPr>
                    </a:p>
                  </a:txBody>
                  <a:tcPr marL="67829" marR="67829"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7829" marR="67829"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008A96-B936-4120-B0CA-6AA2F0F09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91C25D3-E745-485A-8F29-9CA524617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39F8DD51-6829-48AB-A8EE-72851E2E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8BBE7EFC-3586-4897-BB4C-4580D41147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FECBEED1-D9A9-45A9-8F26-F5418893D1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3FCB11F5-4DFC-4B12-A70D-52978E684C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65DB21CA-6A5C-415C-B604-F0B241F0D1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EC349DD5-F366-4568-9FFB-C84E1D9AFC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15A7E2D5-4B5A-4039-8A51-A67126A794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5464834B-DB35-472E-881E-81DA909CC8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CEFD2714-3B4A-4157-87C6-83CD027B42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55015BB0-1E96-47A6-908D-418CA85D77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6D7F1B1-8531-404F-BC60-04881E0F80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397624A3-943A-4BFA-A268-CE1124E946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A3773209-C9F8-4E1E-B851-E8FAFD3002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96159D7-0A66-42B2-AAD6-8B76ABBD01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FB22A2AC-984E-48C8-98EE-D3807AC273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4AD3120E-94BD-4F60-954A-E98C495602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FB903D0A-0F30-4770-9311-65C298E3FF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46C2A25E-44C1-4965-9D2E-AC72AD64BB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73D5A7A6-EE59-4EDE-80C8-D24F64EF4B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984C6B19-587E-48B1-8812-CCB6A10569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DDE66B7A-EA28-4550-B122-241C0C0990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4" name="Group 33">
            <a:extLst>
              <a:ext uri="{FF2B5EF4-FFF2-40B4-BE49-F238E27FC236}">
                <a16:creationId xmlns:a16="http://schemas.microsoft.com/office/drawing/2014/main" id="{535257C7-115B-407C-8D1C-72A724A0EB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4281677"/>
            <a:ext cx="8845667" cy="1771275"/>
            <a:chOff x="1669293" y="3893141"/>
            <a:chExt cx="8845667" cy="1771275"/>
          </a:xfrm>
        </p:grpSpPr>
        <p:sp>
          <p:nvSpPr>
            <p:cNvPr id="35" name="Isosceles Triangle 39">
              <a:extLst>
                <a:ext uri="{FF2B5EF4-FFF2-40B4-BE49-F238E27FC236}">
                  <a16:creationId xmlns:a16="http://schemas.microsoft.com/office/drawing/2014/main" id="{5352F03A-AFC7-43BD-80C4-75761D0B1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ED45A02B-EEC7-4E14-8F27-0A76F8B2BB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3893141"/>
              <a:ext cx="8845667" cy="14202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759237" y="4368773"/>
            <a:ext cx="8673427" cy="1250384"/>
          </a:xfrm>
        </p:spPr>
        <p:txBody>
          <a:bodyPr>
            <a:normAutofit/>
          </a:bodyPr>
          <a:lstStyle/>
          <a:p>
            <a:pPr algn="ctr"/>
            <a:r>
              <a:rPr lang="en-AU" sz="4400">
                <a:solidFill>
                  <a:srgbClr val="FFFFFF"/>
                </a:solidFill>
              </a:rPr>
              <a:t>Feedback Opportunities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1669293" y="1010154"/>
          <a:ext cx="8845668" cy="2629840"/>
        </p:xfrm>
        <a:graphic>
          <a:graphicData uri="http://schemas.openxmlformats.org/drawingml/2006/table">
            <a:tbl>
              <a:tblPr firstRow="1" firstCol="1" bandRow="1">
                <a:noFill/>
                <a:tableStyleId>{5C22544A-7EE6-4342-B048-85BDC9FD1C3A}</a:tableStyleId>
              </a:tblPr>
              <a:tblGrid>
                <a:gridCol w="2913596">
                  <a:extLst>
                    <a:ext uri="{9D8B030D-6E8A-4147-A177-3AD203B41FA5}">
                      <a16:colId xmlns:a16="http://schemas.microsoft.com/office/drawing/2014/main" val="20000"/>
                    </a:ext>
                  </a:extLst>
                </a:gridCol>
                <a:gridCol w="2986595">
                  <a:extLst>
                    <a:ext uri="{9D8B030D-6E8A-4147-A177-3AD203B41FA5}">
                      <a16:colId xmlns:a16="http://schemas.microsoft.com/office/drawing/2014/main" val="20001"/>
                    </a:ext>
                  </a:extLst>
                </a:gridCol>
                <a:gridCol w="2945477">
                  <a:extLst>
                    <a:ext uri="{9D8B030D-6E8A-4147-A177-3AD203B41FA5}">
                      <a16:colId xmlns:a16="http://schemas.microsoft.com/office/drawing/2014/main" val="20002"/>
                    </a:ext>
                  </a:extLst>
                </a:gridCol>
              </a:tblGrid>
              <a:tr h="866479">
                <a:tc>
                  <a:txBody>
                    <a:bodyPr/>
                    <a:lstStyle/>
                    <a:p>
                      <a:pPr>
                        <a:spcAft>
                          <a:spcPts val="0"/>
                        </a:spcAft>
                      </a:pPr>
                      <a:r>
                        <a:rPr lang="en-GB" sz="1300" b="0" cap="all" spc="150">
                          <a:solidFill>
                            <a:schemeClr val="lt1"/>
                          </a:solidFill>
                          <a:effectLst/>
                        </a:rPr>
                        <a:t>Method of giving feedback</a:t>
                      </a:r>
                      <a:endParaRPr lang="en-AU" sz="1300" b="0" cap="all" spc="150">
                        <a:solidFill>
                          <a:schemeClr val="lt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lnL w="12700" cmpd="sng">
                      <a:noFill/>
                    </a:lnL>
                    <a:lnR w="12700" cmpd="sng">
                      <a:noFill/>
                    </a:lnR>
                    <a:lnT w="12700" cmpd="sng">
                      <a:noFill/>
                    </a:lnT>
                    <a:lnB w="38100" cmpd="sng">
                      <a:noFill/>
                    </a:lnB>
                    <a:solidFill>
                      <a:srgbClr val="505356"/>
                    </a:solidFill>
                  </a:tcPr>
                </a:tc>
                <a:tc>
                  <a:txBody>
                    <a:bodyPr/>
                    <a:lstStyle/>
                    <a:p>
                      <a:pPr>
                        <a:spcAft>
                          <a:spcPts val="0"/>
                        </a:spcAft>
                      </a:pPr>
                      <a:r>
                        <a:rPr lang="en-GB" sz="1300" b="0" cap="all" spc="150">
                          <a:solidFill>
                            <a:schemeClr val="lt1"/>
                          </a:solidFill>
                          <a:effectLst/>
                        </a:rPr>
                        <a:t>What are the advantages of this method?</a:t>
                      </a:r>
                      <a:endParaRPr lang="en-AU" sz="1300" b="0" cap="all" spc="150">
                        <a:solidFill>
                          <a:schemeClr val="lt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lnL w="12700" cmpd="sng">
                      <a:noFill/>
                    </a:lnL>
                    <a:lnR w="12700" cmpd="sng">
                      <a:noFill/>
                    </a:lnR>
                    <a:lnT w="12700" cmpd="sng">
                      <a:noFill/>
                    </a:lnT>
                    <a:lnB w="38100" cmpd="sng">
                      <a:noFill/>
                    </a:lnB>
                    <a:solidFill>
                      <a:srgbClr val="505356"/>
                    </a:solidFill>
                  </a:tcPr>
                </a:tc>
                <a:tc>
                  <a:txBody>
                    <a:bodyPr/>
                    <a:lstStyle/>
                    <a:p>
                      <a:pPr>
                        <a:spcAft>
                          <a:spcPts val="0"/>
                        </a:spcAft>
                      </a:pPr>
                      <a:r>
                        <a:rPr lang="en-GB" sz="1300" b="0" cap="all" spc="150">
                          <a:solidFill>
                            <a:schemeClr val="lt1"/>
                          </a:solidFill>
                          <a:effectLst/>
                        </a:rPr>
                        <a:t>How may this inform decision making?</a:t>
                      </a:r>
                      <a:endParaRPr lang="en-AU" sz="1300" b="0" cap="all" spc="150">
                        <a:solidFill>
                          <a:schemeClr val="lt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lnL w="12700" cmpd="sng">
                      <a:noFill/>
                    </a:lnL>
                    <a:lnR w="12700" cmpd="sng">
                      <a:noFill/>
                    </a:lnR>
                    <a:lnT w="12700" cmpd="sng">
                      <a:noFill/>
                    </a:lnT>
                    <a:lnB w="38100" cmpd="sng">
                      <a:noFill/>
                    </a:lnB>
                    <a:solidFill>
                      <a:srgbClr val="505356"/>
                    </a:solidFill>
                  </a:tcPr>
                </a:tc>
                <a:extLst>
                  <a:ext uri="{0D108BD9-81ED-4DB2-BD59-A6C34878D82A}">
                    <a16:rowId xmlns:a16="http://schemas.microsoft.com/office/drawing/2014/main" val="10000"/>
                  </a:ext>
                </a:extLst>
              </a:tr>
              <a:tr h="587787">
                <a:tc>
                  <a:txBody>
                    <a:bodyPr/>
                    <a:lstStyle/>
                    <a:p>
                      <a:pPr>
                        <a:spcAft>
                          <a:spcPts val="0"/>
                        </a:spcAft>
                      </a:pPr>
                      <a:r>
                        <a:rPr lang="en-GB" sz="1100" b="1" cap="none" spc="0">
                          <a:solidFill>
                            <a:schemeClr val="tx1"/>
                          </a:solidFill>
                          <a:effectLst/>
                        </a:rPr>
                        <a:t>Face to face</a:t>
                      </a:r>
                      <a:endParaRPr lang="en-AU" sz="1100" b="1" cap="none" spc="0">
                        <a:solidFill>
                          <a:schemeClr val="tx1"/>
                        </a:solidFill>
                        <a:effectLst/>
                      </a:endParaRPr>
                    </a:p>
                    <a:p>
                      <a:pPr>
                        <a:spcAft>
                          <a:spcPts val="0"/>
                        </a:spcAft>
                      </a:pPr>
                      <a:r>
                        <a:rPr lang="en-GB" sz="1100" b="1" cap="none" spc="0">
                          <a:solidFill>
                            <a:schemeClr val="tx1"/>
                          </a:solidFill>
                          <a:effectLst/>
                        </a:rPr>
                        <a:t> </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38100" cmpd="sng">
                      <a:noFill/>
                    </a:lnT>
                    <a:lnB w="12700" cmpd="sng">
                      <a:noFill/>
                      <a:prstDash val="solid"/>
                    </a:lnB>
                    <a:noFill/>
                  </a:tcPr>
                </a:tc>
                <a:tc>
                  <a:txBody>
                    <a:bodyPr/>
                    <a:lstStyle/>
                    <a:p>
                      <a:pPr>
                        <a:spcAft>
                          <a:spcPts val="0"/>
                        </a:spcAft>
                      </a:pPr>
                      <a:r>
                        <a:rPr lang="en-GB" sz="1100" cap="none" spc="0">
                          <a:solidFill>
                            <a:schemeClr val="tx1"/>
                          </a:solidFill>
                          <a:effectLst/>
                        </a:rPr>
                        <a:t>Being able to get a timely response.</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38100" cmpd="sng">
                      <a:noFill/>
                    </a:lnT>
                    <a:lnB w="12700" cmpd="sng">
                      <a:noFill/>
                      <a:prstDash val="solid"/>
                    </a:lnB>
                    <a:noFill/>
                  </a:tcPr>
                </a:tc>
                <a:tc>
                  <a:txBody>
                    <a:bodyPr/>
                    <a:lstStyle/>
                    <a:p>
                      <a:pPr>
                        <a:spcAft>
                          <a:spcPts val="0"/>
                        </a:spcAft>
                      </a:pPr>
                      <a:r>
                        <a:rPr lang="en-GB" sz="1100" cap="none" spc="0">
                          <a:solidFill>
                            <a:schemeClr val="tx1"/>
                          </a:solidFill>
                          <a:effectLst/>
                        </a:rPr>
                        <a:t>By making the person think of their feet.</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10001"/>
                  </a:ext>
                </a:extLst>
              </a:tr>
              <a:tr h="587787">
                <a:tc>
                  <a:txBody>
                    <a:bodyPr/>
                    <a:lstStyle/>
                    <a:p>
                      <a:pPr>
                        <a:spcAft>
                          <a:spcPts val="0"/>
                        </a:spcAft>
                      </a:pPr>
                      <a:r>
                        <a:rPr lang="en-GB" sz="1100" b="1" cap="none" spc="0">
                          <a:solidFill>
                            <a:schemeClr val="tx1"/>
                          </a:solidFill>
                          <a:effectLst/>
                        </a:rPr>
                        <a:t>Online</a:t>
                      </a:r>
                      <a:endParaRPr lang="en-AU" sz="1100" b="1" cap="none" spc="0">
                        <a:solidFill>
                          <a:schemeClr val="tx1"/>
                        </a:solidFill>
                        <a:effectLst/>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solidFill>
                      <a:srgbClr val="000000">
                        <a:alpha val="7843"/>
                      </a:srgbClr>
                    </a:solidFill>
                  </a:tcPr>
                </a:tc>
                <a:tc>
                  <a:txBody>
                    <a:bodyPr/>
                    <a:lstStyle/>
                    <a:p>
                      <a:pPr>
                        <a:spcAft>
                          <a:spcPts val="0"/>
                        </a:spcAft>
                      </a:pPr>
                      <a:r>
                        <a:rPr lang="en-GB" sz="1100" cap="none" spc="0">
                          <a:solidFill>
                            <a:schemeClr val="tx1"/>
                          </a:solidFill>
                          <a:effectLst/>
                        </a:rPr>
                        <a:t>Being able to give feedback and have the person respond when they are able to. </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solidFill>
                      <a:srgbClr val="000000">
                        <a:alpha val="7843"/>
                      </a:srgbClr>
                    </a:solidFill>
                  </a:tcPr>
                </a:tc>
                <a:tc>
                  <a:txBody>
                    <a:bodyPr/>
                    <a:lstStyle/>
                    <a:p>
                      <a:pPr>
                        <a:spcAft>
                          <a:spcPts val="0"/>
                        </a:spcAft>
                      </a:pPr>
                      <a:r>
                        <a:rPr lang="en-GB" sz="1100" cap="none" spc="0">
                          <a:solidFill>
                            <a:schemeClr val="tx1"/>
                          </a:solidFill>
                          <a:effectLst/>
                        </a:rPr>
                        <a:t>This will give you a much more informed response.</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solidFill>
                      <a:srgbClr val="000000">
                        <a:alpha val="7843"/>
                      </a:srgbClr>
                    </a:solidFill>
                  </a:tcPr>
                </a:tc>
                <a:extLst>
                  <a:ext uri="{0D108BD9-81ED-4DB2-BD59-A6C34878D82A}">
                    <a16:rowId xmlns:a16="http://schemas.microsoft.com/office/drawing/2014/main" val="10002"/>
                  </a:ext>
                </a:extLst>
              </a:tr>
              <a:tr h="587787">
                <a:tc>
                  <a:txBody>
                    <a:bodyPr/>
                    <a:lstStyle/>
                    <a:p>
                      <a:pPr>
                        <a:spcAft>
                          <a:spcPts val="0"/>
                        </a:spcAft>
                      </a:pPr>
                      <a:r>
                        <a:rPr lang="en-GB" sz="1100" b="1" cap="none" spc="0">
                          <a:solidFill>
                            <a:schemeClr val="tx1"/>
                          </a:solidFill>
                          <a:effectLst/>
                        </a:rPr>
                        <a:t>Written</a:t>
                      </a:r>
                      <a:endParaRPr lang="en-AU" sz="1100" b="1" cap="none" spc="0">
                        <a:solidFill>
                          <a:schemeClr val="tx1"/>
                        </a:solidFill>
                        <a:effectLst/>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noFill/>
                  </a:tcPr>
                </a:tc>
                <a:tc>
                  <a:txBody>
                    <a:bodyPr/>
                    <a:lstStyle/>
                    <a:p>
                      <a:pPr>
                        <a:spcAft>
                          <a:spcPts val="0"/>
                        </a:spcAft>
                      </a:pPr>
                      <a:r>
                        <a:rPr lang="en-GB" sz="1100" cap="none" spc="0">
                          <a:solidFill>
                            <a:schemeClr val="tx1"/>
                          </a:solidFill>
                          <a:effectLst/>
                        </a:rPr>
                        <a:t>You are able to get a well-informed response and to be personally addressed. </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noFill/>
                  </a:tcPr>
                </a:tc>
                <a:tc>
                  <a:txBody>
                    <a:bodyPr/>
                    <a:lstStyle/>
                    <a:p>
                      <a:pPr>
                        <a:spcAft>
                          <a:spcPts val="0"/>
                        </a:spcAft>
                      </a:pPr>
                      <a:r>
                        <a:rPr lang="en-GB" sz="1100" cap="none" spc="0">
                          <a:solidFill>
                            <a:schemeClr val="tx1"/>
                          </a:solidFill>
                          <a:effectLst/>
                        </a:rPr>
                        <a:t>This will make the response more personal and informed.</a:t>
                      </a:r>
                      <a:endParaRPr lang="en-AU" sz="11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010" marR="114010" marT="114010" marB="114010"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427D4-D732-C840-B8D9-45BFA0DCB4EB}"/>
              </a:ext>
            </a:extLst>
          </p:cNvPr>
          <p:cNvSpPr>
            <a:spLocks noGrp="1"/>
          </p:cNvSpPr>
          <p:nvPr>
            <p:ph type="title"/>
          </p:nvPr>
        </p:nvSpPr>
        <p:spPr>
          <a:xfrm>
            <a:off x="960100" y="978102"/>
            <a:ext cx="10588434" cy="1062644"/>
          </a:xfrm>
        </p:spPr>
        <p:txBody>
          <a:bodyPr anchor="b">
            <a:normAutofit/>
          </a:bodyPr>
          <a:lstStyle/>
          <a:p>
            <a:r>
              <a:rPr lang="en-US" sz="4400"/>
              <a:t>Legislation</a:t>
            </a:r>
          </a:p>
        </p:txBody>
      </p:sp>
      <p:cxnSp>
        <p:nvCxnSpPr>
          <p:cNvPr id="19" name="Straight Connector 18">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Judge">
            <a:extLst>
              <a:ext uri="{FF2B5EF4-FFF2-40B4-BE49-F238E27FC236}">
                <a16:creationId xmlns:a16="http://schemas.microsoft.com/office/drawing/2014/main" id="{3ADD35B2-18D1-4DA3-B1B0-A939B93B4AC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7CFCED08-270D-D241-BBFF-D237C0F80F79}"/>
              </a:ext>
            </a:extLst>
          </p:cNvPr>
          <p:cNvSpPr>
            <a:spLocks noGrp="1"/>
          </p:cNvSpPr>
          <p:nvPr>
            <p:ph idx="1"/>
          </p:nvPr>
        </p:nvSpPr>
        <p:spPr>
          <a:xfrm>
            <a:off x="4955354" y="2682433"/>
            <a:ext cx="6282169" cy="3215749"/>
          </a:xfrm>
        </p:spPr>
        <p:txBody>
          <a:bodyPr>
            <a:normAutofit/>
          </a:bodyPr>
          <a:lstStyle/>
          <a:p>
            <a:r>
              <a:rPr lang="en-AU" sz="2400"/>
              <a:t>Australian citizens must abide by the legislation set out for businesses. The Office of the Australian Information Commissioner (OAIC) regulates how information is collected, accessed and stored. There are specific rules relating to each industry. In business Privacy Act and Workplace health and Safety are the most important.</a:t>
            </a:r>
            <a:endParaRPr lang="en-US" sz="2400"/>
          </a:p>
        </p:txBody>
      </p:sp>
    </p:spTree>
    <p:extLst>
      <p:ext uri="{BB962C8B-B14F-4D97-AF65-F5344CB8AC3E}">
        <p14:creationId xmlns:p14="http://schemas.microsoft.com/office/powerpoint/2010/main" val="27208156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621</Words>
  <Application>Microsoft Macintosh PowerPoint</Application>
  <PresentationFormat>Widescreen</PresentationFormat>
  <Paragraphs>76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lpstr>Legislation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Organising Workplace Information</dc:title>
  <dc:creator>WESLEY-ROUSCH, Kira (kwesl2)</dc:creator>
  <cp:lastModifiedBy>WESLEY-ROUSCH, Kira (kwesl2)</cp:lastModifiedBy>
  <cp:revision>1</cp:revision>
  <dcterms:created xsi:type="dcterms:W3CDTF">2019-10-17T04:55:08Z</dcterms:created>
  <dcterms:modified xsi:type="dcterms:W3CDTF">2019-10-17T04:55:11Z</dcterms:modified>
</cp:coreProperties>
</file>