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257" r:id="rId2"/>
    <p:sldId id="309" r:id="rId3"/>
    <p:sldId id="437" r:id="rId4"/>
    <p:sldId id="601" r:id="rId5"/>
    <p:sldId id="602" r:id="rId6"/>
    <p:sldId id="603" r:id="rId7"/>
    <p:sldId id="604" r:id="rId8"/>
    <p:sldId id="392" r:id="rId9"/>
    <p:sldId id="504" r:id="rId10"/>
    <p:sldId id="503" r:id="rId11"/>
    <p:sldId id="605" r:id="rId12"/>
    <p:sldId id="606" r:id="rId13"/>
    <p:sldId id="607" r:id="rId14"/>
    <p:sldId id="439" r:id="rId15"/>
    <p:sldId id="396" r:id="rId16"/>
    <p:sldId id="440" r:id="rId17"/>
    <p:sldId id="608" r:id="rId18"/>
    <p:sldId id="609" r:id="rId19"/>
    <p:sldId id="399" r:id="rId20"/>
    <p:sldId id="586" r:id="rId21"/>
    <p:sldId id="587" r:id="rId22"/>
    <p:sldId id="610" r:id="rId23"/>
    <p:sldId id="611" r:id="rId24"/>
    <p:sldId id="588" r:id="rId25"/>
    <p:sldId id="589" r:id="rId26"/>
    <p:sldId id="590" r:id="rId27"/>
    <p:sldId id="612" r:id="rId28"/>
    <p:sldId id="613" r:id="rId29"/>
    <p:sldId id="614" r:id="rId30"/>
    <p:sldId id="591" r:id="rId31"/>
    <p:sldId id="595" r:id="rId32"/>
    <p:sldId id="596" r:id="rId33"/>
    <p:sldId id="615" r:id="rId34"/>
    <p:sldId id="597" r:id="rId35"/>
    <p:sldId id="598" r:id="rId36"/>
    <p:sldId id="599" r:id="rId37"/>
    <p:sldId id="616" r:id="rId38"/>
    <p:sldId id="617" r:id="rId39"/>
    <p:sldId id="618" r:id="rId40"/>
    <p:sldId id="600" r:id="rId41"/>
    <p:sldId id="435" r:id="rId42"/>
    <p:sldId id="418" r:id="rId4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779" autoAdjust="0"/>
    <p:restoredTop sz="91525" autoAdjust="0"/>
  </p:normalViewPr>
  <p:slideViewPr>
    <p:cSldViewPr>
      <p:cViewPr>
        <p:scale>
          <a:sx n="60" d="100"/>
          <a:sy n="60" d="100"/>
        </p:scale>
        <p:origin x="-1806" y="-15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AU"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4D7E61F-E466-4520-8FCA-2A0F1269B01B}" type="datetimeFigureOut">
              <a:rPr lang="en-AU" smtClean="0"/>
              <a:pPr/>
              <a:t>10/05/2017</a:t>
            </a:fld>
            <a:endParaRPr lang="en-AU"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AU"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AU"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636B371-A471-4F1E-8623-C88C117501DF}" type="slidenum">
              <a:rPr lang="en-AU" smtClean="0"/>
              <a:pPr/>
              <a:t>‹#›</a:t>
            </a:fld>
            <a:endParaRPr lang="en-AU" dirty="0"/>
          </a:p>
        </p:txBody>
      </p:sp>
    </p:spTree>
    <p:extLst>
      <p:ext uri="{BB962C8B-B14F-4D97-AF65-F5344CB8AC3E}">
        <p14:creationId xmlns:p14="http://schemas.microsoft.com/office/powerpoint/2010/main" val="339297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bwMode="auto">
          <a:noFill/>
          <a:ln>
            <a:solidFill>
              <a:srgbClr val="000000"/>
            </a:solidFill>
            <a:miter lim="800000"/>
            <a:headEnd/>
            <a:tailEnd/>
          </a:ln>
        </p:spPr>
      </p:sp>
      <p:sp>
        <p:nvSpPr>
          <p:cNvPr id="112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2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197C488-A209-4A92-B6C0-5B74CFCC9C34}" type="slidenum">
              <a:rPr lang="en-CA" smtClean="0"/>
              <a:pPr/>
              <a:t>1</a:t>
            </a:fld>
            <a:endParaRPr lang="en-CA"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a:t>
            </a:fld>
            <a:endParaRPr lang="en-AU"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8</a:t>
            </a:fld>
            <a:endParaRPr lang="en-CA"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9</a:t>
            </a:fld>
            <a:endParaRPr lang="en-AU"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14</a:t>
            </a:fld>
            <a:endParaRPr lang="en-CA"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15</a:t>
            </a:fld>
            <a:endParaRPr lang="en-AU"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19</a:t>
            </a:fld>
            <a:endParaRPr lang="en-CA"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20</a:t>
            </a:fld>
            <a:endParaRPr lang="en-AU"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24</a:t>
            </a:fld>
            <a:endParaRPr lang="en-CA"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25</a:t>
            </a:fld>
            <a:endParaRPr lang="en-AU"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30</a:t>
            </a:fld>
            <a:endParaRPr lang="en-CA"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31</a:t>
            </a:fld>
            <a:endParaRPr lang="en-AU"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34</a:t>
            </a:fld>
            <a:endParaRPr lang="en-CA"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35</a:t>
            </a:fld>
            <a:endParaRPr lang="en-AU"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40</a:t>
            </a:fld>
            <a:endParaRPr lang="en-CA"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Slide Image Placeholder 1"/>
          <p:cNvSpPr>
            <a:spLocks noGrp="1" noRot="1" noChangeAspect="1" noTextEdit="1"/>
          </p:cNvSpPr>
          <p:nvPr>
            <p:ph type="sldImg"/>
          </p:nvPr>
        </p:nvSpPr>
        <p:spPr bwMode="auto">
          <a:noFill/>
          <a:ln>
            <a:solidFill>
              <a:srgbClr val="000000"/>
            </a:solidFill>
            <a:miter lim="800000"/>
            <a:headEnd/>
            <a:tailEnd/>
          </a:ln>
        </p:spPr>
      </p:sp>
      <p:sp>
        <p:nvSpPr>
          <p:cNvPr id="240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240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18C356B-835B-42F1-94E9-63081C6F05C3}" type="slidenum">
              <a:rPr lang="en-CA" smtClean="0"/>
              <a:pPr/>
              <a:t>42</a:t>
            </a:fld>
            <a:endParaRPr lang="en-CA"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10/05/2017</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10/05/2017</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9A845FD-594F-47EE-9162-D59CD5604268}" type="datetimeFigureOut">
              <a:rPr lang="en-AU" smtClean="0"/>
              <a:pPr/>
              <a:t>10/05/2017</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p:cNvSpPr>
            <a:spLocks noGrp="1"/>
          </p:cNvSpPr>
          <p:nvPr>
            <p:ph type="dt" sz="half" idx="10"/>
          </p:nvPr>
        </p:nvSpPr>
        <p:spPr/>
        <p:txBody>
          <a:bodyPr/>
          <a:lstStyle/>
          <a:p>
            <a:fld id="{29A845FD-594F-47EE-9162-D59CD5604268}" type="datetimeFigureOut">
              <a:rPr lang="en-AU" smtClean="0"/>
              <a:pPr/>
              <a:t>10/05/2017</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p:cNvSpPr>
            <a:spLocks noGrp="1"/>
          </p:cNvSpPr>
          <p:nvPr>
            <p:ph type="dt" sz="half" idx="10"/>
          </p:nvPr>
        </p:nvSpPr>
        <p:spPr/>
        <p:txBody>
          <a:bodyPr/>
          <a:lstStyle/>
          <a:p>
            <a:fld id="{29A845FD-594F-47EE-9162-D59CD5604268}" type="datetimeFigureOut">
              <a:rPr lang="en-AU" smtClean="0"/>
              <a:pPr/>
              <a:t>10/05/2017</a:t>
            </a:fld>
            <a:endParaRPr lang="en-AU" dirty="0"/>
          </a:p>
        </p:txBody>
      </p:sp>
      <p:sp>
        <p:nvSpPr>
          <p:cNvPr id="8" name="Footer Placeholder 7"/>
          <p:cNvSpPr>
            <a:spLocks noGrp="1"/>
          </p:cNvSpPr>
          <p:nvPr>
            <p:ph type="ftr" sz="quarter" idx="11"/>
          </p:nvPr>
        </p:nvSpPr>
        <p:spPr/>
        <p:txBody>
          <a:bodyPr/>
          <a:lstStyle/>
          <a:p>
            <a:endParaRPr lang="en-AU" dirty="0"/>
          </a:p>
        </p:txBody>
      </p:sp>
      <p:sp>
        <p:nvSpPr>
          <p:cNvPr id="9" name="Slide Number Placeholder 8"/>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Date Placeholder 2"/>
          <p:cNvSpPr>
            <a:spLocks noGrp="1"/>
          </p:cNvSpPr>
          <p:nvPr>
            <p:ph type="dt" sz="half" idx="10"/>
          </p:nvPr>
        </p:nvSpPr>
        <p:spPr/>
        <p:txBody>
          <a:bodyPr/>
          <a:lstStyle/>
          <a:p>
            <a:fld id="{29A845FD-594F-47EE-9162-D59CD5604268}" type="datetimeFigureOut">
              <a:rPr lang="en-AU" smtClean="0"/>
              <a:pPr/>
              <a:t>10/05/2017</a:t>
            </a:fld>
            <a:endParaRPr lang="en-AU" dirty="0"/>
          </a:p>
        </p:txBody>
      </p:sp>
      <p:sp>
        <p:nvSpPr>
          <p:cNvPr id="4" name="Footer Placeholder 3"/>
          <p:cNvSpPr>
            <a:spLocks noGrp="1"/>
          </p:cNvSpPr>
          <p:nvPr>
            <p:ph type="ftr" sz="quarter" idx="11"/>
          </p:nvPr>
        </p:nvSpPr>
        <p:spPr/>
        <p:txBody>
          <a:bodyPr/>
          <a:lstStyle/>
          <a:p>
            <a:endParaRPr lang="en-AU" dirty="0"/>
          </a:p>
        </p:txBody>
      </p:sp>
      <p:sp>
        <p:nvSpPr>
          <p:cNvPr id="5" name="Slide Number Placeholder 4"/>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A845FD-594F-47EE-9162-D59CD5604268}" type="datetimeFigureOut">
              <a:rPr lang="en-AU" smtClean="0"/>
              <a:pPr/>
              <a:t>10/05/2017</a:t>
            </a:fld>
            <a:endParaRPr lang="en-AU" dirty="0"/>
          </a:p>
        </p:txBody>
      </p:sp>
      <p:sp>
        <p:nvSpPr>
          <p:cNvPr id="3" name="Footer Placeholder 2"/>
          <p:cNvSpPr>
            <a:spLocks noGrp="1"/>
          </p:cNvSpPr>
          <p:nvPr>
            <p:ph type="ftr" sz="quarter" idx="11"/>
          </p:nvPr>
        </p:nvSpPr>
        <p:spPr/>
        <p:txBody>
          <a:bodyPr/>
          <a:lstStyle/>
          <a:p>
            <a:endParaRPr lang="en-AU" dirty="0"/>
          </a:p>
        </p:txBody>
      </p:sp>
      <p:sp>
        <p:nvSpPr>
          <p:cNvPr id="4" name="Slide Number Placeholder 3"/>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10/05/2017</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10/05/2017</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10/05/2017</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10/05/2017</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Module Intro Slide">
    <p:spTree>
      <p:nvGrpSpPr>
        <p:cNvPr id="1" name=""/>
        <p:cNvGrpSpPr/>
        <p:nvPr/>
      </p:nvGrpSpPr>
      <p:grpSpPr>
        <a:xfrm>
          <a:off x="0" y="0"/>
          <a:ext cx="0" cy="0"/>
          <a:chOff x="0" y="0"/>
          <a:chExt cx="0" cy="0"/>
        </a:xfrm>
      </p:grpSpPr>
      <p:pic>
        <p:nvPicPr>
          <p:cNvPr id="4" name="Picture 6" descr="Fotolia_9747380_XS.jpg"/>
          <p:cNvPicPr>
            <a:picLocks noChangeAspect="1"/>
          </p:cNvPicPr>
          <p:nvPr userDrawn="1"/>
        </p:nvPicPr>
        <p:blipFill>
          <a:blip r:embed="rId2" cstate="print"/>
          <a:srcRect/>
          <a:stretch>
            <a:fillRect/>
          </a:stretch>
        </p:blipFill>
        <p:spPr bwMode="auto">
          <a:xfrm>
            <a:off x="8501063" y="6215063"/>
            <a:ext cx="642937" cy="642937"/>
          </a:xfrm>
          <a:prstGeom prst="rect">
            <a:avLst/>
          </a:prstGeom>
          <a:noFill/>
          <a:ln w="9525">
            <a:noFill/>
            <a:miter lim="800000"/>
            <a:headEnd/>
            <a:tailEnd/>
          </a:ln>
        </p:spPr>
      </p:pic>
      <p:sp>
        <p:nvSpPr>
          <p:cNvPr id="2" name="Title 1"/>
          <p:cNvSpPr>
            <a:spLocks noGrp="1"/>
          </p:cNvSpPr>
          <p:nvPr>
            <p:ph type="title"/>
          </p:nvPr>
        </p:nvSpPr>
        <p:spPr>
          <a:xfrm>
            <a:off x="457200" y="274638"/>
            <a:ext cx="6400800" cy="1143000"/>
          </a:xfrm>
        </p:spPr>
        <p:txBody>
          <a:bodyPr/>
          <a:lstStyle>
            <a:lvl1pPr>
              <a:defRPr b="1" baseline="0">
                <a:solidFill>
                  <a:srgbClr val="DE1904"/>
                </a:solidFill>
                <a:latin typeface="+mj-lt"/>
              </a:defRPr>
            </a:lvl1pPr>
          </a:lstStyle>
          <a:p>
            <a:r>
              <a:rPr lang="en-US" dirty="0"/>
              <a:t>Click to edit Master title style</a:t>
            </a:r>
            <a:endParaRPr lang="en-CA" dirty="0"/>
          </a:p>
        </p:txBody>
      </p:sp>
      <p:sp>
        <p:nvSpPr>
          <p:cNvPr id="3" name="Content Placeholder 2"/>
          <p:cNvSpPr>
            <a:spLocks noGrp="1"/>
          </p:cNvSpPr>
          <p:nvPr>
            <p:ph idx="1"/>
          </p:nvPr>
        </p:nvSpPr>
        <p:spPr>
          <a:xfrm>
            <a:off x="457200" y="1600200"/>
            <a:ext cx="6400800" cy="4525963"/>
          </a:xfrm>
        </p:spPr>
        <p:txBody>
          <a:bodyPr/>
          <a:lstStyle>
            <a:lvl1pPr>
              <a:defRPr sz="2400" baseline="0">
                <a:latin typeface="+mj-lt"/>
              </a:defRPr>
            </a:lvl1pPr>
            <a:lvl2pPr>
              <a:defRPr>
                <a:latin typeface="+mn-lt"/>
              </a:defRPr>
            </a:lvl2pPr>
            <a:lvl3pPr>
              <a:defRPr>
                <a:latin typeface="+mn-lt"/>
              </a:defRPr>
            </a:lvl3pPr>
            <a:lvl4pPr>
              <a:defRPr>
                <a:latin typeface="+mn-lt"/>
              </a:defRPr>
            </a:lvl4pPr>
            <a:lvl5pPr>
              <a:defRPr>
                <a:latin typeface="+mn-lt"/>
              </a:defRPr>
            </a:lvl5pPr>
          </a:lstStyle>
          <a:p>
            <a:pPr lvl="0"/>
            <a:r>
              <a:rPr lang="en-US" dirty="0"/>
              <a:t>Click to edit Master text styles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a:t>Click to edit Master title style</a:t>
            </a:r>
            <a:endParaRPr lang="en-AU"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A845FD-594F-47EE-9162-D59CD5604268}" type="datetimeFigureOut">
              <a:rPr lang="en-AU" smtClean="0"/>
              <a:pPr/>
              <a:t>10/05/2017</a:t>
            </a:fld>
            <a:endParaRPr lang="en-AU"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048034-356B-4D46-A2D9-D54751ED114A}" type="slidenum">
              <a:rPr lang="en-AU" smtClean="0"/>
              <a:pPr/>
              <a:t>‹#›</a:t>
            </a:fld>
            <a:endParaRPr lang="en-AU" dirty="0"/>
          </a:p>
        </p:txBody>
      </p:sp>
      <p:pic>
        <p:nvPicPr>
          <p:cNvPr id="7" name="Picture 6" descr="Fotolia_9747380_XS.jpg"/>
          <p:cNvPicPr>
            <a:picLocks noChangeAspect="1"/>
          </p:cNvPicPr>
          <p:nvPr userDrawn="1"/>
        </p:nvPicPr>
        <p:blipFill>
          <a:blip r:embed="rId14" cstate="print"/>
          <a:srcRect/>
          <a:stretch>
            <a:fillRect/>
          </a:stretch>
        </p:blipFill>
        <p:spPr bwMode="auto">
          <a:xfrm>
            <a:off x="8501063" y="6215063"/>
            <a:ext cx="642937" cy="64293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b="1" kern="1200">
          <a:solidFill>
            <a:srgbClr val="FF0000"/>
          </a:solidFill>
          <a:latin typeface="+mj-lt"/>
          <a:ea typeface="+mj-ea"/>
          <a:cs typeface="+mj-cs"/>
        </a:defRPr>
      </a:lvl1pPr>
    </p:titleStyle>
    <p:bodyStyle>
      <a:lvl1pPr marL="342900" indent="-342900" algn="l" defTabSz="914400" rtl="0" eaLnBrk="1" latinLnBrk="0" hangingPunct="1">
        <a:spcBef>
          <a:spcPct val="20000"/>
        </a:spcBef>
        <a:buFont typeface="Wingdings" pitchFamily="2" charset="2"/>
        <a:buChar char="Ø"/>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Text Box 6"/>
          <p:cNvSpPr txBox="1">
            <a:spLocks noChangeArrowheads="1"/>
          </p:cNvSpPr>
          <p:nvPr/>
        </p:nvSpPr>
        <p:spPr bwMode="auto">
          <a:xfrm>
            <a:off x="1214438" y="1124744"/>
            <a:ext cx="7000875" cy="3875881"/>
          </a:xfrm>
          <a:prstGeom prst="rect">
            <a:avLst/>
          </a:prstGeom>
          <a:noFill/>
          <a:ln w="9525">
            <a:noFill/>
            <a:miter lim="800000"/>
            <a:headEnd/>
            <a:tailEnd/>
          </a:ln>
        </p:spPr>
        <p:txBody>
          <a:bodyPr/>
          <a:lstStyle/>
          <a:p>
            <a:pPr algn="r"/>
            <a:r>
              <a:rPr lang="en-GB" sz="4400" b="1" dirty="0" smtClean="0">
                <a:solidFill>
                  <a:srgbClr val="FF0000"/>
                </a:solidFill>
              </a:rPr>
              <a:t>CHCECE009</a:t>
            </a:r>
            <a:endParaRPr lang="en-GB" sz="4400" dirty="0">
              <a:solidFill>
                <a:srgbClr val="FF0000"/>
              </a:solidFill>
            </a:endParaRPr>
          </a:p>
          <a:p>
            <a:pPr algn="r"/>
            <a:r>
              <a:rPr lang="en-AU" sz="4400" b="1" dirty="0" smtClean="0">
                <a:solidFill>
                  <a:srgbClr val="FF0000"/>
                </a:solidFill>
              </a:rPr>
              <a:t>Use an approved learning framework to guide practice</a:t>
            </a:r>
            <a:endParaRPr lang="en-GB" sz="4400" dirty="0">
              <a:solidFill>
                <a:srgbClr val="FF0000"/>
              </a:solidFill>
            </a:endParaRPr>
          </a:p>
        </p:txBody>
      </p:sp>
      <p:pic>
        <p:nvPicPr>
          <p:cNvPr id="3" name="Picture 2" descr="C:\Users\Kelsey\Pictures\Pictures\ArtWork\approve.JPG"/>
          <p:cNvPicPr/>
          <p:nvPr/>
        </p:nvPicPr>
        <p:blipFill>
          <a:blip r:embed="rId3">
            <a:extLst>
              <a:ext uri="{28A0092B-C50C-407E-A947-70E740481C1C}">
                <a14:useLocalDpi xmlns:a14="http://schemas.microsoft.com/office/drawing/2010/main" val="0"/>
              </a:ext>
            </a:extLst>
          </a:blip>
          <a:srcRect/>
          <a:stretch>
            <a:fillRect/>
          </a:stretch>
        </p:blipFill>
        <p:spPr bwMode="auto">
          <a:xfrm>
            <a:off x="847168" y="3429000"/>
            <a:ext cx="3776345" cy="295719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395536" y="476672"/>
            <a:ext cx="8229600" cy="1143000"/>
          </a:xfrm>
        </p:spPr>
        <p:txBody>
          <a:bodyPr>
            <a:normAutofit/>
          </a:bodyPr>
          <a:lstStyle/>
          <a:p>
            <a:r>
              <a:rPr lang="en-GB" dirty="0"/>
              <a:t>Identify learning frameworks</a:t>
            </a:r>
          </a:p>
        </p:txBody>
      </p:sp>
      <p:sp>
        <p:nvSpPr>
          <p:cNvPr id="6" name="TextBox 5"/>
          <p:cNvSpPr txBox="1"/>
          <p:nvPr/>
        </p:nvSpPr>
        <p:spPr>
          <a:xfrm>
            <a:off x="5220072" y="2492896"/>
            <a:ext cx="3744416" cy="2246769"/>
          </a:xfrm>
          <a:prstGeom prst="rect">
            <a:avLst/>
          </a:prstGeom>
          <a:noFill/>
        </p:spPr>
        <p:txBody>
          <a:bodyPr wrap="square" rtlCol="0">
            <a:spAutoFit/>
          </a:bodyPr>
          <a:lstStyle/>
          <a:p>
            <a:r>
              <a:rPr lang="en-AU" sz="2800" b="1" dirty="0">
                <a:latin typeface="+mj-lt"/>
              </a:rPr>
              <a:t>1.1  </a:t>
            </a:r>
            <a:r>
              <a:rPr lang="en-GB" sz="2800" dirty="0"/>
              <a:t>Investigate different approved learning frameworks and identify the framework relevant to the service</a:t>
            </a:r>
            <a:endParaRPr lang="en-AU" sz="2800" dirty="0">
              <a:latin typeface="+mj-lt"/>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National Quality Framework</a:t>
            </a:r>
          </a:p>
        </p:txBody>
      </p:sp>
      <p:sp>
        <p:nvSpPr>
          <p:cNvPr id="3" name="Content Placeholder 2"/>
          <p:cNvSpPr>
            <a:spLocks noGrp="1"/>
          </p:cNvSpPr>
          <p:nvPr>
            <p:ph idx="1"/>
          </p:nvPr>
        </p:nvSpPr>
        <p:spPr/>
        <p:txBody>
          <a:bodyPr/>
          <a:lstStyle/>
          <a:p>
            <a:pPr marL="0" indent="0">
              <a:buNone/>
            </a:pPr>
            <a:r>
              <a:rPr lang="en-GB" dirty="0"/>
              <a:t>The National Quality Framework is based on an agreement between all Australian governments to work together to provide better educational and developmental outcomes for children.</a:t>
            </a:r>
          </a:p>
          <a:p>
            <a:pPr marL="0" indent="0">
              <a:buNone/>
            </a:pPr>
            <a:r>
              <a:rPr lang="en-GB" b="1" dirty="0"/>
              <a:t>The National Quality Framework includes:</a:t>
            </a:r>
          </a:p>
          <a:p>
            <a:pPr lvl="0"/>
            <a:r>
              <a:rPr lang="en-GB" dirty="0"/>
              <a:t>The National Law and National Regulations</a:t>
            </a:r>
          </a:p>
          <a:p>
            <a:pPr lvl="0"/>
            <a:r>
              <a:rPr lang="en-GB" dirty="0"/>
              <a:t>The National Quality Standard</a:t>
            </a:r>
          </a:p>
          <a:p>
            <a:pPr lvl="0"/>
            <a:r>
              <a:rPr lang="en-GB" dirty="0"/>
              <a:t>An assessment and quality rating process</a:t>
            </a:r>
          </a:p>
          <a:p>
            <a:pPr lvl="0"/>
            <a:r>
              <a:rPr lang="en-GB" dirty="0"/>
              <a:t>National learning frameworks.  </a:t>
            </a:r>
          </a:p>
          <a:p>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Kelsey\Pictures\Pictures\ArtWork\business_binder_meeting_colored_800_wht.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60232" y="4221088"/>
            <a:ext cx="2483768" cy="2643473"/>
          </a:xfrm>
          <a:prstGeom prst="rect">
            <a:avLst/>
          </a:prstGeom>
          <a:noFill/>
          <a:ln>
            <a:noFill/>
          </a:ln>
        </p:spPr>
      </p:pic>
      <p:sp>
        <p:nvSpPr>
          <p:cNvPr id="2" name="Title 1"/>
          <p:cNvSpPr>
            <a:spLocks noGrp="1"/>
          </p:cNvSpPr>
          <p:nvPr>
            <p:ph type="title"/>
          </p:nvPr>
        </p:nvSpPr>
        <p:spPr/>
        <p:txBody>
          <a:bodyPr/>
          <a:lstStyle/>
          <a:p>
            <a:r>
              <a:rPr lang="en-GB" dirty="0"/>
              <a:t>Approved learning frameworks</a:t>
            </a:r>
          </a:p>
        </p:txBody>
      </p:sp>
      <p:sp>
        <p:nvSpPr>
          <p:cNvPr id="3" name="Content Placeholder 2"/>
          <p:cNvSpPr>
            <a:spLocks noGrp="1"/>
          </p:cNvSpPr>
          <p:nvPr>
            <p:ph idx="1"/>
          </p:nvPr>
        </p:nvSpPr>
        <p:spPr/>
        <p:txBody>
          <a:bodyPr/>
          <a:lstStyle/>
          <a:p>
            <a:pPr marL="0" indent="0">
              <a:buNone/>
            </a:pPr>
            <a:r>
              <a:rPr lang="en-GB" dirty="0" smtClean="0"/>
              <a:t>By law</a:t>
            </a:r>
            <a:r>
              <a:rPr lang="en-GB" dirty="0"/>
              <a:t>, all services are required to base their education on an approved learning framework. As well as being a mandatory regulation, following an approved learning framework will enable educators to provide children with opportunities to maximise their potential and develop a foundation for future </a:t>
            </a:r>
            <a:r>
              <a:rPr lang="en-GB" dirty="0" smtClean="0"/>
              <a:t>success.</a:t>
            </a:r>
            <a:endParaRPr lang="en-GB" dirty="0"/>
          </a:p>
        </p:txBody>
      </p:sp>
    </p:spTree>
    <p:extLst>
      <p:ext uri="{BB962C8B-B14F-4D97-AF65-F5344CB8AC3E}">
        <p14:creationId xmlns:p14="http://schemas.microsoft.com/office/powerpoint/2010/main" val="17696233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Approved learning frameworks</a:t>
            </a:r>
            <a:endParaRPr lang="en-GB" dirty="0"/>
          </a:p>
        </p:txBody>
      </p:sp>
      <p:sp>
        <p:nvSpPr>
          <p:cNvPr id="3" name="Content Placeholder 2"/>
          <p:cNvSpPr>
            <a:spLocks noGrp="1"/>
          </p:cNvSpPr>
          <p:nvPr>
            <p:ph idx="1"/>
          </p:nvPr>
        </p:nvSpPr>
        <p:spPr/>
        <p:txBody>
          <a:bodyPr>
            <a:normAutofit/>
          </a:bodyPr>
          <a:lstStyle/>
          <a:p>
            <a:pPr marL="0" indent="0">
              <a:buNone/>
            </a:pPr>
            <a:r>
              <a:rPr lang="en-GB" b="1" dirty="0"/>
              <a:t>There are two key nationally approved learning frameworks:</a:t>
            </a:r>
          </a:p>
          <a:p>
            <a:pPr lvl="0"/>
            <a:r>
              <a:rPr lang="en-GB" dirty="0"/>
              <a:t>Belonging, Being &amp; Becoming: The Early Years Learning Framework for Australia</a:t>
            </a:r>
          </a:p>
          <a:p>
            <a:pPr lvl="0"/>
            <a:r>
              <a:rPr lang="en-GB" dirty="0"/>
              <a:t>My Time, Our Place: Framework for School Age Care in Australia</a:t>
            </a:r>
            <a:r>
              <a:rPr lang="en-GB" dirty="0" smtClean="0"/>
              <a:t>.</a:t>
            </a:r>
            <a:endParaRPr lang="en-GB" dirty="0"/>
          </a:p>
        </p:txBody>
      </p:sp>
      <p:pic>
        <p:nvPicPr>
          <p:cNvPr id="4" name="Picture 3" descr="C:\Users\Kelsey\Pictures\Pictures\ArtWork\higher_learning_pc_evolve_three3545.jpg"/>
          <p:cNvPicPr/>
          <p:nvPr/>
        </p:nvPicPr>
        <p:blipFill>
          <a:blip r:embed="rId2">
            <a:extLst>
              <a:ext uri="{28A0092B-C50C-407E-A947-70E740481C1C}">
                <a14:useLocalDpi xmlns:a14="http://schemas.microsoft.com/office/drawing/2010/main" val="0"/>
              </a:ext>
            </a:extLst>
          </a:blip>
          <a:srcRect/>
          <a:stretch>
            <a:fillRect/>
          </a:stretch>
        </p:blipFill>
        <p:spPr bwMode="auto">
          <a:xfrm>
            <a:off x="5686108" y="4093967"/>
            <a:ext cx="2228215" cy="2747645"/>
          </a:xfrm>
          <a:prstGeom prst="rect">
            <a:avLst/>
          </a:prstGeom>
          <a:noFill/>
          <a:ln>
            <a:noFill/>
          </a:ln>
        </p:spPr>
      </p:pic>
    </p:spTree>
    <p:extLst>
      <p:ext uri="{BB962C8B-B14F-4D97-AF65-F5344CB8AC3E}">
        <p14:creationId xmlns:p14="http://schemas.microsoft.com/office/powerpoint/2010/main" val="3721403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Kelsey\Pictures\Pictures\ArtWork\Shuttershock\investigate_search_look.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55452" y="4568801"/>
            <a:ext cx="3331186" cy="228919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smtClean="0"/>
              <a:t>Investigating learning outcomes</a:t>
            </a:r>
            <a:endParaRPr lang="en-GB" dirty="0"/>
          </a:p>
        </p:txBody>
      </p:sp>
      <p:sp>
        <p:nvSpPr>
          <p:cNvPr id="3" name="Content Placeholder 2"/>
          <p:cNvSpPr>
            <a:spLocks noGrp="1"/>
          </p:cNvSpPr>
          <p:nvPr>
            <p:ph idx="1"/>
          </p:nvPr>
        </p:nvSpPr>
        <p:spPr/>
        <p:txBody>
          <a:bodyPr/>
          <a:lstStyle/>
          <a:p>
            <a:pPr marL="0" indent="0">
              <a:buNone/>
            </a:pPr>
            <a:r>
              <a:rPr lang="en-GB" dirty="0"/>
              <a:t>Learning frameworks incorporate a number of different elements and sections which you should be aware of. You don’t have to remember this word for word, but being able to navigate your way around the relevant framework and identify different elements will help your overall understanding of the framework and how your organisation has worked around this.</a:t>
            </a:r>
          </a:p>
          <a:p>
            <a:endParaRPr lang="en-GB" dirty="0"/>
          </a:p>
        </p:txBody>
      </p:sp>
    </p:spTree>
    <p:extLst>
      <p:ext uri="{BB962C8B-B14F-4D97-AF65-F5344CB8AC3E}">
        <p14:creationId xmlns:p14="http://schemas.microsoft.com/office/powerpoint/2010/main" val="9646878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476672"/>
            <a:ext cx="8229600" cy="1143000"/>
          </a:xfrm>
        </p:spPr>
        <p:txBody>
          <a:bodyPr>
            <a:noAutofit/>
          </a:bodyPr>
          <a:lstStyle/>
          <a:p>
            <a:r>
              <a:rPr lang="en-GB" dirty="0"/>
              <a:t>Jurisdiction-specific approved learning </a:t>
            </a:r>
            <a:r>
              <a:rPr lang="en-GB" dirty="0" smtClean="0"/>
              <a:t>frameworks</a:t>
            </a:r>
            <a:endParaRPr lang="en-GB" dirty="0"/>
          </a:p>
        </p:txBody>
      </p:sp>
      <p:sp>
        <p:nvSpPr>
          <p:cNvPr id="3" name="Content Placeholder 2"/>
          <p:cNvSpPr>
            <a:spLocks noGrp="1"/>
          </p:cNvSpPr>
          <p:nvPr>
            <p:ph idx="1"/>
          </p:nvPr>
        </p:nvSpPr>
        <p:spPr>
          <a:xfrm>
            <a:off x="457200" y="2060848"/>
            <a:ext cx="8229600" cy="4065315"/>
          </a:xfrm>
        </p:spPr>
        <p:txBody>
          <a:bodyPr>
            <a:normAutofit/>
          </a:bodyPr>
          <a:lstStyle/>
          <a:p>
            <a:pPr marL="0" indent="0">
              <a:buNone/>
            </a:pPr>
            <a:r>
              <a:rPr lang="en-GB" dirty="0"/>
              <a:t>On top of nationally approved learning frameworks, there are also jurisdiction-specific learning frameworks in place across Australia. </a:t>
            </a:r>
          </a:p>
          <a:p>
            <a:pPr marL="0" indent="0">
              <a:buNone/>
            </a:pPr>
            <a:endParaRPr lang="en-GB" dirty="0"/>
          </a:p>
        </p:txBody>
      </p:sp>
      <p:pic>
        <p:nvPicPr>
          <p:cNvPr id="1026" name="Picture 2" descr="C:\Users\Kelsey\Pictures\Pictures\ArtWork\australia_400_clr_12238.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7944" y="2852936"/>
            <a:ext cx="5250160" cy="36751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92557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1A</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Identify learning frameworks</a:t>
            </a:r>
          </a:p>
        </p:txBody>
      </p:sp>
      <p:sp>
        <p:nvSpPr>
          <p:cNvPr id="8" name="TextBox 7"/>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1.2 </a:t>
            </a:r>
            <a:r>
              <a:rPr lang="en-GB" sz="2800" dirty="0"/>
              <a:t>Recognise differences between the relevant framework and other approved frameworks</a:t>
            </a:r>
          </a:p>
          <a:p>
            <a:r>
              <a:rPr lang="en-AU" sz="2800" b="1" dirty="0" smtClean="0">
                <a:latin typeface="+mj-lt"/>
              </a:rPr>
              <a:t> </a:t>
            </a:r>
            <a:endParaRPr lang="en-AU" sz="2800" dirty="0">
              <a:latin typeface="+mj-lt"/>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692696"/>
            <a:ext cx="8229600" cy="1143000"/>
          </a:xfrm>
        </p:spPr>
        <p:txBody>
          <a:bodyPr>
            <a:noAutofit/>
          </a:bodyPr>
          <a:lstStyle/>
          <a:p>
            <a:r>
              <a:rPr lang="en-GB" dirty="0"/>
              <a:t>Recognise differences between the relevant framework and </a:t>
            </a:r>
            <a:r>
              <a:rPr lang="en-GB" dirty="0" smtClean="0"/>
              <a:t>others</a:t>
            </a:r>
            <a:endParaRPr lang="en-GB" dirty="0"/>
          </a:p>
        </p:txBody>
      </p:sp>
      <p:sp>
        <p:nvSpPr>
          <p:cNvPr id="3" name="Content Placeholder 2"/>
          <p:cNvSpPr>
            <a:spLocks noGrp="1"/>
          </p:cNvSpPr>
          <p:nvPr>
            <p:ph idx="1"/>
          </p:nvPr>
        </p:nvSpPr>
        <p:spPr>
          <a:xfrm>
            <a:off x="467544" y="2420888"/>
            <a:ext cx="8229600" cy="4065315"/>
          </a:xfrm>
        </p:spPr>
        <p:txBody>
          <a:bodyPr/>
          <a:lstStyle/>
          <a:p>
            <a:pPr marL="0" indent="0">
              <a:buNone/>
            </a:pPr>
            <a:r>
              <a:rPr lang="en-GB" dirty="0"/>
              <a:t>Having a clear understanding of how learning frameworks differ will enable you to have discussions with the families of children and reassure any questions or concerns they may </a:t>
            </a:r>
            <a:r>
              <a:rPr lang="en-GB" dirty="0" smtClean="0"/>
              <a:t>have.</a:t>
            </a:r>
            <a:endParaRPr lang="en-GB" dirty="0"/>
          </a:p>
          <a:p>
            <a:pPr marL="0" indent="0">
              <a:buNone/>
            </a:pPr>
            <a:r>
              <a:rPr lang="en-GB" dirty="0"/>
              <a:t>You are not expected to memorise the relevant framework word for word, but just having a general understanding of the main focus should guide you through your practice and set you up with the relevant knowledge. </a:t>
            </a:r>
          </a:p>
          <a:p>
            <a:endParaRPr lang="en-GB"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to recognise differences</a:t>
            </a:r>
            <a:endParaRPr lang="en-GB" dirty="0"/>
          </a:p>
        </p:txBody>
      </p:sp>
      <p:sp>
        <p:nvSpPr>
          <p:cNvPr id="3" name="Content Placeholder 2"/>
          <p:cNvSpPr>
            <a:spLocks noGrp="1"/>
          </p:cNvSpPr>
          <p:nvPr>
            <p:ph idx="1"/>
          </p:nvPr>
        </p:nvSpPr>
        <p:spPr/>
        <p:txBody>
          <a:bodyPr/>
          <a:lstStyle/>
          <a:p>
            <a:pPr marL="0" indent="0">
              <a:buNone/>
            </a:pPr>
            <a:r>
              <a:rPr lang="en-GB" dirty="0"/>
              <a:t>In order to identify the differences between learning frameworks, it is a good idea to perform a compare and contrast exercise. This means looking at how two things (or more) which are similar are different.</a:t>
            </a:r>
          </a:p>
          <a:p>
            <a:endParaRPr lang="en-GB" dirty="0"/>
          </a:p>
        </p:txBody>
      </p:sp>
      <p:pic>
        <p:nvPicPr>
          <p:cNvPr id="2050" name="Picture 2" descr="C:\Users\Kelsey\Pictures\Pictures\ArtWork\Fotolia_4599028_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015" y="3356992"/>
            <a:ext cx="3156397" cy="31563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15896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to recognise differences</a:t>
            </a:r>
            <a:endParaRPr lang="en-GB" dirty="0"/>
          </a:p>
        </p:txBody>
      </p:sp>
      <p:sp>
        <p:nvSpPr>
          <p:cNvPr id="6" name="Content Placeholder 5"/>
          <p:cNvSpPr>
            <a:spLocks noGrp="1"/>
          </p:cNvSpPr>
          <p:nvPr>
            <p:ph idx="1"/>
          </p:nvPr>
        </p:nvSpPr>
        <p:spPr>
          <a:xfrm>
            <a:off x="457200" y="1600201"/>
            <a:ext cx="8229600" cy="1108720"/>
          </a:xfrm>
        </p:spPr>
        <p:txBody>
          <a:bodyPr/>
          <a:lstStyle/>
          <a:p>
            <a:pPr marL="0" lvl="0" indent="0">
              <a:buNone/>
            </a:pPr>
            <a:r>
              <a:rPr lang="en-GB" altLang="en-US" dirty="0"/>
              <a:t>For example, looking at the frameworks My Time, Our Place and Belonging, Being and Becoming:</a:t>
            </a:r>
          </a:p>
          <a:p>
            <a:pPr marL="0" indent="0">
              <a:buNone/>
            </a:pPr>
            <a:endParaRPr lang="en-GB" dirty="0"/>
          </a:p>
        </p:txBody>
      </p:sp>
      <p:graphicFrame>
        <p:nvGraphicFramePr>
          <p:cNvPr id="7" name="Table 6"/>
          <p:cNvGraphicFramePr>
            <a:graphicFrameLocks noGrp="1"/>
          </p:cNvGraphicFramePr>
          <p:nvPr>
            <p:extLst>
              <p:ext uri="{D42A27DB-BD31-4B8C-83A1-F6EECF244321}">
                <p14:modId xmlns:p14="http://schemas.microsoft.com/office/powerpoint/2010/main" val="1246406503"/>
              </p:ext>
            </p:extLst>
          </p:nvPr>
        </p:nvGraphicFramePr>
        <p:xfrm>
          <a:off x="611560" y="2852936"/>
          <a:ext cx="7920880" cy="3456972"/>
        </p:xfrm>
        <a:graphic>
          <a:graphicData uri="http://schemas.openxmlformats.org/drawingml/2006/table">
            <a:tbl>
              <a:tblPr firstRow="1" bandRow="1">
                <a:tableStyleId>{21E4AEA4-8DFA-4A89-87EB-49C32662AFE0}</a:tableStyleId>
              </a:tblPr>
              <a:tblGrid>
                <a:gridCol w="3960440"/>
                <a:gridCol w="3960440"/>
              </a:tblGrid>
              <a:tr h="756084">
                <a:tc>
                  <a:txBody>
                    <a:bodyPr/>
                    <a:lstStyle/>
                    <a:p>
                      <a:pPr>
                        <a:spcBef>
                          <a:spcPts val="600"/>
                        </a:spcBef>
                        <a:spcAft>
                          <a:spcPts val="600"/>
                        </a:spcAft>
                      </a:pPr>
                      <a:r>
                        <a:rPr lang="en-GB" sz="1800" b="1" kern="1200" dirty="0" smtClean="0">
                          <a:solidFill>
                            <a:schemeClr val="lt1"/>
                          </a:solidFill>
                          <a:effectLst/>
                          <a:latin typeface="+mn-lt"/>
                          <a:ea typeface="+mn-ea"/>
                          <a:cs typeface="+mn-cs"/>
                        </a:rPr>
                        <a:t>My Time, Our Place</a:t>
                      </a:r>
                      <a:endParaRPr lang="en-GB" dirty="0"/>
                    </a:p>
                  </a:txBody>
                  <a:tcPr/>
                </a:tc>
                <a:tc>
                  <a:txBody>
                    <a:bodyPr/>
                    <a:lstStyle/>
                    <a:p>
                      <a:pPr>
                        <a:spcBef>
                          <a:spcPts val="600"/>
                        </a:spcBef>
                        <a:spcAft>
                          <a:spcPts val="600"/>
                        </a:spcAft>
                      </a:pPr>
                      <a:r>
                        <a:rPr lang="en-GB" sz="1800" b="1" kern="1200" dirty="0" smtClean="0">
                          <a:solidFill>
                            <a:schemeClr val="lt1"/>
                          </a:solidFill>
                          <a:effectLst/>
                          <a:latin typeface="+mn-lt"/>
                          <a:ea typeface="+mn-ea"/>
                          <a:cs typeface="+mn-cs"/>
                        </a:rPr>
                        <a:t>Belonging, Being and Becoming</a:t>
                      </a:r>
                      <a:endParaRPr lang="en-GB" dirty="0"/>
                    </a:p>
                  </a:txBody>
                  <a:tcPr/>
                </a:tc>
              </a:tr>
              <a:tr h="756084">
                <a:tc>
                  <a:txBody>
                    <a:bodyPr/>
                    <a:lstStyle/>
                    <a:p>
                      <a:pPr>
                        <a:spcBef>
                          <a:spcPts val="600"/>
                        </a:spcBef>
                        <a:spcAft>
                          <a:spcPts val="600"/>
                        </a:spcAft>
                      </a:pPr>
                      <a:r>
                        <a:rPr lang="en-GB" sz="1800" kern="1200" dirty="0" smtClean="0">
                          <a:solidFill>
                            <a:schemeClr val="dk1"/>
                          </a:solidFill>
                          <a:effectLst/>
                          <a:latin typeface="+mn-lt"/>
                          <a:ea typeface="+mn-ea"/>
                          <a:cs typeface="+mn-cs"/>
                        </a:rPr>
                        <a:t>Focuses on school age care</a:t>
                      </a:r>
                      <a:endParaRPr lang="en-GB" dirty="0"/>
                    </a:p>
                  </a:txBody>
                  <a:tcPr/>
                </a:tc>
                <a:tc>
                  <a:txBody>
                    <a:bodyPr/>
                    <a:lstStyle/>
                    <a:p>
                      <a:pPr>
                        <a:spcBef>
                          <a:spcPts val="600"/>
                        </a:spcBef>
                        <a:spcAft>
                          <a:spcPts val="600"/>
                        </a:spcAft>
                      </a:pPr>
                      <a:r>
                        <a:rPr lang="en-GB" sz="1800" kern="1200" dirty="0" smtClean="0">
                          <a:solidFill>
                            <a:schemeClr val="dk1"/>
                          </a:solidFill>
                          <a:effectLst/>
                          <a:latin typeface="+mn-lt"/>
                          <a:ea typeface="+mn-ea"/>
                          <a:cs typeface="+mn-cs"/>
                        </a:rPr>
                        <a:t>Focuses on children from birth to five years</a:t>
                      </a:r>
                      <a:endParaRPr lang="en-GB" dirty="0"/>
                    </a:p>
                  </a:txBody>
                  <a:tcPr/>
                </a:tc>
              </a:tr>
              <a:tr h="756084">
                <a:tc>
                  <a:txBody>
                    <a:bodyPr/>
                    <a:lstStyle/>
                    <a:p>
                      <a:pPr>
                        <a:spcBef>
                          <a:spcPts val="600"/>
                        </a:spcBef>
                        <a:spcAft>
                          <a:spcPts val="600"/>
                        </a:spcAft>
                      </a:pPr>
                      <a:r>
                        <a:rPr lang="en-GB" sz="1800" kern="1200" dirty="0" smtClean="0">
                          <a:solidFill>
                            <a:schemeClr val="dk1"/>
                          </a:solidFill>
                          <a:effectLst/>
                          <a:latin typeface="+mn-lt"/>
                          <a:ea typeface="+mn-ea"/>
                          <a:cs typeface="+mn-cs"/>
                        </a:rPr>
                        <a:t>Principle Two: Partnerships is focused on the educator’s relationship with the child themselves as well as their family</a:t>
                      </a:r>
                      <a:endParaRPr lang="en-GB" dirty="0"/>
                    </a:p>
                  </a:txBody>
                  <a:tcPr/>
                </a:tc>
                <a:tc>
                  <a:txBody>
                    <a:bodyPr/>
                    <a:lstStyle/>
                    <a:p>
                      <a:pPr>
                        <a:spcBef>
                          <a:spcPts val="600"/>
                        </a:spcBef>
                        <a:spcAft>
                          <a:spcPts val="600"/>
                        </a:spcAft>
                      </a:pPr>
                      <a:r>
                        <a:rPr lang="en-GB" sz="1800" kern="1200" dirty="0" smtClean="0">
                          <a:solidFill>
                            <a:schemeClr val="dk1"/>
                          </a:solidFill>
                          <a:effectLst/>
                          <a:latin typeface="+mn-lt"/>
                          <a:ea typeface="+mn-ea"/>
                          <a:cs typeface="+mn-cs"/>
                        </a:rPr>
                        <a:t>Principle Two: Partnerships is focused on the educator’s relationship with the family of the child and working together for the benefit of the child</a:t>
                      </a:r>
                      <a:endParaRPr lang="en-GB" dirty="0"/>
                    </a:p>
                  </a:txBody>
                  <a:tcPr/>
                </a:tc>
              </a:tr>
              <a:tr h="756084">
                <a:tc>
                  <a:txBody>
                    <a:bodyPr/>
                    <a:lstStyle/>
                    <a:p>
                      <a:pPr>
                        <a:spcBef>
                          <a:spcPts val="600"/>
                        </a:spcBef>
                        <a:spcAft>
                          <a:spcPts val="600"/>
                        </a:spcAft>
                      </a:pPr>
                      <a:r>
                        <a:rPr lang="en-GB" sz="1800" kern="1200" dirty="0" smtClean="0">
                          <a:solidFill>
                            <a:schemeClr val="dk1"/>
                          </a:solidFill>
                          <a:effectLst/>
                          <a:latin typeface="+mn-lt"/>
                          <a:ea typeface="+mn-ea"/>
                          <a:cs typeface="+mn-cs"/>
                        </a:rPr>
                        <a:t>Practice includes ‘collaboration with children’</a:t>
                      </a:r>
                      <a:endParaRPr lang="en-GB" dirty="0"/>
                    </a:p>
                  </a:txBody>
                  <a:tcPr/>
                </a:tc>
                <a:tc>
                  <a:txBody>
                    <a:bodyPr/>
                    <a:lstStyle/>
                    <a:p>
                      <a:pPr>
                        <a:spcBef>
                          <a:spcPts val="600"/>
                        </a:spcBef>
                        <a:spcAft>
                          <a:spcPts val="600"/>
                        </a:spcAft>
                      </a:pPr>
                      <a:r>
                        <a:rPr lang="en-GB" sz="1800" kern="1200" dirty="0" smtClean="0">
                          <a:solidFill>
                            <a:schemeClr val="dk1"/>
                          </a:solidFill>
                          <a:effectLst/>
                          <a:latin typeface="+mn-lt"/>
                          <a:ea typeface="+mn-ea"/>
                          <a:cs typeface="+mn-cs"/>
                        </a:rPr>
                        <a:t>Practice includes ‘responsiveness to children’</a:t>
                      </a:r>
                      <a:endParaRPr lang="en-GB" dirty="0"/>
                    </a:p>
                  </a:txBody>
                  <a:tcPr/>
                </a:tc>
              </a:tr>
            </a:tbl>
          </a:graphicData>
        </a:graphic>
      </p:graphicFrame>
    </p:spTree>
    <p:extLst>
      <p:ext uri="{BB962C8B-B14F-4D97-AF65-F5344CB8AC3E}">
        <p14:creationId xmlns:p14="http://schemas.microsoft.com/office/powerpoint/2010/main" val="18448729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Kelsey\Pictures\Pictures\ArtWork\Fotolia_15998379_X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39136" y="4653136"/>
            <a:ext cx="2204864" cy="2204864"/>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smtClean="0"/>
              <a:t>How to recognise differences</a:t>
            </a:r>
            <a:endParaRPr lang="en-GB" dirty="0"/>
          </a:p>
        </p:txBody>
      </p:sp>
      <p:sp>
        <p:nvSpPr>
          <p:cNvPr id="3" name="Content Placeholder 2"/>
          <p:cNvSpPr>
            <a:spLocks noGrp="1"/>
          </p:cNvSpPr>
          <p:nvPr>
            <p:ph idx="1"/>
          </p:nvPr>
        </p:nvSpPr>
        <p:spPr/>
        <p:txBody>
          <a:bodyPr/>
          <a:lstStyle/>
          <a:p>
            <a:pPr marL="0" indent="0">
              <a:buNone/>
            </a:pPr>
            <a:r>
              <a:rPr lang="en-GB" dirty="0"/>
              <a:t>You can see by looking at the table </a:t>
            </a:r>
            <a:r>
              <a:rPr lang="en-GB" dirty="0" smtClean="0"/>
              <a:t>on the previous slide </a:t>
            </a:r>
            <a:r>
              <a:rPr lang="en-GB" dirty="0"/>
              <a:t>that both frameworks have similar focuses, but these differ slightly for the specific purpose. </a:t>
            </a:r>
            <a:endParaRPr lang="en-GB" dirty="0" smtClean="0"/>
          </a:p>
          <a:p>
            <a:pPr marL="0" indent="0">
              <a:buNone/>
            </a:pPr>
            <a:r>
              <a:rPr lang="en-GB" dirty="0" smtClean="0"/>
              <a:t>Some </a:t>
            </a:r>
            <a:r>
              <a:rPr lang="en-GB" dirty="0"/>
              <a:t>differences will be clear, for example, the intended age of the framework will be a key factor which you should recognise immediately. For others, you may have to look further, for example, the learning outcomes or principles may differ in places.</a:t>
            </a:r>
          </a:p>
        </p:txBody>
      </p:sp>
    </p:spTree>
    <p:extLst>
      <p:ext uri="{BB962C8B-B14F-4D97-AF65-F5344CB8AC3E}">
        <p14:creationId xmlns:p14="http://schemas.microsoft.com/office/powerpoint/2010/main" val="8461704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1B</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a:xfrm>
            <a:off x="395536" y="476672"/>
            <a:ext cx="8229600" cy="1143000"/>
          </a:xfrm>
        </p:spPr>
        <p:txBody>
          <a:bodyPr>
            <a:normAutofit/>
          </a:bodyPr>
          <a:lstStyle/>
          <a:p>
            <a:r>
              <a:rPr lang="en-GB" dirty="0"/>
              <a:t>Identify learning frameworks</a:t>
            </a: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3108543"/>
          </a:xfrm>
          <a:prstGeom prst="rect">
            <a:avLst/>
          </a:prstGeom>
          <a:noFill/>
        </p:spPr>
        <p:txBody>
          <a:bodyPr wrap="square" rtlCol="0">
            <a:spAutoFit/>
          </a:bodyPr>
          <a:lstStyle/>
          <a:p>
            <a:r>
              <a:rPr lang="en-AU" sz="2800" b="1" dirty="0" smtClean="0">
                <a:latin typeface="+mj-lt"/>
              </a:rPr>
              <a:t>1.3 </a:t>
            </a:r>
            <a:r>
              <a:rPr lang="en-GB" sz="2800" dirty="0"/>
              <a:t>Clarify the relevance of the framework with educators and others to identify its relationship to other aspects of relevant law and regulations</a:t>
            </a:r>
            <a:r>
              <a:rPr lang="en-AU" sz="2800" b="1" dirty="0" smtClean="0">
                <a:latin typeface="+mj-lt"/>
              </a:rPr>
              <a:t> </a:t>
            </a:r>
            <a:endParaRPr lang="en-AU" sz="2800" dirty="0">
              <a:latin typeface="+mj-lt"/>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04664"/>
            <a:ext cx="8229600" cy="1143000"/>
          </a:xfrm>
        </p:spPr>
        <p:txBody>
          <a:bodyPr>
            <a:noAutofit/>
          </a:bodyPr>
          <a:lstStyle/>
          <a:p>
            <a:r>
              <a:rPr lang="en-GB" dirty="0"/>
              <a:t>Clarifying the relevance of a </a:t>
            </a:r>
            <a:r>
              <a:rPr lang="en-GB" dirty="0" smtClean="0"/>
              <a:t>framework</a:t>
            </a:r>
            <a:endParaRPr lang="en-GB" dirty="0"/>
          </a:p>
        </p:txBody>
      </p:sp>
      <p:sp>
        <p:nvSpPr>
          <p:cNvPr id="3" name="Content Placeholder 2"/>
          <p:cNvSpPr>
            <a:spLocks noGrp="1"/>
          </p:cNvSpPr>
          <p:nvPr>
            <p:ph idx="1"/>
          </p:nvPr>
        </p:nvSpPr>
        <p:spPr>
          <a:xfrm>
            <a:off x="457200" y="1844824"/>
            <a:ext cx="8229600" cy="4281339"/>
          </a:xfrm>
        </p:spPr>
        <p:txBody>
          <a:bodyPr>
            <a:normAutofit/>
          </a:bodyPr>
          <a:lstStyle/>
          <a:p>
            <a:pPr marL="0" indent="0">
              <a:buNone/>
            </a:pPr>
            <a:r>
              <a:rPr lang="en-GB" dirty="0" smtClean="0"/>
              <a:t>It </a:t>
            </a:r>
            <a:r>
              <a:rPr lang="en-GB" dirty="0"/>
              <a:t>is important that you are consistently monitoring the relevance of the framework alongside the relevant people to ensure that it is still appropriate and working in accordance with every other aspect of your organisation. </a:t>
            </a:r>
          </a:p>
          <a:p>
            <a:endParaRPr lang="en-GB" dirty="0"/>
          </a:p>
        </p:txBody>
      </p:sp>
      <p:pic>
        <p:nvPicPr>
          <p:cNvPr id="4" name="Picture 3" descr="C:\Users\Kelsey\Pictures\Pictures\ArtWork\figures_with_check_mark_800_wht.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11960" y="3789040"/>
            <a:ext cx="3844404" cy="2827392"/>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Relevant laws and regulations</a:t>
            </a:r>
            <a:endParaRPr lang="en-GB" dirty="0"/>
          </a:p>
        </p:txBody>
      </p:sp>
      <p:sp>
        <p:nvSpPr>
          <p:cNvPr id="3" name="Content Placeholder 2"/>
          <p:cNvSpPr>
            <a:spLocks noGrp="1"/>
          </p:cNvSpPr>
          <p:nvPr>
            <p:ph idx="1"/>
          </p:nvPr>
        </p:nvSpPr>
        <p:spPr/>
        <p:txBody>
          <a:bodyPr/>
          <a:lstStyle/>
          <a:p>
            <a:pPr marL="0" indent="0">
              <a:buNone/>
            </a:pPr>
            <a:r>
              <a:rPr lang="en-GB" dirty="0"/>
              <a:t>It is a good idea to gain an understanding of where your relevant framework fits into other aspects of law and regulations. The key thing to remember concerning this is that the National Quality Framework, which covers all approved learning frameworks, operates under a law system itself. </a:t>
            </a:r>
          </a:p>
          <a:p>
            <a:pPr marL="0" indent="0">
              <a:buNone/>
            </a:pPr>
            <a:r>
              <a:rPr lang="en-GB" b="1" dirty="0"/>
              <a:t>This system includes:</a:t>
            </a:r>
          </a:p>
          <a:p>
            <a:pPr lvl="0"/>
            <a:r>
              <a:rPr lang="en-GB" dirty="0"/>
              <a:t>Education and Care Services National Law</a:t>
            </a:r>
          </a:p>
          <a:p>
            <a:pPr lvl="0"/>
            <a:r>
              <a:rPr lang="en-GB" dirty="0"/>
              <a:t>Education and Care Services National Regulations.</a:t>
            </a:r>
          </a:p>
          <a:p>
            <a:endParaRPr lang="en-GB" dirty="0"/>
          </a:p>
        </p:txBody>
      </p:sp>
    </p:spTree>
    <p:extLst>
      <p:ext uri="{BB962C8B-B14F-4D97-AF65-F5344CB8AC3E}">
        <p14:creationId xmlns:p14="http://schemas.microsoft.com/office/powerpoint/2010/main" val="21764485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Relevant laws and regulations</a:t>
            </a:r>
            <a:endParaRPr lang="en-GB" dirty="0"/>
          </a:p>
        </p:txBody>
      </p:sp>
      <p:sp>
        <p:nvSpPr>
          <p:cNvPr id="3" name="Content Placeholder 2"/>
          <p:cNvSpPr>
            <a:spLocks noGrp="1"/>
          </p:cNvSpPr>
          <p:nvPr>
            <p:ph idx="1"/>
          </p:nvPr>
        </p:nvSpPr>
        <p:spPr/>
        <p:txBody>
          <a:bodyPr/>
          <a:lstStyle/>
          <a:p>
            <a:pPr marL="0" indent="0">
              <a:buNone/>
            </a:pPr>
            <a:r>
              <a:rPr lang="en-GB" dirty="0"/>
              <a:t>The specific laws and regulations which frameworks will work in accordance with will depend on which state or territory they are being used within</a:t>
            </a:r>
            <a:r>
              <a:rPr lang="en-GB" dirty="0" smtClean="0"/>
              <a:t>.</a:t>
            </a:r>
          </a:p>
          <a:p>
            <a:pPr marL="0" indent="0">
              <a:buNone/>
            </a:pPr>
            <a:r>
              <a:rPr lang="en-GB" dirty="0"/>
              <a:t>It is your responsibility to make yourself aware of the laws and regulations which are relevant to your organisation and ensure that your practices are abiding by </a:t>
            </a:r>
            <a:r>
              <a:rPr lang="en-GB" dirty="0" smtClean="0"/>
              <a:t>this.</a:t>
            </a:r>
            <a:endParaRPr lang="en-GB" dirty="0"/>
          </a:p>
        </p:txBody>
      </p:sp>
      <p:pic>
        <p:nvPicPr>
          <p:cNvPr id="4098" name="Picture 2" descr="C:\Users\Kelsey\Pictures\Pictures\ArtWork\Fotolia_4599019_X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4473972"/>
            <a:ext cx="2197100" cy="2197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30699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1C</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Apply the learning framework</a:t>
            </a:r>
          </a:p>
        </p:txBody>
      </p:sp>
      <p:sp>
        <p:nvSpPr>
          <p:cNvPr id="6" name="TextBox 5"/>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2.1 </a:t>
            </a:r>
            <a:r>
              <a:rPr lang="en-GB" sz="2800" dirty="0"/>
              <a:t>Investigate how the framework is applied to support children’s learning</a:t>
            </a:r>
            <a:r>
              <a:rPr lang="en-AU" sz="2800" b="1" dirty="0" smtClean="0">
                <a:latin typeface="+mj-lt"/>
              </a:rPr>
              <a:t> </a:t>
            </a:r>
            <a:endParaRPr lang="en-AU" sz="2800" dirty="0">
              <a:latin typeface="+mj-lt"/>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Kelsey\Pictures\Pictures\ArtWork\bulbQustion.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94612" y="4370991"/>
            <a:ext cx="1849388" cy="246585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noAutofit/>
          </a:bodyPr>
          <a:lstStyle/>
          <a:p>
            <a:r>
              <a:rPr lang="en-GB" dirty="0"/>
              <a:t>Investigating how a framework is applied</a:t>
            </a:r>
          </a:p>
        </p:txBody>
      </p:sp>
      <p:sp>
        <p:nvSpPr>
          <p:cNvPr id="3" name="Content Placeholder 2"/>
          <p:cNvSpPr>
            <a:spLocks noGrp="1"/>
          </p:cNvSpPr>
          <p:nvPr>
            <p:ph idx="1"/>
          </p:nvPr>
        </p:nvSpPr>
        <p:spPr>
          <a:xfrm>
            <a:off x="457200" y="1700808"/>
            <a:ext cx="8291264" cy="4824536"/>
          </a:xfrm>
        </p:spPr>
        <p:txBody>
          <a:bodyPr/>
          <a:lstStyle/>
          <a:p>
            <a:pPr marL="0" indent="0">
              <a:buNone/>
            </a:pPr>
            <a:r>
              <a:rPr lang="en-GB" dirty="0"/>
              <a:t>In order to successfully and effectively work alongside a learning framework, you will need to understand how the relevant framework supports children’s learning in actual practice. Reading and understanding something is completely different to understanding and applying something - and it really is the latter that you need to get the hang of.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548680"/>
            <a:ext cx="8229600" cy="1143000"/>
          </a:xfrm>
        </p:spPr>
        <p:txBody>
          <a:bodyPr>
            <a:noAutofit/>
          </a:bodyPr>
          <a:lstStyle/>
          <a:p>
            <a:r>
              <a:rPr lang="en-GB" dirty="0"/>
              <a:t>How can the framework be applied to support children’s learning</a:t>
            </a:r>
            <a:r>
              <a:rPr lang="en-GB" dirty="0" smtClean="0"/>
              <a:t>?</a:t>
            </a:r>
            <a:endParaRPr lang="en-GB" dirty="0"/>
          </a:p>
        </p:txBody>
      </p:sp>
      <p:sp>
        <p:nvSpPr>
          <p:cNvPr id="3" name="Content Placeholder 2"/>
          <p:cNvSpPr>
            <a:spLocks noGrp="1"/>
          </p:cNvSpPr>
          <p:nvPr>
            <p:ph idx="1"/>
          </p:nvPr>
        </p:nvSpPr>
        <p:spPr>
          <a:xfrm>
            <a:off x="457200" y="2276872"/>
            <a:ext cx="8229600" cy="4176464"/>
          </a:xfrm>
        </p:spPr>
        <p:txBody>
          <a:bodyPr>
            <a:normAutofit lnSpcReduction="10000"/>
          </a:bodyPr>
          <a:lstStyle/>
          <a:p>
            <a:pPr marL="0" indent="0">
              <a:buNone/>
            </a:pPr>
            <a:r>
              <a:rPr lang="en-GB" dirty="0"/>
              <a:t>To gain a better understanding of how a framework can be applied, you might want to look at the different elements of the relevant framework and identify how they fit into different areas of your organisation’s practice and procedures. </a:t>
            </a:r>
          </a:p>
          <a:p>
            <a:pPr marL="0" indent="0">
              <a:buNone/>
            </a:pPr>
            <a:r>
              <a:rPr lang="en-GB" b="1" dirty="0"/>
              <a:t>The key elements are:</a:t>
            </a:r>
          </a:p>
          <a:p>
            <a:pPr lvl="0"/>
            <a:r>
              <a:rPr lang="en-GB" dirty="0"/>
              <a:t>Principles</a:t>
            </a:r>
          </a:p>
          <a:p>
            <a:pPr lvl="0"/>
            <a:r>
              <a:rPr lang="en-GB" dirty="0"/>
              <a:t>Practices</a:t>
            </a:r>
          </a:p>
          <a:p>
            <a:pPr lvl="0"/>
            <a:r>
              <a:rPr lang="en-GB" dirty="0"/>
              <a:t>Outcomes.</a:t>
            </a:r>
          </a:p>
          <a:p>
            <a:endParaRPr lang="en-GB" dirty="0"/>
          </a:p>
        </p:txBody>
      </p:sp>
      <p:pic>
        <p:nvPicPr>
          <p:cNvPr id="4" name="Picture 3" descr="C:\Users\Kelsey\Pictures\Pictures\ArtWork\Mquestnoshadow.jpg"/>
          <p:cNvPicPr/>
          <p:nvPr/>
        </p:nvPicPr>
        <p:blipFill>
          <a:blip r:embed="rId2">
            <a:extLst>
              <a:ext uri="{28A0092B-C50C-407E-A947-70E740481C1C}">
                <a14:useLocalDpi xmlns:a14="http://schemas.microsoft.com/office/drawing/2010/main" val="0"/>
              </a:ext>
            </a:extLst>
          </a:blip>
          <a:srcRect/>
          <a:stretch>
            <a:fillRect/>
          </a:stretch>
        </p:blipFill>
        <p:spPr bwMode="auto">
          <a:xfrm>
            <a:off x="4788024" y="4005064"/>
            <a:ext cx="2796674" cy="2708920"/>
          </a:xfrm>
          <a:prstGeom prst="rect">
            <a:avLst/>
          </a:prstGeom>
          <a:noFill/>
          <a:ln>
            <a:noFill/>
          </a:ln>
        </p:spPr>
      </p:pic>
    </p:spTree>
    <p:extLst>
      <p:ext uri="{BB962C8B-B14F-4D97-AF65-F5344CB8AC3E}">
        <p14:creationId xmlns:p14="http://schemas.microsoft.com/office/powerpoint/2010/main" val="20406051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Kelsey\Pictures\Pictures\ArtWork\exclude_seperate.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8024" y="3907585"/>
            <a:ext cx="2945904" cy="2945904"/>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normAutofit/>
          </a:bodyPr>
          <a:lstStyle/>
          <a:p>
            <a:r>
              <a:rPr lang="en-GB" dirty="0"/>
              <a:t>Recognising individual </a:t>
            </a:r>
            <a:r>
              <a:rPr lang="en-GB" dirty="0" smtClean="0"/>
              <a:t>practices</a:t>
            </a:r>
            <a:endParaRPr lang="en-GB" dirty="0"/>
          </a:p>
        </p:txBody>
      </p:sp>
      <p:sp>
        <p:nvSpPr>
          <p:cNvPr id="3" name="Content Placeholder 2"/>
          <p:cNvSpPr>
            <a:spLocks noGrp="1"/>
          </p:cNvSpPr>
          <p:nvPr>
            <p:ph idx="1"/>
          </p:nvPr>
        </p:nvSpPr>
        <p:spPr/>
        <p:txBody>
          <a:bodyPr/>
          <a:lstStyle/>
          <a:p>
            <a:pPr marL="0" indent="0">
              <a:buNone/>
            </a:pPr>
            <a:r>
              <a:rPr lang="en-GB" dirty="0"/>
              <a:t>The ways in which a framework is able to support the learning of children will depend largely on how the specific organisation chooses to adopt the framework into its practices. </a:t>
            </a:r>
            <a:endParaRPr lang="en-GB" dirty="0" smtClean="0"/>
          </a:p>
          <a:p>
            <a:pPr marL="0" indent="0">
              <a:buNone/>
            </a:pPr>
            <a:r>
              <a:rPr lang="en-GB" dirty="0"/>
              <a:t>T</a:t>
            </a:r>
            <a:r>
              <a:rPr lang="en-GB" dirty="0" smtClean="0"/>
              <a:t>here </a:t>
            </a:r>
            <a:r>
              <a:rPr lang="en-GB" dirty="0"/>
              <a:t>is no one correct way to work alongside a learning </a:t>
            </a:r>
            <a:r>
              <a:rPr lang="en-GB" dirty="0" smtClean="0"/>
              <a:t>framework!</a:t>
            </a:r>
            <a:endParaRPr lang="en-GB" dirty="0"/>
          </a:p>
        </p:txBody>
      </p:sp>
    </p:spTree>
    <p:extLst>
      <p:ext uri="{BB962C8B-B14F-4D97-AF65-F5344CB8AC3E}">
        <p14:creationId xmlns:p14="http://schemas.microsoft.com/office/powerpoint/2010/main" val="13533942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2A</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Apply the learning framework</a:t>
            </a:r>
          </a:p>
        </p:txBody>
      </p:sp>
      <p:sp>
        <p:nvSpPr>
          <p:cNvPr id="8" name="TextBox 7"/>
          <p:cNvSpPr txBox="1"/>
          <p:nvPr/>
        </p:nvSpPr>
        <p:spPr>
          <a:xfrm>
            <a:off x="4804620" y="1700808"/>
            <a:ext cx="4005584" cy="5262979"/>
          </a:xfrm>
          <a:prstGeom prst="rect">
            <a:avLst/>
          </a:prstGeom>
          <a:noFill/>
        </p:spPr>
        <p:txBody>
          <a:bodyPr wrap="square" rtlCol="0">
            <a:spAutoFit/>
          </a:bodyPr>
          <a:lstStyle/>
          <a:p>
            <a:r>
              <a:rPr lang="en-AU" sz="2800" b="1" dirty="0" smtClean="0">
                <a:latin typeface="+mj-lt"/>
              </a:rPr>
              <a:t>2.2 </a:t>
            </a:r>
            <a:r>
              <a:rPr lang="en-GB" sz="2800" dirty="0"/>
              <a:t>Explore and develop an understanding of the principles and practices of the relevant </a:t>
            </a:r>
            <a:r>
              <a:rPr lang="en-GB" sz="2800" dirty="0" smtClean="0"/>
              <a:t>framework</a:t>
            </a:r>
          </a:p>
          <a:p>
            <a:endParaRPr lang="en-GB" sz="2800" dirty="0" smtClean="0"/>
          </a:p>
          <a:p>
            <a:r>
              <a:rPr lang="en-AU" sz="2800" b="1" dirty="0"/>
              <a:t>2.3 </a:t>
            </a:r>
            <a:r>
              <a:rPr lang="en-GB" sz="2800" dirty="0"/>
              <a:t>Work in collaboration with others to apply the principles and practices of the learning framework to all aspects of the educator role</a:t>
            </a:r>
            <a:r>
              <a:rPr lang="en-AU" sz="2800" b="1" dirty="0"/>
              <a:t> </a:t>
            </a:r>
            <a:endParaRPr lang="en-AU" sz="2800" dirty="0"/>
          </a:p>
          <a:p>
            <a:r>
              <a:rPr lang="en-AU" sz="2800" b="1" dirty="0" smtClean="0">
                <a:latin typeface="+mj-lt"/>
              </a:rPr>
              <a:t> </a:t>
            </a:r>
            <a:endParaRPr lang="en-AU" sz="2800" dirty="0">
              <a:latin typeface="+mj-lt"/>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Principles and </a:t>
            </a:r>
            <a:r>
              <a:rPr lang="en-GB" dirty="0" smtClean="0"/>
              <a:t>practices</a:t>
            </a:r>
            <a:endParaRPr lang="en-GB" dirty="0"/>
          </a:p>
        </p:txBody>
      </p:sp>
      <p:sp>
        <p:nvSpPr>
          <p:cNvPr id="3" name="Content Placeholder 2"/>
          <p:cNvSpPr>
            <a:spLocks noGrp="1"/>
          </p:cNvSpPr>
          <p:nvPr>
            <p:ph idx="1"/>
          </p:nvPr>
        </p:nvSpPr>
        <p:spPr/>
        <p:txBody>
          <a:bodyPr/>
          <a:lstStyle/>
          <a:p>
            <a:pPr marL="0" indent="0">
              <a:buNone/>
            </a:pPr>
            <a:r>
              <a:rPr lang="en-GB" b="1" dirty="0"/>
              <a:t>Principles</a:t>
            </a:r>
            <a:r>
              <a:rPr lang="en-GB" dirty="0"/>
              <a:t> - refer to the beliefs and values which should be adopted by a service. Principles will help to guide practices and make progress towards the learning </a:t>
            </a:r>
            <a:r>
              <a:rPr lang="en-GB" dirty="0" smtClean="0"/>
              <a:t>outcomes.</a:t>
            </a:r>
            <a:endParaRPr lang="en-GB" dirty="0"/>
          </a:p>
          <a:p>
            <a:pPr marL="0" indent="0">
              <a:buNone/>
            </a:pPr>
            <a:r>
              <a:rPr lang="en-GB" b="1" dirty="0"/>
              <a:t>Practice - </a:t>
            </a:r>
            <a:r>
              <a:rPr lang="en-GB" dirty="0"/>
              <a:t>refers how the principles can be put into action - the specific ways in which the framework can be delivered. For example, My Time, Our Place considers practices such as intentionality, learning through play, and cultural competence. </a:t>
            </a:r>
          </a:p>
          <a:p>
            <a:endParaRPr lang="en-GB"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76672"/>
            <a:ext cx="8229600" cy="1143000"/>
          </a:xfrm>
        </p:spPr>
        <p:txBody>
          <a:bodyPr>
            <a:noAutofit/>
          </a:bodyPr>
          <a:lstStyle/>
          <a:p>
            <a:r>
              <a:rPr lang="en-GB" dirty="0"/>
              <a:t>Working in collaboration with </a:t>
            </a:r>
            <a:r>
              <a:rPr lang="en-GB" dirty="0" smtClean="0"/>
              <a:t>others</a:t>
            </a:r>
            <a:endParaRPr lang="en-GB" dirty="0"/>
          </a:p>
        </p:txBody>
      </p:sp>
      <p:sp>
        <p:nvSpPr>
          <p:cNvPr id="3" name="Content Placeholder 2"/>
          <p:cNvSpPr>
            <a:spLocks noGrp="1"/>
          </p:cNvSpPr>
          <p:nvPr>
            <p:ph idx="1"/>
          </p:nvPr>
        </p:nvSpPr>
        <p:spPr>
          <a:xfrm>
            <a:off x="467544" y="1772817"/>
            <a:ext cx="8229600" cy="4176464"/>
          </a:xfrm>
        </p:spPr>
        <p:txBody>
          <a:bodyPr/>
          <a:lstStyle/>
          <a:p>
            <a:pPr marL="0" indent="0">
              <a:buNone/>
            </a:pPr>
            <a:r>
              <a:rPr lang="en-GB" dirty="0"/>
              <a:t>The point of having a learning framework in place is to guide the practices of all educators in the same way. This means that practices will be consistent, and the care and support which children are receiving will be reliable and stable throughout all services.</a:t>
            </a:r>
          </a:p>
          <a:p>
            <a:pPr marL="0" indent="0">
              <a:buNone/>
            </a:pPr>
            <a:r>
              <a:rPr lang="en-GB" dirty="0"/>
              <a:t>Sharing ideas and trying to work in sync with each other should help to make your job easier, and it will also help to improve the experience of the children within your care.</a:t>
            </a:r>
          </a:p>
          <a:p>
            <a:endParaRPr lang="en-GB" dirty="0"/>
          </a:p>
        </p:txBody>
      </p:sp>
      <p:pic>
        <p:nvPicPr>
          <p:cNvPr id="3074" name="Picture 2" descr="C:\Users\Kelsey\Pictures\Pictures\ArtWork\alone_outsider.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88224" y="5389266"/>
            <a:ext cx="2017492" cy="14687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4356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Applying principles</a:t>
            </a:r>
            <a:endParaRPr lang="en-GB" dirty="0"/>
          </a:p>
        </p:txBody>
      </p:sp>
      <p:sp>
        <p:nvSpPr>
          <p:cNvPr id="3" name="Content Placeholder 2"/>
          <p:cNvSpPr>
            <a:spLocks noGrp="1"/>
          </p:cNvSpPr>
          <p:nvPr>
            <p:ph idx="1"/>
          </p:nvPr>
        </p:nvSpPr>
        <p:spPr/>
        <p:txBody>
          <a:bodyPr/>
          <a:lstStyle/>
          <a:p>
            <a:pPr marL="0" indent="0">
              <a:buNone/>
            </a:pPr>
            <a:r>
              <a:rPr lang="en-GB" dirty="0"/>
              <a:t>Applying principles will be a more generalised process than applying practices. Principles do not outline exactly how to do your job, but rather they outline foundations for you to build your practices upon. This means that principles are open to interpretation and can be moulded to fit the preferences of your organisation.</a:t>
            </a:r>
          </a:p>
          <a:p>
            <a:endParaRPr lang="en-GB" dirty="0"/>
          </a:p>
        </p:txBody>
      </p:sp>
      <p:pic>
        <p:nvPicPr>
          <p:cNvPr id="4" name="Picture 3" descr="C:\Users\Kelsey\Pictures\Pictures\ArtWork\red_arrow_up_right_800_wht_8427.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40152" y="4507602"/>
            <a:ext cx="2224663" cy="2350398"/>
          </a:xfrm>
          <a:prstGeom prst="rect">
            <a:avLst/>
          </a:prstGeom>
          <a:noFill/>
          <a:ln>
            <a:noFill/>
          </a:ln>
        </p:spPr>
      </p:pic>
    </p:spTree>
    <p:extLst>
      <p:ext uri="{BB962C8B-B14F-4D97-AF65-F5344CB8AC3E}">
        <p14:creationId xmlns:p14="http://schemas.microsoft.com/office/powerpoint/2010/main" val="32664280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Applying practices</a:t>
            </a:r>
            <a:endParaRPr lang="en-GB" dirty="0"/>
          </a:p>
        </p:txBody>
      </p:sp>
      <p:sp>
        <p:nvSpPr>
          <p:cNvPr id="3" name="Content Placeholder 2"/>
          <p:cNvSpPr>
            <a:spLocks noGrp="1"/>
          </p:cNvSpPr>
          <p:nvPr>
            <p:ph idx="1"/>
          </p:nvPr>
        </p:nvSpPr>
        <p:spPr/>
        <p:txBody>
          <a:bodyPr/>
          <a:lstStyle/>
          <a:p>
            <a:pPr marL="0" indent="0">
              <a:buNone/>
            </a:pPr>
            <a:r>
              <a:rPr lang="en-GB" dirty="0"/>
              <a:t>The practices outlined by the relevant learning framework are a more direct way to influence the way in which you structure your role. Practices will provide guidelines for practices which should be incorporated into your role (a lot of practices!).</a:t>
            </a:r>
          </a:p>
          <a:p>
            <a:endParaRPr lang="en-GB" dirty="0"/>
          </a:p>
        </p:txBody>
      </p:sp>
      <p:pic>
        <p:nvPicPr>
          <p:cNvPr id="4" name="Picture 3" descr="C:\Users\Kelsey\Pictures\Pictures\ArtWork\explain_point_showing_chart_pc.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48064" y="3861048"/>
            <a:ext cx="2719070" cy="2719070"/>
          </a:xfrm>
          <a:prstGeom prst="rect">
            <a:avLst/>
          </a:prstGeom>
          <a:noFill/>
          <a:ln>
            <a:noFill/>
          </a:ln>
        </p:spPr>
      </p:pic>
    </p:spTree>
    <p:extLst>
      <p:ext uri="{BB962C8B-B14F-4D97-AF65-F5344CB8AC3E}">
        <p14:creationId xmlns:p14="http://schemas.microsoft.com/office/powerpoint/2010/main" val="415523264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2B</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GB" dirty="0"/>
              <a:t>Apply the learning framework</a:t>
            </a:r>
            <a:endParaRPr lang="en-AU" dirty="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2.4 </a:t>
            </a:r>
            <a:r>
              <a:rPr lang="en-GB" sz="2800" dirty="0"/>
              <a:t>Work in collaboration with others to implement framework learning outcomes</a:t>
            </a:r>
          </a:p>
          <a:p>
            <a:r>
              <a:rPr lang="en-AU" sz="2800" b="1" dirty="0" smtClean="0">
                <a:latin typeface="+mj-lt"/>
              </a:rPr>
              <a:t> </a:t>
            </a:r>
            <a:endParaRPr lang="en-AU" sz="2800" dirty="0">
              <a:latin typeface="+mj-lt"/>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Kelsey\Pictures\Pictures\ArtWork\Fotolia_3384019_S.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79912" y="4922930"/>
            <a:ext cx="1872208" cy="1774957"/>
          </a:xfrm>
          <a:prstGeom prst="rect">
            <a:avLst/>
          </a:prstGeom>
          <a:noFill/>
          <a:ln>
            <a:noFill/>
          </a:ln>
        </p:spPr>
      </p:pic>
      <p:sp>
        <p:nvSpPr>
          <p:cNvPr id="2" name="Title 1"/>
          <p:cNvSpPr>
            <a:spLocks noGrp="1"/>
          </p:cNvSpPr>
          <p:nvPr>
            <p:ph type="title"/>
          </p:nvPr>
        </p:nvSpPr>
        <p:spPr/>
        <p:txBody>
          <a:bodyPr/>
          <a:lstStyle/>
          <a:p>
            <a:r>
              <a:rPr lang="en-GB" dirty="0"/>
              <a:t>What is a learning outcome?</a:t>
            </a:r>
          </a:p>
        </p:txBody>
      </p:sp>
      <p:sp>
        <p:nvSpPr>
          <p:cNvPr id="3" name="Content Placeholder 2"/>
          <p:cNvSpPr>
            <a:spLocks noGrp="1"/>
          </p:cNvSpPr>
          <p:nvPr>
            <p:ph idx="1"/>
          </p:nvPr>
        </p:nvSpPr>
        <p:spPr/>
        <p:txBody>
          <a:bodyPr/>
          <a:lstStyle/>
          <a:p>
            <a:pPr marL="0" indent="0">
              <a:buNone/>
            </a:pPr>
            <a:r>
              <a:rPr lang="en-GB" dirty="0"/>
              <a:t>Learning outcomes are designed to capture the learning and development of children. They will provide an ultimate statement regarding the achievements which children should have made by the end of a program. Whilst the outcomes of a learning framework will be set out clearly, that is not to say that you will need to reach them in a completely structured way. </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Kelsey\Pictures\Pictures\ArtWork\Animations\Stick_Figure_holding_target_PA_300_wht.gif"/>
          <p:cNvPicPr/>
          <p:nvPr/>
        </p:nvPicPr>
        <p:blipFill>
          <a:blip r:embed="rId2">
            <a:extLst>
              <a:ext uri="{28A0092B-C50C-407E-A947-70E740481C1C}">
                <a14:useLocalDpi xmlns:a14="http://schemas.microsoft.com/office/drawing/2010/main" val="0"/>
              </a:ext>
            </a:extLst>
          </a:blip>
          <a:srcRect/>
          <a:stretch>
            <a:fillRect/>
          </a:stretch>
        </p:blipFill>
        <p:spPr bwMode="auto">
          <a:xfrm>
            <a:off x="6297185" y="2636912"/>
            <a:ext cx="2843808" cy="3168352"/>
          </a:xfrm>
          <a:prstGeom prst="rect">
            <a:avLst/>
          </a:prstGeom>
          <a:noFill/>
          <a:ln>
            <a:noFill/>
          </a:ln>
        </p:spPr>
      </p:pic>
      <p:sp>
        <p:nvSpPr>
          <p:cNvPr id="2" name="Title 1"/>
          <p:cNvSpPr>
            <a:spLocks noGrp="1"/>
          </p:cNvSpPr>
          <p:nvPr>
            <p:ph type="title"/>
          </p:nvPr>
        </p:nvSpPr>
        <p:spPr>
          <a:xfrm>
            <a:off x="467544" y="404664"/>
            <a:ext cx="8229600" cy="1143000"/>
          </a:xfrm>
        </p:spPr>
        <p:txBody>
          <a:bodyPr>
            <a:noAutofit/>
          </a:bodyPr>
          <a:lstStyle/>
          <a:p>
            <a:r>
              <a:rPr lang="en-GB" dirty="0"/>
              <a:t>Implement framework learning </a:t>
            </a:r>
            <a:r>
              <a:rPr lang="en-GB" dirty="0" smtClean="0"/>
              <a:t>outcomes</a:t>
            </a:r>
            <a:endParaRPr lang="en-GB" dirty="0"/>
          </a:p>
        </p:txBody>
      </p:sp>
      <p:sp>
        <p:nvSpPr>
          <p:cNvPr id="3" name="Content Placeholder 2"/>
          <p:cNvSpPr>
            <a:spLocks noGrp="1"/>
          </p:cNvSpPr>
          <p:nvPr>
            <p:ph idx="1"/>
          </p:nvPr>
        </p:nvSpPr>
        <p:spPr>
          <a:xfrm>
            <a:off x="457200" y="1988840"/>
            <a:ext cx="5915000" cy="4608512"/>
          </a:xfrm>
        </p:spPr>
        <p:txBody>
          <a:bodyPr>
            <a:normAutofit/>
          </a:bodyPr>
          <a:lstStyle/>
          <a:p>
            <a:pPr marL="0" indent="0">
              <a:buNone/>
            </a:pPr>
            <a:r>
              <a:rPr lang="en-GB" dirty="0"/>
              <a:t>You may want to spend some time getting to grips with the specific outcomes of the relevant framework, and figuring out how these can fit into your current practices and routines.</a:t>
            </a:r>
          </a:p>
          <a:p>
            <a:pPr marL="0" indent="0">
              <a:buNone/>
            </a:pPr>
            <a:r>
              <a:rPr lang="en-GB" dirty="0"/>
              <a:t>The framework itself might identify how you can implement the outcomes into your organisation by highlighting practices which will help to promote this.</a:t>
            </a:r>
          </a:p>
          <a:p>
            <a:endParaRPr lang="en-GB" dirty="0"/>
          </a:p>
        </p:txBody>
      </p:sp>
    </p:spTree>
    <p:extLst>
      <p:ext uri="{BB962C8B-B14F-4D97-AF65-F5344CB8AC3E}">
        <p14:creationId xmlns:p14="http://schemas.microsoft.com/office/powerpoint/2010/main" val="392855954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2C</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Apply the learning framework</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2.5 </a:t>
            </a:r>
            <a:r>
              <a:rPr lang="en-GB" sz="2800" dirty="0"/>
              <a:t>Reflect on own practices in the workplace and discuss with supervisor</a:t>
            </a:r>
            <a:r>
              <a:rPr lang="en-AU" sz="2800" b="1" dirty="0" smtClean="0">
                <a:latin typeface="+mj-lt"/>
              </a:rPr>
              <a:t> </a:t>
            </a:r>
            <a:endParaRPr lang="en-AU" sz="2800" dirty="0">
              <a:latin typeface="+mj-lt"/>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04664"/>
            <a:ext cx="8229600" cy="1143000"/>
          </a:xfrm>
        </p:spPr>
        <p:txBody>
          <a:bodyPr>
            <a:noAutofit/>
          </a:bodyPr>
          <a:lstStyle/>
          <a:p>
            <a:r>
              <a:rPr lang="en-GB" dirty="0"/>
              <a:t>Why is it important to reflect on your own practices</a:t>
            </a:r>
            <a:r>
              <a:rPr lang="en-GB" dirty="0" smtClean="0"/>
              <a:t>?</a:t>
            </a:r>
            <a:endParaRPr lang="en-GB" dirty="0"/>
          </a:p>
        </p:txBody>
      </p:sp>
      <p:sp>
        <p:nvSpPr>
          <p:cNvPr id="3" name="Content Placeholder 2"/>
          <p:cNvSpPr>
            <a:spLocks noGrp="1"/>
          </p:cNvSpPr>
          <p:nvPr>
            <p:ph idx="1"/>
          </p:nvPr>
        </p:nvSpPr>
        <p:spPr>
          <a:xfrm>
            <a:off x="467544" y="2060848"/>
            <a:ext cx="5400600" cy="4525963"/>
          </a:xfrm>
        </p:spPr>
        <p:txBody>
          <a:bodyPr/>
          <a:lstStyle/>
          <a:p>
            <a:pPr marL="0" indent="0">
              <a:buNone/>
            </a:pPr>
            <a:r>
              <a:rPr lang="en-GB" dirty="0"/>
              <a:t>Whatever your role or responsibilities may be, it is always advisable to regularly reflect on the way that you work and the specific practices you are following. Nothing is going to improve if you just continue doing things in the same </a:t>
            </a:r>
            <a:r>
              <a:rPr lang="en-GB" dirty="0" smtClean="0"/>
              <a:t>way.</a:t>
            </a:r>
            <a:endParaRPr lang="en-GB" dirty="0"/>
          </a:p>
        </p:txBody>
      </p:sp>
      <p:pic>
        <p:nvPicPr>
          <p:cNvPr id="1026" name="Picture 2" descr="C:\Users\Kelsey\Pictures\Pictures\ArtWork\looking_in_mirror_800_wh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2060848"/>
            <a:ext cx="1950407" cy="445807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Quality Improvement Plan</a:t>
            </a:r>
            <a:endParaRPr lang="en-GB" dirty="0"/>
          </a:p>
        </p:txBody>
      </p:sp>
      <p:sp>
        <p:nvSpPr>
          <p:cNvPr id="3" name="Content Placeholder 2"/>
          <p:cNvSpPr>
            <a:spLocks noGrp="1"/>
          </p:cNvSpPr>
          <p:nvPr>
            <p:ph idx="1"/>
          </p:nvPr>
        </p:nvSpPr>
        <p:spPr/>
        <p:txBody>
          <a:bodyPr/>
          <a:lstStyle/>
          <a:p>
            <a:pPr marL="0" indent="0">
              <a:buNone/>
            </a:pPr>
            <a:r>
              <a:rPr lang="en-GB" dirty="0"/>
              <a:t>The National Quality Standard highlights the importance of reflecting on your current practices in order to identify both strengths as well as areas that can be improved. Regulation outlines that services will need to have a Quality Improvement Plan (QIP) in place. A QIP should include a self-assessment of the programs and practices and also identify areas for improvement. </a:t>
            </a:r>
          </a:p>
          <a:p>
            <a:endParaRPr lang="en-GB" dirty="0"/>
          </a:p>
        </p:txBody>
      </p:sp>
      <p:pic>
        <p:nvPicPr>
          <p:cNvPr id="4" name="Picture 3" descr="C:\Users\Kelsey\Pictures\Pictures\ArtWork\think_plan.png"/>
          <p:cNvPicPr/>
          <p:nvPr/>
        </p:nvPicPr>
        <p:blipFill>
          <a:blip r:embed="rId2">
            <a:extLst>
              <a:ext uri="{28A0092B-C50C-407E-A947-70E740481C1C}">
                <a14:useLocalDpi xmlns:a14="http://schemas.microsoft.com/office/drawing/2010/main" val="0"/>
              </a:ext>
            </a:extLst>
          </a:blip>
          <a:srcRect/>
          <a:stretch>
            <a:fillRect/>
          </a:stretch>
        </p:blipFill>
        <p:spPr bwMode="auto">
          <a:xfrm>
            <a:off x="5580112" y="4804210"/>
            <a:ext cx="2145298" cy="2044586"/>
          </a:xfrm>
          <a:prstGeom prst="rect">
            <a:avLst/>
          </a:prstGeom>
          <a:noFill/>
          <a:ln>
            <a:noFill/>
          </a:ln>
        </p:spPr>
      </p:pic>
    </p:spTree>
    <p:extLst>
      <p:ext uri="{BB962C8B-B14F-4D97-AF65-F5344CB8AC3E}">
        <p14:creationId xmlns:p14="http://schemas.microsoft.com/office/powerpoint/2010/main" val="166587230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Being critical</a:t>
            </a:r>
            <a:endParaRPr lang="en-GB" dirty="0"/>
          </a:p>
        </p:txBody>
      </p:sp>
      <p:sp>
        <p:nvSpPr>
          <p:cNvPr id="3" name="Content Placeholder 2"/>
          <p:cNvSpPr>
            <a:spLocks noGrp="1"/>
          </p:cNvSpPr>
          <p:nvPr>
            <p:ph idx="1"/>
          </p:nvPr>
        </p:nvSpPr>
        <p:spPr/>
        <p:txBody>
          <a:bodyPr/>
          <a:lstStyle/>
          <a:p>
            <a:pPr marL="0" indent="0">
              <a:buNone/>
            </a:pPr>
            <a:r>
              <a:rPr lang="en-GB" dirty="0"/>
              <a:t>You may need to be quite critical of yourself at times when reflecting on how things are working. This is something that most people find difficult, not many of us really like criticism when it comes down to it – particularly not when it comes from ourselves! However, it is best to identify any ineffective or unsuitable practices yourself and rectify these before they become a further issue. </a:t>
            </a:r>
          </a:p>
          <a:p>
            <a:endParaRPr lang="en-GB" dirty="0"/>
          </a:p>
        </p:txBody>
      </p:sp>
      <p:pic>
        <p:nvPicPr>
          <p:cNvPr id="4098" name="Picture 2" descr="C:\Users\Kelsey\Pictures\Pictures\ArtWork\MGab.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64088" y="4653136"/>
            <a:ext cx="2076277" cy="20762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351782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76672"/>
            <a:ext cx="8229600" cy="1143000"/>
          </a:xfrm>
        </p:spPr>
        <p:txBody>
          <a:bodyPr>
            <a:noAutofit/>
          </a:bodyPr>
          <a:lstStyle/>
          <a:p>
            <a:r>
              <a:rPr lang="en-GB" dirty="0" smtClean="0"/>
              <a:t>Discussing practices with a supervisor</a:t>
            </a:r>
            <a:endParaRPr lang="en-GB" dirty="0"/>
          </a:p>
        </p:txBody>
      </p:sp>
      <p:sp>
        <p:nvSpPr>
          <p:cNvPr id="3" name="Content Placeholder 2"/>
          <p:cNvSpPr>
            <a:spLocks noGrp="1"/>
          </p:cNvSpPr>
          <p:nvPr>
            <p:ph idx="1"/>
          </p:nvPr>
        </p:nvSpPr>
        <p:spPr>
          <a:xfrm>
            <a:off x="467544" y="1988840"/>
            <a:ext cx="8229600" cy="4381947"/>
          </a:xfrm>
        </p:spPr>
        <p:txBody>
          <a:bodyPr/>
          <a:lstStyle/>
          <a:p>
            <a:pPr marL="0" indent="0">
              <a:buNone/>
            </a:pPr>
            <a:r>
              <a:rPr lang="en-GB" dirty="0"/>
              <a:t>A crucial part of self-reflection is discussing the process with another person. A second person will be able to give you feedback on your own observations and provide you with an alternative point of view. </a:t>
            </a:r>
          </a:p>
        </p:txBody>
      </p:sp>
      <p:pic>
        <p:nvPicPr>
          <p:cNvPr id="4" name="Picture 3" descr="C:\Users\Kelsey\Pictures\Pictures\ArtWork\Fotolia_4811867_XS.jpg"/>
          <p:cNvPicPr/>
          <p:nvPr/>
        </p:nvPicPr>
        <p:blipFill>
          <a:blip r:embed="rId2">
            <a:extLst>
              <a:ext uri="{28A0092B-C50C-407E-A947-70E740481C1C}">
                <a14:useLocalDpi xmlns:a14="http://schemas.microsoft.com/office/drawing/2010/main" val="0"/>
              </a:ext>
            </a:extLst>
          </a:blip>
          <a:srcRect/>
          <a:stretch>
            <a:fillRect/>
          </a:stretch>
        </p:blipFill>
        <p:spPr bwMode="auto">
          <a:xfrm>
            <a:off x="5652120" y="3835638"/>
            <a:ext cx="2745810" cy="2780789"/>
          </a:xfrm>
          <a:prstGeom prst="rect">
            <a:avLst/>
          </a:prstGeom>
          <a:noFill/>
          <a:ln>
            <a:noFill/>
          </a:ln>
        </p:spPr>
      </p:pic>
    </p:spTree>
    <p:extLst>
      <p:ext uri="{BB962C8B-B14F-4D97-AF65-F5344CB8AC3E}">
        <p14:creationId xmlns:p14="http://schemas.microsoft.com/office/powerpoint/2010/main" val="179257331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2D</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r>
              <a:rPr lang="en-US" dirty="0">
                <a:solidFill>
                  <a:srgbClr val="FF0000"/>
                </a:solidFill>
              </a:rPr>
              <a:t>Summative Assessments</a:t>
            </a:r>
          </a:p>
        </p:txBody>
      </p:sp>
      <p:sp>
        <p:nvSpPr>
          <p:cNvPr id="75779" name="Content Placeholder 2"/>
          <p:cNvSpPr>
            <a:spLocks noGrp="1"/>
          </p:cNvSpPr>
          <p:nvPr>
            <p:ph idx="1"/>
          </p:nvPr>
        </p:nvSpPr>
        <p:spPr/>
        <p:txBody>
          <a:bodyPr/>
          <a:lstStyle/>
          <a:p>
            <a:pPr marL="0" indent="0">
              <a:buNone/>
            </a:pPr>
            <a:r>
              <a:rPr lang="en-US" b="1" dirty="0"/>
              <a:t>Summative assessments consist of:</a:t>
            </a:r>
          </a:p>
          <a:p>
            <a:r>
              <a:rPr lang="en-US" dirty="0"/>
              <a:t>Skills Activity</a:t>
            </a:r>
          </a:p>
          <a:p>
            <a:r>
              <a:rPr lang="en-US" dirty="0"/>
              <a:t>Knowledge Activity</a:t>
            </a:r>
          </a:p>
          <a:p>
            <a:r>
              <a:rPr lang="en-US" dirty="0"/>
              <a:t>Performance Activity.</a:t>
            </a:r>
          </a:p>
          <a:p>
            <a:pPr marL="0" indent="0">
              <a:buNone/>
            </a:pPr>
            <a:endParaRPr lang="en-US" dirty="0"/>
          </a:p>
          <a:p>
            <a:pPr marL="0" indent="0">
              <a:buNone/>
            </a:pPr>
            <a:r>
              <a:rPr lang="en-US" dirty="0"/>
              <a:t>Your assessor will provide you with further guidance on how and where to complete these assessments.</a:t>
            </a:r>
          </a:p>
        </p:txBody>
      </p:sp>
      <p:pic>
        <p:nvPicPr>
          <p:cNvPr id="4" name="Content Placeholder 6" descr="Fotolia_2204087_XS"/>
          <p:cNvPicPr>
            <a:picLocks noChangeAspect="1" noChangeArrowheads="1"/>
          </p:cNvPicPr>
          <p:nvPr/>
        </p:nvPicPr>
        <p:blipFill>
          <a:blip r:embed="rId2" cstate="print"/>
          <a:srcRect/>
          <a:stretch>
            <a:fillRect/>
          </a:stretch>
        </p:blipFill>
        <p:spPr bwMode="auto">
          <a:xfrm>
            <a:off x="6021724" y="1636192"/>
            <a:ext cx="2582724" cy="1976176"/>
          </a:xfrm>
          <a:prstGeom prst="rect">
            <a:avLst/>
          </a:prstGeom>
          <a:ln>
            <a:noFill/>
          </a:ln>
          <a:effectLst>
            <a:softEdge rad="112500"/>
          </a:effec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Title 3"/>
          <p:cNvSpPr>
            <a:spLocks noGrp="1"/>
          </p:cNvSpPr>
          <p:nvPr>
            <p:ph type="title"/>
          </p:nvPr>
        </p:nvSpPr>
        <p:spPr>
          <a:xfrm>
            <a:off x="1476375" y="260350"/>
            <a:ext cx="6400800" cy="1143000"/>
          </a:xfrm>
        </p:spPr>
        <p:txBody>
          <a:bodyPr/>
          <a:lstStyle/>
          <a:p>
            <a:pPr eaLnBrk="1" hangingPunct="1"/>
            <a:r>
              <a:rPr lang="en-AU" dirty="0">
                <a:solidFill>
                  <a:srgbClr val="FF0000"/>
                </a:solidFill>
              </a:rPr>
              <a:t>Summary and Feedback</a:t>
            </a:r>
            <a:endParaRPr lang="en-CA" dirty="0">
              <a:solidFill>
                <a:srgbClr val="FF0000"/>
              </a:solidFill>
            </a:endParaRPr>
          </a:p>
        </p:txBody>
      </p:sp>
      <p:sp>
        <p:nvSpPr>
          <p:cNvPr id="178179" name="Content Placeholder 3"/>
          <p:cNvSpPr>
            <a:spLocks noGrp="1"/>
          </p:cNvSpPr>
          <p:nvPr>
            <p:ph idx="1"/>
          </p:nvPr>
        </p:nvSpPr>
        <p:spPr/>
        <p:txBody>
          <a:bodyPr>
            <a:normAutofit/>
          </a:bodyPr>
          <a:lstStyle/>
          <a:p>
            <a:r>
              <a:rPr lang="en-US" sz="2800" dirty="0"/>
              <a:t>Did we meet our objectives?</a:t>
            </a:r>
          </a:p>
          <a:p>
            <a:r>
              <a:rPr lang="en-US" sz="2800" dirty="0"/>
              <a:t>How did you find this session?</a:t>
            </a:r>
          </a:p>
          <a:p>
            <a:r>
              <a:rPr lang="en-US" sz="2800" dirty="0"/>
              <a:t>Any questions?</a:t>
            </a:r>
          </a:p>
        </p:txBody>
      </p:sp>
      <p:pic>
        <p:nvPicPr>
          <p:cNvPr id="178180" name="Picture 3" descr="Fotolia_24005805_S.jpg"/>
          <p:cNvPicPr>
            <a:picLocks noChangeAspect="1"/>
          </p:cNvPicPr>
          <p:nvPr/>
        </p:nvPicPr>
        <p:blipFill>
          <a:blip r:embed="rId3" cstate="print"/>
          <a:srcRect/>
          <a:stretch>
            <a:fillRect/>
          </a:stretch>
        </p:blipFill>
        <p:spPr bwMode="auto">
          <a:xfrm>
            <a:off x="1854200" y="3141663"/>
            <a:ext cx="5435600" cy="2498725"/>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920</TotalTime>
  <Words>1725</Words>
  <Application>Microsoft Office PowerPoint</Application>
  <PresentationFormat>On-screen Show (4:3)</PresentationFormat>
  <Paragraphs>134</Paragraphs>
  <Slides>42</Slides>
  <Notes>16</Notes>
  <HiddenSlides>0</HiddenSlides>
  <MMClips>0</MMClips>
  <ScaleCrop>false</ScaleCrop>
  <HeadingPairs>
    <vt:vector size="4" baseType="variant">
      <vt:variant>
        <vt:lpstr>Theme</vt:lpstr>
      </vt:variant>
      <vt:variant>
        <vt:i4>1</vt:i4>
      </vt:variant>
      <vt:variant>
        <vt:lpstr>Slide Titles</vt:lpstr>
      </vt:variant>
      <vt:variant>
        <vt:i4>42</vt:i4>
      </vt:variant>
    </vt:vector>
  </HeadingPairs>
  <TitlesOfParts>
    <vt:vector size="43" baseType="lpstr">
      <vt:lpstr>Office Theme</vt:lpstr>
      <vt:lpstr>PowerPoint Presentation</vt:lpstr>
      <vt:lpstr>Identify learning frameworks</vt:lpstr>
      <vt:lpstr>The National Quality Framework</vt:lpstr>
      <vt:lpstr>Approved learning frameworks</vt:lpstr>
      <vt:lpstr>Approved learning frameworks</vt:lpstr>
      <vt:lpstr>Investigating learning outcomes</vt:lpstr>
      <vt:lpstr>Jurisdiction-specific approved learning frameworks</vt:lpstr>
      <vt:lpstr> Activity 1A  </vt:lpstr>
      <vt:lpstr>Identify learning frameworks</vt:lpstr>
      <vt:lpstr>Recognise differences between the relevant framework and others</vt:lpstr>
      <vt:lpstr>How to recognise differences</vt:lpstr>
      <vt:lpstr>How to recognise differences</vt:lpstr>
      <vt:lpstr>How to recognise differences</vt:lpstr>
      <vt:lpstr> Activity 1B  </vt:lpstr>
      <vt:lpstr>Identify learning frameworks</vt:lpstr>
      <vt:lpstr>Clarifying the relevance of a framework</vt:lpstr>
      <vt:lpstr>Relevant laws and regulations</vt:lpstr>
      <vt:lpstr>Relevant laws and regulations</vt:lpstr>
      <vt:lpstr> Activity 1C  </vt:lpstr>
      <vt:lpstr>Apply the learning framework</vt:lpstr>
      <vt:lpstr>Investigating how a framework is applied</vt:lpstr>
      <vt:lpstr>How can the framework be applied to support children’s learning?</vt:lpstr>
      <vt:lpstr>Recognising individual practices</vt:lpstr>
      <vt:lpstr> Activity 2A  </vt:lpstr>
      <vt:lpstr>Apply the learning framework</vt:lpstr>
      <vt:lpstr>Principles and practices</vt:lpstr>
      <vt:lpstr>Working in collaboration with others</vt:lpstr>
      <vt:lpstr>Applying principles</vt:lpstr>
      <vt:lpstr>Applying practices</vt:lpstr>
      <vt:lpstr> Activity 2B  </vt:lpstr>
      <vt:lpstr>Apply the learning framework</vt:lpstr>
      <vt:lpstr>What is a learning outcome?</vt:lpstr>
      <vt:lpstr>Implement framework learning outcomes</vt:lpstr>
      <vt:lpstr> Activity 2C  </vt:lpstr>
      <vt:lpstr>Apply the learning framework</vt:lpstr>
      <vt:lpstr>Why is it important to reflect on your own practices?</vt:lpstr>
      <vt:lpstr>Quality Improvement Plan</vt:lpstr>
      <vt:lpstr>Being critical</vt:lpstr>
      <vt:lpstr>Discussing practices with a supervisor</vt:lpstr>
      <vt:lpstr> Activity 2D  </vt:lpstr>
      <vt:lpstr>Summative Assessments</vt:lpstr>
      <vt:lpstr>Summary and Feedback</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Tom; Chloe</dc:creator>
  <cp:lastModifiedBy>Emily Wilson</cp:lastModifiedBy>
  <cp:revision>262</cp:revision>
  <dcterms:created xsi:type="dcterms:W3CDTF">2011-08-26T06:48:04Z</dcterms:created>
  <dcterms:modified xsi:type="dcterms:W3CDTF">2017-05-10T13:38:56Z</dcterms:modified>
</cp:coreProperties>
</file>