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7"/>
  </p:notesMasterIdLst>
  <p:sldIdLst>
    <p:sldId id="256" r:id="rId2"/>
    <p:sldId id="257" r:id="rId3"/>
    <p:sldId id="265" r:id="rId4"/>
    <p:sldId id="291" r:id="rId5"/>
    <p:sldId id="314" r:id="rId6"/>
    <p:sldId id="336" r:id="rId7"/>
    <p:sldId id="337" r:id="rId8"/>
    <p:sldId id="339" r:id="rId9"/>
    <p:sldId id="338" r:id="rId10"/>
    <p:sldId id="344" r:id="rId11"/>
    <p:sldId id="345" r:id="rId12"/>
    <p:sldId id="328" r:id="rId13"/>
    <p:sldId id="332" r:id="rId14"/>
    <p:sldId id="334" r:id="rId15"/>
    <p:sldId id="346" r:id="rId16"/>
    <p:sldId id="278" r:id="rId17"/>
    <p:sldId id="270" r:id="rId18"/>
    <p:sldId id="335" r:id="rId19"/>
    <p:sldId id="347" r:id="rId20"/>
    <p:sldId id="327" r:id="rId21"/>
    <p:sldId id="330" r:id="rId22"/>
    <p:sldId id="311" r:id="rId23"/>
    <p:sldId id="308" r:id="rId24"/>
    <p:sldId id="310" r:id="rId25"/>
    <p:sldId id="307" r:id="rId26"/>
    <p:sldId id="280" r:id="rId27"/>
    <p:sldId id="274" r:id="rId28"/>
    <p:sldId id="309" r:id="rId29"/>
    <p:sldId id="305" r:id="rId30"/>
    <p:sldId id="325" r:id="rId31"/>
    <p:sldId id="352" r:id="rId32"/>
    <p:sldId id="349" r:id="rId33"/>
    <p:sldId id="350" r:id="rId34"/>
    <p:sldId id="351" r:id="rId35"/>
    <p:sldId id="288"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ristina Kucan" initials="KK" lastIdx="1" clrIdx="0">
    <p:extLst>
      <p:ext uri="{19B8F6BF-5375-455C-9EA6-DF929625EA0E}">
        <p15:presenceInfo xmlns:p15="http://schemas.microsoft.com/office/powerpoint/2012/main" userId="b8e2ef203b489c4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C711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81" d="100"/>
          <a:sy n="81" d="100"/>
        </p:scale>
        <p:origin x="120" y="1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624BE4-FDA7-4076-B064-F92EF40F244C}" type="datetimeFigureOut">
              <a:rPr lang="en-AU" smtClean="0"/>
              <a:t>21/04/2023</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FA620A-E4A3-4157-8047-C987DEDC4EFA}" type="slidenum">
              <a:rPr lang="en-AU" smtClean="0"/>
              <a:t>‹#›</a:t>
            </a:fld>
            <a:endParaRPr lang="en-AU"/>
          </a:p>
        </p:txBody>
      </p:sp>
    </p:spTree>
    <p:extLst>
      <p:ext uri="{BB962C8B-B14F-4D97-AF65-F5344CB8AC3E}">
        <p14:creationId xmlns:p14="http://schemas.microsoft.com/office/powerpoint/2010/main" val="1022368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21/04/2023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503125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21/04/2023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548832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21/04/2023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766021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A0C179-86E3-4663-8CE1-0D1CA22AB472}" type="datetimeFigureOut">
              <a:rPr lang="en-AU" smtClean="0"/>
              <a:t>21/04/2023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093730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A0C179-86E3-4663-8CE1-0D1CA22AB472}" type="datetimeFigureOut">
              <a:rPr lang="en-AU" smtClean="0"/>
              <a:t>21/04/2023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959375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A0C179-86E3-4663-8CE1-0D1CA22AB472}" type="datetimeFigureOut">
              <a:rPr lang="en-AU" smtClean="0"/>
              <a:t>21/04/2023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536822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A0C179-86E3-4663-8CE1-0D1CA22AB472}" type="datetimeFigureOut">
              <a:rPr lang="en-AU" smtClean="0"/>
              <a:t>21/04/2023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3554068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A0C179-86E3-4663-8CE1-0D1CA22AB472}" type="datetimeFigureOut">
              <a:rPr lang="en-AU" smtClean="0"/>
              <a:t>21/04/2023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29150807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A0C179-86E3-4663-8CE1-0D1CA22AB472}" type="datetimeFigureOut">
              <a:rPr lang="en-AU" smtClean="0"/>
              <a:t>21/04/2023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3745035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21/04/2023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3771109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21/04/2023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28738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21/04/2023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577329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21/04/2023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613609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21/04/2023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85824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21/04/2023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31814867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21/04/2023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2528177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6A0C179-86E3-4663-8CE1-0D1CA22AB472}" type="datetimeFigureOut">
              <a:rPr lang="en-AU" smtClean="0"/>
              <a:t>21/04/2023</a:t>
            </a:fld>
            <a:endParaRPr lang="en-A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ECD346C-3DA5-4DD0-A6F4-8A2626CB5051}" type="slidenum">
              <a:rPr lang="en-AU" smtClean="0"/>
              <a:t>‹#›</a:t>
            </a:fld>
            <a:endParaRPr lang="en-AU"/>
          </a:p>
        </p:txBody>
      </p:sp>
    </p:spTree>
    <p:extLst>
      <p:ext uri="{BB962C8B-B14F-4D97-AF65-F5344CB8AC3E}">
        <p14:creationId xmlns:p14="http://schemas.microsoft.com/office/powerpoint/2010/main" val="7090454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comcare.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4" Type="http://schemas.openxmlformats.org/officeDocument/2006/relationships/hyperlink" Target="https://www.safeworkaustralia.gov.au/"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CCFF8934-DB11-472F-BDF3-2AC260C6CCCA}"/>
              </a:ext>
            </a:extLst>
          </p:cNvPr>
          <p:cNvPicPr>
            <a:picLocks noChangeAspect="1"/>
          </p:cNvPicPr>
          <p:nvPr/>
        </p:nvPicPr>
        <p:blipFill rotWithShape="1">
          <a:blip r:embed="rId2"/>
          <a:srcRect l="9091" t="15724" b="16095"/>
          <a:stretch/>
        </p:blipFill>
        <p:spPr>
          <a:xfrm>
            <a:off x="83128" y="-18515"/>
            <a:ext cx="12191999" cy="6857990"/>
          </a:xfrm>
          <a:prstGeom prst="rect">
            <a:avLst/>
          </a:prstGeom>
        </p:spPr>
      </p:pic>
      <p:sp>
        <p:nvSpPr>
          <p:cNvPr id="35" name="Isosceles Triangle 34">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Parallelogram 36">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9" name="Straight Connector 38">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3"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Isosceles Triangle 46">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9"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3"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5" name="Isosceles Triangle 54">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Content Placeholder 1">
            <a:extLst>
              <a:ext uri="{FF2B5EF4-FFF2-40B4-BE49-F238E27FC236}">
                <a16:creationId xmlns:a16="http://schemas.microsoft.com/office/drawing/2014/main" id="{FD583C9B-CF1B-4478-A45C-D73B88B40A30}"/>
              </a:ext>
            </a:extLst>
          </p:cNvPr>
          <p:cNvSpPr>
            <a:spLocks noGrp="1"/>
          </p:cNvSpPr>
          <p:nvPr>
            <p:ph type="ctrTitle"/>
          </p:nvPr>
        </p:nvSpPr>
        <p:spPr>
          <a:xfrm>
            <a:off x="3266222" y="1396455"/>
            <a:ext cx="6477911" cy="3822165"/>
          </a:xfrm>
        </p:spPr>
        <p:txBody>
          <a:bodyPr>
            <a:noAutofit/>
          </a:bodyPr>
          <a:lstStyle/>
          <a:p>
            <a:pPr>
              <a:lnSpc>
                <a:spcPct val="90000"/>
              </a:lnSpc>
            </a:pPr>
            <a:r>
              <a:rPr lang="en-US" sz="5500" dirty="0">
                <a:latin typeface="Arial" panose="020B0604020202020204" pitchFamily="34" charset="0"/>
                <a:cs typeface="Arial" panose="020B0604020202020204" pitchFamily="34" charset="0"/>
              </a:rPr>
              <a:t>Work Health and Safety</a:t>
            </a:r>
            <a:br>
              <a:rPr lang="en-US" sz="5500" dirty="0">
                <a:latin typeface="Arial" panose="020B0604020202020204" pitchFamily="34" charset="0"/>
                <a:cs typeface="Arial" panose="020B0604020202020204" pitchFamily="34" charset="0"/>
              </a:rPr>
            </a:br>
            <a:r>
              <a:rPr lang="en-US" sz="5500" dirty="0">
                <a:latin typeface="Arial" panose="020B0604020202020204" pitchFamily="34" charset="0"/>
                <a:cs typeface="Arial" panose="020B0604020202020204" pitchFamily="34" charset="0"/>
              </a:rPr>
              <a:t>Management Systems – </a:t>
            </a:r>
            <a:br>
              <a:rPr lang="en-US" sz="5500" dirty="0">
                <a:latin typeface="Arial" panose="020B0604020202020204" pitchFamily="34" charset="0"/>
                <a:cs typeface="Arial" panose="020B0604020202020204" pitchFamily="34" charset="0"/>
              </a:rPr>
            </a:br>
            <a:r>
              <a:rPr lang="en-US" sz="5500" dirty="0">
                <a:latin typeface="Arial" panose="020B0604020202020204" pitchFamily="34" charset="0"/>
                <a:cs typeface="Arial" panose="020B0604020202020204" pitchFamily="34" charset="0"/>
              </a:rPr>
              <a:t>WHSMS Plan</a:t>
            </a:r>
            <a:br>
              <a:rPr lang="en-US" sz="5500" dirty="0">
                <a:latin typeface="Arial" panose="020B0604020202020204" pitchFamily="34" charset="0"/>
                <a:cs typeface="Arial" panose="020B0604020202020204" pitchFamily="34" charset="0"/>
              </a:rPr>
            </a:br>
            <a:r>
              <a:rPr lang="en-US" sz="5500" dirty="0">
                <a:latin typeface="Arial" panose="020B0604020202020204" pitchFamily="34" charset="0"/>
                <a:cs typeface="Arial" panose="020B0604020202020204" pitchFamily="34" charset="0"/>
              </a:rPr>
              <a:t>Plant Yard</a:t>
            </a:r>
          </a:p>
        </p:txBody>
      </p:sp>
    </p:spTree>
    <p:extLst>
      <p:ext uri="{BB962C8B-B14F-4D97-AF65-F5344CB8AC3E}">
        <p14:creationId xmlns:p14="http://schemas.microsoft.com/office/powerpoint/2010/main" val="4111677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292390"/>
            <a:ext cx="8596668" cy="594732"/>
          </a:xfrm>
        </p:spPr>
        <p:txBody>
          <a:bodyPr>
            <a:normAutofit fontScale="90000"/>
          </a:bodyPr>
          <a:lstStyle/>
          <a:p>
            <a:r>
              <a:rPr lang="en-AU" dirty="0">
                <a:solidFill>
                  <a:schemeClr val="tx1"/>
                </a:solidFill>
              </a:rPr>
              <a:t>Our </a:t>
            </a:r>
            <a:r>
              <a:rPr lang="en-AU" dirty="0">
                <a:solidFill>
                  <a:schemeClr val="tx1"/>
                </a:solidFill>
                <a:latin typeface="Arial" panose="020B0604020202020204" pitchFamily="34" charset="0"/>
                <a:cs typeface="Arial" panose="020B0604020202020204" pitchFamily="34" charset="0"/>
              </a:rPr>
              <a:t>Mission</a:t>
            </a:r>
            <a:r>
              <a:rPr lang="en-AU" dirty="0">
                <a:solidFill>
                  <a:schemeClr val="tx1"/>
                </a:solidFill>
              </a:rPr>
              <a:t> and Principles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8943E752-ACBB-4D7C-A400-E0E0904D342F}"/>
              </a:ext>
            </a:extLst>
          </p:cNvPr>
          <p:cNvPicPr>
            <a:picLocks noChangeAspect="1"/>
          </p:cNvPicPr>
          <p:nvPr/>
        </p:nvPicPr>
        <p:blipFill>
          <a:blip r:embed="rId2"/>
          <a:stretch>
            <a:fillRect/>
          </a:stretch>
        </p:blipFill>
        <p:spPr>
          <a:xfrm>
            <a:off x="1285643" y="887122"/>
            <a:ext cx="9620713" cy="5569434"/>
          </a:xfrm>
          <a:prstGeom prst="rect">
            <a:avLst/>
          </a:prstGeom>
        </p:spPr>
      </p:pic>
    </p:spTree>
    <p:extLst>
      <p:ext uri="{BB962C8B-B14F-4D97-AF65-F5344CB8AC3E}">
        <p14:creationId xmlns:p14="http://schemas.microsoft.com/office/powerpoint/2010/main" val="3752159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345943"/>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Legislative Framework</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7" name="Picture 6">
            <a:extLst>
              <a:ext uri="{FF2B5EF4-FFF2-40B4-BE49-F238E27FC236}">
                <a16:creationId xmlns:a16="http://schemas.microsoft.com/office/drawing/2014/main" id="{307DBEA8-1D8E-4566-9DF1-5DFF054DA086}"/>
              </a:ext>
            </a:extLst>
          </p:cNvPr>
          <p:cNvPicPr>
            <a:picLocks noChangeAspect="1"/>
          </p:cNvPicPr>
          <p:nvPr/>
        </p:nvPicPr>
        <p:blipFill>
          <a:blip r:embed="rId2"/>
          <a:stretch>
            <a:fillRect/>
          </a:stretch>
        </p:blipFill>
        <p:spPr>
          <a:xfrm>
            <a:off x="2948513" y="927723"/>
            <a:ext cx="6057081" cy="5584334"/>
          </a:xfrm>
          <a:prstGeom prst="rect">
            <a:avLst/>
          </a:prstGeom>
        </p:spPr>
      </p:pic>
    </p:spTree>
    <p:extLst>
      <p:ext uri="{BB962C8B-B14F-4D97-AF65-F5344CB8AC3E}">
        <p14:creationId xmlns:p14="http://schemas.microsoft.com/office/powerpoint/2010/main" val="2408138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345943"/>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References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TextBox 7">
            <a:extLst>
              <a:ext uri="{FF2B5EF4-FFF2-40B4-BE49-F238E27FC236}">
                <a16:creationId xmlns:a16="http://schemas.microsoft.com/office/drawing/2014/main" id="{EDDD7885-75A8-4E3E-B483-36E63EACFD7B}"/>
              </a:ext>
            </a:extLst>
          </p:cNvPr>
          <p:cNvSpPr txBox="1"/>
          <p:nvPr/>
        </p:nvSpPr>
        <p:spPr>
          <a:xfrm>
            <a:off x="1333502" y="1232052"/>
            <a:ext cx="10409765" cy="3293209"/>
          </a:xfrm>
          <a:prstGeom prst="rect">
            <a:avLst/>
          </a:prstGeom>
          <a:noFill/>
        </p:spPr>
        <p:txBody>
          <a:bodyPr wrap="square">
            <a:spAutoFit/>
          </a:bodyPr>
          <a:lstStyle/>
          <a:p>
            <a:pPr algn="l"/>
            <a:r>
              <a:rPr lang="en-AU" sz="1600" dirty="0">
                <a:effectLst/>
                <a:latin typeface="Arial" panose="020B0604020202020204" pitchFamily="34" charset="0"/>
                <a:ea typeface="Times New Roman" panose="02020603050405020304" pitchFamily="18" charset="0"/>
                <a:cs typeface="Arial" panose="020B0604020202020204" pitchFamily="34" charset="0"/>
              </a:rPr>
              <a:t>Work Health and Safety Act 2011: </a:t>
            </a:r>
            <a:r>
              <a:rPr lang="en-AU" sz="16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6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6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a:t>
            </a:r>
            <a:r>
              <a:rPr lang="en-AU" sz="16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6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a:p>
            <a:pPr algn="l"/>
            <a:r>
              <a:rPr lang="en-AU" sz="1600" dirty="0">
                <a:effectLst/>
                <a:latin typeface="Arial" panose="020B0604020202020204" pitchFamily="34" charset="0"/>
                <a:ea typeface="Times New Roman" panose="02020603050405020304" pitchFamily="18" charset="0"/>
              </a:rPr>
              <a:t>Occupation health and safety management systems (OHSMS) - AS/NZS ISO 45001:2018: </a:t>
            </a:r>
            <a:r>
              <a:rPr lang="en-AU" sz="1600" dirty="0">
                <a:effectLst/>
                <a:latin typeface="Arial" panose="020B0604020202020204" pitchFamily="34" charset="0"/>
                <a:ea typeface="Times New Roman" panose="02020603050405020304" pitchFamily="18" charset="0"/>
                <a:hlinkClick r:id="rId3"/>
              </a:rPr>
              <a:t>https://www.comcare.gov.au/</a:t>
            </a:r>
            <a:r>
              <a:rPr lang="en-AU" sz="1600" dirty="0">
                <a:effectLst/>
                <a:latin typeface="Arial" panose="020B0604020202020204" pitchFamily="34" charset="0"/>
                <a:ea typeface="Times New Roman" panose="02020603050405020304" pitchFamily="18" charset="0"/>
              </a:rPr>
              <a:t> </a:t>
            </a:r>
            <a:endParaRPr lang="en-AU" sz="16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600" dirty="0">
                <a:effectLst/>
                <a:latin typeface="Arial" panose="020B0604020202020204" pitchFamily="34" charset="0"/>
                <a:ea typeface="Times New Roman" panose="02020603050405020304" pitchFamily="18" charset="0"/>
                <a:cs typeface="Arial" panose="020B0604020202020204" pitchFamily="34" charset="0"/>
              </a:rPr>
              <a:t>Work Health and Safety (Construction Work) Code of Practice 2018: </a:t>
            </a:r>
            <a:r>
              <a:rPr lang="en-AU" sz="16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6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600" dirty="0">
                <a:effectLst/>
                <a:latin typeface="Arial" panose="020B0604020202020204" pitchFamily="34" charset="0"/>
                <a:ea typeface="Times New Roman" panose="02020603050405020304" pitchFamily="18" charset="0"/>
                <a:cs typeface="Arial" panose="020B0604020202020204" pitchFamily="34" charset="0"/>
              </a:rPr>
              <a:t>Model Code of Practice (Construction Work) 2018: SafeWork Australia: </a:t>
            </a:r>
            <a:r>
              <a:rPr lang="en-AU" sz="16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https://www.safeworkaustralia.gov.au/</a:t>
            </a:r>
            <a:r>
              <a:rPr lang="en-AU" sz="1600" dirty="0">
                <a:effectLst/>
                <a:latin typeface="Arial" panose="020B0604020202020204" pitchFamily="34" charset="0"/>
                <a:ea typeface="Times New Roman" panose="02020603050405020304" pitchFamily="18" charset="0"/>
                <a:cs typeface="Arial" panose="020B0604020202020204" pitchFamily="34" charset="0"/>
              </a:rPr>
              <a:t> </a:t>
            </a:r>
          </a:p>
          <a:p>
            <a:pPr algn="l"/>
            <a:endParaRPr lang="en-AU" sz="1600" dirty="0">
              <a:effectLst/>
              <a:latin typeface="Arial" panose="020B0604020202020204" pitchFamily="34" charset="0"/>
              <a:ea typeface="Times New Roman" panose="02020603050405020304" pitchFamily="18" charset="0"/>
              <a:cs typeface="Arial" panose="020B0604020202020204" pitchFamily="34" charset="0"/>
            </a:endParaRPr>
          </a:p>
          <a:p>
            <a:r>
              <a:rPr lang="en-AU" sz="1600" dirty="0">
                <a:effectLst/>
                <a:latin typeface="Arial" panose="020B0604020202020204" pitchFamily="34" charset="0"/>
                <a:ea typeface="Calibri" panose="020F0502020204030204" pitchFamily="34" charset="0"/>
                <a:cs typeface="Arial" panose="020B0604020202020204" pitchFamily="34" charset="0"/>
              </a:rPr>
              <a:t>CMS internal policies and procedures:</a:t>
            </a:r>
          </a:p>
          <a:p>
            <a:pPr marL="285750" indent="-285750">
              <a:buFont typeface="Arial" panose="020B0604020202020204" pitchFamily="34" charset="0"/>
              <a:buChar char="•"/>
            </a:pPr>
            <a:r>
              <a:rPr lang="en-AU" sz="1600" dirty="0">
                <a:latin typeface="Arial" panose="020B0604020202020204" pitchFamily="34" charset="0"/>
                <a:ea typeface="Calibri" panose="020F0502020204030204" pitchFamily="34" charset="0"/>
                <a:cs typeface="Arial" panose="020B0604020202020204" pitchFamily="34" charset="0"/>
              </a:rPr>
              <a:t>Return to work program</a:t>
            </a:r>
          </a:p>
          <a:p>
            <a:pPr marL="285750" indent="-285750">
              <a:buFont typeface="Arial" panose="020B0604020202020204" pitchFamily="34" charset="0"/>
              <a:buChar char="•"/>
            </a:pPr>
            <a:r>
              <a:rPr lang="en-AU" sz="1600" dirty="0">
                <a:effectLst/>
                <a:latin typeface="Arial" panose="020B0604020202020204" pitchFamily="34" charset="0"/>
                <a:ea typeface="Calibri" panose="020F0502020204030204" pitchFamily="34" charset="0"/>
                <a:cs typeface="Arial" panose="020B0604020202020204" pitchFamily="34" charset="0"/>
              </a:rPr>
              <a:t>Work Health Safety Management Systems – Inj</a:t>
            </a:r>
            <a:r>
              <a:rPr lang="en-AU" sz="1600" dirty="0">
                <a:latin typeface="Arial" panose="020B0604020202020204" pitchFamily="34" charset="0"/>
                <a:ea typeface="Calibri" panose="020F0502020204030204" pitchFamily="34" charset="0"/>
                <a:cs typeface="Arial" panose="020B0604020202020204" pitchFamily="34" charset="0"/>
              </a:rPr>
              <a:t>ury Management</a:t>
            </a:r>
          </a:p>
          <a:p>
            <a:pPr marL="285750" indent="-285750">
              <a:buFont typeface="Arial" panose="020B0604020202020204" pitchFamily="34" charset="0"/>
              <a:buChar char="•"/>
            </a:pPr>
            <a:r>
              <a:rPr lang="en-AU" sz="1600" dirty="0">
                <a:effectLst/>
                <a:latin typeface="Arial" panose="020B0604020202020204" pitchFamily="34" charset="0"/>
                <a:ea typeface="Calibri" panose="020F0502020204030204" pitchFamily="34" charset="0"/>
                <a:cs typeface="Arial" panose="020B0604020202020204" pitchFamily="34" charset="0"/>
              </a:rPr>
              <a:t>CIMIC Group -</a:t>
            </a:r>
            <a:r>
              <a:rPr lang="en-AU" sz="1600" dirty="0">
                <a:latin typeface="Arial" panose="020B0604020202020204" pitchFamily="34" charset="0"/>
                <a:ea typeface="Calibri" panose="020F0502020204030204" pitchFamily="34" charset="0"/>
                <a:cs typeface="Arial" panose="020B0604020202020204" pitchFamily="34" charset="0"/>
              </a:rPr>
              <a:t> injury post incident</a:t>
            </a:r>
          </a:p>
          <a:p>
            <a:pPr marL="285750" indent="-285750">
              <a:buFont typeface="Arial" panose="020B0604020202020204" pitchFamily="34" charset="0"/>
              <a:buChar char="•"/>
            </a:pPr>
            <a:r>
              <a:rPr lang="en-AU" sz="1600" dirty="0">
                <a:effectLst/>
                <a:latin typeface="Arial" panose="020B0604020202020204" pitchFamily="34" charset="0"/>
                <a:ea typeface="Calibri" panose="020F0502020204030204" pitchFamily="34" charset="0"/>
                <a:cs typeface="Arial" panose="020B0604020202020204" pitchFamily="34" charset="0"/>
              </a:rPr>
              <a:t>Manage Injury </a:t>
            </a:r>
            <a:r>
              <a:rPr lang="en-AU" sz="1600" dirty="0">
                <a:latin typeface="Arial" panose="020B0604020202020204" pitchFamily="34" charset="0"/>
                <a:ea typeface="Calibri" panose="020F0502020204030204" pitchFamily="34" charset="0"/>
                <a:cs typeface="Arial" panose="020B0604020202020204" pitchFamily="34" charset="0"/>
              </a:rPr>
              <a:t>P</a:t>
            </a:r>
            <a:r>
              <a:rPr lang="en-AU" sz="1600" dirty="0">
                <a:effectLst/>
                <a:latin typeface="Arial" panose="020B0604020202020204" pitchFamily="34" charset="0"/>
                <a:ea typeface="Calibri" panose="020F0502020204030204" pitchFamily="34" charset="0"/>
                <a:cs typeface="Arial" panose="020B0604020202020204" pitchFamily="34" charset="0"/>
              </a:rPr>
              <a:t>ost Incident CPB Contractors</a:t>
            </a:r>
          </a:p>
          <a:p>
            <a:pPr marL="285750" indent="-285750">
              <a:buFont typeface="Arial" panose="020B0604020202020204" pitchFamily="34" charset="0"/>
              <a:buChar char="•"/>
            </a:pPr>
            <a:endParaRPr lang="en-AU" sz="16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498086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964117" y="344274"/>
            <a:ext cx="9930624" cy="527824"/>
          </a:xfrm>
        </p:spPr>
        <p:txBody>
          <a:bodyPr>
            <a:noAutofit/>
          </a:bodyPr>
          <a:lstStyle/>
          <a:p>
            <a:r>
              <a:rPr lang="en-AU" sz="3200" dirty="0">
                <a:solidFill>
                  <a:schemeClr val="tx1"/>
                </a:solidFill>
                <a:latin typeface="Arial" panose="020B0604020202020204" pitchFamily="34" charset="0"/>
                <a:cs typeface="Arial" panose="020B0604020202020204" pitchFamily="34" charset="0"/>
              </a:rPr>
              <a:t>PCBUs Duties, Rights and Obligations – Work Health Safety Act (</a:t>
            </a:r>
            <a:r>
              <a:rPr lang="en-AU" sz="3200" dirty="0" err="1">
                <a:solidFill>
                  <a:schemeClr val="tx1"/>
                </a:solidFill>
                <a:latin typeface="Arial" panose="020B0604020202020204" pitchFamily="34" charset="0"/>
                <a:cs typeface="Arial" panose="020B0604020202020204" pitchFamily="34" charset="0"/>
              </a:rPr>
              <a:t>Cth</a:t>
            </a:r>
            <a:r>
              <a:rPr lang="en-AU" sz="3200" dirty="0">
                <a:solidFill>
                  <a:schemeClr val="tx1"/>
                </a:solidFill>
                <a:latin typeface="Arial" panose="020B0604020202020204" pitchFamily="34" charset="0"/>
                <a:cs typeface="Arial" panose="020B0604020202020204" pitchFamily="34" charset="0"/>
              </a:rPr>
              <a:t>) 2011 </a:t>
            </a:r>
            <a:endParaRPr lang="en-AU" sz="3200" dirty="0"/>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TextBox 8">
            <a:extLst>
              <a:ext uri="{FF2B5EF4-FFF2-40B4-BE49-F238E27FC236}">
                <a16:creationId xmlns:a16="http://schemas.microsoft.com/office/drawing/2014/main" id="{62D87004-2638-49DD-92D7-B1D14C737D6A}"/>
              </a:ext>
            </a:extLst>
          </p:cNvPr>
          <p:cNvSpPr txBox="1"/>
          <p:nvPr/>
        </p:nvSpPr>
        <p:spPr>
          <a:xfrm>
            <a:off x="964117" y="1356670"/>
            <a:ext cx="10263766" cy="5016758"/>
          </a:xfrm>
          <a:prstGeom prst="rect">
            <a:avLst/>
          </a:prstGeom>
          <a:noFill/>
        </p:spPr>
        <p:txBody>
          <a:bodyPr wrap="square">
            <a:spAutoFit/>
          </a:bodyPr>
          <a:lstStyle/>
          <a:p>
            <a:pPr algn="l"/>
            <a:r>
              <a:rPr lang="en-AU" sz="1600" dirty="0">
                <a:effectLst/>
                <a:latin typeface="Arial" panose="020B0604020202020204" pitchFamily="34" charset="0"/>
                <a:ea typeface="Times New Roman" panose="02020603050405020304" pitchFamily="18" charset="0"/>
                <a:cs typeface="Times New Roman" panose="02020603050405020304" pitchFamily="18" charset="0"/>
              </a:rPr>
              <a:t>The Work Health and Safety (WHS) Act 2011 (</a:t>
            </a:r>
            <a:r>
              <a:rPr lang="en-AU" sz="1600" dirty="0" err="1">
                <a:effectLst/>
                <a:latin typeface="Arial" panose="020B0604020202020204" pitchFamily="34" charset="0"/>
                <a:ea typeface="Times New Roman" panose="02020603050405020304" pitchFamily="18" charset="0"/>
                <a:cs typeface="Times New Roman" panose="02020603050405020304" pitchFamily="18" charset="0"/>
              </a:rPr>
              <a:t>Cth</a:t>
            </a:r>
            <a:r>
              <a:rPr lang="en-AU" sz="1600" dirty="0">
                <a:effectLst/>
                <a:latin typeface="Arial" panose="020B0604020202020204" pitchFamily="34" charset="0"/>
                <a:ea typeface="Times New Roman" panose="02020603050405020304" pitchFamily="18" charset="0"/>
                <a:cs typeface="Times New Roman" panose="02020603050405020304" pitchFamily="18" charset="0"/>
              </a:rPr>
              <a:t>) is an Australian law that addresses the requirements for health and safety management systems in all workplaces. It highlights that employers must provide a safe working environment for all employees and people, and it outlines a range of responsibilities and obligations that all parties (PCBU and workers) must follow to ensure that health and safety risks are identified and managed in the workplace.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6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600" dirty="0">
                <a:effectLst/>
                <a:latin typeface="Arial" panose="020B0604020202020204" pitchFamily="34" charset="0"/>
                <a:ea typeface="Times New Roman" panose="02020603050405020304" pitchFamily="18" charset="0"/>
                <a:cs typeface="Times New Roman" panose="02020603050405020304" pitchFamily="18" charset="0"/>
              </a:rPr>
              <a:t>The Act requires PCBUs to maintain a health and safety management system that is appropriate for their business including but not limited to;</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Policies and procedures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Risk management</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Incident reporting</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Consultation with workers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Providing information and training</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Supervision</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Workers to comply with all reasonable instructions from a PCBU and</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Worker to cooperate with all reasonable policies or procedures from a PCBU regarding health and safety</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Workers to take reasonable care for themselves and others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r>
              <a:rPr lang="en-AU" sz="1600" dirty="0">
                <a:effectLst/>
                <a:latin typeface="Arial" panose="020B0604020202020204" pitchFamily="34" charset="0"/>
                <a:ea typeface="Times New Roman" panose="02020603050405020304" pitchFamily="18" charset="0"/>
              </a:rPr>
              <a:t>The Act is intended to promote a safety culture in the workplace by establishing clear responsibilities and obligations for all people (PCBU, workers and the public) in the identification and management of health and safety risks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27FF7500-CA28-4E36-A5E9-47901079A9D9}"/>
              </a:ext>
            </a:extLst>
          </p:cNvPr>
          <p:cNvPicPr>
            <a:picLocks noChangeAspect="1"/>
          </p:cNvPicPr>
          <p:nvPr/>
        </p:nvPicPr>
        <p:blipFill>
          <a:blip r:embed="rId2"/>
          <a:stretch>
            <a:fillRect/>
          </a:stretch>
        </p:blipFill>
        <p:spPr>
          <a:xfrm rot="1600316">
            <a:off x="10743280" y="435861"/>
            <a:ext cx="1481800" cy="1205532"/>
          </a:xfrm>
          <a:prstGeom prst="rect">
            <a:avLst/>
          </a:prstGeom>
        </p:spPr>
      </p:pic>
    </p:spTree>
    <p:extLst>
      <p:ext uri="{BB962C8B-B14F-4D97-AF65-F5344CB8AC3E}">
        <p14:creationId xmlns:p14="http://schemas.microsoft.com/office/powerpoint/2010/main" val="7216752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964117" y="344274"/>
            <a:ext cx="9930624" cy="527824"/>
          </a:xfrm>
        </p:spPr>
        <p:txBody>
          <a:bodyPr>
            <a:noAutofit/>
          </a:bodyPr>
          <a:lstStyle/>
          <a:p>
            <a:r>
              <a:rPr lang="en-AU" sz="3200" dirty="0">
                <a:solidFill>
                  <a:schemeClr val="tx1"/>
                </a:solidFill>
                <a:latin typeface="Arial" panose="020B0604020202020204" pitchFamily="34" charset="0"/>
                <a:cs typeface="Arial" panose="020B0604020202020204" pitchFamily="34" charset="0"/>
              </a:rPr>
              <a:t>PCBUs Duties, Rights and Obligations – Work Health Safety Act (QLD) 2011 </a:t>
            </a:r>
            <a:endParaRPr lang="en-AU" sz="3200" dirty="0"/>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TextBox 8">
            <a:extLst>
              <a:ext uri="{FF2B5EF4-FFF2-40B4-BE49-F238E27FC236}">
                <a16:creationId xmlns:a16="http://schemas.microsoft.com/office/drawing/2014/main" id="{62D87004-2638-49DD-92D7-B1D14C737D6A}"/>
              </a:ext>
            </a:extLst>
          </p:cNvPr>
          <p:cNvSpPr txBox="1"/>
          <p:nvPr/>
        </p:nvSpPr>
        <p:spPr>
          <a:xfrm>
            <a:off x="964117" y="1356670"/>
            <a:ext cx="10263766" cy="5509200"/>
          </a:xfrm>
          <a:prstGeom prst="rect">
            <a:avLst/>
          </a:prstGeom>
          <a:noFill/>
        </p:spPr>
        <p:txBody>
          <a:bodyPr wrap="square">
            <a:spAutoFit/>
          </a:bodyPr>
          <a:lstStyle/>
          <a:p>
            <a:pPr algn="l"/>
            <a:r>
              <a:rPr lang="en-AU" sz="1600" dirty="0">
                <a:effectLst/>
                <a:latin typeface="Arial" panose="020B0604020202020204" pitchFamily="34" charset="0"/>
                <a:ea typeface="Times New Roman" panose="02020603050405020304" pitchFamily="18" charset="0"/>
                <a:cs typeface="Times New Roman" panose="02020603050405020304" pitchFamily="18" charset="0"/>
              </a:rPr>
              <a:t>The WHS Act 2011 (</a:t>
            </a:r>
            <a:r>
              <a:rPr lang="en-AU" sz="1600" dirty="0" err="1">
                <a:effectLst/>
                <a:latin typeface="Arial" panose="020B0604020202020204" pitchFamily="34" charset="0"/>
                <a:ea typeface="Times New Roman" panose="02020603050405020304" pitchFamily="18" charset="0"/>
                <a:cs typeface="Times New Roman" panose="02020603050405020304" pitchFamily="18" charset="0"/>
              </a:rPr>
              <a:t>qld</a:t>
            </a:r>
            <a:r>
              <a:rPr lang="en-AU" sz="1600" dirty="0">
                <a:effectLst/>
                <a:latin typeface="Arial" panose="020B0604020202020204" pitchFamily="34" charset="0"/>
                <a:ea typeface="Times New Roman" panose="02020603050405020304" pitchFamily="18" charset="0"/>
                <a:cs typeface="Times New Roman" panose="02020603050405020304" pitchFamily="18" charset="0"/>
              </a:rPr>
              <a:t>) is very similar to the WHS Act </a:t>
            </a:r>
            <a:r>
              <a:rPr lang="en-AU" sz="1600" dirty="0" err="1">
                <a:effectLst/>
                <a:latin typeface="Arial" panose="020B0604020202020204" pitchFamily="34" charset="0"/>
                <a:ea typeface="Times New Roman" panose="02020603050405020304" pitchFamily="18" charset="0"/>
                <a:cs typeface="Times New Roman" panose="02020603050405020304" pitchFamily="18" charset="0"/>
              </a:rPr>
              <a:t>Cth</a:t>
            </a:r>
            <a:r>
              <a:rPr lang="en-AU" sz="1600" dirty="0">
                <a:effectLst/>
                <a:latin typeface="Arial" panose="020B0604020202020204" pitchFamily="34" charset="0"/>
                <a:ea typeface="Times New Roman" panose="02020603050405020304" pitchFamily="18" charset="0"/>
                <a:cs typeface="Times New Roman" panose="02020603050405020304" pitchFamily="18" charset="0"/>
              </a:rPr>
              <a:t>, however it is specified to </a:t>
            </a:r>
            <a:r>
              <a:rPr lang="en-AU" sz="1600" dirty="0" err="1">
                <a:effectLst/>
                <a:latin typeface="Arial" panose="020B0604020202020204" pitchFamily="34" charset="0"/>
                <a:ea typeface="Times New Roman" panose="02020603050405020304" pitchFamily="18" charset="0"/>
                <a:cs typeface="Times New Roman" panose="02020603050405020304" pitchFamily="18" charset="0"/>
              </a:rPr>
              <a:t>qld</a:t>
            </a:r>
            <a:r>
              <a:rPr lang="en-AU" sz="1600" dirty="0">
                <a:effectLst/>
                <a:latin typeface="Arial" panose="020B0604020202020204" pitchFamily="34" charset="0"/>
                <a:ea typeface="Times New Roman" panose="02020603050405020304" pitchFamily="18" charset="0"/>
                <a:cs typeface="Times New Roman" panose="02020603050405020304" pitchFamily="18" charset="0"/>
              </a:rPr>
              <a:t> only. It has been established to help protect the workers (and all other people who may be affected) well-being whilst at work.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600" dirty="0">
                <a:effectLst/>
                <a:latin typeface="Arial" panose="020B0604020202020204" pitchFamily="34" charset="0"/>
                <a:ea typeface="Times New Roman" panose="02020603050405020304" pitchFamily="18" charset="0"/>
                <a:cs typeface="Times New Roman" panose="02020603050405020304" pitchFamily="18" charset="0"/>
              </a:rPr>
              <a:t>It clearly defines duties for all workers, including taking reasonable care for their own health and safety and the health and safety of others both during work and during work breaks while they are at the workplace of the PCBU. The WHS Act of QLD has also added an exceptions section under number 34 regarding volunteers and rules regarding manslaughter.</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600" dirty="0">
                <a:effectLst/>
                <a:latin typeface="Arial" panose="020B0604020202020204" pitchFamily="34" charset="0"/>
                <a:ea typeface="Times New Roman" panose="02020603050405020304" pitchFamily="18" charset="0"/>
                <a:cs typeface="Times New Roman" panose="02020603050405020304" pitchFamily="18" charset="0"/>
              </a:rPr>
              <a:t>The WHS Act (</a:t>
            </a:r>
            <a:r>
              <a:rPr lang="en-AU" sz="1600" dirty="0" err="1">
                <a:effectLst/>
                <a:latin typeface="Arial" panose="020B0604020202020204" pitchFamily="34" charset="0"/>
                <a:ea typeface="Times New Roman" panose="02020603050405020304" pitchFamily="18" charset="0"/>
                <a:cs typeface="Times New Roman" panose="02020603050405020304" pitchFamily="18" charset="0"/>
              </a:rPr>
              <a:t>qld</a:t>
            </a:r>
            <a:r>
              <a:rPr lang="en-AU" sz="1600" dirty="0">
                <a:effectLst/>
                <a:latin typeface="Arial" panose="020B0604020202020204" pitchFamily="34" charset="0"/>
                <a:ea typeface="Times New Roman" panose="02020603050405020304" pitchFamily="18" charset="0"/>
                <a:cs typeface="Times New Roman" panose="02020603050405020304" pitchFamily="18" charset="0"/>
              </a:rPr>
              <a:t>) 2011 clearly defines the requirements for a health and safety management systems to include, but not limited to:</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Policies and procedures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Risk management</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Incident reporting</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Consultation with workers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Providing information and training</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Supervision</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Communication and participation</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Workers to comply with all reasonable instructions from a PCBU and</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Worker to cooperate with all reasonable policies or procedures from a PCBU regarding health and safety</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Workers to take reasonable care for themselves and others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6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600" dirty="0">
                <a:effectLst/>
                <a:latin typeface="Arial" panose="020B0604020202020204" pitchFamily="34" charset="0"/>
                <a:ea typeface="Times New Roman" panose="02020603050405020304" pitchFamily="18" charset="0"/>
                <a:cs typeface="Times New Roman" panose="02020603050405020304" pitchFamily="18" charset="0"/>
              </a:rPr>
              <a:t>This legislation provides the frame work for a safety culture and workplace in defining clear roles, responsibilities and obligations for both workers and PCBUs for identifying and implementing WHS management systems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27FF7500-CA28-4E36-A5E9-47901079A9D9}"/>
              </a:ext>
            </a:extLst>
          </p:cNvPr>
          <p:cNvPicPr>
            <a:picLocks noChangeAspect="1"/>
          </p:cNvPicPr>
          <p:nvPr/>
        </p:nvPicPr>
        <p:blipFill>
          <a:blip r:embed="rId2"/>
          <a:stretch>
            <a:fillRect/>
          </a:stretch>
        </p:blipFill>
        <p:spPr>
          <a:xfrm rot="1600316">
            <a:off x="10639989" y="626164"/>
            <a:ext cx="1481800" cy="1205532"/>
          </a:xfrm>
          <a:prstGeom prst="rect">
            <a:avLst/>
          </a:prstGeom>
        </p:spPr>
      </p:pic>
    </p:spTree>
    <p:extLst>
      <p:ext uri="{BB962C8B-B14F-4D97-AF65-F5344CB8AC3E}">
        <p14:creationId xmlns:p14="http://schemas.microsoft.com/office/powerpoint/2010/main" val="2117842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964117" y="344274"/>
            <a:ext cx="9930624" cy="527824"/>
          </a:xfrm>
        </p:spPr>
        <p:txBody>
          <a:bodyPr>
            <a:noAutofit/>
          </a:bodyPr>
          <a:lstStyle/>
          <a:p>
            <a:r>
              <a:rPr lang="en-AU" sz="3200" dirty="0">
                <a:solidFill>
                  <a:schemeClr val="tx1"/>
                </a:solidFill>
                <a:latin typeface="Arial" panose="020B0604020202020204" pitchFamily="34" charset="0"/>
                <a:cs typeface="Arial" panose="020B0604020202020204" pitchFamily="34" charset="0"/>
              </a:rPr>
              <a:t>PCBUs Duties, Rights and Obligations – Code of Practice 2018</a:t>
            </a:r>
            <a:endParaRPr lang="en-AU" sz="3200" dirty="0"/>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TextBox 8">
            <a:extLst>
              <a:ext uri="{FF2B5EF4-FFF2-40B4-BE49-F238E27FC236}">
                <a16:creationId xmlns:a16="http://schemas.microsoft.com/office/drawing/2014/main" id="{62D87004-2638-49DD-92D7-B1D14C737D6A}"/>
              </a:ext>
            </a:extLst>
          </p:cNvPr>
          <p:cNvSpPr txBox="1"/>
          <p:nvPr/>
        </p:nvSpPr>
        <p:spPr>
          <a:xfrm>
            <a:off x="964117" y="1356670"/>
            <a:ext cx="10263766" cy="4801314"/>
          </a:xfrm>
          <a:prstGeom prst="rect">
            <a:avLst/>
          </a:prstGeom>
          <a:noFill/>
        </p:spPr>
        <p:txBody>
          <a:bodyPr wrap="square">
            <a:spAutoFit/>
          </a:bodyPr>
          <a:lstStyle/>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Code of Practice (Construction) 2018.</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This code of practice outlines the safest practices and procedures for effective management within the construction industry in Australia. It highlights the following key elements:</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Identifying hazards</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Assessing the risks</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Controlling the risks</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Maintaining and reviewing control measures</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Safe Work Method Statements (SWMS)</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WHS management plans for construction</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Information, training, instruction and supervision</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Specific duties (all)</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Communication and consultation</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General workplace construction management i.e., PPE, work areas, lighting, essential services etc.</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Code of Practice for Construction Work 2018 is designed to promote safety and highlight the essential of risk management for construction.</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27FF7500-CA28-4E36-A5E9-47901079A9D9}"/>
              </a:ext>
            </a:extLst>
          </p:cNvPr>
          <p:cNvPicPr>
            <a:picLocks noChangeAspect="1"/>
          </p:cNvPicPr>
          <p:nvPr/>
        </p:nvPicPr>
        <p:blipFill>
          <a:blip r:embed="rId2"/>
          <a:stretch>
            <a:fillRect/>
          </a:stretch>
        </p:blipFill>
        <p:spPr>
          <a:xfrm rot="1600316">
            <a:off x="10639989" y="626164"/>
            <a:ext cx="1481800" cy="1205532"/>
          </a:xfrm>
          <a:prstGeom prst="rect">
            <a:avLst/>
          </a:prstGeom>
        </p:spPr>
      </p:pic>
    </p:spTree>
    <p:extLst>
      <p:ext uri="{BB962C8B-B14F-4D97-AF65-F5344CB8AC3E}">
        <p14:creationId xmlns:p14="http://schemas.microsoft.com/office/powerpoint/2010/main" val="2712643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964117" y="344274"/>
            <a:ext cx="9930624" cy="527824"/>
          </a:xfrm>
        </p:spPr>
        <p:txBody>
          <a:bodyPr>
            <a:noAutofit/>
          </a:bodyPr>
          <a:lstStyle/>
          <a:p>
            <a:r>
              <a:rPr lang="en-AU" sz="2800" dirty="0">
                <a:solidFill>
                  <a:schemeClr val="tx1"/>
                </a:solidFill>
                <a:latin typeface="Arial" panose="020B0604020202020204" pitchFamily="34" charset="0"/>
                <a:cs typeface="Arial" panose="020B0604020202020204" pitchFamily="34" charset="0"/>
              </a:rPr>
              <a:t>PCBUs Duties, Rights and Obligations – Occupation Health and Safety Management Systems – </a:t>
            </a:r>
            <a:r>
              <a:rPr lang="en-AU" sz="2800" dirty="0">
                <a:solidFill>
                  <a:schemeClr val="tx1"/>
                </a:solidFill>
                <a:effectLst/>
                <a:latin typeface="Arial" panose="020B0604020202020204" pitchFamily="34" charset="0"/>
                <a:ea typeface="Times New Roman" panose="02020603050405020304" pitchFamily="18" charset="0"/>
              </a:rPr>
              <a:t>AS/NZS ISO 45001:2018</a:t>
            </a:r>
            <a:endParaRPr lang="en-AU" sz="2800" dirty="0">
              <a:solidFill>
                <a:schemeClr val="tx1"/>
              </a:solidFill>
            </a:endParaRPr>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TextBox 8">
            <a:extLst>
              <a:ext uri="{FF2B5EF4-FFF2-40B4-BE49-F238E27FC236}">
                <a16:creationId xmlns:a16="http://schemas.microsoft.com/office/drawing/2014/main" id="{62D87004-2638-49DD-92D7-B1D14C737D6A}"/>
              </a:ext>
            </a:extLst>
          </p:cNvPr>
          <p:cNvSpPr txBox="1"/>
          <p:nvPr/>
        </p:nvSpPr>
        <p:spPr>
          <a:xfrm>
            <a:off x="964117" y="1720840"/>
            <a:ext cx="10263766" cy="3416320"/>
          </a:xfrm>
          <a:prstGeom prst="rect">
            <a:avLst/>
          </a:prstGeom>
          <a:noFill/>
        </p:spPr>
        <p:txBody>
          <a:bodyPr wrap="square">
            <a:spAutoFit/>
          </a:bodyPr>
          <a:lstStyle/>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Occupation health and safety management systems (OHSMS) is an international standard that provides the basis for preventing injuries, work-related illnesses, and fatalities in the workplace.</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The standard requires PCBUs to establish and maintain management systems that focus on identifying and controlling occupational health and safety risks and hazards however, it highlights the obligations that all legal and legislation requirements be meet above the standards.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This standard can be used to support PCBUs in improving their health and safety performance and clearly defining their objectives regarding controlling and reviewing all risk and hazards.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r>
              <a:rPr lang="en-AU" sz="1800" dirty="0">
                <a:effectLst/>
                <a:latin typeface="Arial" panose="020B0604020202020204" pitchFamily="34" charset="0"/>
                <a:ea typeface="Times New Roman" panose="02020603050405020304" pitchFamily="18" charset="0"/>
              </a:rPr>
              <a:t>It highlights the importance involving workers and relevant stakeholders in communication and participation in the development and implementation of the OHSMS, helping engage and empower all workers to contribute will create a safety culture in the workplace.</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27FF7500-CA28-4E36-A5E9-47901079A9D9}"/>
              </a:ext>
            </a:extLst>
          </p:cNvPr>
          <p:cNvPicPr>
            <a:picLocks noChangeAspect="1"/>
          </p:cNvPicPr>
          <p:nvPr/>
        </p:nvPicPr>
        <p:blipFill>
          <a:blip r:embed="rId2"/>
          <a:stretch>
            <a:fillRect/>
          </a:stretch>
        </p:blipFill>
        <p:spPr>
          <a:xfrm rot="1600316">
            <a:off x="10476037" y="5265072"/>
            <a:ext cx="1481800" cy="1205532"/>
          </a:xfrm>
          <a:prstGeom prst="rect">
            <a:avLst/>
          </a:prstGeom>
        </p:spPr>
      </p:pic>
    </p:spTree>
    <p:extLst>
      <p:ext uri="{BB962C8B-B14F-4D97-AF65-F5344CB8AC3E}">
        <p14:creationId xmlns:p14="http://schemas.microsoft.com/office/powerpoint/2010/main" val="2214632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964117" y="344274"/>
            <a:ext cx="9930624" cy="527824"/>
          </a:xfrm>
        </p:spPr>
        <p:txBody>
          <a:bodyPr>
            <a:noAutofit/>
          </a:bodyPr>
          <a:lstStyle/>
          <a:p>
            <a:r>
              <a:rPr lang="en-AU" sz="3200" dirty="0">
                <a:solidFill>
                  <a:schemeClr val="tx1"/>
                </a:solidFill>
                <a:latin typeface="Arial" panose="020B0604020202020204" pitchFamily="34" charset="0"/>
                <a:cs typeface="Arial" panose="020B0604020202020204" pitchFamily="34" charset="0"/>
              </a:rPr>
              <a:t>PCBUs Duties, Rights and Obligations – Guidance Material</a:t>
            </a:r>
            <a:endParaRPr lang="en-AU" sz="3200" dirty="0"/>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TextBox 8">
            <a:extLst>
              <a:ext uri="{FF2B5EF4-FFF2-40B4-BE49-F238E27FC236}">
                <a16:creationId xmlns:a16="http://schemas.microsoft.com/office/drawing/2014/main" id="{62D87004-2638-49DD-92D7-B1D14C737D6A}"/>
              </a:ext>
            </a:extLst>
          </p:cNvPr>
          <p:cNvSpPr txBox="1"/>
          <p:nvPr/>
        </p:nvSpPr>
        <p:spPr>
          <a:xfrm>
            <a:off x="964117" y="1356670"/>
            <a:ext cx="10263766" cy="2862322"/>
          </a:xfrm>
          <a:prstGeom prst="rect">
            <a:avLst/>
          </a:prstGeom>
          <a:noFill/>
        </p:spPr>
        <p:txBody>
          <a:bodyPr wrap="square">
            <a:spAutoFit/>
          </a:bodyPr>
          <a:lstStyle/>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The Safety Management System in QLD outlines results of an audit to conduct a safety management system in Qld. The audit intends to see if the safety management system being evaluated needs any improvement.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The document highlights who the audit is for and who will be auditing them. It acknowledges the cooperation of staff and ensures confidentiality. The audit provides a summary of the process, procedures used and how it records the findings.</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800" dirty="0">
                <a:effectLst/>
                <a:latin typeface="Arial" panose="020B0604020202020204" pitchFamily="34" charset="0"/>
                <a:ea typeface="Times New Roman" panose="02020603050405020304" pitchFamily="18" charset="0"/>
                <a:cs typeface="Times New Roman" panose="02020603050405020304" pitchFamily="18" charset="0"/>
              </a:rPr>
              <a:t> It may offer recommendations and corrective action along with compliance in the conclusion if necessary.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r>
              <a:rPr lang="en-AU" sz="1800" dirty="0">
                <a:effectLst/>
                <a:latin typeface="Arial" panose="020B0604020202020204" pitchFamily="34" charset="0"/>
                <a:ea typeface="Times New Roman" panose="02020603050405020304" pitchFamily="18" charset="0"/>
              </a:rPr>
              <a:t>Overall, the Safety Management System is an objective way to evaluate how effective the management system is and improve safety practices.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27FF7500-CA28-4E36-A5E9-47901079A9D9}"/>
              </a:ext>
            </a:extLst>
          </p:cNvPr>
          <p:cNvPicPr>
            <a:picLocks noChangeAspect="1"/>
          </p:cNvPicPr>
          <p:nvPr/>
        </p:nvPicPr>
        <p:blipFill>
          <a:blip r:embed="rId2"/>
          <a:stretch>
            <a:fillRect/>
          </a:stretch>
        </p:blipFill>
        <p:spPr>
          <a:xfrm rot="1600316">
            <a:off x="10639989" y="626164"/>
            <a:ext cx="1481800" cy="1205532"/>
          </a:xfrm>
          <a:prstGeom prst="rect">
            <a:avLst/>
          </a:prstGeom>
        </p:spPr>
      </p:pic>
    </p:spTree>
    <p:extLst>
      <p:ext uri="{BB962C8B-B14F-4D97-AF65-F5344CB8AC3E}">
        <p14:creationId xmlns:p14="http://schemas.microsoft.com/office/powerpoint/2010/main" val="1374931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964117" y="344274"/>
            <a:ext cx="9930624" cy="527824"/>
          </a:xfrm>
        </p:spPr>
        <p:txBody>
          <a:bodyPr>
            <a:noAutofit/>
          </a:bodyPr>
          <a:lstStyle/>
          <a:p>
            <a:r>
              <a:rPr lang="en-AU" sz="3200" dirty="0">
                <a:solidFill>
                  <a:schemeClr val="tx1"/>
                </a:solidFill>
                <a:latin typeface="Arial" panose="020B0604020202020204" pitchFamily="34" charset="0"/>
                <a:cs typeface="Arial" panose="020B0604020202020204" pitchFamily="34" charset="0"/>
              </a:rPr>
              <a:t>PCBUs Duties, Rights and Obligations – Organisational Requirements</a:t>
            </a:r>
            <a:br>
              <a:rPr lang="en-AU" sz="3200" dirty="0">
                <a:solidFill>
                  <a:schemeClr val="tx1"/>
                </a:solidFill>
                <a:latin typeface="Arial" panose="020B0604020202020204" pitchFamily="34" charset="0"/>
                <a:cs typeface="Arial" panose="020B0604020202020204" pitchFamily="34" charset="0"/>
              </a:rPr>
            </a:br>
            <a:endParaRPr lang="en-AU" sz="3200" dirty="0"/>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TextBox 8">
            <a:extLst>
              <a:ext uri="{FF2B5EF4-FFF2-40B4-BE49-F238E27FC236}">
                <a16:creationId xmlns:a16="http://schemas.microsoft.com/office/drawing/2014/main" id="{62D87004-2638-49DD-92D7-B1D14C737D6A}"/>
              </a:ext>
            </a:extLst>
          </p:cNvPr>
          <p:cNvSpPr txBox="1"/>
          <p:nvPr/>
        </p:nvSpPr>
        <p:spPr>
          <a:xfrm>
            <a:off x="964117" y="1616744"/>
            <a:ext cx="10263766" cy="3416320"/>
          </a:xfrm>
          <a:prstGeom prst="rect">
            <a:avLst/>
          </a:prstGeom>
          <a:noFill/>
        </p:spPr>
        <p:txBody>
          <a:bodyPr wrap="square">
            <a:spAutoFit/>
          </a:bodyPr>
          <a:lstStyle/>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Contractor’s policy on returning to work and injury management that intends to keep the works and contractors safe. CPB Contractors policy highlights that:</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Early intervention and the importance of appropriate care and support as quickly as possible is essential</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offers individualised support as it recognises that each injury is unique and therefore needs differing support</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Communication and collaboration between all parties involved including the external service providers</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Rehabilitation and return to workplaces are put into place as soon as possible (where appropriate), tailored to the needs to the injured worker</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Injury prevention. Identifying what caused the hazard / risks in the workplace and how can they prevent injuries from occurring again (or in the first instance)</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27FF7500-CA28-4E36-A5E9-47901079A9D9}"/>
              </a:ext>
            </a:extLst>
          </p:cNvPr>
          <p:cNvPicPr>
            <a:picLocks noChangeAspect="1"/>
          </p:cNvPicPr>
          <p:nvPr/>
        </p:nvPicPr>
        <p:blipFill>
          <a:blip r:embed="rId2"/>
          <a:stretch>
            <a:fillRect/>
          </a:stretch>
        </p:blipFill>
        <p:spPr>
          <a:xfrm rot="1600316">
            <a:off x="10639989" y="626164"/>
            <a:ext cx="1481800" cy="1205532"/>
          </a:xfrm>
          <a:prstGeom prst="rect">
            <a:avLst/>
          </a:prstGeom>
        </p:spPr>
      </p:pic>
    </p:spTree>
    <p:extLst>
      <p:ext uri="{BB962C8B-B14F-4D97-AF65-F5344CB8AC3E}">
        <p14:creationId xmlns:p14="http://schemas.microsoft.com/office/powerpoint/2010/main" val="20011499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842597" y="18495"/>
            <a:ext cx="9930624" cy="527824"/>
          </a:xfrm>
        </p:spPr>
        <p:txBody>
          <a:bodyPr>
            <a:noAutofit/>
          </a:bodyPr>
          <a:lstStyle/>
          <a:p>
            <a:r>
              <a:rPr lang="en-AU" sz="3200" dirty="0">
                <a:solidFill>
                  <a:schemeClr val="tx1"/>
                </a:solidFill>
                <a:latin typeface="Arial" panose="020B0604020202020204" pitchFamily="34" charset="0"/>
                <a:cs typeface="Arial" panose="020B0604020202020204" pitchFamily="34" charset="0"/>
              </a:rPr>
              <a:t>PCBUs Duties, Rights and Obligations – Organisational Requirements</a:t>
            </a:r>
            <a:br>
              <a:rPr lang="en-AU" sz="3200" dirty="0">
                <a:solidFill>
                  <a:schemeClr val="tx1"/>
                </a:solidFill>
                <a:latin typeface="Arial" panose="020B0604020202020204" pitchFamily="34" charset="0"/>
                <a:cs typeface="Arial" panose="020B0604020202020204" pitchFamily="34" charset="0"/>
              </a:rPr>
            </a:br>
            <a:endParaRPr lang="en-AU" sz="3200" dirty="0"/>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TextBox 8">
            <a:extLst>
              <a:ext uri="{FF2B5EF4-FFF2-40B4-BE49-F238E27FC236}">
                <a16:creationId xmlns:a16="http://schemas.microsoft.com/office/drawing/2014/main" id="{62D87004-2638-49DD-92D7-B1D14C737D6A}"/>
              </a:ext>
            </a:extLst>
          </p:cNvPr>
          <p:cNvSpPr txBox="1"/>
          <p:nvPr/>
        </p:nvSpPr>
        <p:spPr>
          <a:xfrm>
            <a:off x="842597" y="1043495"/>
            <a:ext cx="11055754" cy="6001643"/>
          </a:xfrm>
          <a:prstGeom prst="rect">
            <a:avLst/>
          </a:prstGeom>
          <a:noFill/>
        </p:spPr>
        <p:txBody>
          <a:bodyPr wrap="square">
            <a:spAutoFit/>
          </a:bodyPr>
          <a:lstStyle/>
          <a:p>
            <a:pPr algn="l"/>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Contractor’s procedure for managing return to work and injury management is designed to help provide support to any workers who have had an injury or become ill whilst at work. The procedures are: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Assist with ongoing medical treatment</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Propose Return to Work Plan (RTW)</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Implementation of agreed RTW Plan</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Review RTW Plan</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Monitor Worker</a:t>
            </a:r>
          </a:p>
          <a:p>
            <a:pPr lvl="0" algn="l"/>
            <a:endParaRPr lang="en-AU" sz="16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Contractor’s procedure for managing return to work and injury management is designed to help provide support to any workers who have had an injury or become ill whilst at work. The procedures are: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Notification and initial response – Employees and workers are encouraged to notify their boss as soon as possible after an injury or illness occurs. The injury management process is initiated by the supervisor completing an injury notification form and providing care to the injured person/s. </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An assessment and referral are required to determine the appropriate medical treatment and support and the worker may be taken to an external service is needed</a:t>
            </a:r>
            <a:r>
              <a:rPr lang="en-AU" sz="1600" dirty="0">
                <a:solidFill>
                  <a:srgbClr val="17365D"/>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Rehabilitation and return to work planning is the next step. The injury management coordinator (usually a member of the safety team) and the supervisor will develop a return to work plan that is tailored to the workers needs and what their capabilities are. The plan will go into detail about the steps that will be taken to help the employee return to work safety as soon as possible.</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Monitoring and reviewing the injured workers progress is monitored through the whole process. This requires regular reviews and assessment to ensure the plan is effective and if needed, adjustments are made</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Injury prevention is included in this procedure to identify and hazards and risks and provide any training and or support needed to all workers to avoid the injury occurring again.</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lvl="0" algn="l"/>
            <a:endParaRPr lang="en-AU" sz="16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3699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8" name="Straight Connector 37">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0"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2" name="Isosceles Triangle 41">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3"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4"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6" name="Isosceles Triangle 45">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Isosceles Triangle 46">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4" name="Picture 3">
            <a:extLst>
              <a:ext uri="{FF2B5EF4-FFF2-40B4-BE49-F238E27FC236}">
                <a16:creationId xmlns:a16="http://schemas.microsoft.com/office/drawing/2014/main" id="{B1B2D004-350E-4162-A763-D0B58147C036}"/>
              </a:ext>
            </a:extLst>
          </p:cNvPr>
          <p:cNvPicPr>
            <a:picLocks noChangeAspect="1"/>
          </p:cNvPicPr>
          <p:nvPr/>
        </p:nvPicPr>
        <p:blipFill rotWithShape="1">
          <a:blip r:embed="rId2"/>
          <a:srcRect t="829" b="13293"/>
          <a:stretch/>
        </p:blipFill>
        <p:spPr>
          <a:xfrm>
            <a:off x="1" y="10"/>
            <a:ext cx="12191999" cy="6857990"/>
          </a:xfrm>
          <a:prstGeom prst="rect">
            <a:avLst/>
          </a:prstGeom>
        </p:spPr>
      </p:pic>
      <p:sp>
        <p:nvSpPr>
          <p:cNvPr id="49" name="Isosceles Triangle 48">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Parallelogram 50">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53" name="Straight Connector 52">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57"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9"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1" name="Isosceles Triangle 60">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4704200" y="1678665"/>
            <a:ext cx="4569803" cy="2369131"/>
          </a:xfrm>
        </p:spPr>
        <p:txBody>
          <a:bodyPr vert="horz" lIns="91440" tIns="45720" rIns="91440" bIns="45720" rtlCol="0" anchor="b">
            <a:normAutofit fontScale="90000"/>
          </a:bodyPr>
          <a:lstStyle/>
          <a:p>
            <a:pPr algn="r"/>
            <a:r>
              <a:rPr lang="en-US" sz="5400" dirty="0"/>
              <a:t>Injury Management Plan</a:t>
            </a:r>
          </a:p>
        </p:txBody>
      </p:sp>
      <p:sp>
        <p:nvSpPr>
          <p:cNvPr id="63"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65"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7"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69" name="Isosceles Triangle 68">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3249420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64366"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Injury Management</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TextBox 10">
            <a:extLst>
              <a:ext uri="{FF2B5EF4-FFF2-40B4-BE49-F238E27FC236}">
                <a16:creationId xmlns:a16="http://schemas.microsoft.com/office/drawing/2014/main" id="{3A4B1AD9-E134-49B6-BC36-F82996DC64B9}"/>
              </a:ext>
            </a:extLst>
          </p:cNvPr>
          <p:cNvSpPr txBox="1"/>
          <p:nvPr/>
        </p:nvSpPr>
        <p:spPr>
          <a:xfrm>
            <a:off x="1164366" y="877582"/>
            <a:ext cx="10321390" cy="5170646"/>
          </a:xfrm>
          <a:prstGeom prst="rect">
            <a:avLst/>
          </a:prstGeom>
          <a:noFill/>
        </p:spPr>
        <p:txBody>
          <a:bodyPr wrap="square">
            <a:spAutoFit/>
          </a:bodyPr>
          <a:lstStyle/>
          <a:p>
            <a:pPr algn="l"/>
            <a:r>
              <a:rPr lang="en-AU" sz="165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Contractor’s policy on injury management that intends to keep the workers and contractors safe. </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65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Contractors policy highlights that:</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5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Early intervention and the importance of appropriate care and support as quickly as possible is essential</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5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offers individualised support as it recognises that each injury is unique and therefore needs differing support</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5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Communication and collaboration between all parties involved including the external service providers</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5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Rehabilitation and return to work procedures are put into place as soon as possible (where appropriate), tailored to the needs to the injured worker</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5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Injury prevention: Identifying what caused the hazard / risks in the workplace and how can they prevent injuries from occurring again (or in the first instance)</a:t>
            </a:r>
          </a:p>
          <a:p>
            <a:pPr lvl="0" algn="l"/>
            <a:endParaRPr lang="en-AU" sz="165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algn="l"/>
            <a:r>
              <a:rPr lang="en-AU" sz="165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Contractor’s procedure for managing return to work and injury management is designed to help provide support to any workers who have had an injury or become ill whilst at work. The procedures are: </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5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Assist with ongoing medical treatment</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5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Propose Return to Work Plan (RTW)</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5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Implementation of agreed RTW Plan</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5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Review RTW Plan – see WHSMS checklist</a:t>
            </a:r>
          </a:p>
          <a:p>
            <a:pPr marL="342900" lvl="0" indent="-342900" algn="l">
              <a:buFont typeface="Symbol" panose="05050102010706020507" pitchFamily="18" charset="2"/>
              <a:buChar char=""/>
            </a:pPr>
            <a:r>
              <a:rPr lang="en-AU" sz="1650" dirty="0">
                <a:solidFill>
                  <a:srgbClr val="000000"/>
                </a:solidFill>
                <a:effectLst/>
                <a:latin typeface="Arial" panose="020B0604020202020204" pitchFamily="34" charset="0"/>
                <a:ea typeface="Times New Roman" panose="02020603050405020304" pitchFamily="18" charset="0"/>
              </a:rPr>
              <a:t>Monitor Worker</a:t>
            </a:r>
          </a:p>
          <a:p>
            <a:pPr marL="342900" lvl="0" indent="-342900" algn="l">
              <a:buFont typeface="Symbol" panose="05050102010706020507" pitchFamily="18" charset="2"/>
              <a:buChar char=""/>
            </a:pPr>
            <a:r>
              <a:rPr lang="en-AU" sz="165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Communicate</a:t>
            </a:r>
          </a:p>
          <a:p>
            <a:pPr marL="342900" lvl="0" indent="-342900" algn="l">
              <a:buFont typeface="Symbol" panose="05050102010706020507" pitchFamily="18" charset="2"/>
              <a:buChar char=""/>
            </a:pPr>
            <a:r>
              <a:rPr lang="en-AU" sz="165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Save information correctly</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69576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64366"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Injury Management</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TextBox 10">
            <a:extLst>
              <a:ext uri="{FF2B5EF4-FFF2-40B4-BE49-F238E27FC236}">
                <a16:creationId xmlns:a16="http://schemas.microsoft.com/office/drawing/2014/main" id="{3A4B1AD9-E134-49B6-BC36-F82996DC64B9}"/>
              </a:ext>
            </a:extLst>
          </p:cNvPr>
          <p:cNvSpPr txBox="1"/>
          <p:nvPr/>
        </p:nvSpPr>
        <p:spPr>
          <a:xfrm>
            <a:off x="1164366" y="877582"/>
            <a:ext cx="10321390" cy="4524315"/>
          </a:xfrm>
          <a:prstGeom prst="rect">
            <a:avLst/>
          </a:prstGeom>
          <a:noFill/>
        </p:spPr>
        <p:txBody>
          <a:bodyPr wrap="square">
            <a:spAutoFit/>
          </a:bodyPr>
          <a:lstStyle/>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Contractor’s procedure for managing injury management is designed to help provide support to any workers who have had an injury or become ill whilst at work. The procedures are: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Notification and initial response – Employees and workers are encouraged to notify their boss as soon as possible after an injury or illness occurs. The injury management process is initiated by the supervisor completing an injury notification form and providing care to the injured person/s.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An assessment and referral are required to determine the appropriate medical treatment and support and the worker may be taken to an external service is needed</a:t>
            </a:r>
            <a:r>
              <a:rPr lang="en-AU" sz="1800" dirty="0">
                <a:solidFill>
                  <a:srgbClr val="17365D"/>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Rehabilitation and return to work planning is the next step. The injury management coordinator (usually a member of the safety team) and the supervisor will develop a return to work plan that is tailored to the workers needs and what their capabilities are. The plan will go into detail about the steps that will be taken to help the employee return to work safety as soon as possible.</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Monitoring and reviewing the injured workers progress is monitored through the whole process. This requires regular reviews and assessment to ensure the plan is effective and if needed, adjustments are made</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Injury prevention is included in this procedure to identify and hazards and risks and provide any training and or support needed to all workers to avoid the injury occurring again.</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76009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64366"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Injury Management Policy and Procedure</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TextBox 10">
            <a:extLst>
              <a:ext uri="{FF2B5EF4-FFF2-40B4-BE49-F238E27FC236}">
                <a16:creationId xmlns:a16="http://schemas.microsoft.com/office/drawing/2014/main" id="{3A4B1AD9-E134-49B6-BC36-F82996DC64B9}"/>
              </a:ext>
            </a:extLst>
          </p:cNvPr>
          <p:cNvSpPr txBox="1"/>
          <p:nvPr/>
        </p:nvSpPr>
        <p:spPr>
          <a:xfrm>
            <a:off x="1164366" y="877582"/>
            <a:ext cx="10321390" cy="2092881"/>
          </a:xfrm>
          <a:prstGeom prst="rect">
            <a:avLst/>
          </a:prstGeom>
          <a:noFill/>
        </p:spPr>
        <p:txBody>
          <a:bodyPr wrap="square">
            <a:spAutoFit/>
          </a:bodyPr>
          <a:lstStyle/>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Below lists the steps that are in place for CPB Contractors WHSMS Injury Management </a:t>
            </a:r>
            <a:r>
              <a:rPr lang="en-AU"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(please refer to the full document that can be found on our CMS under the same name).</a:t>
            </a:r>
          </a:p>
          <a:p>
            <a:pPr algn="l"/>
            <a:endParaRPr lang="en-AU"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Workplace Planning</a:t>
            </a:r>
          </a:p>
          <a:p>
            <a:pPr marL="285750" indent="-285750" algn="l">
              <a:buFont typeface="Arial" panose="020B0604020202020204" pitchFamily="34" charset="0"/>
              <a:buChar char="•"/>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Response to Injury</a:t>
            </a:r>
          </a:p>
          <a:p>
            <a:pPr marL="285750" indent="-285750" algn="l">
              <a:buFont typeface="Arial" panose="020B0604020202020204" pitchFamily="34" charset="0"/>
              <a:buChar char="•"/>
            </a:pP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Return to Work Management Plan</a:t>
            </a:r>
          </a:p>
          <a:p>
            <a:pPr marL="285750" indent="-285750" algn="l">
              <a:buFont typeface="Arial" panose="020B0604020202020204" pitchFamily="34" charset="0"/>
              <a:buChar char="•"/>
            </a:pP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Review and Improvements</a:t>
            </a:r>
          </a:p>
          <a:p>
            <a:pPr marL="285750" indent="-285750" algn="l">
              <a:buFont typeface="Arial" panose="020B0604020202020204" pitchFamily="34" charset="0"/>
              <a:buChar char="•"/>
            </a:pP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50326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8" name="Straight Connector 37">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0"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2" name="Isosceles Triangle 41">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3"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4"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6" name="Isosceles Triangle 45">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Isosceles Triangle 46">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4" name="Picture 3">
            <a:extLst>
              <a:ext uri="{FF2B5EF4-FFF2-40B4-BE49-F238E27FC236}">
                <a16:creationId xmlns:a16="http://schemas.microsoft.com/office/drawing/2014/main" id="{B1B2D004-350E-4162-A763-D0B58147C036}"/>
              </a:ext>
            </a:extLst>
          </p:cNvPr>
          <p:cNvPicPr>
            <a:picLocks noChangeAspect="1"/>
          </p:cNvPicPr>
          <p:nvPr/>
        </p:nvPicPr>
        <p:blipFill rotWithShape="1">
          <a:blip r:embed="rId2"/>
          <a:srcRect t="829" b="13293"/>
          <a:stretch/>
        </p:blipFill>
        <p:spPr>
          <a:xfrm>
            <a:off x="1" y="10"/>
            <a:ext cx="12191999" cy="6857990"/>
          </a:xfrm>
          <a:prstGeom prst="rect">
            <a:avLst/>
          </a:prstGeom>
        </p:spPr>
      </p:pic>
      <p:sp>
        <p:nvSpPr>
          <p:cNvPr id="49" name="Isosceles Triangle 48">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Parallelogram 50">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53" name="Straight Connector 52">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57"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9"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1" name="Isosceles Triangle 60">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4704200" y="1678665"/>
            <a:ext cx="4569803" cy="2369131"/>
          </a:xfrm>
        </p:spPr>
        <p:txBody>
          <a:bodyPr vert="horz" lIns="91440" tIns="45720" rIns="91440" bIns="45720" rtlCol="0" anchor="b">
            <a:normAutofit/>
          </a:bodyPr>
          <a:lstStyle/>
          <a:p>
            <a:pPr algn="r"/>
            <a:r>
              <a:rPr lang="en-US" sz="5400" dirty="0"/>
              <a:t>Return to Work Plan</a:t>
            </a:r>
          </a:p>
        </p:txBody>
      </p:sp>
      <p:sp>
        <p:nvSpPr>
          <p:cNvPr id="63"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65"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7"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69" name="Isosceles Triangle 68">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602065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680224" y="72123"/>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Return to Work Plan</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TextBox 10">
            <a:extLst>
              <a:ext uri="{FF2B5EF4-FFF2-40B4-BE49-F238E27FC236}">
                <a16:creationId xmlns:a16="http://schemas.microsoft.com/office/drawing/2014/main" id="{3A4B1AD9-E134-49B6-BC36-F82996DC64B9}"/>
              </a:ext>
            </a:extLst>
          </p:cNvPr>
          <p:cNvSpPr txBox="1"/>
          <p:nvPr/>
        </p:nvSpPr>
        <p:spPr>
          <a:xfrm>
            <a:off x="680224" y="877582"/>
            <a:ext cx="10805532" cy="5909310"/>
          </a:xfrm>
          <a:prstGeom prst="rect">
            <a:avLst/>
          </a:prstGeom>
          <a:noFill/>
        </p:spPr>
        <p:txBody>
          <a:bodyPr wrap="square">
            <a:spAutoFit/>
          </a:bodyPr>
          <a:lstStyle/>
          <a:p>
            <a:pPr algn="l"/>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Contractor’s policy on returning to work that intends to keep the works and contractors safe. </a:t>
            </a:r>
            <a:endParaRPr lang="en-AU"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Contractors policy highlights that:</a:t>
            </a:r>
            <a:endParaRPr lang="en-AU"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Early intervention and the importance of appropriate care and support as quickly as possible is essential</a:t>
            </a:r>
            <a:endParaRPr lang="en-AU"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offers individualised support as it recognises that each injury is unique and therefore needs differing support</a:t>
            </a:r>
            <a:endParaRPr lang="en-AU"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Communication and collaboration between all parties involved including the external service providers</a:t>
            </a:r>
            <a:endParaRPr lang="en-AU"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Rehabilitation and return to workplaces are put into place as soon as possible (where appropriate), tailored to the needs to the injured worker</a:t>
            </a:r>
            <a:endParaRPr lang="en-AU"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Injury prevention. Identifying what caused the hazard / risks in the workplace and how can they prevent injuries from occurring again (or in the first instance).</a:t>
            </a:r>
          </a:p>
          <a:p>
            <a:pPr marL="342900" lvl="0" indent="-342900" algn="l">
              <a:buFont typeface="Symbol" panose="05050102010706020507" pitchFamily="18" charset="2"/>
              <a:buChar char=""/>
            </a:pPr>
            <a:endPar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Contractor’s procedure for managing return to work is designed to help provide support to any workers who have had an injury or become ill whilst at work. The procedures are: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Assist with ongoing medical treatment</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Propose Return to Work Plan (RTW)</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Implementation of agreed RTW Plan</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indent="-342900">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Review RTW Plan - see WHSMS checklist</a:t>
            </a: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rPr>
              <a:t>Monitor Worker</a:t>
            </a:r>
          </a:p>
          <a:p>
            <a:pPr marL="342900" lvl="0" indent="-342900" algn="l">
              <a:buFont typeface="Symbol" panose="05050102010706020507" pitchFamily="18" charset="2"/>
              <a:buChar char=""/>
            </a:pP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Communication</a:t>
            </a:r>
          </a:p>
          <a:p>
            <a:pPr marL="342900" lvl="0" indent="-342900" algn="l">
              <a:buFont typeface="Symbol" panose="05050102010706020507" pitchFamily="18" charset="2"/>
              <a:buChar char=""/>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Save in</a:t>
            </a: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formation correctly</a:t>
            </a:r>
            <a:endParaRPr lang="en-AU"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27358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64366"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Return to Work Plan</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TextBox 10">
            <a:extLst>
              <a:ext uri="{FF2B5EF4-FFF2-40B4-BE49-F238E27FC236}">
                <a16:creationId xmlns:a16="http://schemas.microsoft.com/office/drawing/2014/main" id="{3A4B1AD9-E134-49B6-BC36-F82996DC64B9}"/>
              </a:ext>
            </a:extLst>
          </p:cNvPr>
          <p:cNvSpPr txBox="1"/>
          <p:nvPr/>
        </p:nvSpPr>
        <p:spPr>
          <a:xfrm>
            <a:off x="1164366" y="877582"/>
            <a:ext cx="10321390" cy="4801314"/>
          </a:xfrm>
          <a:prstGeom prst="rect">
            <a:avLst/>
          </a:prstGeom>
          <a:noFill/>
        </p:spPr>
        <p:txBody>
          <a:bodyPr wrap="square">
            <a:spAutoFit/>
          </a:bodyPr>
          <a:lstStyle/>
          <a:p>
            <a:pPr algn="l"/>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CPB Contractor’s procedure for managing return to work and injury management is designed to help provide support to any workers who have had an injury or become ill whilst at work. The procedures are: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Notification and initial response – Employees and workers are encouraged to notify their boss as soon as possible after an injury or illness occurs. The injury management process is initiated by the supervisor completing an injury notification form and providing care to the injured person/s. </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An assessment and referral are required to determine the appropriate medical treatment and support and the worker may be taken to an external service is needed</a:t>
            </a:r>
            <a:r>
              <a:rPr lang="en-AU" sz="1800" dirty="0">
                <a:solidFill>
                  <a:srgbClr val="17365D"/>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Rehabilitation and return to work planning is the next step. The injury management coordinator (usually a member of the safety team) and the supervisor will develop a return to work plan that is tailored to the workers needs and what their capabilities are. The plan will go into detail about the steps that will be taken to help the employee return to work safety as soon as possible.</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Monitoring and reviewing the injured workers progress is monitored through the whole process. This requires regular reviews and assessment to ensure the plan is effective and if needed, adjustments are made</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Injury prevention is included in this procedure to identify and hazards and risks and provide any training and or support needed to all workers to avoid the injury occurring again.</a:t>
            </a: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94075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64366"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Return to Work Policy and Procedure</a:t>
            </a:r>
          </a:p>
        </p:txBody>
      </p:sp>
      <p:sp>
        <p:nvSpPr>
          <p:cNvPr id="11" name="TextBox 10">
            <a:extLst>
              <a:ext uri="{FF2B5EF4-FFF2-40B4-BE49-F238E27FC236}">
                <a16:creationId xmlns:a16="http://schemas.microsoft.com/office/drawing/2014/main" id="{3A4B1AD9-E134-49B6-BC36-F82996DC64B9}"/>
              </a:ext>
            </a:extLst>
          </p:cNvPr>
          <p:cNvSpPr txBox="1"/>
          <p:nvPr/>
        </p:nvSpPr>
        <p:spPr>
          <a:xfrm>
            <a:off x="1164366" y="877582"/>
            <a:ext cx="10321390" cy="3416320"/>
          </a:xfrm>
          <a:prstGeom prst="rect">
            <a:avLst/>
          </a:prstGeom>
          <a:noFill/>
        </p:spPr>
        <p:txBody>
          <a:bodyPr wrap="square">
            <a:spAutoFit/>
          </a:bodyPr>
          <a:lstStyle/>
          <a:p>
            <a:pPr algn="l"/>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Below lists the steps that are in place for CPB Contractors WHSMS Return to Work </a:t>
            </a:r>
            <a:r>
              <a:rPr lang="en-AU"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(please refer to the full document that can be found on our CMS under the same name).</a:t>
            </a:r>
          </a:p>
          <a:p>
            <a:pPr algn="l"/>
            <a:endParaRPr lang="en-AU" sz="1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marL="171450" indent="-171450" algn="l">
              <a:buFont typeface="Arial" panose="020B0604020202020204" pitchFamily="34" charset="0"/>
              <a:buChar char="•"/>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Return to work planning</a:t>
            </a:r>
          </a:p>
          <a:p>
            <a:pPr marL="171450" indent="-171450" algn="l">
              <a:buFont typeface="Arial" panose="020B0604020202020204" pitchFamily="34" charset="0"/>
              <a:buChar char="•"/>
            </a:pP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Return to work plan</a:t>
            </a:r>
          </a:p>
          <a:p>
            <a:pPr marL="171450" indent="-171450" algn="l">
              <a:buFont typeface="Arial" panose="020B0604020202020204" pitchFamily="34" charset="0"/>
              <a:buChar char="•"/>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Approved rehabilitation providers</a:t>
            </a:r>
          </a:p>
          <a:p>
            <a:pPr marL="171450" indent="-171450" algn="l">
              <a:buFont typeface="Arial" panose="020B0604020202020204" pitchFamily="34" charset="0"/>
              <a:buChar char="•"/>
            </a:pP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Return to work monitoring</a:t>
            </a:r>
          </a:p>
          <a:p>
            <a:pPr marL="171450" indent="-171450" algn="l">
              <a:buFont typeface="Arial" panose="020B0604020202020204" pitchFamily="34" charset="0"/>
              <a:buChar char="•"/>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Return to work risk review</a:t>
            </a:r>
          </a:p>
          <a:p>
            <a:pPr marL="171450" indent="-171450" algn="l">
              <a:buFont typeface="Arial" panose="020B0604020202020204" pitchFamily="34" charset="0"/>
              <a:buChar char="•"/>
            </a:pP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Return to work finalisation</a:t>
            </a:r>
          </a:p>
          <a:p>
            <a:pPr marL="171450" indent="-171450" algn="l">
              <a:buFont typeface="Arial" panose="020B0604020202020204" pitchFamily="34" charset="0"/>
              <a:buChar char="•"/>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Managing return to work disputes</a:t>
            </a:r>
          </a:p>
          <a:p>
            <a:pPr marL="171450" indent="-171450" algn="l">
              <a:buFont typeface="Arial" panose="020B0604020202020204" pitchFamily="34" charset="0"/>
              <a:buChar char="•"/>
            </a:pP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Communication</a:t>
            </a:r>
          </a:p>
          <a:p>
            <a:pPr marL="171450" indent="-171450" algn="l">
              <a:buFont typeface="Arial" panose="020B0604020202020204" pitchFamily="34" charset="0"/>
              <a:buChar char="•"/>
            </a:pP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Storing and saving data</a:t>
            </a:r>
          </a:p>
          <a:p>
            <a:pPr algn="l"/>
            <a:endParaRPr lang="en-AU"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99653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8" name="Straight Connector 37">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0"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2" name="Isosceles Triangle 41">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3"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4"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6" name="Isosceles Triangle 45">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Isosceles Triangle 46">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4" name="Picture 3">
            <a:extLst>
              <a:ext uri="{FF2B5EF4-FFF2-40B4-BE49-F238E27FC236}">
                <a16:creationId xmlns:a16="http://schemas.microsoft.com/office/drawing/2014/main" id="{B1B2D004-350E-4162-A763-D0B58147C036}"/>
              </a:ext>
            </a:extLst>
          </p:cNvPr>
          <p:cNvPicPr>
            <a:picLocks noChangeAspect="1"/>
          </p:cNvPicPr>
          <p:nvPr/>
        </p:nvPicPr>
        <p:blipFill rotWithShape="1">
          <a:blip r:embed="rId2"/>
          <a:srcRect t="829" b="13293"/>
          <a:stretch/>
        </p:blipFill>
        <p:spPr>
          <a:xfrm>
            <a:off x="1" y="10"/>
            <a:ext cx="12191999" cy="6857990"/>
          </a:xfrm>
          <a:prstGeom prst="rect">
            <a:avLst/>
          </a:prstGeom>
        </p:spPr>
      </p:pic>
      <p:sp>
        <p:nvSpPr>
          <p:cNvPr id="49" name="Isosceles Triangle 48">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Parallelogram 50">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53" name="Straight Connector 52">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57"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9"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1" name="Isosceles Triangle 60">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4704200" y="1678665"/>
            <a:ext cx="4569803" cy="2369131"/>
          </a:xfrm>
        </p:spPr>
        <p:txBody>
          <a:bodyPr vert="horz" lIns="91440" tIns="45720" rIns="91440" bIns="45720" rtlCol="0" anchor="b">
            <a:normAutofit/>
          </a:bodyPr>
          <a:lstStyle/>
          <a:p>
            <a:pPr algn="r"/>
            <a:r>
              <a:rPr lang="en-US" sz="5400" dirty="0"/>
              <a:t>Emergency Procedures</a:t>
            </a:r>
          </a:p>
        </p:txBody>
      </p:sp>
      <p:sp>
        <p:nvSpPr>
          <p:cNvPr id="63"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65"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7"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69" name="Isosceles Triangle 68">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5198430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64366"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Emergency Procedures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TextBox 10">
            <a:extLst>
              <a:ext uri="{FF2B5EF4-FFF2-40B4-BE49-F238E27FC236}">
                <a16:creationId xmlns:a16="http://schemas.microsoft.com/office/drawing/2014/main" id="{3A4B1AD9-E134-49B6-BC36-F82996DC64B9}"/>
              </a:ext>
            </a:extLst>
          </p:cNvPr>
          <p:cNvSpPr txBox="1"/>
          <p:nvPr/>
        </p:nvSpPr>
        <p:spPr>
          <a:xfrm>
            <a:off x="1164366" y="877582"/>
            <a:ext cx="10321390" cy="4678204"/>
          </a:xfrm>
          <a:prstGeom prst="rect">
            <a:avLst/>
          </a:prstGeom>
          <a:noFill/>
        </p:spPr>
        <p:txBody>
          <a:bodyPr wrap="square">
            <a:spAutoFit/>
          </a:bodyPr>
          <a:lstStyle/>
          <a:p>
            <a:pPr>
              <a:spcBef>
                <a:spcPts val="1200"/>
              </a:spcBef>
            </a:pPr>
            <a:r>
              <a:rPr lang="en-AU" sz="1600" dirty="0">
                <a:latin typeface="Arial" panose="020B0604020202020204" pitchFamily="34" charset="0"/>
                <a:cs typeface="Arial" panose="020B0604020202020204" pitchFamily="34" charset="0"/>
              </a:rPr>
              <a:t>The emergency evacuation plan has been developed for the Plant Yard and can be found along with a list of all emergency contacts throughout the site and following locations:</a:t>
            </a:r>
          </a:p>
          <a:p>
            <a:pPr marL="342900" indent="-342900">
              <a:spcBef>
                <a:spcPts val="1200"/>
              </a:spcBef>
              <a:buFont typeface="Arial" panose="020B0604020202020204" pitchFamily="34" charset="0"/>
              <a:buChar char="•"/>
            </a:pPr>
            <a:r>
              <a:rPr lang="en-AU" sz="1600" dirty="0">
                <a:latin typeface="Arial" panose="020B0604020202020204" pitchFamily="34" charset="0"/>
                <a:cs typeface="Arial" panose="020B0604020202020204" pitchFamily="34" charset="0"/>
              </a:rPr>
              <a:t>Office / Reception</a:t>
            </a:r>
          </a:p>
          <a:p>
            <a:pPr marL="342900" indent="-342900">
              <a:spcBef>
                <a:spcPts val="1200"/>
              </a:spcBef>
              <a:buFont typeface="Arial" panose="020B0604020202020204" pitchFamily="34" charset="0"/>
              <a:buChar char="•"/>
            </a:pPr>
            <a:r>
              <a:rPr lang="en-AU" sz="1600" dirty="0">
                <a:latin typeface="Arial" panose="020B0604020202020204" pitchFamily="34" charset="0"/>
                <a:cs typeface="Arial" panose="020B0604020202020204" pitchFamily="34" charset="0"/>
              </a:rPr>
              <a:t>Crib rooms</a:t>
            </a:r>
          </a:p>
          <a:p>
            <a:pPr marL="342900" indent="-342900">
              <a:spcBef>
                <a:spcPts val="1200"/>
              </a:spcBef>
              <a:buFont typeface="Arial" panose="020B0604020202020204" pitchFamily="34" charset="0"/>
              <a:buChar char="•"/>
            </a:pPr>
            <a:r>
              <a:rPr lang="en-AU" sz="1600" i="0" dirty="0">
                <a:latin typeface="Arial" panose="020B0604020202020204" pitchFamily="34" charset="0"/>
                <a:cs typeface="Arial" panose="020B0604020202020204" pitchFamily="34" charset="0"/>
              </a:rPr>
              <a:t>Workshop</a:t>
            </a:r>
          </a:p>
          <a:p>
            <a:pPr marL="342900" indent="-342900">
              <a:spcBef>
                <a:spcPts val="1200"/>
              </a:spcBef>
              <a:buFont typeface="Arial" panose="020B0604020202020204" pitchFamily="34" charset="0"/>
              <a:buChar char="•"/>
            </a:pPr>
            <a:r>
              <a:rPr lang="en-AU" sz="1600" dirty="0">
                <a:latin typeface="Arial" panose="020B0604020202020204" pitchFamily="34" charset="0"/>
                <a:cs typeface="Arial" panose="020B0604020202020204" pitchFamily="34" charset="0"/>
              </a:rPr>
              <a:t>Sheds</a:t>
            </a:r>
            <a:endParaRPr lang="en-AU" sz="1600" i="0" dirty="0">
              <a:latin typeface="Arial" panose="020B0604020202020204" pitchFamily="34" charset="0"/>
              <a:cs typeface="Arial" panose="020B0604020202020204" pitchFamily="34" charset="0"/>
            </a:endParaRPr>
          </a:p>
          <a:p>
            <a:pPr marL="342900" indent="-342900">
              <a:spcBef>
                <a:spcPts val="1200"/>
              </a:spcBef>
              <a:buFont typeface="Arial" panose="020B0604020202020204" pitchFamily="34" charset="0"/>
              <a:buChar char="•"/>
            </a:pPr>
            <a:r>
              <a:rPr lang="en-AU" sz="1600" dirty="0">
                <a:latin typeface="Arial" panose="020B0604020202020204" pitchFamily="34" charset="0"/>
                <a:cs typeface="Arial" panose="020B0604020202020204" pitchFamily="34" charset="0"/>
              </a:rPr>
              <a:t>Ground floor office</a:t>
            </a:r>
          </a:p>
          <a:p>
            <a:pPr marL="342900" indent="-342900">
              <a:spcBef>
                <a:spcPts val="1200"/>
              </a:spcBef>
              <a:buFont typeface="Arial" panose="020B0604020202020204" pitchFamily="34" charset="0"/>
              <a:buChar char="•"/>
            </a:pPr>
            <a:r>
              <a:rPr lang="en-AU" sz="1600" i="0" dirty="0">
                <a:latin typeface="Arial" panose="020B0604020202020204" pitchFamily="34" charset="0"/>
                <a:cs typeface="Arial" panose="020B0604020202020204" pitchFamily="34" charset="0"/>
              </a:rPr>
              <a:t>Level one office</a:t>
            </a:r>
          </a:p>
          <a:p>
            <a:pPr marL="342900" indent="-342900">
              <a:spcBef>
                <a:spcPts val="1200"/>
              </a:spcBef>
              <a:buFont typeface="Arial" panose="020B0604020202020204" pitchFamily="34" charset="0"/>
              <a:buChar char="•"/>
            </a:pPr>
            <a:r>
              <a:rPr lang="en-AU" sz="1600" i="0" dirty="0">
                <a:latin typeface="Arial" panose="020B0604020202020204" pitchFamily="34" charset="0"/>
                <a:cs typeface="Arial" panose="020B0604020202020204" pitchFamily="34" charset="0"/>
              </a:rPr>
              <a:t>Male and female toilets</a:t>
            </a:r>
          </a:p>
          <a:p>
            <a:pPr marL="342900" indent="-342900">
              <a:spcBef>
                <a:spcPts val="1200"/>
              </a:spcBef>
              <a:buFont typeface="Arial" panose="020B0604020202020204" pitchFamily="34" charset="0"/>
              <a:buChar char="•"/>
            </a:pPr>
            <a:r>
              <a:rPr lang="en-AU" sz="1600" dirty="0">
                <a:latin typeface="Arial" panose="020B0604020202020204" pitchFamily="34" charset="0"/>
                <a:cs typeface="Arial" panose="020B0604020202020204" pitchFamily="34" charset="0"/>
              </a:rPr>
              <a:t>Kitchens</a:t>
            </a:r>
          </a:p>
          <a:p>
            <a:pPr>
              <a:spcBef>
                <a:spcPts val="1200"/>
              </a:spcBef>
            </a:pPr>
            <a:r>
              <a:rPr lang="en-AU" sz="1600" i="0" dirty="0">
                <a:latin typeface="Arial" panose="020B0604020202020204" pitchFamily="34" charset="0"/>
                <a:cs typeface="Arial" panose="020B0604020202020204" pitchFamily="34" charset="0"/>
              </a:rPr>
              <a:t>As per CPB Contractors requirements, all testing and tagging of fire extinguishers and eye wash stations will be tested biannually and with the building fire alarm tested each month. This is then entered into the registers saved on the network drive:</a:t>
            </a:r>
          </a:p>
        </p:txBody>
      </p:sp>
      <p:pic>
        <p:nvPicPr>
          <p:cNvPr id="4" name="Picture 3">
            <a:extLst>
              <a:ext uri="{FF2B5EF4-FFF2-40B4-BE49-F238E27FC236}">
                <a16:creationId xmlns:a16="http://schemas.microsoft.com/office/drawing/2014/main" id="{3283AB61-09C8-4BF9-1FCE-6C81F4922D9B}"/>
              </a:ext>
            </a:extLst>
          </p:cNvPr>
          <p:cNvPicPr>
            <a:picLocks noChangeAspect="1"/>
          </p:cNvPicPr>
          <p:nvPr/>
        </p:nvPicPr>
        <p:blipFill>
          <a:blip r:embed="rId2"/>
          <a:stretch>
            <a:fillRect/>
          </a:stretch>
        </p:blipFill>
        <p:spPr>
          <a:xfrm>
            <a:off x="3586275" y="5435600"/>
            <a:ext cx="3752850" cy="1000125"/>
          </a:xfrm>
          <a:prstGeom prst="rect">
            <a:avLst/>
          </a:prstGeom>
        </p:spPr>
      </p:pic>
    </p:spTree>
    <p:extLst>
      <p:ext uri="{BB962C8B-B14F-4D97-AF65-F5344CB8AC3E}">
        <p14:creationId xmlns:p14="http://schemas.microsoft.com/office/powerpoint/2010/main" val="7543047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0C2CB09A-46A8-4AB4-AE10-58380127E695}"/>
              </a:ext>
            </a:extLst>
          </p:cNvPr>
          <p:cNvSpPr txBox="1"/>
          <p:nvPr/>
        </p:nvSpPr>
        <p:spPr>
          <a:xfrm>
            <a:off x="1168264" y="226367"/>
            <a:ext cx="6105292" cy="584775"/>
          </a:xfrm>
          <a:prstGeom prst="rect">
            <a:avLst/>
          </a:prstGeom>
          <a:noFill/>
        </p:spPr>
        <p:txBody>
          <a:bodyPr wrap="square">
            <a:spAutoFit/>
          </a:bodyPr>
          <a:lstStyle/>
          <a:p>
            <a:r>
              <a:rPr lang="en-AU" sz="3200" dirty="0">
                <a:solidFill>
                  <a:schemeClr val="tx1"/>
                </a:solidFill>
                <a:latin typeface="Arial" panose="020B0604020202020204" pitchFamily="34" charset="0"/>
                <a:cs typeface="Arial" panose="020B0604020202020204" pitchFamily="34" charset="0"/>
              </a:rPr>
              <a:t>Emergency Response</a:t>
            </a:r>
            <a:endParaRPr lang="en-AU" sz="3200" dirty="0"/>
          </a:p>
        </p:txBody>
      </p:sp>
      <p:sp>
        <p:nvSpPr>
          <p:cNvPr id="9" name="TextBox 8">
            <a:extLst>
              <a:ext uri="{FF2B5EF4-FFF2-40B4-BE49-F238E27FC236}">
                <a16:creationId xmlns:a16="http://schemas.microsoft.com/office/drawing/2014/main" id="{BB17BF6E-9A41-44DC-A575-DD382F486E17}"/>
              </a:ext>
            </a:extLst>
          </p:cNvPr>
          <p:cNvSpPr txBox="1"/>
          <p:nvPr/>
        </p:nvSpPr>
        <p:spPr>
          <a:xfrm>
            <a:off x="1168263" y="811142"/>
            <a:ext cx="10575003" cy="646331"/>
          </a:xfrm>
          <a:prstGeom prst="rect">
            <a:avLst/>
          </a:prstGeom>
          <a:noFill/>
        </p:spPr>
        <p:txBody>
          <a:bodyPr wrap="square">
            <a:spAutoFit/>
          </a:bodyPr>
          <a:lstStyle/>
          <a:p>
            <a:r>
              <a:rPr lang="en-AU" dirty="0">
                <a:latin typeface="Arial" panose="020B0604020202020204" pitchFamily="34" charset="0"/>
                <a:cs typeface="Arial" panose="020B0604020202020204" pitchFamily="34" charset="0"/>
              </a:rPr>
              <a:t>CPB Contractors always updates the emergency contacts and evacuation maps which can be found all over the Plant Yard. During our emergency drills, workers must point these out.</a:t>
            </a:r>
          </a:p>
        </p:txBody>
      </p:sp>
      <p:pic>
        <p:nvPicPr>
          <p:cNvPr id="4" name="Picture 3">
            <a:extLst>
              <a:ext uri="{FF2B5EF4-FFF2-40B4-BE49-F238E27FC236}">
                <a16:creationId xmlns:a16="http://schemas.microsoft.com/office/drawing/2014/main" id="{8EA46576-5240-4C80-8D3E-78DB14C48C03}"/>
              </a:ext>
            </a:extLst>
          </p:cNvPr>
          <p:cNvPicPr>
            <a:picLocks noChangeAspect="1"/>
          </p:cNvPicPr>
          <p:nvPr/>
        </p:nvPicPr>
        <p:blipFill>
          <a:blip r:embed="rId2"/>
          <a:stretch>
            <a:fillRect/>
          </a:stretch>
        </p:blipFill>
        <p:spPr>
          <a:xfrm>
            <a:off x="7369447" y="1457473"/>
            <a:ext cx="4295775" cy="5048250"/>
          </a:xfrm>
          <a:prstGeom prst="rect">
            <a:avLst/>
          </a:prstGeom>
        </p:spPr>
      </p:pic>
      <p:pic>
        <p:nvPicPr>
          <p:cNvPr id="13" name="Picture 12">
            <a:extLst>
              <a:ext uri="{FF2B5EF4-FFF2-40B4-BE49-F238E27FC236}">
                <a16:creationId xmlns:a16="http://schemas.microsoft.com/office/drawing/2014/main" id="{39382C79-773D-46CF-871C-AB240EB9BF63}"/>
              </a:ext>
            </a:extLst>
          </p:cNvPr>
          <p:cNvPicPr>
            <a:picLocks noChangeAspect="1"/>
          </p:cNvPicPr>
          <p:nvPr/>
        </p:nvPicPr>
        <p:blipFill>
          <a:blip r:embed="rId3"/>
          <a:stretch>
            <a:fillRect/>
          </a:stretch>
        </p:blipFill>
        <p:spPr>
          <a:xfrm>
            <a:off x="2578974" y="1489366"/>
            <a:ext cx="4580161" cy="3228738"/>
          </a:xfrm>
          <a:prstGeom prst="rect">
            <a:avLst/>
          </a:prstGeom>
          <a:ln>
            <a:solidFill>
              <a:schemeClr val="tx1">
                <a:lumMod val="50000"/>
                <a:lumOff val="50000"/>
              </a:schemeClr>
            </a:solidFill>
          </a:ln>
        </p:spPr>
      </p:pic>
      <p:pic>
        <p:nvPicPr>
          <p:cNvPr id="6" name="Picture 5">
            <a:extLst>
              <a:ext uri="{FF2B5EF4-FFF2-40B4-BE49-F238E27FC236}">
                <a16:creationId xmlns:a16="http://schemas.microsoft.com/office/drawing/2014/main" id="{9E74381E-DB28-49A0-837F-68EBD8B36D88}"/>
              </a:ext>
            </a:extLst>
          </p:cNvPr>
          <p:cNvPicPr>
            <a:picLocks noChangeAspect="1"/>
          </p:cNvPicPr>
          <p:nvPr/>
        </p:nvPicPr>
        <p:blipFill>
          <a:blip r:embed="rId4"/>
          <a:stretch>
            <a:fillRect/>
          </a:stretch>
        </p:blipFill>
        <p:spPr>
          <a:xfrm>
            <a:off x="526779" y="3429001"/>
            <a:ext cx="4355341" cy="2953556"/>
          </a:xfrm>
          <a:prstGeom prst="rect">
            <a:avLst/>
          </a:prstGeom>
          <a:ln>
            <a:solidFill>
              <a:schemeClr val="tx1">
                <a:lumMod val="50000"/>
                <a:lumOff val="50000"/>
              </a:schemeClr>
            </a:solidFill>
          </a:ln>
        </p:spPr>
      </p:pic>
    </p:spTree>
    <p:extLst>
      <p:ext uri="{BB962C8B-B14F-4D97-AF65-F5344CB8AC3E}">
        <p14:creationId xmlns:p14="http://schemas.microsoft.com/office/powerpoint/2010/main" val="15960966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TextBox 12">
            <a:extLst>
              <a:ext uri="{FF2B5EF4-FFF2-40B4-BE49-F238E27FC236}">
                <a16:creationId xmlns:a16="http://schemas.microsoft.com/office/drawing/2014/main" id="{4B5FD56D-3941-4B3E-867A-40C4D7D508FA}"/>
              </a:ext>
            </a:extLst>
          </p:cNvPr>
          <p:cNvSpPr txBox="1"/>
          <p:nvPr/>
        </p:nvSpPr>
        <p:spPr>
          <a:xfrm>
            <a:off x="1168264" y="226367"/>
            <a:ext cx="6105292" cy="584775"/>
          </a:xfrm>
          <a:prstGeom prst="rect">
            <a:avLst/>
          </a:prstGeom>
          <a:noFill/>
        </p:spPr>
        <p:txBody>
          <a:bodyPr wrap="square">
            <a:spAutoFit/>
          </a:bodyPr>
          <a:lstStyle/>
          <a:p>
            <a:r>
              <a:rPr lang="en-AU" sz="3200" dirty="0">
                <a:solidFill>
                  <a:schemeClr val="tx1"/>
                </a:solidFill>
                <a:latin typeface="Arial" panose="020B0604020202020204" pitchFamily="34" charset="0"/>
                <a:cs typeface="Arial" panose="020B0604020202020204" pitchFamily="34" charset="0"/>
              </a:rPr>
              <a:t>Emergency Response</a:t>
            </a:r>
            <a:endParaRPr lang="en-AU" sz="3200" dirty="0"/>
          </a:p>
        </p:txBody>
      </p:sp>
      <p:pic>
        <p:nvPicPr>
          <p:cNvPr id="3" name="Picture 2">
            <a:extLst>
              <a:ext uri="{FF2B5EF4-FFF2-40B4-BE49-F238E27FC236}">
                <a16:creationId xmlns:a16="http://schemas.microsoft.com/office/drawing/2014/main" id="{37B69935-8CBF-4677-9EA1-C05B1E279161}"/>
              </a:ext>
            </a:extLst>
          </p:cNvPr>
          <p:cNvPicPr>
            <a:picLocks noChangeAspect="1"/>
          </p:cNvPicPr>
          <p:nvPr/>
        </p:nvPicPr>
        <p:blipFill>
          <a:blip r:embed="rId2"/>
          <a:stretch>
            <a:fillRect/>
          </a:stretch>
        </p:blipFill>
        <p:spPr>
          <a:xfrm>
            <a:off x="1168264" y="1173359"/>
            <a:ext cx="4038600" cy="1533525"/>
          </a:xfrm>
          <a:prstGeom prst="rect">
            <a:avLst/>
          </a:prstGeom>
        </p:spPr>
      </p:pic>
      <p:cxnSp>
        <p:nvCxnSpPr>
          <p:cNvPr id="9" name="Straight Arrow Connector 8">
            <a:extLst>
              <a:ext uri="{FF2B5EF4-FFF2-40B4-BE49-F238E27FC236}">
                <a16:creationId xmlns:a16="http://schemas.microsoft.com/office/drawing/2014/main" id="{36E1F075-4EAF-4D3F-A4BA-68FD76E94B6D}"/>
              </a:ext>
            </a:extLst>
          </p:cNvPr>
          <p:cNvCxnSpPr>
            <a:cxnSpLocks/>
          </p:cNvCxnSpPr>
          <p:nvPr/>
        </p:nvCxnSpPr>
        <p:spPr>
          <a:xfrm>
            <a:off x="5589780" y="1616927"/>
            <a:ext cx="1090358"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CFC42475-6939-4A2C-BF30-8DA1A602030F}"/>
              </a:ext>
            </a:extLst>
          </p:cNvPr>
          <p:cNvSpPr txBox="1"/>
          <p:nvPr/>
        </p:nvSpPr>
        <p:spPr>
          <a:xfrm>
            <a:off x="6963575" y="808177"/>
            <a:ext cx="5004058" cy="2031325"/>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Emergency response team and contact information is always included in our Daily Prestart. </a:t>
            </a:r>
            <a:r>
              <a:rPr lang="en-AU" sz="1800" dirty="0">
                <a:latin typeface="Arial" panose="020B0604020202020204" pitchFamily="34" charset="0"/>
                <a:cs typeface="Arial" panose="020B0604020202020204" pitchFamily="34" charset="0"/>
              </a:rPr>
              <a:t>The local medical centre, hospital and police station are also listed.</a:t>
            </a:r>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r>
              <a:rPr lang="en-AU" dirty="0">
                <a:latin typeface="Arial" panose="020B0604020202020204" pitchFamily="34" charset="0"/>
                <a:cs typeface="Arial" panose="020B0604020202020204" pitchFamily="34" charset="0"/>
              </a:rPr>
              <a:t>Daily safety checks are conducted by a different worker each week.</a:t>
            </a:r>
          </a:p>
        </p:txBody>
      </p:sp>
      <p:sp>
        <p:nvSpPr>
          <p:cNvPr id="15" name="TextBox 14">
            <a:extLst>
              <a:ext uri="{FF2B5EF4-FFF2-40B4-BE49-F238E27FC236}">
                <a16:creationId xmlns:a16="http://schemas.microsoft.com/office/drawing/2014/main" id="{37B13A43-8609-415A-AA44-8FA2735C6BA1}"/>
              </a:ext>
            </a:extLst>
          </p:cNvPr>
          <p:cNvSpPr txBox="1"/>
          <p:nvPr/>
        </p:nvSpPr>
        <p:spPr>
          <a:xfrm>
            <a:off x="1112264" y="2933251"/>
            <a:ext cx="10045389" cy="3370153"/>
          </a:xfrm>
          <a:prstGeom prst="rect">
            <a:avLst/>
          </a:prstGeom>
          <a:noFill/>
        </p:spPr>
        <p:txBody>
          <a:bodyPr wrap="square">
            <a:spAutoFit/>
          </a:bodyPr>
          <a:lstStyle/>
          <a:p>
            <a:pPr marL="0" indent="0">
              <a:buNone/>
            </a:pPr>
            <a:r>
              <a:rPr lang="en-AU" sz="2400" b="1" dirty="0">
                <a:solidFill>
                  <a:schemeClr val="accent1"/>
                </a:solidFill>
                <a:latin typeface="Arial" panose="020B0604020202020204" pitchFamily="34" charset="0"/>
                <a:cs typeface="Arial" panose="020B0604020202020204" pitchFamily="34" charset="0"/>
              </a:rPr>
              <a:t>The </a:t>
            </a:r>
            <a:r>
              <a:rPr lang="en-AU" altLang="en-US" sz="2400" b="1" dirty="0">
                <a:solidFill>
                  <a:schemeClr val="accent1"/>
                </a:solidFill>
                <a:latin typeface="Arial" panose="020B0604020202020204" pitchFamily="34" charset="0"/>
                <a:cs typeface="Arial" panose="020B0604020202020204" pitchFamily="34" charset="0"/>
              </a:rPr>
              <a:t>Legal Obligations</a:t>
            </a:r>
          </a:p>
          <a:p>
            <a:pPr algn="just">
              <a:buClr>
                <a:srgbClr val="F17023"/>
              </a:buClr>
            </a:pPr>
            <a:r>
              <a:rPr lang="en-AU" altLang="en-US" dirty="0">
                <a:latin typeface="Arial" panose="020B0604020202020204" pitchFamily="34" charset="0"/>
                <a:cs typeface="Arial" panose="020B0604020202020204" pitchFamily="34" charset="0"/>
              </a:rPr>
              <a:t>All workers, visitors and members of the public who may be within a building or site at CPB are obligated under State &amp; Federal Acts to comply with</a:t>
            </a:r>
            <a:r>
              <a:rPr lang="en-AU" altLang="en-US" dirty="0">
                <a:solidFill>
                  <a:srgbClr val="FF0000"/>
                </a:solidFill>
                <a:latin typeface="Arial" panose="020B0604020202020204" pitchFamily="34" charset="0"/>
                <a:cs typeface="Arial" panose="020B0604020202020204" pitchFamily="34" charset="0"/>
              </a:rPr>
              <a:t> </a:t>
            </a:r>
            <a:r>
              <a:rPr lang="en-AU" altLang="en-US" dirty="0">
                <a:solidFill>
                  <a:schemeClr val="accent1"/>
                </a:solidFill>
                <a:latin typeface="Arial" panose="020B0604020202020204" pitchFamily="34" charset="0"/>
                <a:cs typeface="Arial" panose="020B0604020202020204" pitchFamily="34" charset="0"/>
              </a:rPr>
              <a:t>ALL</a:t>
            </a:r>
            <a:r>
              <a:rPr lang="en-AU" altLang="en-US" dirty="0">
                <a:solidFill>
                  <a:srgbClr val="FF0000"/>
                </a:solidFill>
                <a:latin typeface="Arial" panose="020B0604020202020204" pitchFamily="34" charset="0"/>
                <a:cs typeface="Arial" panose="020B0604020202020204" pitchFamily="34" charset="0"/>
              </a:rPr>
              <a:t> </a:t>
            </a:r>
            <a:r>
              <a:rPr lang="en-AU" altLang="en-US" dirty="0">
                <a:latin typeface="Arial" panose="020B0604020202020204" pitchFamily="34" charset="0"/>
                <a:cs typeface="Arial" panose="020B0604020202020204" pitchFamily="34" charset="0"/>
              </a:rPr>
              <a:t>instructions given to them by any member of an </a:t>
            </a:r>
            <a:r>
              <a:rPr lang="en-AU" altLang="en-US" dirty="0">
                <a:solidFill>
                  <a:schemeClr val="accent1"/>
                </a:solidFill>
                <a:latin typeface="Arial" panose="020B0604020202020204" pitchFamily="34" charset="0"/>
                <a:cs typeface="Arial" panose="020B0604020202020204" pitchFamily="34" charset="0"/>
              </a:rPr>
              <a:t>Emergency Response Team (ERT) </a:t>
            </a:r>
            <a:r>
              <a:rPr lang="en-AU" altLang="en-US" dirty="0">
                <a:latin typeface="Arial" panose="020B0604020202020204" pitchFamily="34" charset="0"/>
                <a:cs typeface="Arial" panose="020B0604020202020204" pitchFamily="34" charset="0"/>
              </a:rPr>
              <a:t>during an evacuation or containment.</a:t>
            </a:r>
          </a:p>
          <a:p>
            <a:pPr algn="just">
              <a:spcBef>
                <a:spcPct val="50000"/>
              </a:spcBef>
              <a:buClr>
                <a:srgbClr val="F17023"/>
              </a:buClr>
            </a:pPr>
            <a:r>
              <a:rPr lang="en-AU" altLang="en-US" dirty="0">
                <a:latin typeface="Arial" panose="020B0604020202020204" pitchFamily="34" charset="0"/>
                <a:cs typeface="Arial" panose="020B0604020202020204" pitchFamily="34" charset="0"/>
              </a:rPr>
              <a:t>ERT have authority under the following Legislative  Acts, Regulations and Standards:</a:t>
            </a:r>
          </a:p>
          <a:p>
            <a:pPr marL="742950" lvl="1" indent="-285750">
              <a:spcBef>
                <a:spcPct val="50000"/>
              </a:spcBef>
              <a:buClr>
                <a:srgbClr val="F17023"/>
              </a:buClr>
              <a:buFont typeface="Arial" panose="020B0604020202020204" pitchFamily="34" charset="0"/>
              <a:buChar char="•"/>
            </a:pPr>
            <a:r>
              <a:rPr lang="en-AU" altLang="en-US" dirty="0">
                <a:latin typeface="Arial" panose="020B0604020202020204" pitchFamily="34" charset="0"/>
                <a:cs typeface="Arial" panose="020B0604020202020204" pitchFamily="34" charset="0"/>
              </a:rPr>
              <a:t>Work Health &amp; Safety Act 2011</a:t>
            </a:r>
          </a:p>
          <a:p>
            <a:pPr marL="742950" lvl="1" indent="-285750">
              <a:spcBef>
                <a:spcPct val="50000"/>
              </a:spcBef>
              <a:buClr>
                <a:srgbClr val="F17023"/>
              </a:buClr>
              <a:buFont typeface="Arial" panose="020B0604020202020204" pitchFamily="34" charset="0"/>
              <a:buChar char="•"/>
            </a:pPr>
            <a:r>
              <a:rPr lang="en-AU" altLang="en-US" dirty="0">
                <a:latin typeface="Arial" panose="020B0604020202020204" pitchFamily="34" charset="0"/>
                <a:cs typeface="Arial" panose="020B0604020202020204" pitchFamily="34" charset="0"/>
              </a:rPr>
              <a:t>Fire &amp; Rescue Act </a:t>
            </a:r>
          </a:p>
          <a:p>
            <a:pPr marL="742950" lvl="1" indent="-285750">
              <a:spcBef>
                <a:spcPct val="50000"/>
              </a:spcBef>
              <a:buClr>
                <a:srgbClr val="F17023"/>
              </a:buClr>
              <a:buFont typeface="Arial" panose="020B0604020202020204" pitchFamily="34" charset="0"/>
              <a:buChar char="•"/>
            </a:pPr>
            <a:r>
              <a:rPr lang="en-AU" altLang="en-US" dirty="0">
                <a:latin typeface="Arial" panose="020B0604020202020204" pitchFamily="34" charset="0"/>
                <a:cs typeface="Arial" panose="020B0604020202020204" pitchFamily="34" charset="0"/>
              </a:rPr>
              <a:t>Building Fire Safety Regulation</a:t>
            </a:r>
          </a:p>
          <a:p>
            <a:pPr marL="742950" lvl="1" indent="-285750">
              <a:spcBef>
                <a:spcPct val="50000"/>
              </a:spcBef>
              <a:buClr>
                <a:srgbClr val="F17023"/>
              </a:buClr>
              <a:buFont typeface="Arial" panose="020B0604020202020204" pitchFamily="34" charset="0"/>
              <a:buChar char="•"/>
            </a:pPr>
            <a:r>
              <a:rPr lang="en-AU" altLang="en-US" dirty="0">
                <a:latin typeface="Arial" panose="020B0604020202020204" pitchFamily="34" charset="0"/>
                <a:cs typeface="Arial" panose="020B0604020202020204" pitchFamily="34" charset="0"/>
              </a:rPr>
              <a:t>AS/NZS 3745 </a:t>
            </a:r>
          </a:p>
        </p:txBody>
      </p:sp>
      <p:cxnSp>
        <p:nvCxnSpPr>
          <p:cNvPr id="16" name="Straight Arrow Connector 15">
            <a:extLst>
              <a:ext uri="{FF2B5EF4-FFF2-40B4-BE49-F238E27FC236}">
                <a16:creationId xmlns:a16="http://schemas.microsoft.com/office/drawing/2014/main" id="{AFA5B0BD-ADAB-40D7-8518-033157024235}"/>
              </a:ext>
            </a:extLst>
          </p:cNvPr>
          <p:cNvCxnSpPr>
            <a:cxnSpLocks/>
          </p:cNvCxnSpPr>
          <p:nvPr/>
        </p:nvCxnSpPr>
        <p:spPr>
          <a:xfrm>
            <a:off x="4850082" y="2215376"/>
            <a:ext cx="1090358"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6861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0C2CB09A-46A8-4AB4-AE10-58380127E695}"/>
              </a:ext>
            </a:extLst>
          </p:cNvPr>
          <p:cNvSpPr txBox="1"/>
          <p:nvPr/>
        </p:nvSpPr>
        <p:spPr>
          <a:xfrm>
            <a:off x="1168264" y="226367"/>
            <a:ext cx="6105292" cy="584775"/>
          </a:xfrm>
          <a:prstGeom prst="rect">
            <a:avLst/>
          </a:prstGeom>
          <a:noFill/>
        </p:spPr>
        <p:txBody>
          <a:bodyPr wrap="square">
            <a:spAutoFit/>
          </a:bodyPr>
          <a:lstStyle/>
          <a:p>
            <a:r>
              <a:rPr lang="en-AU" sz="3200" dirty="0">
                <a:solidFill>
                  <a:schemeClr val="tx1"/>
                </a:solidFill>
                <a:latin typeface="Arial" panose="020B0604020202020204" pitchFamily="34" charset="0"/>
                <a:cs typeface="Arial" panose="020B0604020202020204" pitchFamily="34" charset="0"/>
              </a:rPr>
              <a:t>Emergency Response</a:t>
            </a:r>
            <a:endParaRPr lang="en-AU" sz="3200" dirty="0"/>
          </a:p>
        </p:txBody>
      </p:sp>
      <p:sp>
        <p:nvSpPr>
          <p:cNvPr id="9" name="TextBox 8">
            <a:extLst>
              <a:ext uri="{FF2B5EF4-FFF2-40B4-BE49-F238E27FC236}">
                <a16:creationId xmlns:a16="http://schemas.microsoft.com/office/drawing/2014/main" id="{037E2D75-B34F-4FC6-945E-073947C9E578}"/>
              </a:ext>
            </a:extLst>
          </p:cNvPr>
          <p:cNvSpPr txBox="1"/>
          <p:nvPr/>
        </p:nvSpPr>
        <p:spPr>
          <a:xfrm>
            <a:off x="1168264" y="1037509"/>
            <a:ext cx="9827013" cy="646331"/>
          </a:xfrm>
          <a:prstGeom prst="rect">
            <a:avLst/>
          </a:prstGeom>
          <a:noFill/>
        </p:spPr>
        <p:txBody>
          <a:bodyPr wrap="square">
            <a:spAutoFit/>
          </a:bodyPr>
          <a:lstStyle/>
          <a:p>
            <a:r>
              <a:rPr lang="en-AU" dirty="0">
                <a:latin typeface="Arial" panose="020B0604020202020204" pitchFamily="34" charset="0"/>
                <a:cs typeface="Arial" panose="020B0604020202020204" pitchFamily="34" charset="0"/>
              </a:rPr>
              <a:t>Emergency response drills are often conducted either during Daily Prestart or toolbox talks. CPB Contractors follow the below in an emergency situation:</a:t>
            </a:r>
          </a:p>
        </p:txBody>
      </p:sp>
      <p:sp>
        <p:nvSpPr>
          <p:cNvPr id="11" name="TextBox 10">
            <a:extLst>
              <a:ext uri="{FF2B5EF4-FFF2-40B4-BE49-F238E27FC236}">
                <a16:creationId xmlns:a16="http://schemas.microsoft.com/office/drawing/2014/main" id="{B410E09A-96B3-4B04-9765-978DA32EED80}"/>
              </a:ext>
            </a:extLst>
          </p:cNvPr>
          <p:cNvSpPr txBox="1"/>
          <p:nvPr/>
        </p:nvSpPr>
        <p:spPr>
          <a:xfrm>
            <a:off x="1168264" y="1848651"/>
            <a:ext cx="7262058" cy="4278094"/>
          </a:xfrm>
          <a:prstGeom prst="rect">
            <a:avLst/>
          </a:prstGeom>
          <a:noFill/>
        </p:spPr>
        <p:txBody>
          <a:bodyPr wrap="square">
            <a:spAutoFit/>
          </a:bodyPr>
          <a:lstStyle/>
          <a:p>
            <a:pPr defTabSz="342900"/>
            <a:r>
              <a:rPr lang="en-AU" sz="1600" dirty="0">
                <a:solidFill>
                  <a:srgbClr val="414141"/>
                </a:solidFill>
                <a:latin typeface="Arial"/>
              </a:rPr>
              <a:t>In the event of an emergency the site emergency procedure shall be followed:</a:t>
            </a:r>
          </a:p>
          <a:p>
            <a:pPr marL="257175" indent="-257175" defTabSz="342900">
              <a:buFont typeface="Arial" panose="020B0604020202020204" pitchFamily="34" charset="0"/>
              <a:buChar char="•"/>
            </a:pPr>
            <a:r>
              <a:rPr lang="en-US" sz="1600" dirty="0">
                <a:solidFill>
                  <a:srgbClr val="414141"/>
                </a:solidFill>
                <a:latin typeface="Arial"/>
              </a:rPr>
              <a:t>Stop work, ensure your safety.</a:t>
            </a:r>
            <a:endParaRPr lang="en-AU" sz="1600" dirty="0">
              <a:solidFill>
                <a:srgbClr val="414141"/>
              </a:solidFill>
              <a:latin typeface="Arial"/>
            </a:endParaRPr>
          </a:p>
          <a:p>
            <a:pPr marL="257175" indent="-257175" defTabSz="342900">
              <a:buFont typeface="Arial" panose="020B0604020202020204" pitchFamily="34" charset="0"/>
              <a:buChar char="•"/>
            </a:pPr>
            <a:r>
              <a:rPr lang="en-US" sz="1600" dirty="0">
                <a:solidFill>
                  <a:srgbClr val="414141"/>
                </a:solidFill>
                <a:latin typeface="Arial"/>
              </a:rPr>
              <a:t>Call</a:t>
            </a:r>
            <a:r>
              <a:rPr lang="en-US" sz="1600" b="1" dirty="0">
                <a:solidFill>
                  <a:srgbClr val="FF0000"/>
                </a:solidFill>
                <a:latin typeface="Arial"/>
              </a:rPr>
              <a:t>  </a:t>
            </a:r>
            <a:r>
              <a:rPr lang="en-US" sz="1600" b="1" dirty="0">
                <a:solidFill>
                  <a:srgbClr val="EC7114"/>
                </a:solidFill>
                <a:latin typeface="Arial"/>
              </a:rPr>
              <a:t>"emergency, emergency, emergency"  </a:t>
            </a:r>
            <a:r>
              <a:rPr lang="en-US" sz="1600" dirty="0">
                <a:solidFill>
                  <a:srgbClr val="414141"/>
                </a:solidFill>
                <a:latin typeface="Arial"/>
              </a:rPr>
              <a:t>on your radio over the UHF work channel or using the PA system on the fire alarm.</a:t>
            </a:r>
            <a:endParaRPr lang="en-AU" sz="1600" dirty="0">
              <a:solidFill>
                <a:srgbClr val="414141"/>
              </a:solidFill>
              <a:latin typeface="Arial"/>
            </a:endParaRPr>
          </a:p>
          <a:p>
            <a:pPr defTabSz="342900"/>
            <a:endParaRPr lang="en-US" sz="1600" dirty="0">
              <a:solidFill>
                <a:srgbClr val="414141"/>
              </a:solidFill>
              <a:latin typeface="Arial"/>
            </a:endParaRPr>
          </a:p>
          <a:p>
            <a:pPr defTabSz="342900"/>
            <a:r>
              <a:rPr lang="en-US" sz="1600" dirty="0">
                <a:solidFill>
                  <a:srgbClr val="414141"/>
                </a:solidFill>
                <a:latin typeface="Arial"/>
              </a:rPr>
              <a:t>Await a response, and give the following information:</a:t>
            </a:r>
            <a:endParaRPr lang="en-AU" sz="1600"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Your name</a:t>
            </a:r>
            <a:endParaRPr lang="en-AU" sz="1600" b="1"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Your location</a:t>
            </a:r>
            <a:endParaRPr lang="en-AU" sz="1600" b="1"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The nature of the emergency</a:t>
            </a:r>
            <a:endParaRPr lang="en-AU" sz="1600" b="1"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Number of people involved</a:t>
            </a:r>
            <a:endParaRPr lang="en-AU" sz="1600" b="1"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Resources required</a:t>
            </a:r>
            <a:endParaRPr lang="en-AU" sz="1600" b="1"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Any other hazard information</a:t>
            </a:r>
          </a:p>
          <a:p>
            <a:pPr marL="42863" defTabSz="342900"/>
            <a:endParaRPr lang="en-US" sz="1600" dirty="0">
              <a:solidFill>
                <a:srgbClr val="414141"/>
              </a:solidFill>
              <a:latin typeface="Arial"/>
            </a:endParaRPr>
          </a:p>
          <a:p>
            <a:pPr marL="300038" indent="-257175" defTabSz="342900">
              <a:buFont typeface="Arial" panose="020B0604020202020204" pitchFamily="34" charset="0"/>
              <a:buChar char="•"/>
            </a:pPr>
            <a:r>
              <a:rPr lang="en-US" sz="1600" dirty="0">
                <a:solidFill>
                  <a:srgbClr val="414141"/>
                </a:solidFill>
                <a:latin typeface="Arial"/>
              </a:rPr>
              <a:t>Stay on the radio and await further instructions.</a:t>
            </a:r>
          </a:p>
          <a:p>
            <a:pPr marL="300038" indent="-257175" defTabSz="342900">
              <a:buFont typeface="Arial" panose="020B0604020202020204" pitchFamily="34" charset="0"/>
              <a:buChar char="•"/>
            </a:pPr>
            <a:r>
              <a:rPr lang="en-US" sz="1600" dirty="0">
                <a:solidFill>
                  <a:srgbClr val="414141"/>
                </a:solidFill>
                <a:latin typeface="Arial"/>
              </a:rPr>
              <a:t>Other people onsite stop work, maintain radio silence and be prepared to evacuate or offer assistance pending instruction from CPB supervisors</a:t>
            </a:r>
            <a:r>
              <a:rPr lang="en-US" sz="1600" dirty="0">
                <a:solidFill>
                  <a:prstClr val="black"/>
                </a:solidFill>
                <a:latin typeface="Arial"/>
              </a:rPr>
              <a:t>.</a:t>
            </a:r>
            <a:endParaRPr lang="en-AU" sz="1600" dirty="0">
              <a:solidFill>
                <a:prstClr val="black"/>
              </a:solidFill>
              <a:latin typeface="Arial"/>
            </a:endParaRPr>
          </a:p>
          <a:p>
            <a:pPr marL="257175" indent="-257175" defTabSz="342900">
              <a:buFontTx/>
              <a:buAutoNum type="arabicPeriod"/>
            </a:pPr>
            <a:endParaRPr lang="en-AU" sz="1600" dirty="0">
              <a:solidFill>
                <a:prstClr val="black"/>
              </a:solidFill>
              <a:latin typeface="Arial"/>
            </a:endParaRPr>
          </a:p>
        </p:txBody>
      </p:sp>
      <p:pic>
        <p:nvPicPr>
          <p:cNvPr id="13" name="Picture 12">
            <a:extLst>
              <a:ext uri="{FF2B5EF4-FFF2-40B4-BE49-F238E27FC236}">
                <a16:creationId xmlns:a16="http://schemas.microsoft.com/office/drawing/2014/main" id="{E70304D6-94B5-48DA-BC0B-B630FEE2504A}"/>
              </a:ext>
            </a:extLst>
          </p:cNvPr>
          <p:cNvPicPr>
            <a:picLocks noChangeAspect="1"/>
          </p:cNvPicPr>
          <p:nvPr/>
        </p:nvPicPr>
        <p:blipFill>
          <a:blip r:embed="rId2"/>
          <a:stretch>
            <a:fillRect/>
          </a:stretch>
        </p:blipFill>
        <p:spPr>
          <a:xfrm>
            <a:off x="8623302" y="2721349"/>
            <a:ext cx="3209628" cy="2196062"/>
          </a:xfrm>
          <a:prstGeom prst="rect">
            <a:avLst/>
          </a:prstGeom>
          <a:ln>
            <a:noFill/>
          </a:ln>
          <a:effectLst>
            <a:softEdge rad="112500"/>
          </a:effectLst>
        </p:spPr>
      </p:pic>
    </p:spTree>
    <p:extLst>
      <p:ext uri="{BB962C8B-B14F-4D97-AF65-F5344CB8AC3E}">
        <p14:creationId xmlns:p14="http://schemas.microsoft.com/office/powerpoint/2010/main" val="19359717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492782-5F89-4C7F-9A06-07CD94514333}"/>
              </a:ext>
            </a:extLst>
          </p:cNvPr>
          <p:cNvSpPr>
            <a:spLocks noGrp="1"/>
          </p:cNvSpPr>
          <p:nvPr>
            <p:ph type="title"/>
          </p:nvPr>
        </p:nvSpPr>
        <p:spPr>
          <a:xfrm>
            <a:off x="1333502" y="609600"/>
            <a:ext cx="8596668" cy="661060"/>
          </a:xfrm>
        </p:spPr>
        <p:txBody>
          <a:bodyPr>
            <a:normAutofit/>
          </a:bodyPr>
          <a:lstStyle/>
          <a:p>
            <a:r>
              <a:rPr lang="en-AU" dirty="0">
                <a:solidFill>
                  <a:schemeClr val="tx1"/>
                </a:solidFill>
                <a:latin typeface="Arial" panose="020B0604020202020204" pitchFamily="34" charset="0"/>
                <a:cs typeface="Arial" panose="020B0604020202020204" pitchFamily="34" charset="0"/>
              </a:rPr>
              <a:t>Saving Documentation</a:t>
            </a:r>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7" name="Straight Arrow Connector 16">
            <a:extLst>
              <a:ext uri="{FF2B5EF4-FFF2-40B4-BE49-F238E27FC236}">
                <a16:creationId xmlns:a16="http://schemas.microsoft.com/office/drawing/2014/main" id="{B35F2FE1-B6B3-4BC2-AD19-9A187F3D7599}"/>
              </a:ext>
            </a:extLst>
          </p:cNvPr>
          <p:cNvCxnSpPr>
            <a:cxnSpLocks/>
          </p:cNvCxnSpPr>
          <p:nvPr/>
        </p:nvCxnSpPr>
        <p:spPr>
          <a:xfrm>
            <a:off x="6902844" y="2085278"/>
            <a:ext cx="1090358"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FEB35FF3-0544-4465-9B80-E98A70931916}"/>
              </a:ext>
            </a:extLst>
          </p:cNvPr>
          <p:cNvSpPr txBox="1"/>
          <p:nvPr/>
        </p:nvSpPr>
        <p:spPr>
          <a:xfrm>
            <a:off x="8318869" y="1880260"/>
            <a:ext cx="3787392" cy="3139321"/>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All invoices must be scanned into the network drive as a record of when these tests were complete.</a:t>
            </a: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r>
              <a:rPr lang="en-AU" dirty="0">
                <a:latin typeface="Arial" panose="020B0604020202020204" pitchFamily="34" charset="0"/>
                <a:cs typeface="Arial" panose="020B0604020202020204" pitchFamily="34" charset="0"/>
              </a:rPr>
              <a:t>It is then saved on our network drive in date order.</a:t>
            </a:r>
          </a:p>
        </p:txBody>
      </p:sp>
      <p:cxnSp>
        <p:nvCxnSpPr>
          <p:cNvPr id="22" name="Straight Arrow Connector 21">
            <a:extLst>
              <a:ext uri="{FF2B5EF4-FFF2-40B4-BE49-F238E27FC236}">
                <a16:creationId xmlns:a16="http://schemas.microsoft.com/office/drawing/2014/main" id="{84DAF0A3-5378-4F39-8035-F3BD2E92B2F5}"/>
              </a:ext>
            </a:extLst>
          </p:cNvPr>
          <p:cNvCxnSpPr>
            <a:cxnSpLocks/>
          </p:cNvCxnSpPr>
          <p:nvPr/>
        </p:nvCxnSpPr>
        <p:spPr>
          <a:xfrm>
            <a:off x="7014357" y="4713248"/>
            <a:ext cx="1090358"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61B222F8-71D1-9486-D2AE-398BDC4BB33A}"/>
              </a:ext>
            </a:extLst>
          </p:cNvPr>
          <p:cNvPicPr>
            <a:picLocks noChangeAspect="1"/>
          </p:cNvPicPr>
          <p:nvPr/>
        </p:nvPicPr>
        <p:blipFill>
          <a:blip r:embed="rId2"/>
          <a:stretch>
            <a:fillRect/>
          </a:stretch>
        </p:blipFill>
        <p:spPr>
          <a:xfrm>
            <a:off x="842597" y="1435948"/>
            <a:ext cx="5253403" cy="1963315"/>
          </a:xfrm>
          <a:prstGeom prst="rect">
            <a:avLst/>
          </a:prstGeom>
        </p:spPr>
      </p:pic>
      <p:pic>
        <p:nvPicPr>
          <p:cNvPr id="9" name="Picture 8">
            <a:extLst>
              <a:ext uri="{FF2B5EF4-FFF2-40B4-BE49-F238E27FC236}">
                <a16:creationId xmlns:a16="http://schemas.microsoft.com/office/drawing/2014/main" id="{367C3A18-DD5C-E0ED-44A6-2D35F2E032C0}"/>
              </a:ext>
            </a:extLst>
          </p:cNvPr>
          <p:cNvPicPr>
            <a:picLocks noChangeAspect="1"/>
          </p:cNvPicPr>
          <p:nvPr/>
        </p:nvPicPr>
        <p:blipFill>
          <a:blip r:embed="rId3"/>
          <a:stretch>
            <a:fillRect/>
          </a:stretch>
        </p:blipFill>
        <p:spPr>
          <a:xfrm>
            <a:off x="1056751" y="4139216"/>
            <a:ext cx="5231640" cy="1760729"/>
          </a:xfrm>
          <a:prstGeom prst="rect">
            <a:avLst/>
          </a:prstGeom>
        </p:spPr>
      </p:pic>
    </p:spTree>
    <p:extLst>
      <p:ext uri="{BB962C8B-B14F-4D97-AF65-F5344CB8AC3E}">
        <p14:creationId xmlns:p14="http://schemas.microsoft.com/office/powerpoint/2010/main" val="24051624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62" name="Group 161">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63" name="Straight Connector 162">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4" name="Straight Connector 163">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65"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6"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7" name="Isosceles Triangle 166">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8"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9"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0"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1" name="Isosceles Triangle 170">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2" name="Isosceles Triangle 171">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12" name="Picture 11">
            <a:extLst>
              <a:ext uri="{FF2B5EF4-FFF2-40B4-BE49-F238E27FC236}">
                <a16:creationId xmlns:a16="http://schemas.microsoft.com/office/drawing/2014/main" id="{4841CF16-5722-44DE-AA4F-EBE05FF34F49}"/>
              </a:ext>
            </a:extLst>
          </p:cNvPr>
          <p:cNvPicPr>
            <a:picLocks noChangeAspect="1"/>
          </p:cNvPicPr>
          <p:nvPr/>
        </p:nvPicPr>
        <p:blipFill rotWithShape="1">
          <a:blip r:embed="rId2"/>
          <a:srcRect l="17671" r="552" b="1"/>
          <a:stretch/>
        </p:blipFill>
        <p:spPr>
          <a:xfrm>
            <a:off x="1" y="10"/>
            <a:ext cx="12191999" cy="6857990"/>
          </a:xfrm>
          <a:prstGeom prst="rect">
            <a:avLst/>
          </a:prstGeom>
        </p:spPr>
      </p:pic>
      <p:sp>
        <p:nvSpPr>
          <p:cNvPr id="174" name="Isosceles Triangle 173">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6" name="Parallelogram 175">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78" name="Straight Connector 177">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80" name="Straight Connector 179">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82"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4"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6" name="Isosceles Triangle 185">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4704200" y="1678665"/>
            <a:ext cx="4569803" cy="2369131"/>
          </a:xfrm>
        </p:spPr>
        <p:txBody>
          <a:bodyPr vert="horz" lIns="91440" tIns="45720" rIns="91440" bIns="45720" rtlCol="0" anchor="b">
            <a:normAutofit fontScale="90000"/>
          </a:bodyPr>
          <a:lstStyle/>
          <a:p>
            <a:pPr algn="r"/>
            <a:r>
              <a:rPr lang="en-US" sz="5400" dirty="0"/>
              <a:t>Specific WHS Requirements – Safety Essentials</a:t>
            </a:r>
          </a:p>
        </p:txBody>
      </p:sp>
      <p:sp>
        <p:nvSpPr>
          <p:cNvPr id="188"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0"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2"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4" name="Isosceles Triangle 193">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7179499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000893" y="178674"/>
            <a:ext cx="11032810"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Specific WHS Requirements – Safety Essentials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Rectangle 5">
            <a:extLst>
              <a:ext uri="{FF2B5EF4-FFF2-40B4-BE49-F238E27FC236}">
                <a16:creationId xmlns:a16="http://schemas.microsoft.com/office/drawing/2014/main" id="{35CAC4F3-3BF0-4F2C-90CF-7D4D4AD08076}"/>
              </a:ext>
            </a:extLst>
          </p:cNvPr>
          <p:cNvSpPr>
            <a:spLocks noChangeArrowheads="1"/>
          </p:cNvSpPr>
          <p:nvPr/>
        </p:nvSpPr>
        <p:spPr bwMode="auto">
          <a:xfrm>
            <a:off x="977053" y="913025"/>
            <a:ext cx="10631757" cy="553998"/>
          </a:xfrm>
          <a:prstGeom prst="rect">
            <a:avLst/>
          </a:prstGeom>
          <a:noFill/>
          <a:ln w="9525">
            <a:noFill/>
            <a:miter lim="800000"/>
            <a:headEnd/>
            <a:tailEnd/>
          </a:ln>
        </p:spPr>
        <p:txBody>
          <a:bodyPr wrap="square">
            <a:spAutoFit/>
          </a:bodyPr>
          <a:lstStyle/>
          <a:p>
            <a:r>
              <a:rPr lang="en-AU" sz="1500" dirty="0">
                <a:latin typeface="Arial" panose="020B0604020202020204" pitchFamily="34" charset="0"/>
                <a:cs typeface="Arial" panose="020B0604020202020204" pitchFamily="34" charset="0"/>
              </a:rPr>
              <a:t>As CPB Contractors is a civil construction industry we are considered high risk work and require the Safety Essentials, Hierarchy of Controls, One HSE Culture and Active 8 to be in place at all times.</a:t>
            </a:r>
          </a:p>
        </p:txBody>
      </p:sp>
      <p:pic>
        <p:nvPicPr>
          <p:cNvPr id="3" name="Picture 2">
            <a:extLst>
              <a:ext uri="{FF2B5EF4-FFF2-40B4-BE49-F238E27FC236}">
                <a16:creationId xmlns:a16="http://schemas.microsoft.com/office/drawing/2014/main" id="{5404E1A4-A658-E36F-396E-9E6B0BD32922}"/>
              </a:ext>
            </a:extLst>
          </p:cNvPr>
          <p:cNvPicPr>
            <a:picLocks noChangeAspect="1"/>
          </p:cNvPicPr>
          <p:nvPr/>
        </p:nvPicPr>
        <p:blipFill>
          <a:blip r:embed="rId2"/>
          <a:stretch>
            <a:fillRect/>
          </a:stretch>
        </p:blipFill>
        <p:spPr>
          <a:xfrm>
            <a:off x="7897110" y="3673824"/>
            <a:ext cx="2746096" cy="3019969"/>
          </a:xfrm>
          <a:prstGeom prst="rect">
            <a:avLst/>
          </a:prstGeom>
        </p:spPr>
      </p:pic>
      <p:sp>
        <p:nvSpPr>
          <p:cNvPr id="4" name="TextBox 3">
            <a:extLst>
              <a:ext uri="{FF2B5EF4-FFF2-40B4-BE49-F238E27FC236}">
                <a16:creationId xmlns:a16="http://schemas.microsoft.com/office/drawing/2014/main" id="{31F8AD8A-2783-FD3E-0B73-57DEAC61FEB0}"/>
              </a:ext>
            </a:extLst>
          </p:cNvPr>
          <p:cNvSpPr txBox="1"/>
          <p:nvPr/>
        </p:nvSpPr>
        <p:spPr>
          <a:xfrm>
            <a:off x="1000040" y="4616814"/>
            <a:ext cx="4732545" cy="1569660"/>
          </a:xfrm>
          <a:prstGeom prst="rect">
            <a:avLst/>
          </a:prstGeom>
          <a:noFill/>
        </p:spPr>
        <p:txBody>
          <a:bodyPr wrap="square" rtlCol="0">
            <a:spAutoFit/>
          </a:bodyPr>
          <a:lstStyle/>
          <a:p>
            <a:r>
              <a:rPr lang="en-US" sz="1600" b="1" dirty="0">
                <a:latin typeface="Arial" panose="020B0604020202020204" pitchFamily="34" charset="0"/>
                <a:cs typeface="Arial" panose="020B0604020202020204" pitchFamily="34" charset="0"/>
              </a:rPr>
              <a:t>Above the Line:</a:t>
            </a:r>
          </a:p>
          <a:p>
            <a:r>
              <a:rPr lang="en-US" sz="1600" dirty="0">
                <a:latin typeface="Arial" panose="020B0604020202020204" pitchFamily="34" charset="0"/>
                <a:cs typeface="Arial" panose="020B0604020202020204" pitchFamily="34" charset="0"/>
              </a:rPr>
              <a:t>“Whenever performing a Safety Essentials task you </a:t>
            </a:r>
            <a:r>
              <a:rPr lang="en-US" sz="1600" b="1" u="sng" dirty="0">
                <a:latin typeface="Arial" panose="020B0604020202020204" pitchFamily="34" charset="0"/>
                <a:cs typeface="Arial" panose="020B0604020202020204" pitchFamily="34" charset="0"/>
              </a:rPr>
              <a:t>MUST </a:t>
            </a:r>
            <a:r>
              <a:rPr lang="en-US" sz="1600" dirty="0">
                <a:latin typeface="Arial" panose="020B0604020202020204" pitchFamily="34" charset="0"/>
                <a:cs typeface="Arial" panose="020B0604020202020204" pitchFamily="34" charset="0"/>
              </a:rPr>
              <a:t>have an Above the Line Control as the primary control. If you do not have that you must have a Safety Essentials Exception signed by the Business Unit (BU) General Manager.”</a:t>
            </a:r>
          </a:p>
        </p:txBody>
      </p:sp>
      <p:sp>
        <p:nvSpPr>
          <p:cNvPr id="6" name="TextBox 5">
            <a:extLst>
              <a:ext uri="{FF2B5EF4-FFF2-40B4-BE49-F238E27FC236}">
                <a16:creationId xmlns:a16="http://schemas.microsoft.com/office/drawing/2014/main" id="{5D359B0B-3FB3-8C7E-6936-28CD6511145F}"/>
              </a:ext>
            </a:extLst>
          </p:cNvPr>
          <p:cNvSpPr txBox="1"/>
          <p:nvPr/>
        </p:nvSpPr>
        <p:spPr>
          <a:xfrm>
            <a:off x="7248051" y="1577188"/>
            <a:ext cx="4916785" cy="2062103"/>
          </a:xfrm>
          <a:prstGeom prst="rect">
            <a:avLst/>
          </a:prstGeom>
          <a:noFill/>
        </p:spPr>
        <p:txBody>
          <a:bodyPr wrap="square">
            <a:spAutoFit/>
          </a:bodyPr>
          <a:lstStyle/>
          <a:p>
            <a:r>
              <a:rPr lang="en-AU" sz="1600" dirty="0">
                <a:latin typeface="Arial" panose="020B0604020202020204" pitchFamily="34" charset="0"/>
                <a:cs typeface="Arial" panose="020B0604020202020204" pitchFamily="34" charset="0"/>
              </a:rPr>
              <a:t>CPB Contractors has 6 high-risk Safety Essentials that we rotate for the workers, they include;</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Electrical work</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Mobile cranes and lifting operations</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Work near mobile plant</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Working near live traffic</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Working with live services</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Working at heights</a:t>
            </a:r>
          </a:p>
        </p:txBody>
      </p:sp>
      <p:pic>
        <p:nvPicPr>
          <p:cNvPr id="8" name="Picture 7">
            <a:extLst>
              <a:ext uri="{FF2B5EF4-FFF2-40B4-BE49-F238E27FC236}">
                <a16:creationId xmlns:a16="http://schemas.microsoft.com/office/drawing/2014/main" id="{2D7BAD45-901F-F24B-E9F3-B5B77B86FC7C}"/>
              </a:ext>
            </a:extLst>
          </p:cNvPr>
          <p:cNvPicPr>
            <a:picLocks noChangeAspect="1"/>
          </p:cNvPicPr>
          <p:nvPr/>
        </p:nvPicPr>
        <p:blipFill>
          <a:blip r:embed="rId3"/>
          <a:stretch>
            <a:fillRect/>
          </a:stretch>
        </p:blipFill>
        <p:spPr>
          <a:xfrm>
            <a:off x="1000040" y="1575367"/>
            <a:ext cx="4449716" cy="2341422"/>
          </a:xfrm>
          <a:prstGeom prst="rect">
            <a:avLst/>
          </a:prstGeom>
        </p:spPr>
      </p:pic>
      <p:cxnSp>
        <p:nvCxnSpPr>
          <p:cNvPr id="9" name="Straight Arrow Connector 8">
            <a:extLst>
              <a:ext uri="{FF2B5EF4-FFF2-40B4-BE49-F238E27FC236}">
                <a16:creationId xmlns:a16="http://schemas.microsoft.com/office/drawing/2014/main" id="{3E071874-F322-5636-3DD1-A3A1BFF8FBD9}"/>
              </a:ext>
            </a:extLst>
          </p:cNvPr>
          <p:cNvCxnSpPr>
            <a:cxnSpLocks/>
          </p:cNvCxnSpPr>
          <p:nvPr/>
        </p:nvCxnSpPr>
        <p:spPr>
          <a:xfrm>
            <a:off x="5815033" y="2696968"/>
            <a:ext cx="1125029"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4356227A-49B7-6391-E7E7-1DC7DBCBBDC4}"/>
              </a:ext>
            </a:extLst>
          </p:cNvPr>
          <p:cNvCxnSpPr>
            <a:cxnSpLocks/>
          </p:cNvCxnSpPr>
          <p:nvPr/>
        </p:nvCxnSpPr>
        <p:spPr>
          <a:xfrm flipH="1">
            <a:off x="6128428" y="5183808"/>
            <a:ext cx="1219200"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79439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92782-5F89-4C7F-9A06-07CD94514333}"/>
              </a:ext>
            </a:extLst>
          </p:cNvPr>
          <p:cNvSpPr>
            <a:spLocks noGrp="1"/>
          </p:cNvSpPr>
          <p:nvPr>
            <p:ph type="title"/>
          </p:nvPr>
        </p:nvSpPr>
        <p:spPr>
          <a:xfrm>
            <a:off x="1333502" y="609600"/>
            <a:ext cx="8596668" cy="583580"/>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Safety Essentials – One HSE Culture</a:t>
            </a:r>
          </a:p>
        </p:txBody>
      </p:sp>
      <p:cxnSp>
        <p:nvCxnSpPr>
          <p:cNvPr id="13" name="Straight Arrow Connector 12">
            <a:extLst>
              <a:ext uri="{FF2B5EF4-FFF2-40B4-BE49-F238E27FC236}">
                <a16:creationId xmlns:a16="http://schemas.microsoft.com/office/drawing/2014/main" id="{4DFD3984-A4C5-43D5-80F4-ACC56B5FCAB1}"/>
              </a:ext>
            </a:extLst>
          </p:cNvPr>
          <p:cNvCxnSpPr>
            <a:cxnSpLocks/>
          </p:cNvCxnSpPr>
          <p:nvPr/>
        </p:nvCxnSpPr>
        <p:spPr>
          <a:xfrm>
            <a:off x="6678852" y="2059772"/>
            <a:ext cx="922995"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F299724C-03E2-49AB-85F2-D8BD9F514D3F}"/>
              </a:ext>
            </a:extLst>
          </p:cNvPr>
          <p:cNvSpPr txBox="1"/>
          <p:nvPr/>
        </p:nvSpPr>
        <p:spPr>
          <a:xfrm>
            <a:off x="7792338" y="1837323"/>
            <a:ext cx="4209170" cy="2062103"/>
          </a:xfrm>
          <a:prstGeom prst="rect">
            <a:avLst/>
          </a:prstGeom>
          <a:noFill/>
        </p:spPr>
        <p:txBody>
          <a:bodyPr wrap="square" rtlCol="0">
            <a:spAutoFit/>
          </a:bodyPr>
          <a:lstStyle/>
          <a:p>
            <a:r>
              <a:rPr lang="en-AU" sz="1600" dirty="0">
                <a:latin typeface="Arial" panose="020B0604020202020204" pitchFamily="34" charset="0"/>
                <a:cs typeface="Arial" panose="020B0604020202020204" pitchFamily="34" charset="0"/>
              </a:rPr>
              <a:t>CPB Contractors created One HSE Culture to guide all workers behaviour and create a positive culture within CPB Contractors. It is designed to highlight the roles and expectation for workers, supervisors and managers.</a:t>
            </a:r>
          </a:p>
          <a:p>
            <a:endParaRPr lang="en-AU" sz="1600" dirty="0">
              <a:latin typeface="Arial" panose="020B0604020202020204" pitchFamily="34" charset="0"/>
              <a:cs typeface="Arial" panose="020B0604020202020204" pitchFamily="34" charset="0"/>
            </a:endParaRPr>
          </a:p>
          <a:p>
            <a:endParaRPr lang="en-AU" sz="16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12EC4B8-C0E3-4754-9F8A-17F42D2FDFB6}"/>
              </a:ext>
            </a:extLst>
          </p:cNvPr>
          <p:cNvPicPr>
            <a:picLocks noChangeAspect="1"/>
          </p:cNvPicPr>
          <p:nvPr/>
        </p:nvPicPr>
        <p:blipFill>
          <a:blip r:embed="rId2"/>
          <a:stretch>
            <a:fillRect/>
          </a:stretch>
        </p:blipFill>
        <p:spPr>
          <a:xfrm>
            <a:off x="1151648" y="1734917"/>
            <a:ext cx="5360657" cy="3667203"/>
          </a:xfrm>
          <a:prstGeom prst="rect">
            <a:avLst/>
          </a:prstGeom>
        </p:spPr>
      </p:pic>
    </p:spTree>
    <p:extLst>
      <p:ext uri="{BB962C8B-B14F-4D97-AF65-F5344CB8AC3E}">
        <p14:creationId xmlns:p14="http://schemas.microsoft.com/office/powerpoint/2010/main" val="30618397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92782-5F89-4C7F-9A06-07CD94514333}"/>
              </a:ext>
            </a:extLst>
          </p:cNvPr>
          <p:cNvSpPr>
            <a:spLocks noGrp="1"/>
          </p:cNvSpPr>
          <p:nvPr>
            <p:ph type="title"/>
          </p:nvPr>
        </p:nvSpPr>
        <p:spPr>
          <a:xfrm>
            <a:off x="1333502" y="609600"/>
            <a:ext cx="8596668" cy="583580"/>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Safety Essentials – CPB Contractors Policies</a:t>
            </a:r>
          </a:p>
        </p:txBody>
      </p:sp>
      <p:pic>
        <p:nvPicPr>
          <p:cNvPr id="4" name="Picture 3">
            <a:extLst>
              <a:ext uri="{FF2B5EF4-FFF2-40B4-BE49-F238E27FC236}">
                <a16:creationId xmlns:a16="http://schemas.microsoft.com/office/drawing/2014/main" id="{CE6081E8-7F0F-49DE-93BB-7BD40D7A8CC8}"/>
              </a:ext>
            </a:extLst>
          </p:cNvPr>
          <p:cNvPicPr>
            <a:picLocks noChangeAspect="1"/>
          </p:cNvPicPr>
          <p:nvPr/>
        </p:nvPicPr>
        <p:blipFill>
          <a:blip r:embed="rId2"/>
          <a:stretch>
            <a:fillRect/>
          </a:stretch>
        </p:blipFill>
        <p:spPr>
          <a:xfrm>
            <a:off x="841133" y="2139072"/>
            <a:ext cx="5406352" cy="1727430"/>
          </a:xfrm>
          <a:prstGeom prst="rect">
            <a:avLst/>
          </a:prstGeom>
          <a:ln>
            <a:solidFill>
              <a:schemeClr val="tx1">
                <a:lumMod val="65000"/>
                <a:lumOff val="35000"/>
              </a:schemeClr>
            </a:solidFill>
          </a:ln>
        </p:spPr>
      </p:pic>
      <p:sp>
        <p:nvSpPr>
          <p:cNvPr id="14" name="TextBox 13">
            <a:extLst>
              <a:ext uri="{FF2B5EF4-FFF2-40B4-BE49-F238E27FC236}">
                <a16:creationId xmlns:a16="http://schemas.microsoft.com/office/drawing/2014/main" id="{F299724C-03E2-49AB-85F2-D8BD9F514D3F}"/>
              </a:ext>
            </a:extLst>
          </p:cNvPr>
          <p:cNvSpPr txBox="1"/>
          <p:nvPr/>
        </p:nvSpPr>
        <p:spPr>
          <a:xfrm>
            <a:off x="7836959" y="1278826"/>
            <a:ext cx="4209170" cy="3323987"/>
          </a:xfrm>
          <a:prstGeom prst="rect">
            <a:avLst/>
          </a:prstGeom>
          <a:noFill/>
        </p:spPr>
        <p:txBody>
          <a:bodyPr wrap="square" rtlCol="0">
            <a:spAutoFit/>
          </a:bodyPr>
          <a:lstStyle/>
          <a:p>
            <a:endParaRPr lang="en-AU" sz="1700" dirty="0">
              <a:latin typeface="Arial" panose="020B0604020202020204" pitchFamily="34" charset="0"/>
              <a:cs typeface="Arial" panose="020B0604020202020204" pitchFamily="34" charset="0"/>
            </a:endParaRPr>
          </a:p>
          <a:p>
            <a:endParaRPr lang="en-AU" sz="1700" dirty="0">
              <a:latin typeface="Arial" panose="020B0604020202020204" pitchFamily="34" charset="0"/>
              <a:cs typeface="Arial" panose="020B0604020202020204" pitchFamily="34" charset="0"/>
            </a:endParaRPr>
          </a:p>
          <a:p>
            <a:r>
              <a:rPr lang="en-AU" sz="1600" dirty="0">
                <a:latin typeface="Arial" panose="020B0604020202020204" pitchFamily="34" charset="0"/>
                <a:cs typeface="Arial" panose="020B0604020202020204" pitchFamily="34" charset="0"/>
              </a:rPr>
              <a:t>CPB Contractors have also created the Active 8 which is also rotated for workers and includes;</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Eyes on hands</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Tool &amp; PPE selection</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Eyes on path</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Assess area</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Line of fire</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Communication</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Look before moving</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Controlled physical movement</a:t>
            </a:r>
          </a:p>
        </p:txBody>
      </p:sp>
      <p:cxnSp>
        <p:nvCxnSpPr>
          <p:cNvPr id="16" name="Straight Arrow Connector 15">
            <a:extLst>
              <a:ext uri="{FF2B5EF4-FFF2-40B4-BE49-F238E27FC236}">
                <a16:creationId xmlns:a16="http://schemas.microsoft.com/office/drawing/2014/main" id="{60C2760B-D90B-4231-B229-755DA8DDDCFC}"/>
              </a:ext>
            </a:extLst>
          </p:cNvPr>
          <p:cNvCxnSpPr>
            <a:cxnSpLocks/>
          </p:cNvCxnSpPr>
          <p:nvPr/>
        </p:nvCxnSpPr>
        <p:spPr>
          <a:xfrm>
            <a:off x="6538825" y="3002787"/>
            <a:ext cx="922995"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12239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92782-5F89-4C7F-9A06-07CD94514333}"/>
              </a:ext>
            </a:extLst>
          </p:cNvPr>
          <p:cNvSpPr>
            <a:spLocks noGrp="1"/>
          </p:cNvSpPr>
          <p:nvPr>
            <p:ph type="title"/>
          </p:nvPr>
        </p:nvSpPr>
        <p:spPr>
          <a:xfrm>
            <a:off x="1333502" y="609600"/>
            <a:ext cx="8596668" cy="661060"/>
          </a:xfrm>
        </p:spPr>
        <p:txBody>
          <a:bodyPr>
            <a:normAutofit/>
          </a:bodyPr>
          <a:lstStyle/>
          <a:p>
            <a:r>
              <a:rPr lang="en-AU" dirty="0">
                <a:solidFill>
                  <a:schemeClr val="tx1"/>
                </a:solidFill>
                <a:latin typeface="Arial" panose="020B0604020202020204" pitchFamily="34" charset="0"/>
                <a:cs typeface="Arial" panose="020B0604020202020204" pitchFamily="34" charset="0"/>
              </a:rPr>
              <a:t>Saving Documentation</a:t>
            </a:r>
          </a:p>
        </p:txBody>
      </p:sp>
      <p:cxnSp>
        <p:nvCxnSpPr>
          <p:cNvPr id="17" name="Straight Arrow Connector 16">
            <a:extLst>
              <a:ext uri="{FF2B5EF4-FFF2-40B4-BE49-F238E27FC236}">
                <a16:creationId xmlns:a16="http://schemas.microsoft.com/office/drawing/2014/main" id="{B35F2FE1-B6B3-4BC2-AD19-9A187F3D7599}"/>
              </a:ext>
            </a:extLst>
          </p:cNvPr>
          <p:cNvCxnSpPr>
            <a:cxnSpLocks/>
          </p:cNvCxnSpPr>
          <p:nvPr/>
        </p:nvCxnSpPr>
        <p:spPr>
          <a:xfrm>
            <a:off x="6902844" y="2085278"/>
            <a:ext cx="1090358"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FEB35FF3-0544-4465-9B80-E98A70931916}"/>
              </a:ext>
            </a:extLst>
          </p:cNvPr>
          <p:cNvSpPr txBox="1"/>
          <p:nvPr/>
        </p:nvSpPr>
        <p:spPr>
          <a:xfrm>
            <a:off x="8318869" y="1880260"/>
            <a:ext cx="3787392" cy="3970318"/>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If any of the high risk Safety Essentials are updated by a qualified WHS Representative / Safety team, they can be found on our CMS intranet to be downloaded as needed</a:t>
            </a: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r>
              <a:rPr lang="en-AU" dirty="0">
                <a:latin typeface="Arial" panose="020B0604020202020204" pitchFamily="34" charset="0"/>
                <a:cs typeface="Arial" panose="020B0604020202020204" pitchFamily="34" charset="0"/>
              </a:rPr>
              <a:t>It is then saved on our network drive in date order.</a:t>
            </a:r>
          </a:p>
        </p:txBody>
      </p:sp>
      <p:cxnSp>
        <p:nvCxnSpPr>
          <p:cNvPr id="16" name="Straight Arrow Connector 15">
            <a:extLst>
              <a:ext uri="{FF2B5EF4-FFF2-40B4-BE49-F238E27FC236}">
                <a16:creationId xmlns:a16="http://schemas.microsoft.com/office/drawing/2014/main" id="{2864C78C-287B-4B99-97BF-A14DDA854795}"/>
              </a:ext>
            </a:extLst>
          </p:cNvPr>
          <p:cNvCxnSpPr>
            <a:cxnSpLocks/>
          </p:cNvCxnSpPr>
          <p:nvPr/>
        </p:nvCxnSpPr>
        <p:spPr>
          <a:xfrm>
            <a:off x="6902844" y="5362187"/>
            <a:ext cx="1090358"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92F6A7C2-7043-4595-9B27-1A027726A461}"/>
              </a:ext>
            </a:extLst>
          </p:cNvPr>
          <p:cNvPicPr>
            <a:picLocks noChangeAspect="1"/>
          </p:cNvPicPr>
          <p:nvPr/>
        </p:nvPicPr>
        <p:blipFill>
          <a:blip r:embed="rId2"/>
          <a:stretch>
            <a:fillRect/>
          </a:stretch>
        </p:blipFill>
        <p:spPr>
          <a:xfrm>
            <a:off x="586127" y="4907185"/>
            <a:ext cx="6124575" cy="1238250"/>
          </a:xfrm>
          <a:prstGeom prst="rect">
            <a:avLst/>
          </a:prstGeom>
        </p:spPr>
      </p:pic>
      <p:pic>
        <p:nvPicPr>
          <p:cNvPr id="10" name="Picture 9">
            <a:extLst>
              <a:ext uri="{FF2B5EF4-FFF2-40B4-BE49-F238E27FC236}">
                <a16:creationId xmlns:a16="http://schemas.microsoft.com/office/drawing/2014/main" id="{FD022ED0-AF41-4ED5-B601-A2E2CA446FB9}"/>
              </a:ext>
            </a:extLst>
          </p:cNvPr>
          <p:cNvPicPr>
            <a:picLocks noChangeAspect="1"/>
          </p:cNvPicPr>
          <p:nvPr/>
        </p:nvPicPr>
        <p:blipFill>
          <a:blip r:embed="rId3"/>
          <a:stretch>
            <a:fillRect/>
          </a:stretch>
        </p:blipFill>
        <p:spPr>
          <a:xfrm>
            <a:off x="452602" y="1741929"/>
            <a:ext cx="6124575" cy="2149123"/>
          </a:xfrm>
          <a:prstGeom prst="rect">
            <a:avLst/>
          </a:prstGeom>
        </p:spPr>
      </p:pic>
    </p:spTree>
    <p:extLst>
      <p:ext uri="{BB962C8B-B14F-4D97-AF65-F5344CB8AC3E}">
        <p14:creationId xmlns:p14="http://schemas.microsoft.com/office/powerpoint/2010/main" val="34264660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62" name="Group 161">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63" name="Straight Connector 162">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4" name="Straight Connector 163">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65"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6"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7" name="Isosceles Triangle 166">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8"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9"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0"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1" name="Isosceles Triangle 170">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2" name="Isosceles Triangle 171">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12" name="Picture 11">
            <a:extLst>
              <a:ext uri="{FF2B5EF4-FFF2-40B4-BE49-F238E27FC236}">
                <a16:creationId xmlns:a16="http://schemas.microsoft.com/office/drawing/2014/main" id="{4841CF16-5722-44DE-AA4F-EBE05FF34F49}"/>
              </a:ext>
            </a:extLst>
          </p:cNvPr>
          <p:cNvPicPr>
            <a:picLocks noChangeAspect="1"/>
          </p:cNvPicPr>
          <p:nvPr/>
        </p:nvPicPr>
        <p:blipFill rotWithShape="1">
          <a:blip r:embed="rId2"/>
          <a:srcRect l="17671" r="552" b="1"/>
          <a:stretch/>
        </p:blipFill>
        <p:spPr>
          <a:xfrm>
            <a:off x="1" y="10"/>
            <a:ext cx="12191999" cy="6857990"/>
          </a:xfrm>
          <a:prstGeom prst="rect">
            <a:avLst/>
          </a:prstGeom>
        </p:spPr>
      </p:pic>
      <p:sp>
        <p:nvSpPr>
          <p:cNvPr id="174" name="Isosceles Triangle 173">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6" name="Parallelogram 175">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78" name="Straight Connector 177">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80" name="Straight Connector 179">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82"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4"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6" name="Isosceles Triangle 185">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4704200" y="1678665"/>
            <a:ext cx="4569803" cy="2369131"/>
          </a:xfrm>
        </p:spPr>
        <p:txBody>
          <a:bodyPr vert="horz" lIns="91440" tIns="45720" rIns="91440" bIns="45720" rtlCol="0" anchor="b">
            <a:normAutofit/>
          </a:bodyPr>
          <a:lstStyle/>
          <a:p>
            <a:pPr algn="r"/>
            <a:r>
              <a:rPr lang="en-US" sz="5400" dirty="0"/>
              <a:t>Training</a:t>
            </a:r>
          </a:p>
        </p:txBody>
      </p:sp>
      <p:sp>
        <p:nvSpPr>
          <p:cNvPr id="188"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0"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2"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4" name="Isosceles Triangle 193">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8746457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000893" y="178674"/>
            <a:ext cx="11032810"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Training</a:t>
            </a:r>
          </a:p>
        </p:txBody>
      </p:sp>
      <p:sp>
        <p:nvSpPr>
          <p:cNvPr id="7" name="Rectangle 5">
            <a:extLst>
              <a:ext uri="{FF2B5EF4-FFF2-40B4-BE49-F238E27FC236}">
                <a16:creationId xmlns:a16="http://schemas.microsoft.com/office/drawing/2014/main" id="{35CAC4F3-3BF0-4F2C-90CF-7D4D4AD08076}"/>
              </a:ext>
            </a:extLst>
          </p:cNvPr>
          <p:cNvSpPr>
            <a:spLocks noChangeArrowheads="1"/>
          </p:cNvSpPr>
          <p:nvPr/>
        </p:nvSpPr>
        <p:spPr bwMode="auto">
          <a:xfrm>
            <a:off x="977053" y="913025"/>
            <a:ext cx="10631757" cy="1077218"/>
          </a:xfrm>
          <a:prstGeom prst="rect">
            <a:avLst/>
          </a:prstGeom>
          <a:noFill/>
          <a:ln w="9525">
            <a:noFill/>
            <a:miter lim="800000"/>
            <a:headEnd/>
            <a:tailEnd/>
          </a:ln>
        </p:spPr>
        <p:txBody>
          <a:bodyPr wrap="square">
            <a:spAutoFit/>
          </a:bodyPr>
          <a:lstStyle/>
          <a:p>
            <a:r>
              <a:rPr lang="en-AU" sz="1600" dirty="0">
                <a:latin typeface="Arial" panose="020B0604020202020204" pitchFamily="34" charset="0"/>
                <a:cs typeface="Arial" panose="020B0604020202020204" pitchFamily="34" charset="0"/>
              </a:rPr>
              <a:t>Training starts at the point of induction at CPB Contractors. We have just implemented a system called Damstra where all training modules and lessons are sent directly to all workers including, visitors, subcontractors, delivery drivers and permanent workers. These inductions and modules / lessons are designed to guide and inform each individual </a:t>
            </a:r>
            <a:r>
              <a:rPr lang="en-AU" sz="1600" b="1" dirty="0">
                <a:latin typeface="Arial" panose="020B0604020202020204" pitchFamily="34" charset="0"/>
                <a:cs typeface="Arial" panose="020B0604020202020204" pitchFamily="34" charset="0"/>
              </a:rPr>
              <a:t>before</a:t>
            </a:r>
            <a:r>
              <a:rPr lang="en-AU" sz="1600" dirty="0">
                <a:latin typeface="Arial" panose="020B0604020202020204" pitchFamily="34" charset="0"/>
                <a:cs typeface="Arial" panose="020B0604020202020204" pitchFamily="34" charset="0"/>
              </a:rPr>
              <a:t> they arrive at our work sites.</a:t>
            </a:r>
          </a:p>
        </p:txBody>
      </p:sp>
      <p:pic>
        <p:nvPicPr>
          <p:cNvPr id="11" name="Picture 10">
            <a:extLst>
              <a:ext uri="{FF2B5EF4-FFF2-40B4-BE49-F238E27FC236}">
                <a16:creationId xmlns:a16="http://schemas.microsoft.com/office/drawing/2014/main" id="{82A6125B-AAE5-EDA1-C40A-5A1C201F2540}"/>
              </a:ext>
            </a:extLst>
          </p:cNvPr>
          <p:cNvPicPr>
            <a:picLocks noChangeAspect="1"/>
          </p:cNvPicPr>
          <p:nvPr/>
        </p:nvPicPr>
        <p:blipFill>
          <a:blip r:embed="rId2"/>
          <a:stretch>
            <a:fillRect/>
          </a:stretch>
        </p:blipFill>
        <p:spPr>
          <a:xfrm>
            <a:off x="158297" y="2094689"/>
            <a:ext cx="3737157" cy="3133514"/>
          </a:xfrm>
          <a:prstGeom prst="rect">
            <a:avLst/>
          </a:prstGeom>
        </p:spPr>
      </p:pic>
      <p:pic>
        <p:nvPicPr>
          <p:cNvPr id="13" name="Picture 12">
            <a:extLst>
              <a:ext uri="{FF2B5EF4-FFF2-40B4-BE49-F238E27FC236}">
                <a16:creationId xmlns:a16="http://schemas.microsoft.com/office/drawing/2014/main" id="{C36E6FEC-CA2D-1DF7-0E87-FD758963E225}"/>
              </a:ext>
            </a:extLst>
          </p:cNvPr>
          <p:cNvPicPr>
            <a:picLocks noChangeAspect="1"/>
          </p:cNvPicPr>
          <p:nvPr/>
        </p:nvPicPr>
        <p:blipFill>
          <a:blip r:embed="rId3"/>
          <a:stretch>
            <a:fillRect/>
          </a:stretch>
        </p:blipFill>
        <p:spPr>
          <a:xfrm>
            <a:off x="2392524" y="3301001"/>
            <a:ext cx="3437001" cy="3133514"/>
          </a:xfrm>
          <a:prstGeom prst="rect">
            <a:avLst/>
          </a:prstGeom>
        </p:spPr>
      </p:pic>
      <p:pic>
        <p:nvPicPr>
          <p:cNvPr id="15" name="Picture 14">
            <a:extLst>
              <a:ext uri="{FF2B5EF4-FFF2-40B4-BE49-F238E27FC236}">
                <a16:creationId xmlns:a16="http://schemas.microsoft.com/office/drawing/2014/main" id="{8B821342-9932-9E5D-B3D2-20E30560A515}"/>
              </a:ext>
            </a:extLst>
          </p:cNvPr>
          <p:cNvPicPr>
            <a:picLocks noChangeAspect="1"/>
          </p:cNvPicPr>
          <p:nvPr/>
        </p:nvPicPr>
        <p:blipFill>
          <a:blip r:embed="rId4"/>
          <a:stretch>
            <a:fillRect/>
          </a:stretch>
        </p:blipFill>
        <p:spPr>
          <a:xfrm>
            <a:off x="5170070" y="3039809"/>
            <a:ext cx="3494007" cy="3133514"/>
          </a:xfrm>
          <a:prstGeom prst="rect">
            <a:avLst/>
          </a:prstGeom>
        </p:spPr>
      </p:pic>
      <p:pic>
        <p:nvPicPr>
          <p:cNvPr id="17" name="Picture 16">
            <a:extLst>
              <a:ext uri="{FF2B5EF4-FFF2-40B4-BE49-F238E27FC236}">
                <a16:creationId xmlns:a16="http://schemas.microsoft.com/office/drawing/2014/main" id="{492D0309-2625-D79F-3C35-90361F919A5E}"/>
              </a:ext>
            </a:extLst>
          </p:cNvPr>
          <p:cNvPicPr>
            <a:picLocks noChangeAspect="1"/>
          </p:cNvPicPr>
          <p:nvPr/>
        </p:nvPicPr>
        <p:blipFill>
          <a:blip r:embed="rId5"/>
          <a:stretch>
            <a:fillRect/>
          </a:stretch>
        </p:blipFill>
        <p:spPr>
          <a:xfrm>
            <a:off x="8410266" y="2094689"/>
            <a:ext cx="3623437" cy="2872322"/>
          </a:xfrm>
          <a:prstGeom prst="rect">
            <a:avLst/>
          </a:prstGeom>
        </p:spPr>
      </p:pic>
    </p:spTree>
    <p:extLst>
      <p:ext uri="{BB962C8B-B14F-4D97-AF65-F5344CB8AC3E}">
        <p14:creationId xmlns:p14="http://schemas.microsoft.com/office/powerpoint/2010/main" val="30767884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92782-5F89-4C7F-9A06-07CD94514333}"/>
              </a:ext>
            </a:extLst>
          </p:cNvPr>
          <p:cNvSpPr>
            <a:spLocks noGrp="1"/>
          </p:cNvSpPr>
          <p:nvPr>
            <p:ph type="title"/>
          </p:nvPr>
        </p:nvSpPr>
        <p:spPr>
          <a:xfrm>
            <a:off x="479503" y="330820"/>
            <a:ext cx="8596668" cy="583580"/>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Training Requirements</a:t>
            </a:r>
          </a:p>
        </p:txBody>
      </p:sp>
      <p:sp>
        <p:nvSpPr>
          <p:cNvPr id="14" name="TextBox 13">
            <a:extLst>
              <a:ext uri="{FF2B5EF4-FFF2-40B4-BE49-F238E27FC236}">
                <a16:creationId xmlns:a16="http://schemas.microsoft.com/office/drawing/2014/main" id="{F299724C-03E2-49AB-85F2-D8BD9F514D3F}"/>
              </a:ext>
            </a:extLst>
          </p:cNvPr>
          <p:cNvSpPr txBox="1"/>
          <p:nvPr/>
        </p:nvSpPr>
        <p:spPr>
          <a:xfrm>
            <a:off x="479503" y="1090190"/>
            <a:ext cx="10551849" cy="2862322"/>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With he help of Damstra, no person (including the public) is able to enter site unless competency assessments have been completed:</a:t>
            </a:r>
          </a:p>
          <a:p>
            <a:endParaRPr lang="en-AU"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All licences and other relevant qualifications have been submitted and approved via Damstra</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An Employee Competence Evaluation form has been completed by the worker and signed off by the employer</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Supervisor Observation Form has been completed before being able to work on site</a:t>
            </a:r>
          </a:p>
          <a:p>
            <a:pPr marL="285750" indent="-285750">
              <a:buFont typeface="Arial" panose="020B0604020202020204" pitchFamily="34" charset="0"/>
              <a:buChar char="•"/>
            </a:pPr>
            <a:endParaRPr lang="en-AU"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AF45B434-FF8E-4BF5-A958-C704B07D5452}"/>
              </a:ext>
            </a:extLst>
          </p:cNvPr>
          <p:cNvPicPr>
            <a:picLocks noChangeAspect="1"/>
          </p:cNvPicPr>
          <p:nvPr/>
        </p:nvPicPr>
        <p:blipFill>
          <a:blip r:embed="rId2"/>
          <a:stretch>
            <a:fillRect/>
          </a:stretch>
        </p:blipFill>
        <p:spPr>
          <a:xfrm>
            <a:off x="479503" y="3677039"/>
            <a:ext cx="4087205" cy="2482048"/>
          </a:xfrm>
          <a:prstGeom prst="rect">
            <a:avLst/>
          </a:prstGeom>
        </p:spPr>
      </p:pic>
      <p:pic>
        <p:nvPicPr>
          <p:cNvPr id="6" name="Picture 5">
            <a:extLst>
              <a:ext uri="{FF2B5EF4-FFF2-40B4-BE49-F238E27FC236}">
                <a16:creationId xmlns:a16="http://schemas.microsoft.com/office/drawing/2014/main" id="{659A35A8-9159-6F33-8CEB-2CB0F79BDA3A}"/>
              </a:ext>
            </a:extLst>
          </p:cNvPr>
          <p:cNvPicPr>
            <a:picLocks noChangeAspect="1"/>
          </p:cNvPicPr>
          <p:nvPr/>
        </p:nvPicPr>
        <p:blipFill>
          <a:blip r:embed="rId3"/>
          <a:stretch>
            <a:fillRect/>
          </a:stretch>
        </p:blipFill>
        <p:spPr>
          <a:xfrm>
            <a:off x="4959064" y="3677039"/>
            <a:ext cx="5679931" cy="2437310"/>
          </a:xfrm>
          <a:prstGeom prst="rect">
            <a:avLst/>
          </a:prstGeom>
        </p:spPr>
      </p:pic>
    </p:spTree>
    <p:extLst>
      <p:ext uri="{BB962C8B-B14F-4D97-AF65-F5344CB8AC3E}">
        <p14:creationId xmlns:p14="http://schemas.microsoft.com/office/powerpoint/2010/main" val="15413673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92782-5F89-4C7F-9A06-07CD94514333}"/>
              </a:ext>
            </a:extLst>
          </p:cNvPr>
          <p:cNvSpPr>
            <a:spLocks noGrp="1"/>
          </p:cNvSpPr>
          <p:nvPr>
            <p:ph type="title"/>
          </p:nvPr>
        </p:nvSpPr>
        <p:spPr>
          <a:xfrm>
            <a:off x="841133" y="431181"/>
            <a:ext cx="8596668" cy="583580"/>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Training and Education</a:t>
            </a:r>
          </a:p>
        </p:txBody>
      </p:sp>
      <p:sp>
        <p:nvSpPr>
          <p:cNvPr id="14" name="TextBox 13">
            <a:extLst>
              <a:ext uri="{FF2B5EF4-FFF2-40B4-BE49-F238E27FC236}">
                <a16:creationId xmlns:a16="http://schemas.microsoft.com/office/drawing/2014/main" id="{F299724C-03E2-49AB-85F2-D8BD9F514D3F}"/>
              </a:ext>
            </a:extLst>
          </p:cNvPr>
          <p:cNvSpPr txBox="1"/>
          <p:nvPr/>
        </p:nvSpPr>
        <p:spPr>
          <a:xfrm>
            <a:off x="841133" y="1278826"/>
            <a:ext cx="8470135" cy="2862322"/>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With the help of Damstra and being able to see any holes in our workers training requirements, we are able to book each worker into complete up to $1,500.00 worth of training each year. This, along with the grants from the QLD government (relating to large infrastructure projects) means, CPB Contractors is able to provide their staff with ongoing training and education in all areas, especially WHSMS and how to work safer.</a:t>
            </a:r>
          </a:p>
          <a:p>
            <a:endParaRPr lang="en-AU" dirty="0">
              <a:latin typeface="Arial" panose="020B0604020202020204" pitchFamily="34" charset="0"/>
              <a:cs typeface="Arial" panose="020B0604020202020204" pitchFamily="34" charset="0"/>
            </a:endParaRPr>
          </a:p>
          <a:p>
            <a:r>
              <a:rPr lang="en-AU" dirty="0">
                <a:latin typeface="Arial" panose="020B0604020202020204" pitchFamily="34" charset="0"/>
                <a:cs typeface="Arial" panose="020B0604020202020204" pitchFamily="34" charset="0"/>
              </a:rPr>
              <a:t>For any staff seeking training, please contract your direct line manager to discuss all </a:t>
            </a:r>
            <a:r>
              <a:rPr lang="en-AU">
                <a:latin typeface="Arial" panose="020B0604020202020204" pitchFamily="34" charset="0"/>
                <a:cs typeface="Arial" panose="020B0604020202020204" pitchFamily="34" charset="0"/>
              </a:rPr>
              <a:t>the options.</a:t>
            </a:r>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52642F0-2642-0FE9-35A3-FC2F572A91D0}"/>
              </a:ext>
            </a:extLst>
          </p:cNvPr>
          <p:cNvPicPr>
            <a:picLocks noChangeAspect="1"/>
          </p:cNvPicPr>
          <p:nvPr/>
        </p:nvPicPr>
        <p:blipFill>
          <a:blip r:embed="rId2"/>
          <a:stretch>
            <a:fillRect/>
          </a:stretch>
        </p:blipFill>
        <p:spPr>
          <a:xfrm>
            <a:off x="841133" y="4812896"/>
            <a:ext cx="5436618" cy="1038704"/>
          </a:xfrm>
          <a:prstGeom prst="rect">
            <a:avLst/>
          </a:prstGeom>
        </p:spPr>
      </p:pic>
      <p:pic>
        <p:nvPicPr>
          <p:cNvPr id="7" name="Picture 6">
            <a:extLst>
              <a:ext uri="{FF2B5EF4-FFF2-40B4-BE49-F238E27FC236}">
                <a16:creationId xmlns:a16="http://schemas.microsoft.com/office/drawing/2014/main" id="{8C2887B5-EDA3-318E-00B5-6400BABC86FB}"/>
              </a:ext>
            </a:extLst>
          </p:cNvPr>
          <p:cNvPicPr>
            <a:picLocks noChangeAspect="1"/>
          </p:cNvPicPr>
          <p:nvPr/>
        </p:nvPicPr>
        <p:blipFill>
          <a:blip r:embed="rId3"/>
          <a:stretch>
            <a:fillRect/>
          </a:stretch>
        </p:blipFill>
        <p:spPr>
          <a:xfrm>
            <a:off x="7473730" y="4055756"/>
            <a:ext cx="1572590" cy="1800437"/>
          </a:xfrm>
          <a:prstGeom prst="rect">
            <a:avLst/>
          </a:prstGeom>
        </p:spPr>
      </p:pic>
    </p:spTree>
    <p:extLst>
      <p:ext uri="{BB962C8B-B14F-4D97-AF65-F5344CB8AC3E}">
        <p14:creationId xmlns:p14="http://schemas.microsoft.com/office/powerpoint/2010/main" val="38500030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77B0160-1FE8-4CBD-8042-E1B88EF537A1}"/>
              </a:ext>
            </a:extLst>
          </p:cNvPr>
          <p:cNvPicPr>
            <a:picLocks noChangeAspect="1"/>
          </p:cNvPicPr>
          <p:nvPr/>
        </p:nvPicPr>
        <p:blipFill rotWithShape="1">
          <a:blip r:embed="rId2"/>
          <a:srcRect l="9091" t="9892"/>
          <a:stretch/>
        </p:blipFill>
        <p:spPr>
          <a:xfrm>
            <a:off x="1" y="10"/>
            <a:ext cx="12191999" cy="6857990"/>
          </a:xfrm>
          <a:prstGeom prst="rect">
            <a:avLst/>
          </a:prstGeom>
        </p:spPr>
      </p:pic>
      <p:sp>
        <p:nvSpPr>
          <p:cNvPr id="10" name="Isosceles Triangle 9">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Parallelogram 11">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Isosceles Triangle 21">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Content Placeholder 1">
            <a:extLst>
              <a:ext uri="{FF2B5EF4-FFF2-40B4-BE49-F238E27FC236}">
                <a16:creationId xmlns:a16="http://schemas.microsoft.com/office/drawing/2014/main" id="{FD583C9B-CF1B-4478-A45C-D73B88B40A30}"/>
              </a:ext>
            </a:extLst>
          </p:cNvPr>
          <p:cNvSpPr>
            <a:spLocks noGrp="1"/>
          </p:cNvSpPr>
          <p:nvPr>
            <p:ph type="ctrTitle"/>
          </p:nvPr>
        </p:nvSpPr>
        <p:spPr>
          <a:xfrm>
            <a:off x="4286928" y="2003502"/>
            <a:ext cx="5664292" cy="1677911"/>
          </a:xfrm>
        </p:spPr>
        <p:txBody>
          <a:bodyPr>
            <a:normAutofit/>
          </a:bodyPr>
          <a:lstStyle/>
          <a:p>
            <a:pPr algn="ctr">
              <a:lnSpc>
                <a:spcPct val="90000"/>
              </a:lnSpc>
            </a:pPr>
            <a:r>
              <a:rPr lang="en-US" sz="5000" dirty="0">
                <a:latin typeface="Arial" panose="020B0604020202020204" pitchFamily="34" charset="0"/>
                <a:cs typeface="Arial" panose="020B0604020202020204" pitchFamily="34" charset="0"/>
              </a:rPr>
              <a:t>Feedback &amp; Recommendations</a:t>
            </a:r>
          </a:p>
        </p:txBody>
      </p:sp>
      <p:sp>
        <p:nvSpPr>
          <p:cNvPr id="24"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Isosceles Triangle 29">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702220225"/>
      </p:ext>
    </p:extLst>
  </p:cSld>
  <p:clrMapOvr>
    <a:masterClrMapping/>
  </p:clrMapOvr>
</p:sld>
</file>

<file path=ppt/theme/theme1.xml><?xml version="1.0" encoding="utf-8"?>
<a:theme xmlns:a="http://schemas.openxmlformats.org/drawingml/2006/main" name="Facet">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1247</TotalTime>
  <Words>3430</Words>
  <Application>Microsoft Office PowerPoint</Application>
  <PresentationFormat>Widescreen</PresentationFormat>
  <Paragraphs>262</Paragraphs>
  <Slides>35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Arial Narrow</vt:lpstr>
      <vt:lpstr>Calibri</vt:lpstr>
      <vt:lpstr>Symbol</vt:lpstr>
      <vt:lpstr>Trebuchet MS</vt:lpstr>
      <vt:lpstr>Wingdings 3</vt:lpstr>
      <vt:lpstr>Facet</vt:lpstr>
      <vt:lpstr>Work Health and Safety Management Systems –  WHSMS Plan Plant Yard</vt:lpstr>
      <vt:lpstr>Our Mission and Principles</vt:lpstr>
      <vt:lpstr>Legislative Framework</vt:lpstr>
      <vt:lpstr>References</vt:lpstr>
      <vt:lpstr>PCBUs Duties, Rights and Obligations – Work Health Safety Act (Cth) 2011 </vt:lpstr>
      <vt:lpstr>PCBUs Duties, Rights and Obligations – Work Health Safety Act (QLD) 2011 </vt:lpstr>
      <vt:lpstr>PCBUs Duties, Rights and Obligations – Code of Practice 2018</vt:lpstr>
      <vt:lpstr>PCBUs Duties, Rights and Obligations – Occupation Health and Safety Management Systems – AS/NZS ISO 45001:2018</vt:lpstr>
      <vt:lpstr>PCBUs Duties, Rights and Obligations – Guidance Material</vt:lpstr>
      <vt:lpstr>PCBUs Duties, Rights and Obligations – Organisational Requirements </vt:lpstr>
      <vt:lpstr>PCBUs Duties, Rights and Obligations – Organisational Requirements </vt:lpstr>
      <vt:lpstr>Injury Management Plan</vt:lpstr>
      <vt:lpstr>Injury Management</vt:lpstr>
      <vt:lpstr>Injury Management</vt:lpstr>
      <vt:lpstr>Injury Management Policy and Procedure</vt:lpstr>
      <vt:lpstr>Return to Work Plan</vt:lpstr>
      <vt:lpstr>Return to Work Plan</vt:lpstr>
      <vt:lpstr>Return to Work Plan</vt:lpstr>
      <vt:lpstr>Return to Work Policy and Procedure</vt:lpstr>
      <vt:lpstr>Emergency Procedures</vt:lpstr>
      <vt:lpstr>Emergency Procedures</vt:lpstr>
      <vt:lpstr>PowerPoint Presentation</vt:lpstr>
      <vt:lpstr>PowerPoint Presentation</vt:lpstr>
      <vt:lpstr>PowerPoint Presentation</vt:lpstr>
      <vt:lpstr>Saving Documentation</vt:lpstr>
      <vt:lpstr>Specific WHS Requirements – Safety Essentials</vt:lpstr>
      <vt:lpstr>Specific WHS Requirements – Safety Essentials</vt:lpstr>
      <vt:lpstr>Safety Essentials – One HSE Culture</vt:lpstr>
      <vt:lpstr>Safety Essentials – CPB Contractors Policies</vt:lpstr>
      <vt:lpstr>Saving Documentation</vt:lpstr>
      <vt:lpstr>Training</vt:lpstr>
      <vt:lpstr>Training</vt:lpstr>
      <vt:lpstr>Training Requirements</vt:lpstr>
      <vt:lpstr>Training and Education</vt:lpstr>
      <vt:lpstr>Feedback &amp; Recommendations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Working In Around Mobile Plant</dc:title>
  <dc:creator>Jane, Caroline</dc:creator>
  <cp:lastModifiedBy>Jane, Caroline</cp:lastModifiedBy>
  <cp:revision>97</cp:revision>
  <dcterms:created xsi:type="dcterms:W3CDTF">2023-01-19T04:47:45Z</dcterms:created>
  <dcterms:modified xsi:type="dcterms:W3CDTF">2023-04-21T05:45:36Z</dcterms:modified>
</cp:coreProperties>
</file>