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8"/>
  </p:notesMasterIdLst>
  <p:sldIdLst>
    <p:sldId id="256" r:id="rId2"/>
    <p:sldId id="257" r:id="rId3"/>
    <p:sldId id="265" r:id="rId4"/>
    <p:sldId id="291" r:id="rId5"/>
    <p:sldId id="365" r:id="rId6"/>
    <p:sldId id="358" r:id="rId7"/>
    <p:sldId id="353" r:id="rId8"/>
    <p:sldId id="336" r:id="rId9"/>
    <p:sldId id="339" r:id="rId10"/>
    <p:sldId id="338" r:id="rId11"/>
    <p:sldId id="344" r:id="rId12"/>
    <p:sldId id="345" r:id="rId13"/>
    <p:sldId id="328" r:id="rId14"/>
    <p:sldId id="332" r:id="rId15"/>
    <p:sldId id="334" r:id="rId16"/>
    <p:sldId id="378" r:id="rId17"/>
    <p:sldId id="337" r:id="rId18"/>
    <p:sldId id="382" r:id="rId19"/>
    <p:sldId id="368" r:id="rId20"/>
    <p:sldId id="369" r:id="rId21"/>
    <p:sldId id="366" r:id="rId22"/>
    <p:sldId id="380" r:id="rId23"/>
    <p:sldId id="305" r:id="rId24"/>
    <p:sldId id="381" r:id="rId25"/>
    <p:sldId id="383" r:id="rId26"/>
    <p:sldId id="352" r:id="rId27"/>
    <p:sldId id="349" r:id="rId28"/>
    <p:sldId id="350" r:id="rId29"/>
    <p:sldId id="370" r:id="rId30"/>
    <p:sldId id="372" r:id="rId31"/>
    <p:sldId id="373" r:id="rId32"/>
    <p:sldId id="375" r:id="rId33"/>
    <p:sldId id="374" r:id="rId34"/>
    <p:sldId id="377" r:id="rId35"/>
    <p:sldId id="376" r:id="rId36"/>
    <p:sldId id="351"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ristina Kucan" initials="KK" lastIdx="1" clrIdx="0">
    <p:extLst>
      <p:ext uri="{19B8F6BF-5375-455C-9EA6-DF929625EA0E}">
        <p15:presenceInfo xmlns:p15="http://schemas.microsoft.com/office/powerpoint/2012/main" userId="b8e2ef203b489c4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C711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86" d="100"/>
          <a:sy n="86" d="100"/>
        </p:scale>
        <p:origin x="65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624BE4-FDA7-4076-B064-F92EF40F244C}" type="datetimeFigureOut">
              <a:rPr lang="en-AU" smtClean="0"/>
              <a:t>14/07/2023</a:t>
            </a:fld>
            <a:endParaRPr lang="en-AU"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FA620A-E4A3-4157-8047-C987DEDC4EFA}" type="slidenum">
              <a:rPr lang="en-AU" smtClean="0"/>
              <a:t>‹#›</a:t>
            </a:fld>
            <a:endParaRPr lang="en-AU" dirty="0"/>
          </a:p>
        </p:txBody>
      </p:sp>
    </p:spTree>
    <p:extLst>
      <p:ext uri="{BB962C8B-B14F-4D97-AF65-F5344CB8AC3E}">
        <p14:creationId xmlns:p14="http://schemas.microsoft.com/office/powerpoint/2010/main" val="1022368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6A0C179-86E3-4663-8CE1-0D1CA22AB472}" type="datetimeFigureOut">
              <a:rPr lang="en-AU" smtClean="0"/>
              <a:t>14/07/2023</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1503125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A0C179-86E3-4663-8CE1-0D1CA22AB472}" type="datetimeFigureOut">
              <a:rPr lang="en-AU" smtClean="0"/>
              <a:t>14/07/2023</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1548832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14/07/2023</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7660219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A0C179-86E3-4663-8CE1-0D1CA22AB472}" type="datetimeFigureOut">
              <a:rPr lang="en-AU" smtClean="0"/>
              <a:t>14/07/2023</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1093730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6A0C179-86E3-4663-8CE1-0D1CA22AB472}" type="datetimeFigureOut">
              <a:rPr lang="en-AU" smtClean="0"/>
              <a:t>14/07/2023</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19593759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6A0C179-86E3-4663-8CE1-0D1CA22AB472}" type="datetimeFigureOut">
              <a:rPr lang="en-AU" smtClean="0"/>
              <a:t>14/07/2023</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1536822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A0C179-86E3-4663-8CE1-0D1CA22AB472}" type="datetimeFigureOut">
              <a:rPr lang="en-AU" smtClean="0"/>
              <a:t>14/07/2023</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3554068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6A0C179-86E3-4663-8CE1-0D1CA22AB472}" type="datetimeFigureOut">
              <a:rPr lang="en-AU" smtClean="0"/>
              <a:t>14/07/2023</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29150807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6A0C179-86E3-4663-8CE1-0D1CA22AB472}" type="datetimeFigureOut">
              <a:rPr lang="en-AU" smtClean="0"/>
              <a:t>14/07/2023</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3745035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14/07/2023</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3771109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14/07/2023</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6287385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14/07/2023</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15773296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14/07/2023</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613609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14/07/2023</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85824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A0C179-86E3-4663-8CE1-0D1CA22AB472}" type="datetimeFigureOut">
              <a:rPr lang="en-AU" smtClean="0"/>
              <a:t>14/07/2023</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31814867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A0C179-86E3-4663-8CE1-0D1CA22AB472}" type="datetimeFigureOut">
              <a:rPr lang="en-AU" smtClean="0"/>
              <a:t>14/07/2023</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dirty="0"/>
          </a:p>
        </p:txBody>
      </p:sp>
    </p:spTree>
    <p:extLst>
      <p:ext uri="{BB962C8B-B14F-4D97-AF65-F5344CB8AC3E}">
        <p14:creationId xmlns:p14="http://schemas.microsoft.com/office/powerpoint/2010/main" val="2528177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6A0C179-86E3-4663-8CE1-0D1CA22AB472}" type="datetimeFigureOut">
              <a:rPr lang="en-AU" smtClean="0"/>
              <a:t>14/07/2023</a:t>
            </a:fld>
            <a:endParaRPr lang="en-AU"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ECD346C-3DA5-4DD0-A6F4-8A2626CB5051}" type="slidenum">
              <a:rPr lang="en-AU" smtClean="0"/>
              <a:t>‹#›</a:t>
            </a:fld>
            <a:endParaRPr lang="en-AU" dirty="0"/>
          </a:p>
        </p:txBody>
      </p:sp>
    </p:spTree>
    <p:extLst>
      <p:ext uri="{BB962C8B-B14F-4D97-AF65-F5344CB8AC3E}">
        <p14:creationId xmlns:p14="http://schemas.microsoft.com/office/powerpoint/2010/main" val="7090454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comcare.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6" Type="http://schemas.openxmlformats.org/officeDocument/2006/relationships/hyperlink" Target="https://ablis.business.gov.au/" TargetMode="External"/><Relationship Id="rId5" Type="http://schemas.openxmlformats.org/officeDocument/2006/relationships/hyperlink" Target="https://www.worksafe.qld.gov.au/" TargetMode="External"/><Relationship Id="rId4" Type="http://schemas.openxmlformats.org/officeDocument/2006/relationships/hyperlink" Target="https://www.safeworkaustralia.gov.au/"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CCFF8934-DB11-472F-BDF3-2AC260C6CCCA}"/>
              </a:ext>
            </a:extLst>
          </p:cNvPr>
          <p:cNvPicPr>
            <a:picLocks noChangeAspect="1"/>
          </p:cNvPicPr>
          <p:nvPr/>
        </p:nvPicPr>
        <p:blipFill rotWithShape="1">
          <a:blip r:embed="rId2"/>
          <a:srcRect l="9091" t="15724" b="16095"/>
          <a:stretch/>
        </p:blipFill>
        <p:spPr>
          <a:xfrm>
            <a:off x="83128" y="-18515"/>
            <a:ext cx="12191999" cy="6857990"/>
          </a:xfrm>
          <a:prstGeom prst="rect">
            <a:avLst/>
          </a:prstGeom>
        </p:spPr>
      </p:pic>
      <p:sp>
        <p:nvSpPr>
          <p:cNvPr id="35" name="Isosceles Triangle 34">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7" name="Parallelogram 36">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cxnSp>
        <p:nvCxnSpPr>
          <p:cNvPr id="39" name="Straight Connector 38">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3"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5"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Isosceles Triangle 46">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9"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51"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3"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5" name="Isosceles Triangle 54">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Content Placeholder 1">
            <a:extLst>
              <a:ext uri="{FF2B5EF4-FFF2-40B4-BE49-F238E27FC236}">
                <a16:creationId xmlns:a16="http://schemas.microsoft.com/office/drawing/2014/main" id="{FD583C9B-CF1B-4478-A45C-D73B88B40A30}"/>
              </a:ext>
            </a:extLst>
          </p:cNvPr>
          <p:cNvSpPr>
            <a:spLocks noGrp="1"/>
          </p:cNvSpPr>
          <p:nvPr>
            <p:ph type="ctrTitle"/>
          </p:nvPr>
        </p:nvSpPr>
        <p:spPr>
          <a:xfrm>
            <a:off x="3266222" y="1396455"/>
            <a:ext cx="6477911" cy="3822165"/>
          </a:xfrm>
        </p:spPr>
        <p:txBody>
          <a:bodyPr>
            <a:noAutofit/>
          </a:bodyPr>
          <a:lstStyle/>
          <a:p>
            <a:pPr>
              <a:lnSpc>
                <a:spcPct val="90000"/>
              </a:lnSpc>
            </a:pPr>
            <a:r>
              <a:rPr lang="en-US" sz="5500" dirty="0">
                <a:latin typeface="Arial" panose="020B0604020202020204" pitchFamily="34" charset="0"/>
                <a:cs typeface="Arial" panose="020B0604020202020204" pitchFamily="34" charset="0"/>
              </a:rPr>
              <a:t>Work Health and Safety Non-Compliance from contractors (2)</a:t>
            </a:r>
          </a:p>
        </p:txBody>
      </p:sp>
    </p:spTree>
    <p:extLst>
      <p:ext uri="{BB962C8B-B14F-4D97-AF65-F5344CB8AC3E}">
        <p14:creationId xmlns:p14="http://schemas.microsoft.com/office/powerpoint/2010/main" val="4111677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292390"/>
            <a:ext cx="8596668" cy="594732"/>
          </a:xfrm>
        </p:spPr>
        <p:txBody>
          <a:bodyPr>
            <a:normAutofit fontScale="90000"/>
          </a:bodyPr>
          <a:lstStyle/>
          <a:p>
            <a:r>
              <a:rPr lang="en-AU" dirty="0">
                <a:solidFill>
                  <a:schemeClr val="tx1"/>
                </a:solidFill>
              </a:rPr>
              <a:t>Our </a:t>
            </a:r>
            <a:r>
              <a:rPr lang="en-AU" dirty="0">
                <a:solidFill>
                  <a:schemeClr val="tx1"/>
                </a:solidFill>
                <a:latin typeface="Arial" panose="020B0604020202020204" pitchFamily="34" charset="0"/>
                <a:cs typeface="Arial" panose="020B0604020202020204" pitchFamily="34" charset="0"/>
              </a:rPr>
              <a:t>Mission</a:t>
            </a:r>
            <a:r>
              <a:rPr lang="en-AU" dirty="0">
                <a:solidFill>
                  <a:schemeClr val="tx1"/>
                </a:solidFill>
              </a:rPr>
              <a:t> and Principles</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8943E752-ACBB-4D7C-A400-E0E0904D342F}"/>
              </a:ext>
            </a:extLst>
          </p:cNvPr>
          <p:cNvPicPr>
            <a:picLocks noChangeAspect="1"/>
          </p:cNvPicPr>
          <p:nvPr/>
        </p:nvPicPr>
        <p:blipFill>
          <a:blip r:embed="rId2"/>
          <a:stretch>
            <a:fillRect/>
          </a:stretch>
        </p:blipFill>
        <p:spPr>
          <a:xfrm>
            <a:off x="1285643" y="887122"/>
            <a:ext cx="9620713" cy="5569434"/>
          </a:xfrm>
          <a:prstGeom prst="rect">
            <a:avLst/>
          </a:prstGeom>
        </p:spPr>
      </p:pic>
    </p:spTree>
    <p:extLst>
      <p:ext uri="{BB962C8B-B14F-4D97-AF65-F5344CB8AC3E}">
        <p14:creationId xmlns:p14="http://schemas.microsoft.com/office/powerpoint/2010/main" val="37521599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345943"/>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Legislative Framework</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7" name="Picture 6">
            <a:extLst>
              <a:ext uri="{FF2B5EF4-FFF2-40B4-BE49-F238E27FC236}">
                <a16:creationId xmlns:a16="http://schemas.microsoft.com/office/drawing/2014/main" id="{307DBEA8-1D8E-4566-9DF1-5DFF054DA086}"/>
              </a:ext>
            </a:extLst>
          </p:cNvPr>
          <p:cNvPicPr>
            <a:picLocks noChangeAspect="1"/>
          </p:cNvPicPr>
          <p:nvPr/>
        </p:nvPicPr>
        <p:blipFill>
          <a:blip r:embed="rId2"/>
          <a:stretch>
            <a:fillRect/>
          </a:stretch>
        </p:blipFill>
        <p:spPr>
          <a:xfrm>
            <a:off x="2948513" y="927723"/>
            <a:ext cx="6057081" cy="5584334"/>
          </a:xfrm>
          <a:prstGeom prst="rect">
            <a:avLst/>
          </a:prstGeom>
        </p:spPr>
      </p:pic>
    </p:spTree>
    <p:extLst>
      <p:ext uri="{BB962C8B-B14F-4D97-AF65-F5344CB8AC3E}">
        <p14:creationId xmlns:p14="http://schemas.microsoft.com/office/powerpoint/2010/main" val="2408138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345943"/>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References</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TextBox 7">
            <a:extLst>
              <a:ext uri="{FF2B5EF4-FFF2-40B4-BE49-F238E27FC236}">
                <a16:creationId xmlns:a16="http://schemas.microsoft.com/office/drawing/2014/main" id="{EDDD7885-75A8-4E3E-B483-36E63EACFD7B}"/>
              </a:ext>
            </a:extLst>
          </p:cNvPr>
          <p:cNvSpPr txBox="1"/>
          <p:nvPr/>
        </p:nvSpPr>
        <p:spPr>
          <a:xfrm>
            <a:off x="1333502" y="1232052"/>
            <a:ext cx="10409765" cy="4903907"/>
          </a:xfrm>
          <a:prstGeom prst="rect">
            <a:avLst/>
          </a:prstGeom>
          <a:noFill/>
        </p:spPr>
        <p:txBody>
          <a:bodyPr wrap="square">
            <a:spAutoFit/>
          </a:bodyPr>
          <a:lstStyle/>
          <a:p>
            <a:pPr algn="l"/>
            <a:r>
              <a:rPr lang="en-AU" dirty="0">
                <a:effectLst/>
                <a:latin typeface="Arial" panose="020B0604020202020204" pitchFamily="34" charset="0"/>
                <a:ea typeface="Times New Roman" panose="02020603050405020304" pitchFamily="18" charset="0"/>
                <a:cs typeface="Arial" panose="020B0604020202020204" pitchFamily="34" charset="0"/>
              </a:rPr>
              <a:t>Work Health and Safety Act 2011: </a:t>
            </a:r>
            <a:r>
              <a:rPr lang="en-AU"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a:t>
            </a:r>
            <a:r>
              <a:rPr lang="en-AU"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endParaRPr>
          </a:p>
          <a:p>
            <a:pPr algn="l"/>
            <a:r>
              <a:rPr lang="en-AU" dirty="0">
                <a:effectLst/>
                <a:latin typeface="Arial" panose="020B0604020202020204" pitchFamily="34" charset="0"/>
                <a:ea typeface="Times New Roman" panose="02020603050405020304" pitchFamily="18" charset="0"/>
              </a:rPr>
              <a:t>Occupation health and safety management systems (OHSMS) - AS/NZS ISO 45001:2018: </a:t>
            </a:r>
            <a:r>
              <a:rPr lang="en-AU" dirty="0">
                <a:effectLst/>
                <a:latin typeface="Arial" panose="020B0604020202020204" pitchFamily="34" charset="0"/>
                <a:ea typeface="Times New Roman" panose="02020603050405020304" pitchFamily="18" charset="0"/>
                <a:hlinkClick r:id="rId3"/>
              </a:rPr>
              <a:t>https://www.comcare.gov.au/</a:t>
            </a:r>
            <a:r>
              <a:rPr lang="en-AU" dirty="0">
                <a:effectLst/>
                <a:latin typeface="Arial" panose="020B0604020202020204" pitchFamily="34" charset="0"/>
                <a:ea typeface="Times New Roman" panose="02020603050405020304" pitchFamily="18" charset="0"/>
              </a:rPr>
              <a:t> </a:t>
            </a:r>
            <a:endParaRPr lang="en-AU"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dirty="0">
                <a:effectLst/>
                <a:latin typeface="Arial" panose="020B0604020202020204" pitchFamily="34" charset="0"/>
                <a:ea typeface="Times New Roman" panose="02020603050405020304" pitchFamily="18" charset="0"/>
                <a:cs typeface="Arial" panose="020B0604020202020204" pitchFamily="34" charset="0"/>
              </a:rPr>
              <a:t>Work Health and Safety (Construction Work) Code of Practice 2018: </a:t>
            </a:r>
            <a:r>
              <a:rPr lang="en-AU"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dirty="0">
                <a:effectLst/>
                <a:latin typeface="Arial" panose="020B0604020202020204" pitchFamily="34" charset="0"/>
                <a:ea typeface="Times New Roman" panose="02020603050405020304" pitchFamily="18" charset="0"/>
                <a:cs typeface="Arial" panose="020B0604020202020204" pitchFamily="34" charset="0"/>
              </a:rPr>
              <a:t>Model Code of Practice (Construction Work) 2018: SafeWork Australia: </a:t>
            </a:r>
            <a:r>
              <a:rPr lang="en-AU"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https://www.safeworkaustralia.gov.au/</a:t>
            </a:r>
            <a:r>
              <a:rPr lang="en-AU" dirty="0">
                <a:effectLst/>
                <a:latin typeface="Arial" panose="020B0604020202020204" pitchFamily="34" charset="0"/>
                <a:ea typeface="Times New Roman" panose="02020603050405020304" pitchFamily="18" charset="0"/>
                <a:cs typeface="Arial" panose="020B0604020202020204" pitchFamily="34" charset="0"/>
              </a:rPr>
              <a:t> </a:t>
            </a:r>
          </a:p>
          <a:p>
            <a:pPr>
              <a:spcAft>
                <a:spcPts val="800"/>
              </a:spcAft>
            </a:pPr>
            <a:r>
              <a:rPr lang="en-AU" dirty="0">
                <a:effectLst/>
                <a:latin typeface="Arial" panose="020B0604020202020204" pitchFamily="34" charset="0"/>
                <a:ea typeface="Calibri" panose="020F0502020204030204" pitchFamily="34" charset="0"/>
                <a:cs typeface="Arial" panose="020B0604020202020204" pitchFamily="34" charset="0"/>
              </a:rPr>
              <a:t>WorkSafe Qld: </a:t>
            </a:r>
            <a:r>
              <a:rPr lang="en-AU" dirty="0">
                <a:latin typeface="Arial" panose="020B0604020202020204" pitchFamily="34" charset="0"/>
                <a:cs typeface="Arial" panose="020B0604020202020204" pitchFamily="34" charset="0"/>
                <a:hlinkClick r:id="rId5"/>
              </a:rPr>
              <a:t>Home | WorkSafe.qld.gov.au</a:t>
            </a:r>
            <a:endParaRPr lang="en-AU" dirty="0">
              <a:latin typeface="Arial" panose="020B0604020202020204" pitchFamily="34" charset="0"/>
              <a:cs typeface="Arial" panose="020B0604020202020204" pitchFamily="34" charset="0"/>
            </a:endParaRPr>
          </a:p>
          <a:p>
            <a:pPr algn="l"/>
            <a:r>
              <a:rPr lang="en-AU" dirty="0">
                <a:effectLst/>
                <a:latin typeface="Arial" panose="020B0604020202020204" pitchFamily="34" charset="0"/>
                <a:ea typeface="Times New Roman" panose="02020603050405020304" pitchFamily="18" charset="0"/>
                <a:cs typeface="Arial" panose="020B0604020202020204" pitchFamily="34" charset="0"/>
              </a:rPr>
              <a:t>Managing the risks of falls at workplaces code of practice 2021: </a:t>
            </a:r>
            <a:r>
              <a:rPr lang="en-AU"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5"/>
              </a:rPr>
              <a:t>https://www.worksafe.qld.gov.au/</a:t>
            </a:r>
            <a:r>
              <a:rPr lang="en-AU"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dirty="0">
                <a:effectLst/>
                <a:latin typeface="Arial" panose="020B0604020202020204" pitchFamily="34" charset="0"/>
                <a:ea typeface="Times New Roman" panose="02020603050405020304" pitchFamily="18" charset="0"/>
                <a:cs typeface="Arial" panose="020B0604020202020204" pitchFamily="34" charset="0"/>
              </a:rPr>
              <a:t>How to manage work health and safety risks code of practice 2021: </a:t>
            </a:r>
            <a:r>
              <a:rPr lang="en-AU"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5"/>
              </a:rPr>
              <a:t>https://www.worksafe.qld.gov.au/</a:t>
            </a:r>
            <a:r>
              <a:rPr lang="en-AU" dirty="0">
                <a:effectLst/>
                <a:latin typeface="Arial" panose="020B0604020202020204" pitchFamily="34" charset="0"/>
                <a:ea typeface="Times New Roman" panose="02020603050405020304" pitchFamily="18" charset="0"/>
                <a:cs typeface="Arial" panose="020B0604020202020204" pitchFamily="34" charset="0"/>
              </a:rPr>
              <a:t>  </a:t>
            </a:r>
            <a:endParaRPr lang="en-AU" dirty="0">
              <a:latin typeface="Arial" panose="020B0604020202020204" pitchFamily="34" charset="0"/>
              <a:cs typeface="Arial" panose="020B0604020202020204" pitchFamily="34" charset="0"/>
            </a:endParaRPr>
          </a:p>
          <a:p>
            <a:pPr>
              <a:spcAft>
                <a:spcPts val="800"/>
              </a:spcAft>
            </a:pPr>
            <a:r>
              <a:rPr lang="en-AU" altLang="en-US" dirty="0">
                <a:latin typeface="Arial" panose="020B0604020202020204" pitchFamily="34" charset="0"/>
                <a:cs typeface="Arial" panose="020B0604020202020204" pitchFamily="34" charset="0"/>
              </a:rPr>
              <a:t>Fire &amp; Rescue Act: </a:t>
            </a:r>
            <a:r>
              <a:rPr lang="en-AU" altLang="en-US" dirty="0">
                <a:latin typeface="Arial" panose="020B0604020202020204" pitchFamily="34" charset="0"/>
                <a:cs typeface="Arial" panose="020B0604020202020204" pitchFamily="34" charset="0"/>
                <a:hlinkClick r:id="rId2"/>
              </a:rPr>
              <a:t>https://www.legislation.qld.gov.au/</a:t>
            </a:r>
            <a:endParaRPr lang="en-AU" altLang="en-US" dirty="0">
              <a:latin typeface="Arial" panose="020B0604020202020204" pitchFamily="34" charset="0"/>
              <a:cs typeface="Arial" panose="020B0604020202020204" pitchFamily="34" charset="0"/>
            </a:endParaRPr>
          </a:p>
          <a:p>
            <a:pPr>
              <a:spcAft>
                <a:spcPts val="800"/>
              </a:spcAft>
            </a:pPr>
            <a:r>
              <a:rPr lang="en-AU" altLang="en-US" dirty="0">
                <a:latin typeface="Arial" panose="020B0604020202020204" pitchFamily="34" charset="0"/>
                <a:cs typeface="Arial" panose="020B0604020202020204" pitchFamily="34" charset="0"/>
              </a:rPr>
              <a:t>Building Fire Safety Regulation 2008: </a:t>
            </a:r>
            <a:r>
              <a:rPr lang="en-AU" altLang="en-US" dirty="0">
                <a:latin typeface="Arial" panose="020B0604020202020204" pitchFamily="34" charset="0"/>
                <a:cs typeface="Arial" panose="020B0604020202020204" pitchFamily="34" charset="0"/>
                <a:hlinkClick r:id="rId2"/>
              </a:rPr>
              <a:t>https://www.legislation.qld.gov.au/</a:t>
            </a:r>
            <a:endParaRPr lang="en-AU" altLang="en-US" dirty="0">
              <a:latin typeface="Arial" panose="020B0604020202020204" pitchFamily="34" charset="0"/>
              <a:cs typeface="Arial" panose="020B0604020202020204" pitchFamily="34" charset="0"/>
            </a:endParaRPr>
          </a:p>
          <a:p>
            <a:pPr>
              <a:spcAft>
                <a:spcPts val="800"/>
              </a:spcAft>
            </a:pPr>
            <a:r>
              <a:rPr lang="en-AU" altLang="en-US" dirty="0">
                <a:latin typeface="Arial" panose="020B0604020202020204" pitchFamily="34" charset="0"/>
                <a:cs typeface="Arial" panose="020B0604020202020204" pitchFamily="34" charset="0"/>
              </a:rPr>
              <a:t>Planning for emergencies in facilities, AS/NZS 3745: </a:t>
            </a:r>
            <a:r>
              <a:rPr lang="en-AU" altLang="en-US" dirty="0">
                <a:latin typeface="Arial" panose="020B0604020202020204" pitchFamily="34" charset="0"/>
                <a:cs typeface="Arial" panose="020B0604020202020204" pitchFamily="34" charset="0"/>
                <a:hlinkClick r:id="rId6"/>
              </a:rPr>
              <a:t>https://ablis.business.gov.au/</a:t>
            </a:r>
            <a:r>
              <a:rPr lang="en-AU" altLang="en-US" dirty="0">
                <a:latin typeface="Arial" panose="020B0604020202020204" pitchFamily="34" charset="0"/>
                <a:cs typeface="Arial" panose="020B0604020202020204" pitchFamily="34" charset="0"/>
              </a:rPr>
              <a:t> </a:t>
            </a:r>
            <a:endParaRPr lang="en-AU" dirty="0">
              <a:effectLst/>
              <a:latin typeface="Arial" panose="020B0604020202020204" pitchFamily="34" charset="0"/>
              <a:ea typeface="Calibri" panose="020F0502020204030204" pitchFamily="34" charset="0"/>
              <a:cs typeface="Arial" panose="020B0604020202020204" pitchFamily="34" charset="0"/>
            </a:endParaRPr>
          </a:p>
          <a:p>
            <a:r>
              <a:rPr lang="en-AU" dirty="0">
                <a:effectLst/>
                <a:latin typeface="Arial" panose="020B0604020202020204" pitchFamily="34" charset="0"/>
                <a:ea typeface="Calibri" panose="020F0502020204030204" pitchFamily="34" charset="0"/>
                <a:cs typeface="Arial" panose="020B0604020202020204" pitchFamily="34" charset="0"/>
              </a:rPr>
              <a:t>CPB Contractors CMS internal policies and procedures: internal home intranet </a:t>
            </a:r>
          </a:p>
          <a:p>
            <a:pPr algn="l"/>
            <a:endParaRPr lang="en-AU" sz="16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7498086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747132" y="293992"/>
            <a:ext cx="10917044"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Contractors Duties &amp; Rights – Where to find them</a:t>
            </a:r>
          </a:p>
        </p:txBody>
      </p:sp>
      <p:sp>
        <p:nvSpPr>
          <p:cNvPr id="3" name="TextBox 2">
            <a:extLst>
              <a:ext uri="{FF2B5EF4-FFF2-40B4-BE49-F238E27FC236}">
                <a16:creationId xmlns:a16="http://schemas.microsoft.com/office/drawing/2014/main" id="{95608E3D-5A7F-4869-849C-77347B4F1434}"/>
              </a:ext>
            </a:extLst>
          </p:cNvPr>
          <p:cNvSpPr txBox="1"/>
          <p:nvPr/>
        </p:nvSpPr>
        <p:spPr>
          <a:xfrm>
            <a:off x="747132" y="1028343"/>
            <a:ext cx="10996135" cy="5632311"/>
          </a:xfrm>
          <a:prstGeom prst="rect">
            <a:avLst/>
          </a:prstGeom>
          <a:noFill/>
        </p:spPr>
        <p:txBody>
          <a:bodyPr wrap="square" rtlCol="0">
            <a:spAutoFit/>
          </a:bodyPr>
          <a:lstStyle/>
          <a:p>
            <a:r>
              <a:rPr lang="en-AU" b="1" dirty="0">
                <a:latin typeface="Arial" panose="020B0604020202020204" pitchFamily="34" charset="0"/>
                <a:cs typeface="Arial" panose="020B0604020202020204" pitchFamily="34" charset="0"/>
              </a:rPr>
              <a:t>Workers Duties:</a:t>
            </a:r>
          </a:p>
          <a:p>
            <a:pPr marL="342900" lvl="0" indent="-342900" algn="l">
              <a:buFont typeface="Symbol" panose="05050102010706020507" pitchFamily="18" charset="2"/>
              <a:buChar char=""/>
            </a:pPr>
            <a:r>
              <a:rPr lang="en-AU" dirty="0">
                <a:effectLst/>
                <a:latin typeface="Arial" panose="020B0604020202020204" pitchFamily="34" charset="0"/>
                <a:ea typeface="Times New Roman" panose="02020603050405020304" pitchFamily="18" charset="0"/>
                <a:cs typeface="Arial" panose="020B0604020202020204" pitchFamily="34" charset="0"/>
              </a:rPr>
              <a:t>Take reasonable care for their own safety and health, take steps to ensure their actions or omissions do not harm the health and safety of others</a:t>
            </a:r>
          </a:p>
          <a:p>
            <a:pPr marL="342900" lvl="0" indent="-342900" algn="l">
              <a:buFont typeface="Symbol" panose="05050102010706020507" pitchFamily="18" charset="2"/>
              <a:buChar char=""/>
            </a:pPr>
            <a:r>
              <a:rPr lang="en-AU" dirty="0">
                <a:effectLst/>
                <a:latin typeface="Arial" panose="020B0604020202020204" pitchFamily="34" charset="0"/>
                <a:ea typeface="Times New Roman" panose="02020603050405020304" pitchFamily="18" charset="0"/>
                <a:cs typeface="Arial" panose="020B0604020202020204" pitchFamily="34" charset="0"/>
              </a:rPr>
              <a:t>Comply, if able, with any reasonable instruction from the person conducting business</a:t>
            </a:r>
          </a:p>
          <a:p>
            <a:pPr marL="342900" lvl="0" indent="-342900" algn="l">
              <a:buFont typeface="Symbol" panose="05050102010706020507" pitchFamily="18" charset="2"/>
              <a:buChar char=""/>
            </a:pPr>
            <a:r>
              <a:rPr lang="en-AU" dirty="0">
                <a:effectLst/>
                <a:latin typeface="Arial" panose="020B0604020202020204" pitchFamily="34" charset="0"/>
                <a:ea typeface="Times New Roman" panose="02020603050405020304" pitchFamily="18" charset="0"/>
                <a:cs typeface="Arial" panose="020B0604020202020204" pitchFamily="34" charset="0"/>
              </a:rPr>
              <a:t>Cooperate with any policy or procedure that is reasonable, from the person conducting business regarding health or safety that the worker/s has been told about</a:t>
            </a:r>
          </a:p>
          <a:p>
            <a:pPr lvl="0" algn="l"/>
            <a:endParaRPr lang="en-AU" dirty="0">
              <a:latin typeface="Arial" panose="020B0604020202020204" pitchFamily="34" charset="0"/>
              <a:ea typeface="Times New Roman" panose="02020603050405020304" pitchFamily="18" charset="0"/>
              <a:cs typeface="Arial" panose="020B0604020202020204" pitchFamily="34" charset="0"/>
            </a:endParaRPr>
          </a:p>
          <a:p>
            <a:pPr lvl="0" algn="l"/>
            <a:r>
              <a:rPr lang="en-AU" sz="1800" dirty="0">
                <a:effectLst/>
                <a:latin typeface="Arial" panose="020B0604020202020204" pitchFamily="34" charset="0"/>
                <a:ea typeface="Times New Roman" panose="02020603050405020304" pitchFamily="18" charset="0"/>
                <a:cs typeface="Arial" panose="020B0604020202020204" pitchFamily="34" charset="0"/>
              </a:rPr>
              <a:t>Work Health and Safety Regulation 2011, section 28; Work Health and Safety (Construction work) Code of Practice 2015, Section 2.3 &amp; 2.4; Work Health and Safety Act 2011, Section 84</a:t>
            </a:r>
          </a:p>
          <a:p>
            <a:endParaRPr lang="en-AU" b="1" dirty="0">
              <a:latin typeface="Arial" panose="020B0604020202020204" pitchFamily="34" charset="0"/>
              <a:cs typeface="Arial" panose="020B0604020202020204" pitchFamily="34" charset="0"/>
            </a:endParaRPr>
          </a:p>
          <a:p>
            <a:r>
              <a:rPr lang="en-AU" b="1" dirty="0">
                <a:latin typeface="Arial" panose="020B0604020202020204" pitchFamily="34" charset="0"/>
                <a:cs typeface="Arial" panose="020B0604020202020204" pitchFamily="34" charset="0"/>
              </a:rPr>
              <a:t>Workers Rights:</a:t>
            </a:r>
          </a:p>
          <a:p>
            <a:pPr marL="342900" lvl="0" indent="-342900" algn="l">
              <a:buFont typeface="Symbol" panose="05050102010706020507" pitchFamily="18" charset="2"/>
              <a:buChar char=""/>
            </a:pPr>
            <a:r>
              <a:rPr lang="en-AU" dirty="0">
                <a:effectLst/>
                <a:latin typeface="Arial" panose="020B0604020202020204" pitchFamily="34" charset="0"/>
                <a:ea typeface="Times New Roman" panose="02020603050405020304" pitchFamily="18" charset="0"/>
                <a:cs typeface="Arial" panose="020B0604020202020204" pitchFamily="34" charset="0"/>
              </a:rPr>
              <a:t>A worker may refuse to carry out or cease work if the worker has a genuine concern that the work could expose them to serious risk or the workers’ health and safety, from contact with an immediate hazard</a:t>
            </a:r>
          </a:p>
          <a:p>
            <a:pPr marL="342900" lvl="0" indent="-342900" algn="l">
              <a:buFont typeface="Symbol" panose="05050102010706020507" pitchFamily="18" charset="2"/>
              <a:buChar char=""/>
            </a:pPr>
            <a:r>
              <a:rPr lang="en-AU" dirty="0">
                <a:effectLst/>
                <a:latin typeface="Arial" panose="020B0604020202020204" pitchFamily="34" charset="0"/>
                <a:ea typeface="Times New Roman" panose="02020603050405020304" pitchFamily="18" charset="0"/>
                <a:cs typeface="Arial" panose="020B0604020202020204" pitchFamily="34" charset="0"/>
              </a:rPr>
              <a:t>The right to a safe and healthy workplace, include safe machinery and structures</a:t>
            </a:r>
          </a:p>
          <a:p>
            <a:pPr marL="342900" lvl="0" indent="-342900" algn="l">
              <a:buFont typeface="Symbol" panose="05050102010706020507" pitchFamily="18" charset="2"/>
              <a:buChar char=""/>
            </a:pPr>
            <a:r>
              <a:rPr lang="en-AU" dirty="0">
                <a:effectLst/>
                <a:latin typeface="Arial" panose="020B0604020202020204" pitchFamily="34" charset="0"/>
                <a:ea typeface="Times New Roman" panose="02020603050405020304" pitchFamily="18" charset="0"/>
                <a:cs typeface="Arial" panose="020B0604020202020204" pitchFamily="34" charset="0"/>
              </a:rPr>
              <a:t>Workers’ compensation</a:t>
            </a:r>
          </a:p>
          <a:p>
            <a:pPr marL="342900" lvl="0" indent="-342900" algn="l">
              <a:buFont typeface="Symbol" panose="05050102010706020507" pitchFamily="18" charset="2"/>
              <a:buChar char=""/>
            </a:pPr>
            <a:r>
              <a:rPr lang="en-AU" dirty="0">
                <a:effectLst/>
                <a:latin typeface="Arial" panose="020B0604020202020204" pitchFamily="34" charset="0"/>
                <a:ea typeface="Times New Roman" panose="02020603050405020304" pitchFamily="18" charset="0"/>
                <a:cs typeface="Arial" panose="020B0604020202020204" pitchFamily="34" charset="0"/>
              </a:rPr>
              <a:t>Be given training</a:t>
            </a:r>
          </a:p>
          <a:p>
            <a:pPr marL="342900" lvl="0" indent="-342900" algn="l">
              <a:buFont typeface="Symbol" panose="05050102010706020507" pitchFamily="18" charset="2"/>
              <a:buChar char=""/>
            </a:pPr>
            <a:r>
              <a:rPr lang="en-AU" dirty="0">
                <a:effectLst/>
                <a:latin typeface="Arial" panose="020B0604020202020204" pitchFamily="34" charset="0"/>
                <a:ea typeface="Times New Roman" panose="02020603050405020304" pitchFamily="18" charset="0"/>
                <a:cs typeface="Arial" panose="020B0604020202020204" pitchFamily="34" charset="0"/>
              </a:rPr>
              <a:t>Consultation about safety in the workplace</a:t>
            </a:r>
          </a:p>
          <a:p>
            <a:pPr lvl="0" algn="l"/>
            <a:endParaRPr lang="en-AU" dirty="0">
              <a:latin typeface="Arial" panose="020B0604020202020204" pitchFamily="34" charset="0"/>
              <a:ea typeface="Times New Roman" panose="02020603050405020304" pitchFamily="18" charset="0"/>
              <a:cs typeface="Arial" panose="020B0604020202020204" pitchFamily="34" charset="0"/>
            </a:endParaRPr>
          </a:p>
          <a:p>
            <a:r>
              <a:rPr lang="en-AU" sz="1800" dirty="0">
                <a:effectLst/>
                <a:latin typeface="Arial" panose="020B0604020202020204" pitchFamily="34" charset="0"/>
                <a:ea typeface="Times New Roman" panose="02020603050405020304" pitchFamily="18" charset="0"/>
                <a:cs typeface="Arial" panose="020B0604020202020204" pitchFamily="34" charset="0"/>
              </a:rPr>
              <a:t>Worksafe Qld; Work Health and Safety Regulation 2011, section 83-89</a:t>
            </a:r>
          </a:p>
          <a:p>
            <a:pPr lvl="0" algn="l"/>
            <a:endParaRPr lang="en-AU"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4148762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739699" y="359166"/>
            <a:ext cx="11452301" cy="1067221"/>
          </a:xfrm>
        </p:spPr>
        <p:txBody>
          <a:bodyPr>
            <a:normAutofit/>
          </a:bodyPr>
          <a:lstStyle/>
          <a:p>
            <a:r>
              <a:rPr lang="en-AU" dirty="0">
                <a:solidFill>
                  <a:schemeClr val="tx1"/>
                </a:solidFill>
                <a:latin typeface="Arial" panose="020B0604020202020204" pitchFamily="34" charset="0"/>
                <a:cs typeface="Arial" panose="020B0604020202020204" pitchFamily="34" charset="0"/>
              </a:rPr>
              <a:t>Contractors Obligations - Where to find them</a:t>
            </a:r>
          </a:p>
        </p:txBody>
      </p:sp>
      <p:sp>
        <p:nvSpPr>
          <p:cNvPr id="7" name="TextBox 6">
            <a:extLst>
              <a:ext uri="{FF2B5EF4-FFF2-40B4-BE49-F238E27FC236}">
                <a16:creationId xmlns:a16="http://schemas.microsoft.com/office/drawing/2014/main" id="{A25654FD-E743-44DE-A1E9-DB6D28C9AF0F}"/>
              </a:ext>
            </a:extLst>
          </p:cNvPr>
          <p:cNvSpPr txBox="1"/>
          <p:nvPr/>
        </p:nvSpPr>
        <p:spPr>
          <a:xfrm>
            <a:off x="635620" y="1143522"/>
            <a:ext cx="10816681" cy="5355312"/>
          </a:xfrm>
          <a:prstGeom prst="rect">
            <a:avLst/>
          </a:prstGeom>
          <a:noFill/>
        </p:spPr>
        <p:txBody>
          <a:bodyPr wrap="square">
            <a:spAutoFit/>
          </a:bodyPr>
          <a:lstStyle/>
          <a:p>
            <a:pPr lvl="0" algn="l"/>
            <a:r>
              <a:rPr lang="en-AU" sz="1800" dirty="0">
                <a:effectLst/>
                <a:latin typeface="Arial" panose="020B0604020202020204" pitchFamily="34" charset="0"/>
                <a:ea typeface="Times New Roman" panose="02020603050405020304" pitchFamily="18" charset="0"/>
                <a:cs typeface="Arial" panose="020B0604020202020204" pitchFamily="34" charset="0"/>
              </a:rPr>
              <a:t>Workers Obligations: </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Arial" panose="020B0604020202020204" pitchFamily="34" charset="0"/>
              </a:rPr>
              <a:t>Take reasonable care of yourself and others</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Arial" panose="020B0604020202020204" pitchFamily="34" charset="0"/>
              </a:rPr>
              <a:t>Follow WHS instructions</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Arial" panose="020B0604020202020204" pitchFamily="34" charset="0"/>
              </a:rPr>
              <a:t>Follow workplace WHS polices and procedures</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Arial" panose="020B0604020202020204" pitchFamily="34" charset="0"/>
              </a:rPr>
              <a:t>Work safely</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Arial" panose="020B0604020202020204" pitchFamily="34" charset="0"/>
              </a:rPr>
              <a:t>Use personal protective equipment (PPE) as correctly trained and not mistreat anything provided for your health and safety at work.</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Arial" panose="020B0604020202020204" pitchFamily="34" charset="0"/>
              </a:rPr>
              <a:t>Report injuries and unsafe situations to a supervisor or health and safety representative</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Arial" panose="020B0604020202020204" pitchFamily="34" charset="0"/>
              </a:rPr>
              <a:t>Construction card induction training card must be available for inspection</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Workers must comply with, so far as is reasonable, instructions given by the PCBU to comply with WHS laws</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Cooperate with any reasonable procedure or policy from the PCBU regarding health and safety in the workplace</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Respond to incidents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Provide first aid</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Help investigators / investigations</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Implement risk control measures</a:t>
            </a:r>
            <a:endParaRPr lang="en-AU" sz="1800" dirty="0">
              <a:effectLst/>
              <a:latin typeface="Arial" panose="020B0604020202020204" pitchFamily="34" charset="0"/>
              <a:ea typeface="Times New Roman" panose="02020603050405020304" pitchFamily="18" charset="0"/>
              <a:cs typeface="Arial" panose="020B0604020202020204" pitchFamily="34" charset="0"/>
            </a:endParaRPr>
          </a:p>
          <a:p>
            <a:pPr lvl="0" algn="l"/>
            <a:endParaRPr lang="en-AU" sz="1800" dirty="0">
              <a:effectLst/>
              <a:latin typeface="Arial" panose="020B0604020202020204" pitchFamily="34" charset="0"/>
              <a:ea typeface="Times New Roman" panose="02020603050405020304" pitchFamily="18" charset="0"/>
              <a:cs typeface="Arial" panose="020B0604020202020204" pitchFamily="34" charset="0"/>
            </a:endParaRPr>
          </a:p>
          <a:p>
            <a:pPr lvl="0" algn="l"/>
            <a:r>
              <a:rPr lang="en-AU" sz="1800" dirty="0">
                <a:effectLst/>
                <a:latin typeface="Arial" panose="020B0604020202020204" pitchFamily="34" charset="0"/>
                <a:ea typeface="Times New Roman" panose="02020603050405020304" pitchFamily="18" charset="0"/>
                <a:cs typeface="Arial" panose="020B0604020202020204" pitchFamily="34" charset="0"/>
              </a:rPr>
              <a:t>Worksafe Qld; Work Health and Safety (Construction work) Code of Practice 2015, Section 2.3</a:t>
            </a:r>
          </a:p>
        </p:txBody>
      </p:sp>
    </p:spTree>
    <p:extLst>
      <p:ext uri="{BB962C8B-B14F-4D97-AF65-F5344CB8AC3E}">
        <p14:creationId xmlns:p14="http://schemas.microsoft.com/office/powerpoint/2010/main" val="33376178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964117" y="344274"/>
            <a:ext cx="9930624" cy="527824"/>
          </a:xfrm>
        </p:spPr>
        <p:txBody>
          <a:bodyPr>
            <a:noAutofit/>
          </a:bodyPr>
          <a:lstStyle/>
          <a:p>
            <a:r>
              <a:rPr lang="en-AU" sz="3200" dirty="0">
                <a:solidFill>
                  <a:schemeClr val="tx1"/>
                </a:solidFill>
                <a:latin typeface="Arial" panose="020B0604020202020204" pitchFamily="34" charset="0"/>
                <a:cs typeface="Arial" panose="020B0604020202020204" pitchFamily="34" charset="0"/>
              </a:rPr>
              <a:t>PCBUs Duties, Rights and Obligations –</a:t>
            </a:r>
            <a:br>
              <a:rPr lang="en-AU" sz="3200" dirty="0">
                <a:solidFill>
                  <a:schemeClr val="tx1"/>
                </a:solidFill>
                <a:latin typeface="Arial" panose="020B0604020202020204" pitchFamily="34" charset="0"/>
                <a:cs typeface="Arial" panose="020B0604020202020204" pitchFamily="34" charset="0"/>
              </a:rPr>
            </a:br>
            <a:r>
              <a:rPr lang="en-AU" sz="3200" dirty="0">
                <a:solidFill>
                  <a:schemeClr val="tx1"/>
                </a:solidFill>
                <a:latin typeface="Arial" panose="020B0604020202020204" pitchFamily="34" charset="0"/>
                <a:cs typeface="Arial" panose="020B0604020202020204" pitchFamily="34" charset="0"/>
              </a:rPr>
              <a:t>Work Health Safety Act 2011 </a:t>
            </a:r>
            <a:endParaRPr lang="en-AU" sz="3200" dirty="0"/>
          </a:p>
        </p:txBody>
      </p:sp>
      <p:sp>
        <p:nvSpPr>
          <p:cNvPr id="9" name="TextBox 8">
            <a:extLst>
              <a:ext uri="{FF2B5EF4-FFF2-40B4-BE49-F238E27FC236}">
                <a16:creationId xmlns:a16="http://schemas.microsoft.com/office/drawing/2014/main" id="{62D87004-2638-49DD-92D7-B1D14C737D6A}"/>
              </a:ext>
            </a:extLst>
          </p:cNvPr>
          <p:cNvSpPr txBox="1"/>
          <p:nvPr/>
        </p:nvSpPr>
        <p:spPr>
          <a:xfrm>
            <a:off x="964117" y="1624299"/>
            <a:ext cx="10263766" cy="4708981"/>
          </a:xfrm>
          <a:prstGeom prst="rect">
            <a:avLst/>
          </a:prstGeom>
          <a:noFill/>
        </p:spPr>
        <p:txBody>
          <a:bodyPr wrap="square">
            <a:spAutoFit/>
          </a:bodyPr>
          <a:lstStyle/>
          <a:p>
            <a:pPr algn="l"/>
            <a:r>
              <a:rPr lang="en-AU" sz="2000" dirty="0">
                <a:effectLst/>
                <a:latin typeface="Arial" panose="020B0604020202020204" pitchFamily="34" charset="0"/>
                <a:ea typeface="Times New Roman" panose="02020603050405020304" pitchFamily="18" charset="0"/>
                <a:cs typeface="Times New Roman" panose="02020603050405020304" pitchFamily="18" charset="0"/>
              </a:rPr>
              <a:t>The PCBU, as the primary duty of care, so far as is reasonably practicable:</a:t>
            </a:r>
          </a:p>
          <a:p>
            <a:pPr algn="l"/>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2000" dirty="0">
                <a:effectLst/>
                <a:latin typeface="Arial" panose="020B0604020202020204" pitchFamily="34" charset="0"/>
                <a:ea typeface="Times New Roman" panose="02020603050405020304" pitchFamily="18" charset="0"/>
                <a:cs typeface="Times New Roman" panose="02020603050405020304" pitchFamily="18" charset="0"/>
              </a:rPr>
              <a:t>Ensure the health and safety of workers</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2000" dirty="0">
                <a:effectLst/>
                <a:latin typeface="Arial" panose="020B0604020202020204" pitchFamily="34" charset="0"/>
                <a:ea typeface="Times New Roman" panose="02020603050405020304" pitchFamily="18" charset="0"/>
                <a:cs typeface="Times New Roman" panose="02020603050405020304" pitchFamily="18" charset="0"/>
              </a:rPr>
              <a:t>Provide procedures and policies regarding health and safety in the workplace</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2000" dirty="0">
                <a:effectLst/>
                <a:latin typeface="Arial" panose="020B0604020202020204" pitchFamily="34" charset="0"/>
                <a:ea typeface="Times New Roman" panose="02020603050405020304" pitchFamily="18" charset="0"/>
                <a:cs typeface="Times New Roman" panose="02020603050405020304" pitchFamily="18" charset="0"/>
              </a:rPr>
              <a:t>Implement risk control measures</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2000" dirty="0">
                <a:effectLst/>
                <a:latin typeface="Arial" panose="020B0604020202020204" pitchFamily="34" charset="0"/>
                <a:ea typeface="Times New Roman" panose="02020603050405020304" pitchFamily="18" charset="0"/>
                <a:cs typeface="Times New Roman" panose="02020603050405020304" pitchFamily="18" charset="0"/>
              </a:rPr>
              <a:t>Respond to incidents </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2000" dirty="0">
                <a:effectLst/>
                <a:latin typeface="Arial" panose="020B0604020202020204" pitchFamily="34" charset="0"/>
                <a:ea typeface="Times New Roman" panose="02020603050405020304" pitchFamily="18" charset="0"/>
                <a:cs typeface="Times New Roman" panose="02020603050405020304" pitchFamily="18" charset="0"/>
              </a:rPr>
              <a:t>Provide first aid</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2000" dirty="0">
                <a:effectLst/>
                <a:latin typeface="Arial" panose="020B0604020202020204" pitchFamily="34" charset="0"/>
                <a:ea typeface="Times New Roman" panose="02020603050405020304" pitchFamily="18" charset="0"/>
                <a:cs typeface="Times New Roman" panose="02020603050405020304" pitchFamily="18" charset="0"/>
              </a:rPr>
              <a:t>Help investigators / investigations</a:t>
            </a:r>
          </a:p>
          <a:p>
            <a:pPr lvl="0" algn="l"/>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2000" dirty="0">
                <a:effectLst/>
                <a:latin typeface="Arial" panose="020B0604020202020204" pitchFamily="34" charset="0"/>
                <a:ea typeface="Times New Roman" panose="02020603050405020304" pitchFamily="18" charset="0"/>
                <a:cs typeface="Times New Roman" panose="02020603050405020304" pitchFamily="18" charset="0"/>
              </a:rPr>
              <a:t>Notify the regulator if:</a:t>
            </a:r>
          </a:p>
          <a:p>
            <a:pPr algn="l"/>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2000" dirty="0">
                <a:effectLst/>
                <a:latin typeface="Arial" panose="020B0604020202020204" pitchFamily="34" charset="0"/>
                <a:ea typeface="Times New Roman" panose="02020603050405020304" pitchFamily="18" charset="0"/>
                <a:cs typeface="Times New Roman" panose="02020603050405020304" pitchFamily="18" charset="0"/>
              </a:rPr>
              <a:t>Death occurs</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2000" dirty="0">
                <a:effectLst/>
                <a:latin typeface="Arial" panose="020B0604020202020204" pitchFamily="34" charset="0"/>
                <a:ea typeface="Times New Roman" panose="02020603050405020304" pitchFamily="18" charset="0"/>
                <a:cs typeface="Times New Roman" panose="02020603050405020304" pitchFamily="18" charset="0"/>
              </a:rPr>
              <a:t>Serious injury or illness</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2000" dirty="0">
                <a:effectLst/>
                <a:latin typeface="Arial" panose="020B0604020202020204" pitchFamily="34" charset="0"/>
                <a:ea typeface="Times New Roman" panose="02020603050405020304" pitchFamily="18" charset="0"/>
                <a:cs typeface="Times New Roman" panose="02020603050405020304" pitchFamily="18" charset="0"/>
              </a:rPr>
              <a:t>Dangerous incident</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2000" dirty="0">
                <a:effectLst/>
                <a:latin typeface="Arial" panose="020B0604020202020204" pitchFamily="34" charset="0"/>
                <a:ea typeface="Times New Roman" panose="02020603050405020304" pitchFamily="18" charset="0"/>
                <a:cs typeface="Times New Roman" panose="02020603050405020304" pitchFamily="18" charset="0"/>
              </a:rPr>
              <a:t>Preserve sites where the incident/s occur</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88188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964117" y="344274"/>
            <a:ext cx="9930624" cy="527824"/>
          </a:xfrm>
        </p:spPr>
        <p:txBody>
          <a:bodyPr>
            <a:noAutofit/>
          </a:bodyPr>
          <a:lstStyle/>
          <a:p>
            <a:r>
              <a:rPr lang="en-AU" sz="3200" dirty="0">
                <a:solidFill>
                  <a:schemeClr val="tx1"/>
                </a:solidFill>
                <a:latin typeface="Arial" panose="020B0604020202020204" pitchFamily="34" charset="0"/>
                <a:cs typeface="Arial" panose="020B0604020202020204" pitchFamily="34" charset="0"/>
              </a:rPr>
              <a:t>PCBUs Duties, Rights and Obligations – Work Health Safety Act (QLD) 2011 </a:t>
            </a:r>
            <a:endParaRPr lang="en-AU" sz="3200" dirty="0"/>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TextBox 8">
            <a:extLst>
              <a:ext uri="{FF2B5EF4-FFF2-40B4-BE49-F238E27FC236}">
                <a16:creationId xmlns:a16="http://schemas.microsoft.com/office/drawing/2014/main" id="{62D87004-2638-49DD-92D7-B1D14C737D6A}"/>
              </a:ext>
            </a:extLst>
          </p:cNvPr>
          <p:cNvSpPr txBox="1"/>
          <p:nvPr/>
        </p:nvSpPr>
        <p:spPr>
          <a:xfrm>
            <a:off x="964117" y="1356670"/>
            <a:ext cx="10263766" cy="5509200"/>
          </a:xfrm>
          <a:prstGeom prst="rect">
            <a:avLst/>
          </a:prstGeom>
          <a:noFill/>
        </p:spPr>
        <p:txBody>
          <a:bodyPr wrap="square">
            <a:spAutoFit/>
          </a:bodyPr>
          <a:lstStyle/>
          <a:p>
            <a:pPr algn="l"/>
            <a:r>
              <a:rPr lang="en-AU" sz="1600" dirty="0">
                <a:effectLst/>
                <a:latin typeface="Arial" panose="020B0604020202020204" pitchFamily="34" charset="0"/>
                <a:ea typeface="Times New Roman" panose="02020603050405020304" pitchFamily="18" charset="0"/>
                <a:cs typeface="Times New Roman" panose="02020603050405020304" pitchFamily="18" charset="0"/>
              </a:rPr>
              <a:t>The WHS Act 2011 (qld) is very similar to the WHS Act Cth, however it is specified to qld only. It has been established to help protect the workers (and all other people who may be affected) well-being whilst at work. </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600" dirty="0">
                <a:effectLst/>
                <a:latin typeface="Arial" panose="020B0604020202020204" pitchFamily="34" charset="0"/>
                <a:ea typeface="Times New Roman" panose="02020603050405020304" pitchFamily="18" charset="0"/>
                <a:cs typeface="Times New Roman" panose="02020603050405020304" pitchFamily="18" charset="0"/>
              </a:rPr>
              <a:t>It clearly defines duties for all workers, including taking reasonable care for their own health and safety and the health and safety of others both during work and during work breaks while they are at the workplace of the PCBU. The WHS Act of QLD has also added an exceptions section under number 34 regarding volunteers and rules regarding manslaughter.</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600" dirty="0">
                <a:effectLst/>
                <a:latin typeface="Arial" panose="020B0604020202020204" pitchFamily="34" charset="0"/>
                <a:ea typeface="Times New Roman" panose="02020603050405020304" pitchFamily="18" charset="0"/>
                <a:cs typeface="Times New Roman" panose="02020603050405020304" pitchFamily="18" charset="0"/>
              </a:rPr>
              <a:t>The WHS Act (qld) 2011 clearly defines the requirements for a health and safety management systems to include, but not limited to:</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Policies and procedures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Risk management</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Incident reporting</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Consultation with workers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Providing information and training</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Supervision</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Communication and participation</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Workers to comply with all reasonable instructions from a PCBU and</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Worker to cooperate with all reasonable policies or procedures from a PCBU regarding health and safety</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Workers to take reasonable care for themselves and others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6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600" dirty="0">
                <a:effectLst/>
                <a:latin typeface="Arial" panose="020B0604020202020204" pitchFamily="34" charset="0"/>
                <a:ea typeface="Times New Roman" panose="02020603050405020304" pitchFamily="18" charset="0"/>
                <a:cs typeface="Times New Roman" panose="02020603050405020304" pitchFamily="18" charset="0"/>
              </a:rPr>
              <a:t>This legislation provides the frame work for a safety culture and workplace in defining clear roles, responsibilities and obligations for both workers and PCBUs for identifying and implementing WHS management systems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27FF7500-CA28-4E36-A5E9-47901079A9D9}"/>
              </a:ext>
            </a:extLst>
          </p:cNvPr>
          <p:cNvPicPr>
            <a:picLocks noChangeAspect="1"/>
          </p:cNvPicPr>
          <p:nvPr/>
        </p:nvPicPr>
        <p:blipFill>
          <a:blip r:embed="rId2"/>
          <a:stretch>
            <a:fillRect/>
          </a:stretch>
        </p:blipFill>
        <p:spPr>
          <a:xfrm rot="1600316">
            <a:off x="10639989" y="626164"/>
            <a:ext cx="1481800" cy="1205532"/>
          </a:xfrm>
          <a:prstGeom prst="rect">
            <a:avLst/>
          </a:prstGeom>
        </p:spPr>
      </p:pic>
    </p:spTree>
    <p:extLst>
      <p:ext uri="{BB962C8B-B14F-4D97-AF65-F5344CB8AC3E}">
        <p14:creationId xmlns:p14="http://schemas.microsoft.com/office/powerpoint/2010/main" val="21178423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964117" y="344274"/>
            <a:ext cx="9930624" cy="527824"/>
          </a:xfrm>
        </p:spPr>
        <p:txBody>
          <a:bodyPr>
            <a:noAutofit/>
          </a:bodyPr>
          <a:lstStyle/>
          <a:p>
            <a:r>
              <a:rPr lang="en-AU" sz="2800" dirty="0">
                <a:solidFill>
                  <a:schemeClr val="tx1"/>
                </a:solidFill>
                <a:latin typeface="Arial" panose="020B0604020202020204" pitchFamily="34" charset="0"/>
                <a:cs typeface="Arial" panose="020B0604020202020204" pitchFamily="34" charset="0"/>
              </a:rPr>
              <a:t>PCBUs Duties, Rights and Obligations – Occupation Health and Safety Management Systems – </a:t>
            </a:r>
            <a:r>
              <a:rPr lang="en-AU" sz="2800" dirty="0">
                <a:solidFill>
                  <a:schemeClr val="tx1"/>
                </a:solidFill>
                <a:effectLst/>
                <a:latin typeface="Arial" panose="020B0604020202020204" pitchFamily="34" charset="0"/>
                <a:ea typeface="Times New Roman" panose="02020603050405020304" pitchFamily="18" charset="0"/>
              </a:rPr>
              <a:t>AS/NZS ISO 45001:2018</a:t>
            </a:r>
            <a:endParaRPr lang="en-AU" sz="2800" dirty="0">
              <a:solidFill>
                <a:schemeClr val="tx1"/>
              </a:solidFill>
            </a:endParaRPr>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TextBox 8">
            <a:extLst>
              <a:ext uri="{FF2B5EF4-FFF2-40B4-BE49-F238E27FC236}">
                <a16:creationId xmlns:a16="http://schemas.microsoft.com/office/drawing/2014/main" id="{62D87004-2638-49DD-92D7-B1D14C737D6A}"/>
              </a:ext>
            </a:extLst>
          </p:cNvPr>
          <p:cNvSpPr txBox="1"/>
          <p:nvPr/>
        </p:nvSpPr>
        <p:spPr>
          <a:xfrm>
            <a:off x="964117" y="1720840"/>
            <a:ext cx="10263766" cy="3416320"/>
          </a:xfrm>
          <a:prstGeom prst="rect">
            <a:avLst/>
          </a:prstGeom>
          <a:noFill/>
        </p:spPr>
        <p:txBody>
          <a:bodyPr wrap="square">
            <a:spAutoFit/>
          </a:bodyPr>
          <a:lstStyle/>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Occupation health and safety management systems (OHSMS) is an international standard that provides the basis for preventing injuries, work-related illnesses, and fatalities in the workplace.</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The standard requires PCBUs to establish and maintain management systems that focus on identifying and controlling occupational health and safety risks and hazards however, it highlights the obligations that all legal and legislation requirements be meet above the standards.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This standard can be used to support PCBUs in improving their health and safety performance and clearly defining their objectives regarding controlling and reviewing all risk and hazards.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r>
              <a:rPr lang="en-AU" sz="1800" dirty="0">
                <a:effectLst/>
                <a:latin typeface="Arial" panose="020B0604020202020204" pitchFamily="34" charset="0"/>
                <a:ea typeface="Times New Roman" panose="02020603050405020304" pitchFamily="18" charset="0"/>
              </a:rPr>
              <a:t>It highlights the importance involving workers and relevant stakeholders in communication and participation in the development and implementation of the OHSMS, helping engage and empower all workers to contribute will create a safety culture in the workplace.</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27FF7500-CA28-4E36-A5E9-47901079A9D9}"/>
              </a:ext>
            </a:extLst>
          </p:cNvPr>
          <p:cNvPicPr>
            <a:picLocks noChangeAspect="1"/>
          </p:cNvPicPr>
          <p:nvPr/>
        </p:nvPicPr>
        <p:blipFill>
          <a:blip r:embed="rId2"/>
          <a:stretch>
            <a:fillRect/>
          </a:stretch>
        </p:blipFill>
        <p:spPr>
          <a:xfrm rot="1600316">
            <a:off x="10476037" y="5265072"/>
            <a:ext cx="1481800" cy="1205532"/>
          </a:xfrm>
          <a:prstGeom prst="rect">
            <a:avLst/>
          </a:prstGeom>
        </p:spPr>
      </p:pic>
    </p:spTree>
    <p:extLst>
      <p:ext uri="{BB962C8B-B14F-4D97-AF65-F5344CB8AC3E}">
        <p14:creationId xmlns:p14="http://schemas.microsoft.com/office/powerpoint/2010/main" val="22146325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964117" y="344274"/>
            <a:ext cx="9930624" cy="527824"/>
          </a:xfrm>
        </p:spPr>
        <p:txBody>
          <a:bodyPr>
            <a:noAutofit/>
          </a:bodyPr>
          <a:lstStyle/>
          <a:p>
            <a:r>
              <a:rPr lang="en-AU" sz="3200" dirty="0">
                <a:solidFill>
                  <a:schemeClr val="tx1"/>
                </a:solidFill>
                <a:latin typeface="Arial" panose="020B0604020202020204" pitchFamily="34" charset="0"/>
                <a:cs typeface="Arial" panose="020B0604020202020204" pitchFamily="34" charset="0"/>
              </a:rPr>
              <a:t>PCBUs Duties, Rights and Obligations – Guidance Material</a:t>
            </a:r>
            <a:endParaRPr lang="en-AU" sz="3200" dirty="0"/>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TextBox 8">
            <a:extLst>
              <a:ext uri="{FF2B5EF4-FFF2-40B4-BE49-F238E27FC236}">
                <a16:creationId xmlns:a16="http://schemas.microsoft.com/office/drawing/2014/main" id="{62D87004-2638-49DD-92D7-B1D14C737D6A}"/>
              </a:ext>
            </a:extLst>
          </p:cNvPr>
          <p:cNvSpPr txBox="1"/>
          <p:nvPr/>
        </p:nvSpPr>
        <p:spPr>
          <a:xfrm>
            <a:off x="964117" y="1356670"/>
            <a:ext cx="10263766" cy="2862322"/>
          </a:xfrm>
          <a:prstGeom prst="rect">
            <a:avLst/>
          </a:prstGeom>
          <a:noFill/>
        </p:spPr>
        <p:txBody>
          <a:bodyPr wrap="square">
            <a:spAutoFit/>
          </a:bodyPr>
          <a:lstStyle/>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The Safety Management System in QLD outlines results of an audit to conduct a safety management system in Qld. The audit intends to see if the safety management system being evaluated needs any improvement.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The document highlights who the audit is for and who will be auditing them. It acknowledges the cooperation of staff and ensures confidentiality. The audit provides a summary of the process, procedures used and how it records the findings.</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 It may offer recommendations and corrective action along with compliance in the conclusion if necessary.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r>
              <a:rPr lang="en-AU" sz="1800" dirty="0">
                <a:effectLst/>
                <a:latin typeface="Arial" panose="020B0604020202020204" pitchFamily="34" charset="0"/>
                <a:ea typeface="Times New Roman" panose="02020603050405020304" pitchFamily="18" charset="0"/>
              </a:rPr>
              <a:t>Overall, the Safety Management System is an objective way to evaluate how effective the management system is and improve safety practices. </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27FF7500-CA28-4E36-A5E9-47901079A9D9}"/>
              </a:ext>
            </a:extLst>
          </p:cNvPr>
          <p:cNvPicPr>
            <a:picLocks noChangeAspect="1"/>
          </p:cNvPicPr>
          <p:nvPr/>
        </p:nvPicPr>
        <p:blipFill>
          <a:blip r:embed="rId2"/>
          <a:stretch>
            <a:fillRect/>
          </a:stretch>
        </p:blipFill>
        <p:spPr>
          <a:xfrm rot="1600316">
            <a:off x="10639989" y="626164"/>
            <a:ext cx="1481800" cy="1205532"/>
          </a:xfrm>
          <a:prstGeom prst="rect">
            <a:avLst/>
          </a:prstGeom>
        </p:spPr>
      </p:pic>
    </p:spTree>
    <p:extLst>
      <p:ext uri="{BB962C8B-B14F-4D97-AF65-F5344CB8AC3E}">
        <p14:creationId xmlns:p14="http://schemas.microsoft.com/office/powerpoint/2010/main" val="13749314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964117" y="344274"/>
            <a:ext cx="9930624" cy="527824"/>
          </a:xfrm>
        </p:spPr>
        <p:txBody>
          <a:bodyPr>
            <a:noAutofit/>
          </a:bodyPr>
          <a:lstStyle/>
          <a:p>
            <a:r>
              <a:rPr lang="en-AU" sz="3200" dirty="0">
                <a:solidFill>
                  <a:schemeClr val="tx1"/>
                </a:solidFill>
                <a:latin typeface="Arial" panose="020B0604020202020204" pitchFamily="34" charset="0"/>
                <a:cs typeface="Arial" panose="020B0604020202020204" pitchFamily="34" charset="0"/>
              </a:rPr>
              <a:t>PCBUs Duties, Rights and Obligations – Organisational Requirements</a:t>
            </a:r>
            <a:br>
              <a:rPr lang="en-AU" sz="3200" dirty="0">
                <a:solidFill>
                  <a:schemeClr val="tx1"/>
                </a:solidFill>
                <a:latin typeface="Arial" panose="020B0604020202020204" pitchFamily="34" charset="0"/>
                <a:cs typeface="Arial" panose="020B0604020202020204" pitchFamily="34" charset="0"/>
              </a:rPr>
            </a:br>
            <a:endParaRPr lang="en-AU" sz="3200" dirty="0"/>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TextBox 8">
            <a:extLst>
              <a:ext uri="{FF2B5EF4-FFF2-40B4-BE49-F238E27FC236}">
                <a16:creationId xmlns:a16="http://schemas.microsoft.com/office/drawing/2014/main" id="{62D87004-2638-49DD-92D7-B1D14C737D6A}"/>
              </a:ext>
            </a:extLst>
          </p:cNvPr>
          <p:cNvSpPr txBox="1"/>
          <p:nvPr/>
        </p:nvSpPr>
        <p:spPr>
          <a:xfrm>
            <a:off x="964117" y="1616744"/>
            <a:ext cx="10263766" cy="3416320"/>
          </a:xfrm>
          <a:prstGeom prst="rect">
            <a:avLst/>
          </a:prstGeom>
          <a:noFill/>
        </p:spPr>
        <p:txBody>
          <a:bodyPr wrap="square">
            <a:spAutoFit/>
          </a:bodyPr>
          <a:lstStyle/>
          <a:p>
            <a:pPr algn="l"/>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Contractor’s policy on returning to work and injury management that intends to keep the works and contractors safe. CPB Contractors policy highlights that:</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Early intervention and the importance of appropriate care and support as quickly as possible is essential</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offers individualised support as it recognises that each injury is unique and therefore needs differing support</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Communication and collaboration between all parties involved including the external service providers</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Rehabilitation and return to workplaces are put into place as soon as possible (where appropriate), tailored to the needs to the injured worker</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Injury prevention. Identifying what caused the hazard / risks in the workplace and how can they prevent injuries from occurring again (or in the first instance)</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27FF7500-CA28-4E36-A5E9-47901079A9D9}"/>
              </a:ext>
            </a:extLst>
          </p:cNvPr>
          <p:cNvPicPr>
            <a:picLocks noChangeAspect="1"/>
          </p:cNvPicPr>
          <p:nvPr/>
        </p:nvPicPr>
        <p:blipFill>
          <a:blip r:embed="rId2"/>
          <a:stretch>
            <a:fillRect/>
          </a:stretch>
        </p:blipFill>
        <p:spPr>
          <a:xfrm rot="1600316">
            <a:off x="10639989" y="626164"/>
            <a:ext cx="1481800" cy="1205532"/>
          </a:xfrm>
          <a:prstGeom prst="rect">
            <a:avLst/>
          </a:prstGeom>
        </p:spPr>
      </p:pic>
    </p:spTree>
    <p:extLst>
      <p:ext uri="{BB962C8B-B14F-4D97-AF65-F5344CB8AC3E}">
        <p14:creationId xmlns:p14="http://schemas.microsoft.com/office/powerpoint/2010/main" val="20011499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842597" y="18495"/>
            <a:ext cx="9930624" cy="527824"/>
          </a:xfrm>
        </p:spPr>
        <p:txBody>
          <a:bodyPr>
            <a:noAutofit/>
          </a:bodyPr>
          <a:lstStyle/>
          <a:p>
            <a:r>
              <a:rPr lang="en-AU" sz="3200" dirty="0">
                <a:solidFill>
                  <a:schemeClr val="tx1"/>
                </a:solidFill>
                <a:latin typeface="Arial" panose="020B0604020202020204" pitchFamily="34" charset="0"/>
                <a:cs typeface="Arial" panose="020B0604020202020204" pitchFamily="34" charset="0"/>
              </a:rPr>
              <a:t>PCBUs Duties, Rights and Obligations – Organisational Requirements</a:t>
            </a:r>
            <a:br>
              <a:rPr lang="en-AU" sz="3200" dirty="0">
                <a:solidFill>
                  <a:schemeClr val="tx1"/>
                </a:solidFill>
                <a:latin typeface="Arial" panose="020B0604020202020204" pitchFamily="34" charset="0"/>
                <a:cs typeface="Arial" panose="020B0604020202020204" pitchFamily="34" charset="0"/>
              </a:rPr>
            </a:br>
            <a:endParaRPr lang="en-AU" sz="3200" dirty="0"/>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TextBox 8">
            <a:extLst>
              <a:ext uri="{FF2B5EF4-FFF2-40B4-BE49-F238E27FC236}">
                <a16:creationId xmlns:a16="http://schemas.microsoft.com/office/drawing/2014/main" id="{62D87004-2638-49DD-92D7-B1D14C737D6A}"/>
              </a:ext>
            </a:extLst>
          </p:cNvPr>
          <p:cNvSpPr txBox="1"/>
          <p:nvPr/>
        </p:nvSpPr>
        <p:spPr>
          <a:xfrm>
            <a:off x="842597" y="1043495"/>
            <a:ext cx="11055754" cy="6001643"/>
          </a:xfrm>
          <a:prstGeom prst="rect">
            <a:avLst/>
          </a:prstGeom>
          <a:noFill/>
        </p:spPr>
        <p:txBody>
          <a:bodyPr wrap="square">
            <a:spAutoFit/>
          </a:bodyPr>
          <a:lstStyle/>
          <a:p>
            <a:pPr algn="l"/>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Contractor’s procedure for managing return to work and injury management is designed to help provide support to any workers who have had an injury or become ill whilst at work. The procedures are: </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Assist with ongoing medical treatment</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Propose Return to Work Plan (RTW)</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Implementation of agreed RTW Plan</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Review RTW Plan</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Monitor Worker</a:t>
            </a:r>
          </a:p>
          <a:p>
            <a:pPr lvl="0" algn="l"/>
            <a:endParaRPr lang="en-AU" sz="16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Contractor’s procedure for managing return to work and injury management is designed to help provide support to any workers who have had an injury or become ill whilst at work. The procedures are: </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Notification and initial response – Employees and workers are encouraged to notify their boss as soon as possible after an injury or illness occurs. The injury management process is initiated by the supervisor completing an injury notification form and providing care to the injured person/s. </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An assessment and referral are required to determine the appropriate medical treatment and support and the worker may be taken to an external service is needed</a:t>
            </a:r>
            <a:r>
              <a:rPr lang="en-AU" sz="1600" dirty="0">
                <a:solidFill>
                  <a:srgbClr val="17365D"/>
                </a:solidFill>
                <a:effectLst/>
                <a:latin typeface="Arial" panose="020B0604020202020204" pitchFamily="34" charset="0"/>
                <a:ea typeface="Times New Roman" panose="02020603050405020304" pitchFamily="18" charset="0"/>
                <a:cs typeface="Times New Roman" panose="02020603050405020304" pitchFamily="18" charset="0"/>
              </a:rPr>
              <a:t>.</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Rehabilitation and return to work planning is the next step. The injury management coordinator (usually a member of the safety team) and the supervisor will develop a return to work plan that is tailored to the workers needs and what their capabilities are. The plan will go into detail about the steps that will be taken to help the employee return to work safety as soon as possible.</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Monitoring and reviewing the injured workers progress is monitored through the whole process. This requires regular reviews and assessment to ensure the plan is effective and if needed, adjustments are made</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Injury prevention is included in this procedure to identify and hazards and risks and provide any training and or support needed to all workers to avoid the injury occurring again.</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lvl="0" algn="l"/>
            <a:endPar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3699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7" name="Group 36">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38" name="Straight Connector 37">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0"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1"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2" name="Isosceles Triangle 41">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3"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4"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5"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6" name="Isosceles Triangle 45">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Isosceles Triangle 46">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4" name="Picture 3">
            <a:extLst>
              <a:ext uri="{FF2B5EF4-FFF2-40B4-BE49-F238E27FC236}">
                <a16:creationId xmlns:a16="http://schemas.microsoft.com/office/drawing/2014/main" id="{B1B2D004-350E-4162-A763-D0B58147C036}"/>
              </a:ext>
            </a:extLst>
          </p:cNvPr>
          <p:cNvPicPr>
            <a:picLocks noChangeAspect="1"/>
          </p:cNvPicPr>
          <p:nvPr/>
        </p:nvPicPr>
        <p:blipFill rotWithShape="1">
          <a:blip r:embed="rId2"/>
          <a:srcRect t="829" b="13293"/>
          <a:stretch/>
        </p:blipFill>
        <p:spPr>
          <a:xfrm>
            <a:off x="1" y="10"/>
            <a:ext cx="12191999" cy="6857990"/>
          </a:xfrm>
          <a:prstGeom prst="rect">
            <a:avLst/>
          </a:prstGeom>
        </p:spPr>
      </p:pic>
      <p:sp>
        <p:nvSpPr>
          <p:cNvPr id="49" name="Isosceles Triangle 48">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1" name="Parallelogram 50">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cxnSp>
        <p:nvCxnSpPr>
          <p:cNvPr id="53" name="Straight Connector 52">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55" name="Straight Connector 54">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57"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9"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1" name="Isosceles Triangle 60">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4704200" y="1678665"/>
            <a:ext cx="4569803" cy="2369131"/>
          </a:xfrm>
        </p:spPr>
        <p:txBody>
          <a:bodyPr vert="horz" lIns="91440" tIns="45720" rIns="91440" bIns="45720" rtlCol="0" anchor="b">
            <a:normAutofit fontScale="90000"/>
          </a:bodyPr>
          <a:lstStyle/>
          <a:p>
            <a:pPr algn="r"/>
            <a:r>
              <a:rPr lang="en-US" sz="5400" dirty="0"/>
              <a:t>Shotcrete Australia (Contractor 1)</a:t>
            </a:r>
          </a:p>
        </p:txBody>
      </p:sp>
      <p:sp>
        <p:nvSpPr>
          <p:cNvPr id="63"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65"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7"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69" name="Isosceles Triangle 68">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3249420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64366" y="310500"/>
            <a:ext cx="8596668"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Shotcrete Australia (Contractor 1)</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TextBox 10">
            <a:extLst>
              <a:ext uri="{FF2B5EF4-FFF2-40B4-BE49-F238E27FC236}">
                <a16:creationId xmlns:a16="http://schemas.microsoft.com/office/drawing/2014/main" id="{3A4B1AD9-E134-49B6-BC36-F82996DC64B9}"/>
              </a:ext>
            </a:extLst>
          </p:cNvPr>
          <p:cNvSpPr txBox="1"/>
          <p:nvPr/>
        </p:nvSpPr>
        <p:spPr>
          <a:xfrm>
            <a:off x="1164366" y="877582"/>
            <a:ext cx="10321390" cy="4408899"/>
          </a:xfrm>
          <a:prstGeom prst="rect">
            <a:avLst/>
          </a:prstGeom>
          <a:noFill/>
        </p:spPr>
        <p:txBody>
          <a:bodyPr wrap="square">
            <a:spAutoFit/>
          </a:bodyPr>
          <a:lstStyle/>
          <a:p>
            <a:pPr algn="l"/>
            <a:r>
              <a:rPr lang="en-AU" sz="165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Shotcrete Australia offer a range of services:</a:t>
            </a:r>
          </a:p>
          <a:p>
            <a:pPr algn="l"/>
            <a:r>
              <a:rPr lang="en-AU" sz="165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They offer support to larger companies for supporting infrastructure including, the rail corridor, tunnelling, road cuttings, canal lining, </a:t>
            </a:r>
            <a:r>
              <a:rPr lang="en-AU" sz="165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shafts</a:t>
            </a:r>
            <a:r>
              <a:rPr lang="en-AU" sz="1650" dirty="0">
                <a:solidFill>
                  <a:srgbClr val="000000"/>
                </a:solidFill>
                <a:latin typeface="Arial" panose="020B0604020202020204" pitchFamily="34" charset="0"/>
                <a:ea typeface="Times New Roman" panose="02020603050405020304" pitchFamily="18" charset="0"/>
                <a:cs typeface="Arial" panose="020B0604020202020204" pitchFamily="34" charset="0"/>
              </a:rPr>
              <a:t>, dive structures and drainage. </a:t>
            </a:r>
          </a:p>
          <a:p>
            <a:pPr algn="l"/>
            <a:endParaRPr lang="en-AU" sz="165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p>
            <a:pPr algn="l"/>
            <a:r>
              <a:rPr lang="en-AU" sz="165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Shotcrete Australia have complete hundreds of shoring packages to assist the safe construction of deep excavation basements. Typical shoring designs include a piling system along with temporary anchors and a shotcrete wall. Shotcrete Australia offer a full package shoring wall system including:</a:t>
            </a:r>
          </a:p>
          <a:p>
            <a:pPr marL="285750" indent="-285750" algn="l">
              <a:buFont typeface="Arial" panose="020B0604020202020204" pitchFamily="34" charset="0"/>
              <a:buChar char="•"/>
            </a:pPr>
            <a:endParaRPr lang="en-AU" sz="165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p>
            <a:pPr marL="285750" indent="-285750" algn="l">
              <a:buFont typeface="Arial" panose="020B0604020202020204" pitchFamily="34" charset="0"/>
              <a:buChar char="•"/>
            </a:pPr>
            <a:r>
              <a:rPr lang="en-AU" sz="165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Piling </a:t>
            </a:r>
          </a:p>
          <a:p>
            <a:pPr marL="285750" indent="-285750" algn="l">
              <a:buFont typeface="Arial" panose="020B0604020202020204" pitchFamily="34" charset="0"/>
              <a:buChar char="•"/>
            </a:pPr>
            <a:r>
              <a:rPr lang="en-AU" sz="165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Capping Beam</a:t>
            </a:r>
          </a:p>
          <a:p>
            <a:pPr marL="285750" indent="-285750" algn="l">
              <a:buFont typeface="Arial" panose="020B0604020202020204" pitchFamily="34" charset="0"/>
              <a:buChar char="•"/>
            </a:pPr>
            <a:r>
              <a:rPr lang="en-AU" sz="165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Anchors</a:t>
            </a:r>
          </a:p>
          <a:p>
            <a:pPr marL="285750" indent="-285750" algn="l">
              <a:buFont typeface="Arial" panose="020B0604020202020204" pitchFamily="34" charset="0"/>
              <a:buChar char="•"/>
            </a:pPr>
            <a:r>
              <a:rPr lang="en-AU" sz="165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Shotcrete</a:t>
            </a:r>
          </a:p>
          <a:p>
            <a:pPr marL="285750" indent="-285750" algn="l">
              <a:buFont typeface="Arial" panose="020B0604020202020204" pitchFamily="34" charset="0"/>
              <a:buChar char="•"/>
            </a:pPr>
            <a:r>
              <a:rPr lang="en-AU" sz="165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Design &amp; Construct</a:t>
            </a:r>
          </a:p>
          <a:p>
            <a:pPr marL="285750" indent="-285750" algn="l">
              <a:buFont typeface="Arial" panose="020B0604020202020204" pitchFamily="34" charset="0"/>
              <a:buChar char="•"/>
            </a:pPr>
            <a:endParaRPr lang="en-AU" sz="165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algn="l"/>
            <a:r>
              <a:rPr lang="en-AU" sz="1650" dirty="0">
                <a:solidFill>
                  <a:srgbClr val="000000"/>
                </a:solidFill>
                <a:latin typeface="Arial" panose="020B0604020202020204" pitchFamily="34" charset="0"/>
                <a:ea typeface="Times New Roman" panose="02020603050405020304" pitchFamily="18" charset="0"/>
                <a:cs typeface="Arial" panose="020B0604020202020204" pitchFamily="34" charset="0"/>
              </a:rPr>
              <a:t>They also offer a fully owned range of modern plant and equipment. This fleet includes two spray rigs, a piling rig, and another anchor rig. This will allow Shotcrete Australia to increase the range, quantity and quality of service we a providing to our clients. We are excited to expand our offerings in the construction industry.</a:t>
            </a:r>
          </a:p>
        </p:txBody>
      </p:sp>
    </p:spTree>
    <p:extLst>
      <p:ext uri="{BB962C8B-B14F-4D97-AF65-F5344CB8AC3E}">
        <p14:creationId xmlns:p14="http://schemas.microsoft.com/office/powerpoint/2010/main" val="6269576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842597" y="310500"/>
            <a:ext cx="8596668"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Non-Compliance</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612B6B86-EF98-8D13-2139-D14484079504}"/>
              </a:ext>
            </a:extLst>
          </p:cNvPr>
          <p:cNvPicPr>
            <a:picLocks noChangeAspect="1"/>
          </p:cNvPicPr>
          <p:nvPr/>
        </p:nvPicPr>
        <p:blipFill>
          <a:blip r:embed="rId2"/>
          <a:stretch>
            <a:fillRect/>
          </a:stretch>
        </p:blipFill>
        <p:spPr>
          <a:xfrm>
            <a:off x="6953301" y="1306431"/>
            <a:ext cx="5029200" cy="4524375"/>
          </a:xfrm>
          <a:prstGeom prst="rect">
            <a:avLst/>
          </a:prstGeom>
        </p:spPr>
      </p:pic>
      <p:sp>
        <p:nvSpPr>
          <p:cNvPr id="17" name="TextBox 16">
            <a:extLst>
              <a:ext uri="{FF2B5EF4-FFF2-40B4-BE49-F238E27FC236}">
                <a16:creationId xmlns:a16="http://schemas.microsoft.com/office/drawing/2014/main" id="{67559B24-FF78-5597-B6EC-CFD4ABD2DD68}"/>
              </a:ext>
            </a:extLst>
          </p:cNvPr>
          <p:cNvSpPr txBox="1"/>
          <p:nvPr/>
        </p:nvSpPr>
        <p:spPr>
          <a:xfrm>
            <a:off x="665598" y="1044851"/>
            <a:ext cx="6248158" cy="5047536"/>
          </a:xfrm>
          <a:prstGeom prst="rect">
            <a:avLst/>
          </a:prstGeom>
          <a:noFill/>
        </p:spPr>
        <p:txBody>
          <a:bodyPr wrap="square">
            <a:spAutoFit/>
          </a:bodyPr>
          <a:lstStyle/>
          <a:p>
            <a:r>
              <a:rPr lang="en-AU" sz="1400" dirty="0">
                <a:latin typeface="Arial" panose="020B0604020202020204" pitchFamily="34" charset="0"/>
                <a:cs typeface="Arial" panose="020B0604020202020204" pitchFamily="34" charset="0"/>
              </a:rPr>
              <a:t>The attached SHEQ Flash Report relates to a Potential Class-1 incident that occurred on Tuesday 16th May 2023, at the WFU project.</a:t>
            </a:r>
          </a:p>
          <a:p>
            <a:endParaRPr lang="en-AU" sz="1400" dirty="0">
              <a:latin typeface="Arial" panose="020B0604020202020204" pitchFamily="34" charset="0"/>
              <a:cs typeface="Arial" panose="020B0604020202020204" pitchFamily="34" charset="0"/>
            </a:endParaRPr>
          </a:p>
          <a:p>
            <a:r>
              <a:rPr lang="en-AU" sz="1400" b="1" dirty="0">
                <a:latin typeface="Arial" panose="020B0604020202020204" pitchFamily="34" charset="0"/>
                <a:cs typeface="Arial" panose="020B0604020202020204" pitchFamily="34" charset="0"/>
              </a:rPr>
              <a:t>What Happened?</a:t>
            </a:r>
          </a:p>
          <a:p>
            <a:pPr marL="534988" indent="-357188"/>
            <a:r>
              <a:rPr lang="en-AU" sz="1400" dirty="0">
                <a:latin typeface="Arial" panose="020B0604020202020204" pitchFamily="34" charset="0"/>
                <a:cs typeface="Arial" panose="020B0604020202020204" pitchFamily="34" charset="0"/>
              </a:rPr>
              <a:t>•	A remote-controlled drill rig has contacted an underground 11kv (live) Ausgrid cable causing property damage. No injuries were sustained. </a:t>
            </a:r>
          </a:p>
          <a:p>
            <a:endParaRPr lang="en-AU" sz="1400" dirty="0">
              <a:latin typeface="Arial" panose="020B0604020202020204" pitchFamily="34" charset="0"/>
              <a:cs typeface="Arial" panose="020B0604020202020204" pitchFamily="34" charset="0"/>
            </a:endParaRPr>
          </a:p>
          <a:p>
            <a:r>
              <a:rPr lang="en-AU" sz="1400" b="1" dirty="0">
                <a:latin typeface="Arial" panose="020B0604020202020204" pitchFamily="34" charset="0"/>
                <a:cs typeface="Arial" panose="020B0604020202020204" pitchFamily="34" charset="0"/>
              </a:rPr>
              <a:t>Action: </a:t>
            </a:r>
            <a:r>
              <a:rPr lang="en-AU" sz="1400" dirty="0">
                <a:latin typeface="Arial" panose="020B0604020202020204" pitchFamily="34" charset="0"/>
                <a:cs typeface="Arial" panose="020B0604020202020204" pitchFamily="34" charset="0"/>
              </a:rPr>
              <a:t>Please distribute and discuss this SHEQ Flash Report at relevant Project Management Meetings and Toolbox Talks to further inform personnel about the incident and discuss CPB’s Safety Essential requirements for Manage Work Near Live Services. Refer to the CMS: Manage Work Near Live Services – Safety Essential</a:t>
            </a:r>
          </a:p>
          <a:p>
            <a:endParaRPr lang="en-AU" sz="1400" dirty="0">
              <a:latin typeface="Arial" panose="020B0604020202020204" pitchFamily="34" charset="0"/>
              <a:cs typeface="Arial" panose="020B0604020202020204" pitchFamily="34" charset="0"/>
            </a:endParaRPr>
          </a:p>
          <a:p>
            <a:r>
              <a:rPr lang="en-AU" sz="1400" b="1" dirty="0">
                <a:latin typeface="Arial" panose="020B0604020202020204" pitchFamily="34" charset="0"/>
                <a:cs typeface="Arial" panose="020B0604020202020204" pitchFamily="34" charset="0"/>
              </a:rPr>
              <a:t>Please encourage Everyone to</a:t>
            </a:r>
            <a:r>
              <a:rPr lang="en-AU" sz="1400" dirty="0">
                <a:latin typeface="Arial" panose="020B0604020202020204" pitchFamily="34" charset="0"/>
                <a:cs typeface="Arial" panose="020B0604020202020204" pitchFamily="34" charset="0"/>
              </a:rPr>
              <a:t>:</a:t>
            </a:r>
          </a:p>
          <a:p>
            <a:pPr marL="534988" indent="-357188"/>
            <a:r>
              <a:rPr lang="en-AU" sz="1400" dirty="0">
                <a:latin typeface="Arial" panose="020B0604020202020204" pitchFamily="34" charset="0"/>
                <a:cs typeface="Arial" panose="020B0604020202020204" pitchFamily="34" charset="0"/>
              </a:rPr>
              <a:t>•	Understand the hazards and take time to make sure that all controls are in place before commencing and during any work</a:t>
            </a:r>
          </a:p>
          <a:p>
            <a:pPr marL="534988" indent="-357188"/>
            <a:r>
              <a:rPr lang="en-AU" sz="1400" dirty="0">
                <a:latin typeface="Arial" panose="020B0604020202020204" pitchFamily="34" charset="0"/>
                <a:cs typeface="Arial" panose="020B0604020202020204" pitchFamily="34" charset="0"/>
              </a:rPr>
              <a:t>•	Follow the rules and familiarise themselves with the way that the job has been planned</a:t>
            </a:r>
          </a:p>
          <a:p>
            <a:pPr marL="534988" indent="-357188"/>
            <a:r>
              <a:rPr lang="en-AU" sz="1400" dirty="0">
                <a:latin typeface="Arial" panose="020B0604020202020204" pitchFamily="34" charset="0"/>
                <a:cs typeface="Arial" panose="020B0604020202020204" pitchFamily="34" charset="0"/>
              </a:rPr>
              <a:t>•	Speak up if the controls identified are not working as planned</a:t>
            </a:r>
          </a:p>
          <a:p>
            <a:pPr marL="534988" indent="-357188"/>
            <a:r>
              <a:rPr lang="en-AU" sz="1400" dirty="0">
                <a:latin typeface="Arial" panose="020B0604020202020204" pitchFamily="34" charset="0"/>
                <a:cs typeface="Arial" panose="020B0604020202020204" pitchFamily="34" charset="0"/>
              </a:rPr>
              <a:t>•	Get involved and contribute to every safety discussion</a:t>
            </a:r>
          </a:p>
          <a:p>
            <a:endParaRPr lang="en-AU" sz="1400" dirty="0">
              <a:latin typeface="Arial" panose="020B0604020202020204" pitchFamily="34" charset="0"/>
              <a:cs typeface="Arial" panose="020B0604020202020204" pitchFamily="34" charset="0"/>
            </a:endParaRPr>
          </a:p>
          <a:p>
            <a:r>
              <a:rPr lang="en-AU" sz="1400" b="1" dirty="0">
                <a:solidFill>
                  <a:schemeClr val="accent1"/>
                </a:solidFill>
                <a:latin typeface="Arial" panose="020B0604020202020204" pitchFamily="34" charset="0"/>
                <a:cs typeface="Arial" panose="020B0604020202020204" pitchFamily="34" charset="0"/>
              </a:rPr>
              <a:t>Keeping people safe is our absolute priority and the most important thing that we do.</a:t>
            </a:r>
          </a:p>
        </p:txBody>
      </p:sp>
    </p:spTree>
    <p:extLst>
      <p:ext uri="{BB962C8B-B14F-4D97-AF65-F5344CB8AC3E}">
        <p14:creationId xmlns:p14="http://schemas.microsoft.com/office/powerpoint/2010/main" val="28876009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842597" y="310500"/>
            <a:ext cx="8596668"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Non-Compliance – Discussion (Contractor 1)</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TextBox 16">
            <a:extLst>
              <a:ext uri="{FF2B5EF4-FFF2-40B4-BE49-F238E27FC236}">
                <a16:creationId xmlns:a16="http://schemas.microsoft.com/office/drawing/2014/main" id="{67559B24-FF78-5597-B6EC-CFD4ABD2DD68}"/>
              </a:ext>
            </a:extLst>
          </p:cNvPr>
          <p:cNvSpPr txBox="1"/>
          <p:nvPr/>
        </p:nvSpPr>
        <p:spPr>
          <a:xfrm>
            <a:off x="842597" y="1044851"/>
            <a:ext cx="10776974" cy="4524315"/>
          </a:xfrm>
          <a:prstGeom prst="rect">
            <a:avLst/>
          </a:prstGeom>
          <a:noFill/>
        </p:spPr>
        <p:txBody>
          <a:bodyPr wrap="square">
            <a:spAutoFit/>
          </a:bodyPr>
          <a:lstStyle/>
          <a:p>
            <a:r>
              <a:rPr lang="en-AU" sz="1600" b="1" dirty="0">
                <a:latin typeface="Arial" panose="020B0604020202020204" pitchFamily="34" charset="0"/>
                <a:cs typeface="Arial" panose="020B0604020202020204" pitchFamily="34" charset="0"/>
              </a:rPr>
              <a:t>CPB Contractors would follow these steps when address an issue of non compliance:</a:t>
            </a:r>
          </a:p>
          <a:p>
            <a:r>
              <a:rPr lang="en-AU" sz="1600" b="1" dirty="0">
                <a:latin typeface="Arial" panose="020B0604020202020204" pitchFamily="34" charset="0"/>
                <a:cs typeface="Arial" panose="020B0604020202020204" pitchFamily="34" charset="0"/>
              </a:rPr>
              <a:t> </a:t>
            </a:r>
          </a:p>
          <a:p>
            <a:pPr marL="342900" indent="-342900">
              <a:buAutoNum type="arabicPeriod"/>
            </a:pPr>
            <a:r>
              <a:rPr lang="en-AU" sz="1600" dirty="0">
                <a:latin typeface="Arial" panose="020B0604020202020204" pitchFamily="34" charset="0"/>
                <a:cs typeface="Arial" panose="020B0604020202020204" pitchFamily="34" charset="0"/>
              </a:rPr>
              <a:t>Identification of non-compliance</a:t>
            </a:r>
          </a:p>
          <a:p>
            <a:pPr marL="342900" indent="-342900">
              <a:buAutoNum type="arabicPeriod"/>
            </a:pPr>
            <a:r>
              <a:rPr lang="en-AU" sz="1600" dirty="0">
                <a:latin typeface="Arial" panose="020B0604020202020204" pitchFamily="34" charset="0"/>
                <a:cs typeface="Arial" panose="020B0604020202020204" pitchFamily="34" charset="0"/>
              </a:rPr>
              <a:t>Documenting non-compliance</a:t>
            </a:r>
          </a:p>
          <a:p>
            <a:pPr marL="342900" indent="-342900">
              <a:buAutoNum type="arabicPeriod"/>
            </a:pPr>
            <a:r>
              <a:rPr lang="en-AU" sz="1600" dirty="0">
                <a:latin typeface="Arial" panose="020B0604020202020204" pitchFamily="34" charset="0"/>
                <a:cs typeface="Arial" panose="020B0604020202020204" pitchFamily="34" charset="0"/>
              </a:rPr>
              <a:t>Communication with the contractor</a:t>
            </a:r>
          </a:p>
          <a:p>
            <a:pPr marL="342900" indent="-342900">
              <a:buAutoNum type="arabicPeriod"/>
            </a:pPr>
            <a:r>
              <a:rPr lang="en-AU" sz="1600" dirty="0">
                <a:latin typeface="Arial" panose="020B0604020202020204" pitchFamily="34" charset="0"/>
                <a:cs typeface="Arial" panose="020B0604020202020204" pitchFamily="34" charset="0"/>
              </a:rPr>
              <a:t>Share documentation</a:t>
            </a:r>
          </a:p>
          <a:p>
            <a:pPr marL="342900" indent="-342900">
              <a:buAutoNum type="arabicPeriod"/>
            </a:pPr>
            <a:r>
              <a:rPr lang="en-AU" sz="1600" dirty="0">
                <a:latin typeface="Arial" panose="020B0604020202020204" pitchFamily="34" charset="0"/>
                <a:cs typeface="Arial" panose="020B0604020202020204" pitchFamily="34" charset="0"/>
              </a:rPr>
              <a:t>Clarifying expectations</a:t>
            </a:r>
          </a:p>
          <a:p>
            <a:pPr marL="342900" indent="-342900">
              <a:buAutoNum type="arabicPeriod"/>
            </a:pPr>
            <a:r>
              <a:rPr lang="en-AU" sz="1600" dirty="0">
                <a:latin typeface="Arial" panose="020B0604020202020204" pitchFamily="34" charset="0"/>
                <a:cs typeface="Arial" panose="020B0604020202020204" pitchFamily="34" charset="0"/>
              </a:rPr>
              <a:t>Collaborative problem-solving</a:t>
            </a:r>
          </a:p>
          <a:p>
            <a:pPr marL="342900" indent="-342900">
              <a:buAutoNum type="arabicPeriod"/>
            </a:pPr>
            <a:r>
              <a:rPr lang="en-AU" sz="1600" dirty="0">
                <a:latin typeface="Arial" panose="020B0604020202020204" pitchFamily="34" charset="0"/>
                <a:cs typeface="Arial" panose="020B0604020202020204" pitchFamily="34" charset="0"/>
              </a:rPr>
              <a:t>Setting deadlines for actions to be completed</a:t>
            </a:r>
          </a:p>
          <a:p>
            <a:pPr marL="342900" indent="-342900">
              <a:buAutoNum type="arabicPeriod"/>
            </a:pPr>
            <a:r>
              <a:rPr lang="en-AU" sz="1600" dirty="0">
                <a:latin typeface="Arial" panose="020B0604020202020204" pitchFamily="34" charset="0"/>
                <a:cs typeface="Arial" panose="020B0604020202020204" pitchFamily="34" charset="0"/>
              </a:rPr>
              <a:t>Monitoring the progress</a:t>
            </a:r>
          </a:p>
          <a:p>
            <a:pPr marL="342900" indent="-342900">
              <a:buAutoNum type="arabicPeriod"/>
            </a:pPr>
            <a:r>
              <a:rPr lang="en-AU" sz="1600" dirty="0">
                <a:latin typeface="Arial" panose="020B0604020202020204" pitchFamily="34" charset="0"/>
                <a:cs typeface="Arial" panose="020B0604020202020204" pitchFamily="34" charset="0"/>
              </a:rPr>
              <a:t>Providing support and resources</a:t>
            </a:r>
          </a:p>
          <a:p>
            <a:pPr marL="342900" indent="-342900">
              <a:buAutoNum type="arabicPeriod"/>
            </a:pPr>
            <a:r>
              <a:rPr lang="en-AU" sz="1600" dirty="0">
                <a:latin typeface="Arial" panose="020B0604020202020204" pitchFamily="34" charset="0"/>
                <a:cs typeface="Arial" panose="020B0604020202020204" pitchFamily="34" charset="0"/>
              </a:rPr>
              <a:t>Documentation of resolution</a:t>
            </a:r>
          </a:p>
          <a:p>
            <a:endParaRPr lang="en-AU" sz="1600" b="1" dirty="0">
              <a:latin typeface="Arial" panose="020B0604020202020204" pitchFamily="34" charset="0"/>
              <a:cs typeface="Arial" panose="020B0604020202020204" pitchFamily="34" charset="0"/>
            </a:endParaRPr>
          </a:p>
          <a:p>
            <a:r>
              <a:rPr lang="en-AU" sz="1600" dirty="0">
                <a:latin typeface="Arial" panose="020B0604020202020204" pitchFamily="34" charset="0"/>
                <a:cs typeface="Arial" panose="020B0604020202020204" pitchFamily="34" charset="0"/>
              </a:rPr>
              <a:t>Regarding the incident of the remote-controlled drill rig contacted an underground 11kv (live) Ausgrid cable, CPB Contractors would work with the contractor to identify the root issue that cased the incident and develop appropriate solutions. One of these solutions would be to provide more training (refresher training) on using service locating methods like pot-holing with hydrovac trucks to expose services. CPB Contractors would set a meeting and discuss the issues, actions for the contractor to implement by certain dates would be the probable outcome of the meeting/s.</a:t>
            </a:r>
          </a:p>
        </p:txBody>
      </p:sp>
    </p:spTree>
    <p:extLst>
      <p:ext uri="{BB962C8B-B14F-4D97-AF65-F5344CB8AC3E}">
        <p14:creationId xmlns:p14="http://schemas.microsoft.com/office/powerpoint/2010/main" val="33675476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428858" y="221611"/>
            <a:ext cx="9930624" cy="527824"/>
          </a:xfrm>
        </p:spPr>
        <p:txBody>
          <a:bodyPr>
            <a:noAutofit/>
          </a:bodyPr>
          <a:lstStyle/>
          <a:p>
            <a:r>
              <a:rPr lang="en-AU" sz="3200" dirty="0">
                <a:solidFill>
                  <a:schemeClr val="tx1"/>
                </a:solidFill>
                <a:latin typeface="Arial" panose="020B0604020202020204" pitchFamily="34" charset="0"/>
                <a:cs typeface="Arial" panose="020B0604020202020204" pitchFamily="34" charset="0"/>
              </a:rPr>
              <a:t>Reviewing Codes of Practice</a:t>
            </a:r>
            <a:endParaRPr lang="en-AU" sz="3200" dirty="0"/>
          </a:p>
        </p:txBody>
      </p:sp>
      <p:sp>
        <p:nvSpPr>
          <p:cNvPr id="9" name="TextBox 8">
            <a:extLst>
              <a:ext uri="{FF2B5EF4-FFF2-40B4-BE49-F238E27FC236}">
                <a16:creationId xmlns:a16="http://schemas.microsoft.com/office/drawing/2014/main" id="{62D87004-2638-49DD-92D7-B1D14C737D6A}"/>
              </a:ext>
            </a:extLst>
          </p:cNvPr>
          <p:cNvSpPr txBox="1"/>
          <p:nvPr/>
        </p:nvSpPr>
        <p:spPr>
          <a:xfrm>
            <a:off x="428858" y="872098"/>
            <a:ext cx="10263766" cy="5878532"/>
          </a:xfrm>
          <a:prstGeom prst="rect">
            <a:avLst/>
          </a:prstGeom>
          <a:noFill/>
        </p:spPr>
        <p:txBody>
          <a:bodyPr wrap="square">
            <a:spAutoFit/>
          </a:bodyPr>
          <a:lstStyle/>
          <a:p>
            <a:pPr algn="l"/>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Contractors agree upon work health safety (WHS) key performance indicators with all contractors. </a:t>
            </a: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Below is an idea of what would be agreed upon with </a:t>
            </a:r>
            <a:r>
              <a:rPr lang="en-AU" sz="1600" b="1" dirty="0">
                <a:solidFill>
                  <a:schemeClr val="accent1">
                    <a:lumMod val="75000"/>
                  </a:schemeClr>
                </a:solidFill>
                <a:latin typeface="Arial" panose="020B0604020202020204" pitchFamily="34" charset="0"/>
                <a:ea typeface="Times New Roman" panose="02020603050405020304" pitchFamily="18" charset="0"/>
                <a:cs typeface="Times New Roman" panose="02020603050405020304" pitchFamily="18" charset="0"/>
              </a:rPr>
              <a:t>Shotcrete Australia </a:t>
            </a:r>
            <a:r>
              <a:rPr lang="en-AU" sz="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(please note, this does not cover all key performance indicators).</a:t>
            </a:r>
          </a:p>
          <a:p>
            <a:pPr algn="l"/>
            <a:endParaRPr lang="en-AU" sz="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Concrete Strength and Quality – Shotcrete would need to ensure they used in all CPB Contractors construction projects meet the required strength and quality standards. This indicator could also involve testing procedures, quality control measure and compliance with relevant standards and specifications.</a:t>
            </a:r>
          </a:p>
          <a:p>
            <a:pPr marL="285750" indent="-285750" algn="l">
              <a:buFont typeface="Arial" panose="020B0604020202020204" pitchFamily="34" charset="0"/>
              <a:buChar char="•"/>
            </a:pP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Personal Protective Equipment (PPE) – all appropriate PPE must be worn, and all PPE is provided by CPB Contractors if not supplied by the contractor themselves. This indicator would monitor the proper usage of PPE such as helmets, googles, masks, gloves and protective clothing.</a:t>
            </a:r>
          </a:p>
          <a:p>
            <a:pPr marL="285750" indent="-285750" algn="l">
              <a:buFont typeface="Arial" panose="020B0604020202020204" pitchFamily="34" charset="0"/>
              <a:buChar char="•"/>
            </a:pP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Equipment Safety and Maintenance – Shotcrete must ensure all of their equipment is properly maintained, regularly inspected and safe to use. This indicator would involve maintenance schedules, inspection records and adherence to manufacturer guidelines and safety standards. </a:t>
            </a:r>
            <a:r>
              <a:rPr lang="en-AU" sz="1600" b="1" dirty="0">
                <a:solidFill>
                  <a:schemeClr val="accent1">
                    <a:lumMod val="75000"/>
                  </a:schemeClr>
                </a:solidFill>
                <a:latin typeface="Arial" panose="020B0604020202020204" pitchFamily="34" charset="0"/>
                <a:ea typeface="Times New Roman" panose="02020603050405020304" pitchFamily="18" charset="0"/>
                <a:cs typeface="Times New Roman" panose="02020603050405020304" pitchFamily="18" charset="0"/>
              </a:rPr>
              <a:t>This is what we primarily do at the Plant Yard, all inspections of contractor plant and equipment must be inspected by CPB Contractors and given a sticker with an ID number to show it is allowed to be on site. I process all the paperwork side of plant and equipment for QLD projects. </a:t>
            </a:r>
          </a:p>
          <a:p>
            <a:pPr marL="285750" indent="-285750" algn="l">
              <a:buFont typeface="Arial" panose="020B0604020202020204" pitchFamily="34" charset="0"/>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Incident and Injury rates – Tracking and reducing the number of work related incidents, injuries and illnesses would be a key indicator of WHS performance. This would include both lost time injuries and non-lost time injuries.</a:t>
            </a:r>
          </a:p>
          <a:p>
            <a:pPr marL="285750" indent="-285750" algn="l">
              <a:buFont typeface="Arial" panose="020B0604020202020204" pitchFamily="34" charset="0"/>
              <a:buChar char="•"/>
            </a:pP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Hazard Identification and Risk Assessment – CPB Contractors requires regular assessments to be conducted on identifying workplace hazards regarding WHS, these are submitted monthly to everyone (both CPB staff and contractors) directly to Synergy.</a:t>
            </a:r>
          </a:p>
          <a:p>
            <a:pPr marL="285750" indent="-285750" algn="l">
              <a:buFont typeface="Arial" panose="020B0604020202020204" pitchFamily="34" charset="0"/>
              <a:buChar char="•"/>
            </a:pPr>
            <a:endParaRPr lang="en-AU" sz="1600" b="1" dirty="0">
              <a:solidFill>
                <a:schemeClr val="accent1">
                  <a:lumMod val="75000"/>
                </a:schemeClr>
              </a:solidFill>
              <a:latin typeface="Arial" panose="020B0604020202020204" pitchFamily="34" charset="0"/>
              <a:ea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endPar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algn="l"/>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26433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428858" y="221611"/>
            <a:ext cx="9930624" cy="527824"/>
          </a:xfrm>
        </p:spPr>
        <p:txBody>
          <a:bodyPr>
            <a:noAutofit/>
          </a:bodyPr>
          <a:lstStyle/>
          <a:p>
            <a:r>
              <a:rPr lang="en-AU" sz="3200" dirty="0">
                <a:solidFill>
                  <a:schemeClr val="tx1"/>
                </a:solidFill>
                <a:latin typeface="Arial" panose="020B0604020202020204" pitchFamily="34" charset="0"/>
                <a:cs typeface="Arial" panose="020B0604020202020204" pitchFamily="34" charset="0"/>
              </a:rPr>
              <a:t>Reviewing Codes of Practice - Continued</a:t>
            </a:r>
            <a:endParaRPr lang="en-AU" sz="3200" dirty="0"/>
          </a:p>
        </p:txBody>
      </p:sp>
      <p:sp>
        <p:nvSpPr>
          <p:cNvPr id="9" name="TextBox 8">
            <a:extLst>
              <a:ext uri="{FF2B5EF4-FFF2-40B4-BE49-F238E27FC236}">
                <a16:creationId xmlns:a16="http://schemas.microsoft.com/office/drawing/2014/main" id="{62D87004-2638-49DD-92D7-B1D14C737D6A}"/>
              </a:ext>
            </a:extLst>
          </p:cNvPr>
          <p:cNvSpPr txBox="1"/>
          <p:nvPr/>
        </p:nvSpPr>
        <p:spPr>
          <a:xfrm>
            <a:off x="428858" y="872098"/>
            <a:ext cx="10263766" cy="4893647"/>
          </a:xfrm>
          <a:prstGeom prst="rect">
            <a:avLst/>
          </a:prstGeom>
          <a:noFill/>
        </p:spPr>
        <p:txBody>
          <a:bodyPr wrap="square">
            <a:spAutoFit/>
          </a:bodyPr>
          <a:lstStyle/>
          <a:p>
            <a:pPr algn="l"/>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Contractors agree upon work health safety (WHS) key performance indicators with all contractors. </a:t>
            </a: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Below is an idea of what would be agreed upon with Shotcrete Australia </a:t>
            </a:r>
            <a:r>
              <a:rPr lang="en-AU" sz="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(please note, this does not cover all key performance indicators).</a:t>
            </a:r>
          </a:p>
          <a:p>
            <a:pPr algn="l"/>
            <a:endParaRPr lang="en-AU" sz="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Training and Competency – Workers must receive appropriate training and possess the necessary competencies for each role. This indicator also measures the completion rates of required (mandatory) training and certifications.</a:t>
            </a:r>
          </a:p>
          <a:p>
            <a:pPr marL="285750" indent="-285750" algn="l">
              <a:buFont typeface="Arial" panose="020B0604020202020204" pitchFamily="34" charset="0"/>
              <a:buChar char="•"/>
            </a:pP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Compliance with legislation and Australia Standards – CPB Contractors requires all contractors to monitor compliance rates and implement corrective actions for any non-compliance.</a:t>
            </a:r>
          </a:p>
          <a:p>
            <a:pPr marL="285750" indent="-285750" algn="l">
              <a:buFont typeface="Arial" panose="020B0604020202020204" pitchFamily="34" charset="0"/>
              <a:buChar char="•"/>
            </a:pP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Safety Inspections and Audits – Regular safety inspections and audits must be conducted to help identify potential hazards and ensure safety measures are in place. This indicator might also focus on the number of inspections and audits conducted as well as how fast the implementation of corrective actions was managed.</a:t>
            </a:r>
          </a:p>
          <a:p>
            <a:pPr marL="285750" indent="-285750" algn="l">
              <a:buFont typeface="Arial" panose="020B0604020202020204" pitchFamily="34" charset="0"/>
              <a:buChar char="•"/>
            </a:pP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Near Miss Reporting – CPB Contractors puts a lot of emphasis on encouraging the tracking of all near misses and reporting potential hazards before they can cause harm. All data is entered into Synergy.</a:t>
            </a:r>
          </a:p>
          <a:p>
            <a:pPr marL="285750" indent="-285750" algn="l">
              <a:buFont typeface="Arial" panose="020B0604020202020204" pitchFamily="34" charset="0"/>
              <a:buChar char="•"/>
            </a:pP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Worker Engagement and Consultation – Involving workers in decisions and processes is crucial in regards to safety. </a:t>
            </a:r>
          </a:p>
          <a:p>
            <a:pPr marL="285750" indent="-285750" algn="l">
              <a:buFont typeface="Arial" panose="020B0604020202020204" pitchFamily="34" charset="0"/>
              <a:buChar char="•"/>
            </a:pP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Emergency Preparedness – CPB Contractors has emergency response plans in place and conducts regular drills and simulations for all workers (including contractors). These are vital for lowering potential risk. This indicator can also include developing and testing how the emergency plans and response work for all workers.</a:t>
            </a:r>
          </a:p>
          <a:p>
            <a:pPr algn="l"/>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97667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7" name="Group 36">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38" name="Straight Connector 37">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0"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1"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2" name="Isosceles Triangle 41">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3"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4"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5"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6" name="Isosceles Triangle 45">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Isosceles Triangle 46">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4" name="Picture 3">
            <a:extLst>
              <a:ext uri="{FF2B5EF4-FFF2-40B4-BE49-F238E27FC236}">
                <a16:creationId xmlns:a16="http://schemas.microsoft.com/office/drawing/2014/main" id="{B1B2D004-350E-4162-A763-D0B58147C036}"/>
              </a:ext>
            </a:extLst>
          </p:cNvPr>
          <p:cNvPicPr>
            <a:picLocks noChangeAspect="1"/>
          </p:cNvPicPr>
          <p:nvPr/>
        </p:nvPicPr>
        <p:blipFill rotWithShape="1">
          <a:blip r:embed="rId2"/>
          <a:srcRect t="829" b="13293"/>
          <a:stretch/>
        </p:blipFill>
        <p:spPr>
          <a:xfrm>
            <a:off x="1" y="10"/>
            <a:ext cx="12191999" cy="6857990"/>
          </a:xfrm>
          <a:prstGeom prst="rect">
            <a:avLst/>
          </a:prstGeom>
        </p:spPr>
      </p:pic>
      <p:sp>
        <p:nvSpPr>
          <p:cNvPr id="49" name="Isosceles Triangle 48">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1" name="Parallelogram 50">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cxnSp>
        <p:nvCxnSpPr>
          <p:cNvPr id="53" name="Straight Connector 52">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55" name="Straight Connector 54">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57"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9"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1" name="Isosceles Triangle 60">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4704200" y="1678665"/>
            <a:ext cx="4569803" cy="2369131"/>
          </a:xfrm>
        </p:spPr>
        <p:txBody>
          <a:bodyPr vert="horz" lIns="91440" tIns="45720" rIns="91440" bIns="45720" rtlCol="0" anchor="b">
            <a:normAutofit/>
          </a:bodyPr>
          <a:lstStyle/>
          <a:p>
            <a:pPr algn="r"/>
            <a:r>
              <a:rPr lang="en-US" sz="5400" dirty="0">
                <a:latin typeface="Arial" panose="020B0604020202020204" pitchFamily="34" charset="0"/>
                <a:cs typeface="Arial" panose="020B0604020202020204" pitchFamily="34" charset="0"/>
              </a:rPr>
              <a:t>BT Scaffolds (Contractor 2)</a:t>
            </a:r>
          </a:p>
        </p:txBody>
      </p:sp>
      <p:sp>
        <p:nvSpPr>
          <p:cNvPr id="63"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65"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7"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69" name="Isosceles Triangle 68">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5889876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64366" y="310500"/>
            <a:ext cx="8596668"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BT Scaffolds (Contractor 2)</a:t>
            </a:r>
          </a:p>
        </p:txBody>
      </p:sp>
      <p:sp>
        <p:nvSpPr>
          <p:cNvPr id="11" name="TextBox 10">
            <a:extLst>
              <a:ext uri="{FF2B5EF4-FFF2-40B4-BE49-F238E27FC236}">
                <a16:creationId xmlns:a16="http://schemas.microsoft.com/office/drawing/2014/main" id="{3A4B1AD9-E134-49B6-BC36-F82996DC64B9}"/>
              </a:ext>
            </a:extLst>
          </p:cNvPr>
          <p:cNvSpPr txBox="1"/>
          <p:nvPr/>
        </p:nvSpPr>
        <p:spPr>
          <a:xfrm>
            <a:off x="1164366" y="877582"/>
            <a:ext cx="10321390" cy="5170646"/>
          </a:xfrm>
          <a:prstGeom prst="rect">
            <a:avLst/>
          </a:prstGeom>
          <a:noFill/>
        </p:spPr>
        <p:txBody>
          <a:bodyPr wrap="square">
            <a:spAutoFit/>
          </a:bodyPr>
          <a:lstStyle/>
          <a:p>
            <a:pPr algn="l"/>
            <a:r>
              <a:rPr lang="en-AU" sz="165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BT Scaffolds provides a full range of scaffolding and worksite access equipment for hire and whatever your needs, we’re here to ensure you and your crew remains safe on the job. C</a:t>
            </a:r>
            <a:r>
              <a:rPr lang="en-AU" sz="1650" dirty="0">
                <a:solidFill>
                  <a:srgbClr val="000000"/>
                </a:solidFill>
                <a:latin typeface="Arial" panose="020B0604020202020204" pitchFamily="34" charset="0"/>
                <a:ea typeface="Times New Roman" panose="02020603050405020304" pitchFamily="18" charset="0"/>
                <a:cs typeface="Arial" panose="020B0604020202020204" pitchFamily="34" charset="0"/>
              </a:rPr>
              <a:t>ommercial development, the right scaffolding is essential to protect workers and the public. </a:t>
            </a:r>
          </a:p>
          <a:p>
            <a:pPr algn="l"/>
            <a:endParaRPr lang="en-AU" sz="165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algn="l"/>
            <a:r>
              <a:rPr lang="en-AU" sz="1650" dirty="0">
                <a:solidFill>
                  <a:srgbClr val="000000"/>
                </a:solidFill>
                <a:latin typeface="Arial" panose="020B0604020202020204" pitchFamily="34" charset="0"/>
                <a:ea typeface="Times New Roman" panose="02020603050405020304" pitchFamily="18" charset="0"/>
                <a:cs typeface="Arial" panose="020B0604020202020204" pitchFamily="34" charset="0"/>
              </a:rPr>
              <a:t>Comprehensive Range of Scaffolding Equipment:</a:t>
            </a:r>
          </a:p>
          <a:p>
            <a:pPr algn="l"/>
            <a:r>
              <a:rPr lang="en-AU" sz="1650" dirty="0">
                <a:solidFill>
                  <a:srgbClr val="000000"/>
                </a:solidFill>
                <a:latin typeface="Arial" panose="020B0604020202020204" pitchFamily="34" charset="0"/>
                <a:ea typeface="Times New Roman" panose="02020603050405020304" pitchFamily="18" charset="0"/>
                <a:cs typeface="Arial" panose="020B0604020202020204" pitchFamily="34" charset="0"/>
              </a:rPr>
              <a:t>BT Scaffolds offer a comprehensive range of scaffolding and worksite access equipment in the Brisbane area with a strong focus on OH&amp;S. BT Scaffolds offer an extensive range of scaffolding, fencing, ladders and  accessories. BT scaffolding comes in easy, foldable mobile solutions through to larger platforms for multi-level work. From narrow to wide, short and tall.</a:t>
            </a:r>
          </a:p>
          <a:p>
            <a:pPr algn="l"/>
            <a:endParaRPr lang="en-AU" sz="165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algn="l"/>
            <a:r>
              <a:rPr lang="en-AU" sz="1650" dirty="0">
                <a:solidFill>
                  <a:srgbClr val="000000"/>
                </a:solidFill>
                <a:latin typeface="Arial" panose="020B0604020202020204" pitchFamily="34" charset="0"/>
                <a:ea typeface="Times New Roman" panose="02020603050405020304" pitchFamily="18" charset="0"/>
                <a:cs typeface="Arial" panose="020B0604020202020204" pitchFamily="34" charset="0"/>
              </a:rPr>
              <a:t>They offer:</a:t>
            </a:r>
          </a:p>
          <a:p>
            <a:pPr marL="285750" indent="-285750" algn="l">
              <a:buFont typeface="Arial" panose="020B0604020202020204" pitchFamily="34" charset="0"/>
              <a:buChar char="•"/>
            </a:pPr>
            <a:r>
              <a:rPr lang="en-AU" sz="1650" dirty="0">
                <a:solidFill>
                  <a:srgbClr val="000000"/>
                </a:solidFill>
                <a:latin typeface="Arial" panose="020B0604020202020204" pitchFamily="34" charset="0"/>
                <a:ea typeface="Times New Roman" panose="02020603050405020304" pitchFamily="18" charset="0"/>
                <a:cs typeface="Arial" panose="020B0604020202020204" pitchFamily="34" charset="0"/>
              </a:rPr>
              <a:t>Mobile scaffolding</a:t>
            </a:r>
          </a:p>
          <a:p>
            <a:pPr marL="285750" indent="-285750" algn="l">
              <a:buFont typeface="Arial" panose="020B0604020202020204" pitchFamily="34" charset="0"/>
              <a:buChar char="•"/>
            </a:pPr>
            <a:r>
              <a:rPr lang="en-AU" sz="1650" dirty="0">
                <a:solidFill>
                  <a:srgbClr val="000000"/>
                </a:solidFill>
                <a:latin typeface="Arial" panose="020B0604020202020204" pitchFamily="34" charset="0"/>
                <a:ea typeface="Times New Roman" panose="02020603050405020304" pitchFamily="18" charset="0"/>
                <a:cs typeface="Arial" panose="020B0604020202020204" pitchFamily="34" charset="0"/>
              </a:rPr>
              <a:t>Independent scaffolding units</a:t>
            </a:r>
          </a:p>
          <a:p>
            <a:pPr marL="285750" indent="-285750" algn="l">
              <a:buFont typeface="Arial" panose="020B0604020202020204" pitchFamily="34" charset="0"/>
              <a:buChar char="•"/>
            </a:pPr>
            <a:r>
              <a:rPr lang="en-AU" sz="1650" dirty="0">
                <a:solidFill>
                  <a:srgbClr val="000000"/>
                </a:solidFill>
                <a:latin typeface="Arial" panose="020B0604020202020204" pitchFamily="34" charset="0"/>
                <a:ea typeface="Times New Roman" panose="02020603050405020304" pitchFamily="18" charset="0"/>
                <a:cs typeface="Arial" panose="020B0604020202020204" pitchFamily="34" charset="0"/>
              </a:rPr>
              <a:t>Cage scaffolding</a:t>
            </a:r>
          </a:p>
          <a:p>
            <a:pPr marL="285750" indent="-285750" algn="l">
              <a:buFont typeface="Arial" panose="020B0604020202020204" pitchFamily="34" charset="0"/>
              <a:buChar char="•"/>
            </a:pPr>
            <a:r>
              <a:rPr lang="en-AU" sz="1650" dirty="0">
                <a:solidFill>
                  <a:srgbClr val="000000"/>
                </a:solidFill>
                <a:latin typeface="Arial" panose="020B0604020202020204" pitchFamily="34" charset="0"/>
                <a:ea typeface="Times New Roman" panose="02020603050405020304" pitchFamily="18" charset="0"/>
                <a:cs typeface="Arial" panose="020B0604020202020204" pitchFamily="34" charset="0"/>
              </a:rPr>
              <a:t>Cantilevered scaffolding</a:t>
            </a:r>
          </a:p>
          <a:p>
            <a:pPr algn="l"/>
            <a:endParaRPr lang="en-AU" sz="165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algn="l"/>
            <a:r>
              <a:rPr lang="en-AU" sz="1650" dirty="0">
                <a:solidFill>
                  <a:srgbClr val="000000"/>
                </a:solidFill>
                <a:latin typeface="Arial" panose="020B0604020202020204" pitchFamily="34" charset="0"/>
                <a:ea typeface="Times New Roman" panose="02020603050405020304" pitchFamily="18" charset="0"/>
                <a:cs typeface="Arial" panose="020B0604020202020204" pitchFamily="34" charset="0"/>
              </a:rPr>
              <a:t>They have experience in the civil construction industry and have completed work in hotels, hospitals, courthouses, schools and commercial building projects.</a:t>
            </a:r>
          </a:p>
          <a:p>
            <a:pPr algn="l"/>
            <a:endParaRPr lang="en-AU" sz="165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algn="l"/>
            <a:r>
              <a:rPr lang="en-AU" sz="165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p>
        </p:txBody>
      </p:sp>
    </p:spTree>
    <p:extLst>
      <p:ext uri="{BB962C8B-B14F-4D97-AF65-F5344CB8AC3E}">
        <p14:creationId xmlns:p14="http://schemas.microsoft.com/office/powerpoint/2010/main" val="2459478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842597" y="310500"/>
            <a:ext cx="8596668"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Non-Compliance</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TextBox 16">
            <a:extLst>
              <a:ext uri="{FF2B5EF4-FFF2-40B4-BE49-F238E27FC236}">
                <a16:creationId xmlns:a16="http://schemas.microsoft.com/office/drawing/2014/main" id="{67559B24-FF78-5597-B6EC-CFD4ABD2DD68}"/>
              </a:ext>
            </a:extLst>
          </p:cNvPr>
          <p:cNvSpPr txBox="1"/>
          <p:nvPr/>
        </p:nvSpPr>
        <p:spPr>
          <a:xfrm>
            <a:off x="743067" y="1044851"/>
            <a:ext cx="5780395" cy="5262979"/>
          </a:xfrm>
          <a:prstGeom prst="rect">
            <a:avLst/>
          </a:prstGeom>
          <a:noFill/>
        </p:spPr>
        <p:txBody>
          <a:bodyPr wrap="square">
            <a:spAutoFit/>
          </a:bodyPr>
          <a:lstStyle/>
          <a:p>
            <a:r>
              <a:rPr lang="en-AU" sz="1400" dirty="0">
                <a:latin typeface="Arial" panose="020B0604020202020204" pitchFamily="34" charset="0"/>
                <a:cs typeface="Arial" panose="020B0604020202020204" pitchFamily="34" charset="0"/>
              </a:rPr>
              <a:t>The attached SHEQ Flash Report relates to a Potential Class-2A incident that occurred on Monday 5</a:t>
            </a:r>
            <a:r>
              <a:rPr lang="en-AU" sz="1400" baseline="30000" dirty="0">
                <a:latin typeface="Arial" panose="020B0604020202020204" pitchFamily="34" charset="0"/>
                <a:cs typeface="Arial" panose="020B0604020202020204" pitchFamily="34" charset="0"/>
              </a:rPr>
              <a:t>th</a:t>
            </a:r>
            <a:r>
              <a:rPr lang="en-AU" sz="1400" dirty="0">
                <a:latin typeface="Arial" panose="020B0604020202020204" pitchFamily="34" charset="0"/>
                <a:cs typeface="Arial" panose="020B0604020202020204" pitchFamily="34" charset="0"/>
              </a:rPr>
              <a:t> June 2023 at the CCR Project.</a:t>
            </a:r>
          </a:p>
          <a:p>
            <a:endParaRPr lang="en-AU" sz="1400" dirty="0">
              <a:latin typeface="Arial" panose="020B0604020202020204" pitchFamily="34" charset="0"/>
              <a:cs typeface="Arial" panose="020B0604020202020204" pitchFamily="34" charset="0"/>
            </a:endParaRPr>
          </a:p>
          <a:p>
            <a:r>
              <a:rPr lang="en-AU" sz="1400" b="1" dirty="0">
                <a:latin typeface="Arial" panose="020B0604020202020204" pitchFamily="34" charset="0"/>
                <a:cs typeface="Arial" panose="020B0604020202020204" pitchFamily="34" charset="0"/>
              </a:rPr>
              <a:t>What Happened?</a:t>
            </a:r>
          </a:p>
          <a:p>
            <a:pPr marL="534988" indent="-357188"/>
            <a:r>
              <a:rPr lang="en-AU" sz="1400" dirty="0">
                <a:latin typeface="Arial" panose="020B0604020202020204" pitchFamily="34" charset="0"/>
                <a:cs typeface="Arial" panose="020B0604020202020204" pitchFamily="34" charset="0"/>
              </a:rPr>
              <a:t>•	A Scaffold crew were erecting a scaffold on the ground level of B8. During the task one of the Scaffolders has attempted to join two 2m x 2m standards together to stand them up. While doing this one standard has dislodged and swung down, striking a nearby co-worker on the hard hat. This resulted in a minor laceration to the top of the worker’s head.</a:t>
            </a:r>
          </a:p>
          <a:p>
            <a:pPr marL="534988" indent="-357188"/>
            <a:endParaRPr lang="en-AU" sz="1400" dirty="0">
              <a:latin typeface="Arial" panose="020B0604020202020204" pitchFamily="34" charset="0"/>
              <a:cs typeface="Arial" panose="020B0604020202020204" pitchFamily="34" charset="0"/>
            </a:endParaRPr>
          </a:p>
          <a:p>
            <a:r>
              <a:rPr lang="en-AU" sz="1400" b="1" dirty="0">
                <a:latin typeface="Arial" panose="020B0604020202020204" pitchFamily="34" charset="0"/>
                <a:cs typeface="Arial" panose="020B0604020202020204" pitchFamily="34" charset="0"/>
              </a:rPr>
              <a:t>Action: </a:t>
            </a:r>
            <a:r>
              <a:rPr lang="en-AU" sz="1400" dirty="0">
                <a:latin typeface="Arial" panose="020B0604020202020204" pitchFamily="34" charset="0"/>
                <a:cs typeface="Arial" panose="020B0604020202020204" pitchFamily="34" charset="0"/>
              </a:rPr>
              <a:t>The worker was taken to the first aid room for assessment before being directed to the medical centre for assessment. Two sutures were applied to the injury before the worker was released to return to full duties.</a:t>
            </a:r>
          </a:p>
          <a:p>
            <a:endParaRPr lang="en-AU" sz="1400" dirty="0">
              <a:latin typeface="Arial" panose="020B0604020202020204" pitchFamily="34" charset="0"/>
              <a:cs typeface="Arial" panose="020B0604020202020204" pitchFamily="34" charset="0"/>
            </a:endParaRPr>
          </a:p>
          <a:p>
            <a:r>
              <a:rPr lang="en-AU" sz="1400" b="1" dirty="0">
                <a:latin typeface="Arial" panose="020B0604020202020204" pitchFamily="34" charset="0"/>
                <a:cs typeface="Arial" panose="020B0604020202020204" pitchFamily="34" charset="0"/>
              </a:rPr>
              <a:t>Please encourage Everyone to</a:t>
            </a:r>
            <a:r>
              <a:rPr lang="en-AU" sz="1400" dirty="0">
                <a:latin typeface="Arial" panose="020B0604020202020204" pitchFamily="34" charset="0"/>
                <a:cs typeface="Arial" panose="020B0604020202020204" pitchFamily="34" charset="0"/>
              </a:rPr>
              <a:t>:</a:t>
            </a:r>
          </a:p>
          <a:p>
            <a:pPr marL="534988" indent="-357188"/>
            <a:r>
              <a:rPr lang="en-AU" sz="1400" dirty="0">
                <a:latin typeface="Arial" panose="020B0604020202020204" pitchFamily="34" charset="0"/>
                <a:cs typeface="Arial" panose="020B0604020202020204" pitchFamily="34" charset="0"/>
              </a:rPr>
              <a:t>•	Assess the area - Make sure you start your task by assessing the area for new hazards and continue to assess the area.</a:t>
            </a:r>
          </a:p>
          <a:p>
            <a:pPr marL="534988" indent="-357188">
              <a:buFont typeface="Arial" panose="020B0604020202020204" pitchFamily="34" charset="0"/>
              <a:buChar char="•"/>
            </a:pPr>
            <a:r>
              <a:rPr lang="en-AU" sz="1400" dirty="0">
                <a:latin typeface="Arial" panose="020B0604020202020204" pitchFamily="34" charset="0"/>
                <a:cs typeface="Arial" panose="020B0604020202020204" pitchFamily="34" charset="0"/>
              </a:rPr>
              <a:t>Line of fire - Make sure you position yourself to avoid falling, being struck, crushed, buried, or run over.</a:t>
            </a:r>
          </a:p>
          <a:p>
            <a:pPr marL="534988" indent="-357188"/>
            <a:endParaRPr lang="en-AU" sz="1400" dirty="0">
              <a:latin typeface="Arial" panose="020B0604020202020204" pitchFamily="34" charset="0"/>
              <a:cs typeface="Arial" panose="020B0604020202020204" pitchFamily="34" charset="0"/>
            </a:endParaRPr>
          </a:p>
          <a:p>
            <a:r>
              <a:rPr lang="en-AU" sz="1400" b="1" dirty="0">
                <a:solidFill>
                  <a:schemeClr val="accent1"/>
                </a:solidFill>
                <a:latin typeface="Arial" panose="020B0604020202020204" pitchFamily="34" charset="0"/>
                <a:cs typeface="Arial" panose="020B0604020202020204" pitchFamily="34" charset="0"/>
              </a:rPr>
              <a:t>Keeping people safe is our absolute priority and the most important thing that we do.</a:t>
            </a:r>
          </a:p>
        </p:txBody>
      </p:sp>
      <p:pic>
        <p:nvPicPr>
          <p:cNvPr id="4" name="Picture 3">
            <a:extLst>
              <a:ext uri="{FF2B5EF4-FFF2-40B4-BE49-F238E27FC236}">
                <a16:creationId xmlns:a16="http://schemas.microsoft.com/office/drawing/2014/main" id="{B75319D8-48C0-30CA-C274-F62B16CC9B92}"/>
              </a:ext>
            </a:extLst>
          </p:cNvPr>
          <p:cNvPicPr>
            <a:picLocks noChangeAspect="1"/>
          </p:cNvPicPr>
          <p:nvPr/>
        </p:nvPicPr>
        <p:blipFill>
          <a:blip r:embed="rId2"/>
          <a:stretch>
            <a:fillRect/>
          </a:stretch>
        </p:blipFill>
        <p:spPr>
          <a:xfrm>
            <a:off x="6761598" y="504825"/>
            <a:ext cx="5382777" cy="5848350"/>
          </a:xfrm>
          <a:prstGeom prst="rect">
            <a:avLst/>
          </a:prstGeom>
        </p:spPr>
      </p:pic>
    </p:spTree>
    <p:extLst>
      <p:ext uri="{BB962C8B-B14F-4D97-AF65-F5344CB8AC3E}">
        <p14:creationId xmlns:p14="http://schemas.microsoft.com/office/powerpoint/2010/main" val="26897674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842597" y="310500"/>
            <a:ext cx="8596668"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Non-Compliance – Discussion (Contractor 2)</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TextBox 16">
            <a:extLst>
              <a:ext uri="{FF2B5EF4-FFF2-40B4-BE49-F238E27FC236}">
                <a16:creationId xmlns:a16="http://schemas.microsoft.com/office/drawing/2014/main" id="{67559B24-FF78-5597-B6EC-CFD4ABD2DD68}"/>
              </a:ext>
            </a:extLst>
          </p:cNvPr>
          <p:cNvSpPr txBox="1"/>
          <p:nvPr/>
        </p:nvSpPr>
        <p:spPr>
          <a:xfrm>
            <a:off x="842597" y="1044851"/>
            <a:ext cx="10776974" cy="5262979"/>
          </a:xfrm>
          <a:prstGeom prst="rect">
            <a:avLst/>
          </a:prstGeom>
          <a:noFill/>
        </p:spPr>
        <p:txBody>
          <a:bodyPr wrap="square">
            <a:spAutoFit/>
          </a:bodyPr>
          <a:lstStyle/>
          <a:p>
            <a:r>
              <a:rPr lang="en-AU" sz="1600" b="1" dirty="0">
                <a:latin typeface="Arial" panose="020B0604020202020204" pitchFamily="34" charset="0"/>
                <a:cs typeface="Arial" panose="020B0604020202020204" pitchFamily="34" charset="0"/>
              </a:rPr>
              <a:t>CPB Contractors would follow these steps when address an issue of non compliance:</a:t>
            </a:r>
          </a:p>
          <a:p>
            <a:r>
              <a:rPr lang="en-AU" sz="1600" b="1" dirty="0">
                <a:latin typeface="Arial" panose="020B0604020202020204" pitchFamily="34" charset="0"/>
                <a:cs typeface="Arial" panose="020B0604020202020204" pitchFamily="34" charset="0"/>
              </a:rPr>
              <a:t> </a:t>
            </a:r>
          </a:p>
          <a:p>
            <a:pPr marL="342900" indent="-342900">
              <a:buAutoNum type="arabicPeriod"/>
            </a:pPr>
            <a:r>
              <a:rPr lang="en-AU" sz="1600" dirty="0">
                <a:latin typeface="Arial" panose="020B0604020202020204" pitchFamily="34" charset="0"/>
                <a:cs typeface="Arial" panose="020B0604020202020204" pitchFamily="34" charset="0"/>
              </a:rPr>
              <a:t>Identification of non-compliance</a:t>
            </a:r>
          </a:p>
          <a:p>
            <a:pPr marL="342900" indent="-342900">
              <a:buAutoNum type="arabicPeriod"/>
            </a:pPr>
            <a:r>
              <a:rPr lang="en-AU" sz="1600" dirty="0">
                <a:latin typeface="Arial" panose="020B0604020202020204" pitchFamily="34" charset="0"/>
                <a:cs typeface="Arial" panose="020B0604020202020204" pitchFamily="34" charset="0"/>
              </a:rPr>
              <a:t>Documenting non-compliance</a:t>
            </a:r>
          </a:p>
          <a:p>
            <a:pPr marL="342900" indent="-342900">
              <a:buAutoNum type="arabicPeriod"/>
            </a:pPr>
            <a:r>
              <a:rPr lang="en-AU" sz="1600" dirty="0">
                <a:latin typeface="Arial" panose="020B0604020202020204" pitchFamily="34" charset="0"/>
                <a:cs typeface="Arial" panose="020B0604020202020204" pitchFamily="34" charset="0"/>
              </a:rPr>
              <a:t>Communication with the contractor</a:t>
            </a:r>
          </a:p>
          <a:p>
            <a:pPr marL="342900" indent="-342900">
              <a:buAutoNum type="arabicPeriod"/>
            </a:pPr>
            <a:r>
              <a:rPr lang="en-AU" sz="1600" dirty="0">
                <a:latin typeface="Arial" panose="020B0604020202020204" pitchFamily="34" charset="0"/>
                <a:cs typeface="Arial" panose="020B0604020202020204" pitchFamily="34" charset="0"/>
              </a:rPr>
              <a:t>Share documentation</a:t>
            </a:r>
          </a:p>
          <a:p>
            <a:pPr marL="342900" indent="-342900">
              <a:buAutoNum type="arabicPeriod"/>
            </a:pPr>
            <a:r>
              <a:rPr lang="en-AU" sz="1600" dirty="0">
                <a:latin typeface="Arial" panose="020B0604020202020204" pitchFamily="34" charset="0"/>
                <a:cs typeface="Arial" panose="020B0604020202020204" pitchFamily="34" charset="0"/>
              </a:rPr>
              <a:t>Clarifying expectations</a:t>
            </a:r>
          </a:p>
          <a:p>
            <a:pPr marL="342900" indent="-342900">
              <a:buAutoNum type="arabicPeriod"/>
            </a:pPr>
            <a:r>
              <a:rPr lang="en-AU" sz="1600" dirty="0">
                <a:latin typeface="Arial" panose="020B0604020202020204" pitchFamily="34" charset="0"/>
                <a:cs typeface="Arial" panose="020B0604020202020204" pitchFamily="34" charset="0"/>
              </a:rPr>
              <a:t>Collaborative problem-solving</a:t>
            </a:r>
          </a:p>
          <a:p>
            <a:pPr marL="342900" indent="-342900">
              <a:buAutoNum type="arabicPeriod"/>
            </a:pPr>
            <a:r>
              <a:rPr lang="en-AU" sz="1600" dirty="0">
                <a:latin typeface="Arial" panose="020B0604020202020204" pitchFamily="34" charset="0"/>
                <a:cs typeface="Arial" panose="020B0604020202020204" pitchFamily="34" charset="0"/>
              </a:rPr>
              <a:t>Setting deadlines for actions to be completed</a:t>
            </a:r>
          </a:p>
          <a:p>
            <a:pPr marL="342900" indent="-342900">
              <a:buAutoNum type="arabicPeriod"/>
            </a:pPr>
            <a:r>
              <a:rPr lang="en-AU" sz="1600" dirty="0">
                <a:latin typeface="Arial" panose="020B0604020202020204" pitchFamily="34" charset="0"/>
                <a:cs typeface="Arial" panose="020B0604020202020204" pitchFamily="34" charset="0"/>
              </a:rPr>
              <a:t>Monitoring the progress</a:t>
            </a:r>
          </a:p>
          <a:p>
            <a:pPr marL="342900" indent="-342900">
              <a:buAutoNum type="arabicPeriod"/>
            </a:pPr>
            <a:r>
              <a:rPr lang="en-AU" sz="1600" dirty="0">
                <a:latin typeface="Arial" panose="020B0604020202020204" pitchFamily="34" charset="0"/>
                <a:cs typeface="Arial" panose="020B0604020202020204" pitchFamily="34" charset="0"/>
              </a:rPr>
              <a:t>Providing support and resources</a:t>
            </a:r>
          </a:p>
          <a:p>
            <a:pPr marL="342900" indent="-342900">
              <a:buAutoNum type="arabicPeriod"/>
            </a:pPr>
            <a:r>
              <a:rPr lang="en-AU" sz="1600" dirty="0">
                <a:latin typeface="Arial" panose="020B0604020202020204" pitchFamily="34" charset="0"/>
                <a:cs typeface="Arial" panose="020B0604020202020204" pitchFamily="34" charset="0"/>
              </a:rPr>
              <a:t>Documentation of resolution</a:t>
            </a:r>
          </a:p>
          <a:p>
            <a:endParaRPr lang="en-AU" sz="1600" b="1" dirty="0">
              <a:latin typeface="Arial" panose="020B0604020202020204" pitchFamily="34" charset="0"/>
              <a:cs typeface="Arial" panose="020B0604020202020204" pitchFamily="34" charset="0"/>
            </a:endParaRPr>
          </a:p>
          <a:p>
            <a:r>
              <a:rPr lang="en-AU" sz="1600" dirty="0">
                <a:latin typeface="Arial" panose="020B0604020202020204" pitchFamily="34" charset="0"/>
                <a:cs typeface="Arial" panose="020B0604020202020204" pitchFamily="34" charset="0"/>
              </a:rPr>
              <a:t>Regarding the incident of the scaffolding incident, CPB Contractors would work with the contractor to identify the root issue that cased the incident and develop appropriate solutions. Two of these solutions would be to follow the Active 8 safety awareness policies:</a:t>
            </a:r>
          </a:p>
          <a:p>
            <a:pPr marL="342900" indent="-342900">
              <a:buAutoNum type="arabicPeriod"/>
            </a:pPr>
            <a:r>
              <a:rPr lang="en-AU" sz="1600" b="1" dirty="0">
                <a:latin typeface="Arial" panose="020B0604020202020204" pitchFamily="34" charset="0"/>
                <a:cs typeface="Arial" panose="020B0604020202020204" pitchFamily="34" charset="0"/>
              </a:rPr>
              <a:t>Assess the area </a:t>
            </a:r>
            <a:r>
              <a:rPr lang="en-AU" sz="1600" dirty="0">
                <a:latin typeface="Arial" panose="020B0604020202020204" pitchFamily="34" charset="0"/>
                <a:cs typeface="Arial" panose="020B0604020202020204" pitchFamily="34" charset="0"/>
              </a:rPr>
              <a:t>- Make sure you start your task by assessing the area for new hazards and continue to assess the area</a:t>
            </a:r>
          </a:p>
          <a:p>
            <a:pPr marL="342900" indent="-342900">
              <a:buFontTx/>
              <a:buAutoNum type="arabicPeriod"/>
            </a:pPr>
            <a:r>
              <a:rPr lang="en-AU" sz="1600" b="1" dirty="0">
                <a:latin typeface="Arial" panose="020B0604020202020204" pitchFamily="34" charset="0"/>
                <a:cs typeface="Arial" panose="020B0604020202020204" pitchFamily="34" charset="0"/>
              </a:rPr>
              <a:t>Line of fire </a:t>
            </a:r>
            <a:r>
              <a:rPr lang="en-AU" sz="1600" dirty="0">
                <a:latin typeface="Arial" panose="020B0604020202020204" pitchFamily="34" charset="0"/>
                <a:cs typeface="Arial" panose="020B0604020202020204" pitchFamily="34" charset="0"/>
              </a:rPr>
              <a:t>- Make sure you position yourself to avoid falling, being struck, crushed, buried, or run over</a:t>
            </a:r>
          </a:p>
          <a:p>
            <a:endParaRPr lang="en-AU" sz="1600" dirty="0">
              <a:latin typeface="Arial" panose="020B0604020202020204" pitchFamily="34" charset="0"/>
              <a:cs typeface="Arial" panose="020B0604020202020204" pitchFamily="34" charset="0"/>
            </a:endParaRPr>
          </a:p>
          <a:p>
            <a:r>
              <a:rPr lang="en-AU" sz="1600" dirty="0">
                <a:latin typeface="Arial" panose="020B0604020202020204" pitchFamily="34" charset="0"/>
                <a:cs typeface="Arial" panose="020B0604020202020204" pitchFamily="34" charset="0"/>
              </a:rPr>
              <a:t>CPB Contractors would set actions for the contractor to be implemented by a certain date (if applicable).</a:t>
            </a:r>
          </a:p>
        </p:txBody>
      </p:sp>
    </p:spTree>
    <p:extLst>
      <p:ext uri="{BB962C8B-B14F-4D97-AF65-F5344CB8AC3E}">
        <p14:creationId xmlns:p14="http://schemas.microsoft.com/office/powerpoint/2010/main" val="430722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92782-5F89-4C7F-9A06-07CD94514333}"/>
              </a:ext>
            </a:extLst>
          </p:cNvPr>
          <p:cNvSpPr>
            <a:spLocks noGrp="1"/>
          </p:cNvSpPr>
          <p:nvPr>
            <p:ph type="title"/>
          </p:nvPr>
        </p:nvSpPr>
        <p:spPr>
          <a:xfrm>
            <a:off x="867447" y="553843"/>
            <a:ext cx="8596668" cy="583580"/>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Safety Essentials – CPB Contractors Policies</a:t>
            </a:r>
          </a:p>
        </p:txBody>
      </p:sp>
      <p:sp>
        <p:nvSpPr>
          <p:cNvPr id="14" name="TextBox 13">
            <a:extLst>
              <a:ext uri="{FF2B5EF4-FFF2-40B4-BE49-F238E27FC236}">
                <a16:creationId xmlns:a16="http://schemas.microsoft.com/office/drawing/2014/main" id="{F299724C-03E2-49AB-85F2-D8BD9F514D3F}"/>
              </a:ext>
            </a:extLst>
          </p:cNvPr>
          <p:cNvSpPr txBox="1"/>
          <p:nvPr/>
        </p:nvSpPr>
        <p:spPr>
          <a:xfrm>
            <a:off x="701111" y="1416203"/>
            <a:ext cx="5332631" cy="3693319"/>
          </a:xfrm>
          <a:prstGeom prst="rect">
            <a:avLst/>
          </a:prstGeom>
          <a:noFill/>
        </p:spPr>
        <p:txBody>
          <a:bodyPr wrap="square" rtlCol="0">
            <a:spAutoFit/>
          </a:bodyPr>
          <a:lstStyle/>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r>
              <a:rPr lang="en-AU" dirty="0">
                <a:latin typeface="Arial" panose="020B0604020202020204" pitchFamily="34" charset="0"/>
                <a:cs typeface="Arial" panose="020B0604020202020204" pitchFamily="34" charset="0"/>
              </a:rPr>
              <a:t>CPB Contractors have also created the Active 8 which is also rotated for workers and includes:</a:t>
            </a:r>
          </a:p>
          <a:p>
            <a:endParaRPr lang="en-AU" dirty="0">
              <a:latin typeface="Arial" panose="020B0604020202020204" pitchFamily="34" charset="0"/>
              <a:cs typeface="Arial" panose="020B0604020202020204" pitchFamily="34" charset="0"/>
            </a:endParaRPr>
          </a:p>
          <a:p>
            <a:pPr marL="285750" indent="-285750">
              <a:buClr>
                <a:schemeClr val="accent1"/>
              </a:buClr>
              <a:buFont typeface="Arial" panose="020B0604020202020204" pitchFamily="34" charset="0"/>
              <a:buChar char="•"/>
            </a:pPr>
            <a:r>
              <a:rPr lang="en-AU" dirty="0">
                <a:latin typeface="Arial" panose="020B0604020202020204" pitchFamily="34" charset="0"/>
                <a:cs typeface="Arial" panose="020B0604020202020204" pitchFamily="34" charset="0"/>
              </a:rPr>
              <a:t>Eyes on hands</a:t>
            </a:r>
          </a:p>
          <a:p>
            <a:pPr marL="285750" indent="-285750">
              <a:buClr>
                <a:schemeClr val="accent1"/>
              </a:buClr>
              <a:buFont typeface="Arial" panose="020B0604020202020204" pitchFamily="34" charset="0"/>
              <a:buChar char="•"/>
            </a:pPr>
            <a:r>
              <a:rPr lang="en-AU" dirty="0">
                <a:latin typeface="Arial" panose="020B0604020202020204" pitchFamily="34" charset="0"/>
                <a:cs typeface="Arial" panose="020B0604020202020204" pitchFamily="34" charset="0"/>
              </a:rPr>
              <a:t>Tool &amp; PPE selection</a:t>
            </a:r>
          </a:p>
          <a:p>
            <a:pPr marL="285750" indent="-285750">
              <a:buClr>
                <a:schemeClr val="accent1"/>
              </a:buClr>
              <a:buFont typeface="Arial" panose="020B0604020202020204" pitchFamily="34" charset="0"/>
              <a:buChar char="•"/>
            </a:pPr>
            <a:r>
              <a:rPr lang="en-AU" dirty="0">
                <a:latin typeface="Arial" panose="020B0604020202020204" pitchFamily="34" charset="0"/>
                <a:cs typeface="Arial" panose="020B0604020202020204" pitchFamily="34" charset="0"/>
              </a:rPr>
              <a:t>Eyes on path</a:t>
            </a:r>
          </a:p>
          <a:p>
            <a:pPr marL="285750" indent="-285750">
              <a:buClr>
                <a:schemeClr val="accent1"/>
              </a:buClr>
              <a:buFont typeface="Arial" panose="020B0604020202020204" pitchFamily="34" charset="0"/>
              <a:buChar char="•"/>
            </a:pPr>
            <a:r>
              <a:rPr lang="en-AU" dirty="0">
                <a:latin typeface="Arial" panose="020B0604020202020204" pitchFamily="34" charset="0"/>
                <a:cs typeface="Arial" panose="020B0604020202020204" pitchFamily="34" charset="0"/>
              </a:rPr>
              <a:t>Assess area</a:t>
            </a:r>
          </a:p>
          <a:p>
            <a:pPr marL="285750" indent="-285750">
              <a:buClr>
                <a:schemeClr val="accent1"/>
              </a:buClr>
              <a:buFont typeface="Arial" panose="020B0604020202020204" pitchFamily="34" charset="0"/>
              <a:buChar char="•"/>
            </a:pPr>
            <a:r>
              <a:rPr lang="en-AU" dirty="0">
                <a:latin typeface="Arial" panose="020B0604020202020204" pitchFamily="34" charset="0"/>
                <a:cs typeface="Arial" panose="020B0604020202020204" pitchFamily="34" charset="0"/>
              </a:rPr>
              <a:t>Line of fire</a:t>
            </a:r>
          </a:p>
          <a:p>
            <a:pPr marL="285750" indent="-285750">
              <a:buClr>
                <a:schemeClr val="accent1"/>
              </a:buClr>
              <a:buFont typeface="Arial" panose="020B0604020202020204" pitchFamily="34" charset="0"/>
              <a:buChar char="•"/>
            </a:pPr>
            <a:r>
              <a:rPr lang="en-AU" dirty="0">
                <a:latin typeface="Arial" panose="020B0604020202020204" pitchFamily="34" charset="0"/>
                <a:cs typeface="Arial" panose="020B0604020202020204" pitchFamily="34" charset="0"/>
              </a:rPr>
              <a:t>Communication</a:t>
            </a:r>
          </a:p>
          <a:p>
            <a:pPr marL="285750" indent="-285750">
              <a:buClr>
                <a:schemeClr val="accent1"/>
              </a:buClr>
              <a:buFont typeface="Arial" panose="020B0604020202020204" pitchFamily="34" charset="0"/>
              <a:buChar char="•"/>
            </a:pPr>
            <a:r>
              <a:rPr lang="en-AU" dirty="0">
                <a:latin typeface="Arial" panose="020B0604020202020204" pitchFamily="34" charset="0"/>
                <a:cs typeface="Arial" panose="020B0604020202020204" pitchFamily="34" charset="0"/>
              </a:rPr>
              <a:t>Look before moving</a:t>
            </a:r>
          </a:p>
          <a:p>
            <a:pPr marL="285750" indent="-285750">
              <a:buClr>
                <a:schemeClr val="accent1"/>
              </a:buClr>
              <a:buFont typeface="Arial" panose="020B0604020202020204" pitchFamily="34" charset="0"/>
              <a:buChar char="•"/>
            </a:pPr>
            <a:r>
              <a:rPr lang="en-AU" dirty="0">
                <a:latin typeface="Arial" panose="020B0604020202020204" pitchFamily="34" charset="0"/>
                <a:cs typeface="Arial" panose="020B0604020202020204" pitchFamily="34" charset="0"/>
              </a:rPr>
              <a:t>Controlled physical movement</a:t>
            </a:r>
          </a:p>
        </p:txBody>
      </p:sp>
      <p:cxnSp>
        <p:nvCxnSpPr>
          <p:cNvPr id="16" name="Straight Arrow Connector 15">
            <a:extLst>
              <a:ext uri="{FF2B5EF4-FFF2-40B4-BE49-F238E27FC236}">
                <a16:creationId xmlns:a16="http://schemas.microsoft.com/office/drawing/2014/main" id="{60C2760B-D90B-4231-B229-755DA8DDDCFC}"/>
              </a:ext>
            </a:extLst>
          </p:cNvPr>
          <p:cNvCxnSpPr>
            <a:cxnSpLocks/>
          </p:cNvCxnSpPr>
          <p:nvPr/>
        </p:nvCxnSpPr>
        <p:spPr>
          <a:xfrm>
            <a:off x="4723943" y="3316493"/>
            <a:ext cx="922995"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8FC1674B-CE8F-0012-81A7-3AFB965C2ECE}"/>
              </a:ext>
            </a:extLst>
          </p:cNvPr>
          <p:cNvPicPr>
            <a:picLocks noChangeAspect="1"/>
          </p:cNvPicPr>
          <p:nvPr/>
        </p:nvPicPr>
        <p:blipFill>
          <a:blip r:embed="rId2"/>
          <a:stretch>
            <a:fillRect/>
          </a:stretch>
        </p:blipFill>
        <p:spPr>
          <a:xfrm>
            <a:off x="6158261" y="3541507"/>
            <a:ext cx="4575486" cy="1711071"/>
          </a:xfrm>
          <a:prstGeom prst="rect">
            <a:avLst/>
          </a:prstGeom>
        </p:spPr>
      </p:pic>
      <p:pic>
        <p:nvPicPr>
          <p:cNvPr id="12" name="Picture 11">
            <a:extLst>
              <a:ext uri="{FF2B5EF4-FFF2-40B4-BE49-F238E27FC236}">
                <a16:creationId xmlns:a16="http://schemas.microsoft.com/office/drawing/2014/main" id="{56B0A7E9-B29E-3B2C-80A6-B97C0D3CF73B}"/>
              </a:ext>
            </a:extLst>
          </p:cNvPr>
          <p:cNvPicPr>
            <a:picLocks noChangeAspect="1"/>
          </p:cNvPicPr>
          <p:nvPr/>
        </p:nvPicPr>
        <p:blipFill>
          <a:blip r:embed="rId3"/>
          <a:stretch>
            <a:fillRect/>
          </a:stretch>
        </p:blipFill>
        <p:spPr>
          <a:xfrm>
            <a:off x="5997001" y="1605422"/>
            <a:ext cx="4736745" cy="1711071"/>
          </a:xfrm>
          <a:prstGeom prst="rect">
            <a:avLst/>
          </a:prstGeom>
        </p:spPr>
      </p:pic>
    </p:spTree>
    <p:extLst>
      <p:ext uri="{BB962C8B-B14F-4D97-AF65-F5344CB8AC3E}">
        <p14:creationId xmlns:p14="http://schemas.microsoft.com/office/powerpoint/2010/main" val="23312239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428858" y="221611"/>
            <a:ext cx="9930624" cy="527824"/>
          </a:xfrm>
        </p:spPr>
        <p:txBody>
          <a:bodyPr>
            <a:noAutofit/>
          </a:bodyPr>
          <a:lstStyle/>
          <a:p>
            <a:r>
              <a:rPr lang="en-AU" sz="3200" dirty="0">
                <a:solidFill>
                  <a:schemeClr val="tx1"/>
                </a:solidFill>
                <a:latin typeface="Arial" panose="020B0604020202020204" pitchFamily="34" charset="0"/>
                <a:cs typeface="Arial" panose="020B0604020202020204" pitchFamily="34" charset="0"/>
              </a:rPr>
              <a:t>Reviewing Codes of Practice</a:t>
            </a:r>
            <a:endParaRPr lang="en-AU" sz="3200" dirty="0"/>
          </a:p>
        </p:txBody>
      </p:sp>
      <p:sp>
        <p:nvSpPr>
          <p:cNvPr id="9" name="TextBox 8">
            <a:extLst>
              <a:ext uri="{FF2B5EF4-FFF2-40B4-BE49-F238E27FC236}">
                <a16:creationId xmlns:a16="http://schemas.microsoft.com/office/drawing/2014/main" id="{62D87004-2638-49DD-92D7-B1D14C737D6A}"/>
              </a:ext>
            </a:extLst>
          </p:cNvPr>
          <p:cNvSpPr txBox="1"/>
          <p:nvPr/>
        </p:nvSpPr>
        <p:spPr>
          <a:xfrm>
            <a:off x="428858" y="872098"/>
            <a:ext cx="10263766" cy="5247590"/>
          </a:xfrm>
          <a:prstGeom prst="rect">
            <a:avLst/>
          </a:prstGeom>
          <a:noFill/>
        </p:spPr>
        <p:txBody>
          <a:bodyPr wrap="square">
            <a:spAutoFit/>
          </a:bodyPr>
          <a:lstStyle/>
          <a:p>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Contractors agree upon work health safety (WHS) key performance indicators with all contractors. </a:t>
            </a: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Below is an idea of what would be agreed upon with </a:t>
            </a:r>
            <a:r>
              <a:rPr lang="en-AU" sz="1600" b="1" dirty="0">
                <a:solidFill>
                  <a:schemeClr val="accent1">
                    <a:lumMod val="75000"/>
                  </a:schemeClr>
                </a:solidFill>
                <a:latin typeface="Arial" panose="020B0604020202020204" pitchFamily="34" charset="0"/>
                <a:ea typeface="Times New Roman" panose="02020603050405020304" pitchFamily="18" charset="0"/>
                <a:cs typeface="Times New Roman" panose="02020603050405020304" pitchFamily="18" charset="0"/>
              </a:rPr>
              <a:t>BT Scaffolds </a:t>
            </a:r>
            <a:r>
              <a:rPr lang="en-AU" sz="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(please note, this does not cover all key performance indicators).</a:t>
            </a:r>
          </a:p>
          <a:p>
            <a:endParaRPr lang="en-AU" sz="1500" dirty="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Scaffold Inspection Compliance – CPB Contractors enforces all scaffolding structures are regularly inspected by competent individuals and that they comply with all relevant standards and regulations. This indicator also measures the frequency of the inspections and the rate of compliance with inspection schedules.</a:t>
            </a:r>
          </a:p>
          <a:p>
            <a:pPr marL="285750" indent="-285750" algn="l">
              <a:buFont typeface="Arial" panose="020B0604020202020204" pitchFamily="34" charset="0"/>
              <a:buChar char="•"/>
            </a:pP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Fall Prevention Measures – BT Scaffolds must implement and enforce adequate fall prevention measures such as guardrails, harnesses and safety nets. This indicator will also assess the proper use of fall prevention equipment and make sure they are practicing safe working at heights practices from legalisation and CPB Contractors requirements.</a:t>
            </a:r>
          </a:p>
          <a:p>
            <a:pPr marL="285750" indent="-285750" algn="l">
              <a:buFont typeface="Arial" panose="020B0604020202020204" pitchFamily="34" charset="0"/>
              <a:buChar char="•"/>
            </a:pP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Hazard Identification and Risk Assessment – CPB Contractors requires regular assessments to be conducted on identifying workplace hazards regarding WHS, these are submitted monthly to everyone (both CPB staff and contractors) directly to Synergy.</a:t>
            </a:r>
          </a:p>
          <a:p>
            <a:pPr marL="285750" indent="-285750" algn="l">
              <a:buFont typeface="Arial" panose="020B0604020202020204" pitchFamily="34" charset="0"/>
              <a:buChar char="•"/>
            </a:pP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Training and Competency – Workers must receive appropriate training and possess the necessary competencies for each role. This indicator also measures the completion rates of required (mandatory) training and certifications.</a:t>
            </a:r>
          </a:p>
          <a:p>
            <a:pPr marL="285750" indent="-285750" algn="l">
              <a:buFont typeface="Arial" panose="020B0604020202020204" pitchFamily="34" charset="0"/>
              <a:buChar char="•"/>
            </a:pP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Compliance with legislation and Australia Standards – CPB Contractors requires all contractors to monitor compliance rates and implement corrective actions for any non-compliance.</a:t>
            </a:r>
          </a:p>
          <a:p>
            <a:pPr marL="285750" indent="-285750" algn="l">
              <a:buFont typeface="Arial" panose="020B0604020202020204" pitchFamily="34" charset="0"/>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Incident and Injury rates – Tracking and reducing the number of work related incidents, injuries and illnesses would be a key indicator of WHS performance. This would include both lost time injuries and non-lost time injuries.</a:t>
            </a:r>
          </a:p>
        </p:txBody>
      </p:sp>
    </p:spTree>
    <p:extLst>
      <p:ext uri="{BB962C8B-B14F-4D97-AF65-F5344CB8AC3E}">
        <p14:creationId xmlns:p14="http://schemas.microsoft.com/office/powerpoint/2010/main" val="21510387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428858" y="221611"/>
            <a:ext cx="9930624" cy="527824"/>
          </a:xfrm>
        </p:spPr>
        <p:txBody>
          <a:bodyPr>
            <a:noAutofit/>
          </a:bodyPr>
          <a:lstStyle/>
          <a:p>
            <a:r>
              <a:rPr lang="en-AU" sz="3200" dirty="0">
                <a:solidFill>
                  <a:schemeClr val="tx1"/>
                </a:solidFill>
                <a:latin typeface="Arial" panose="020B0604020202020204" pitchFamily="34" charset="0"/>
                <a:cs typeface="Arial" panose="020B0604020202020204" pitchFamily="34" charset="0"/>
              </a:rPr>
              <a:t>Reviewing Codes of Practice - Continued</a:t>
            </a:r>
            <a:endParaRPr lang="en-AU" sz="3200" dirty="0"/>
          </a:p>
        </p:txBody>
      </p:sp>
      <p:sp>
        <p:nvSpPr>
          <p:cNvPr id="9" name="TextBox 8">
            <a:extLst>
              <a:ext uri="{FF2B5EF4-FFF2-40B4-BE49-F238E27FC236}">
                <a16:creationId xmlns:a16="http://schemas.microsoft.com/office/drawing/2014/main" id="{62D87004-2638-49DD-92D7-B1D14C737D6A}"/>
              </a:ext>
            </a:extLst>
          </p:cNvPr>
          <p:cNvSpPr txBox="1"/>
          <p:nvPr/>
        </p:nvSpPr>
        <p:spPr>
          <a:xfrm>
            <a:off x="328498" y="1039367"/>
            <a:ext cx="10688908" cy="3539430"/>
          </a:xfrm>
          <a:prstGeom prst="rect">
            <a:avLst/>
          </a:prstGeom>
          <a:noFill/>
        </p:spPr>
        <p:txBody>
          <a:bodyPr wrap="square">
            <a:spAutoFit/>
          </a:bodyPr>
          <a:lstStyle/>
          <a:p>
            <a:pPr marL="285750" indent="-285750" algn="l">
              <a:buFont typeface="Arial" panose="020B0604020202020204" pitchFamily="34" charset="0"/>
              <a:buChar char="•"/>
            </a:pP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Hazard Identification and Risk Assessment – CPB Contractors requires regular assessments to be conducted on identifying workplace hazards regarding WHS, these are submitted monthly to everyone (both CPB staff and contractors) directly to Synergy.</a:t>
            </a:r>
          </a:p>
          <a:p>
            <a:pPr marL="285750" indent="-285750">
              <a:buFont typeface="Arial" panose="020B0604020202020204" pitchFamily="34" charset="0"/>
              <a:buChar char="•"/>
            </a:pP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Emergency Preparedness – CPB Contractors has emergency response plans in place and conducts regular drills and simulations for all workers (including contractors). These are vital for lowering potential risk. This indicator can also include developing and testing how the emergency plans and response work for all workers.</a:t>
            </a: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p>
          <a:p>
            <a:pPr marL="285750" indent="-285750" algn="l">
              <a:buFont typeface="Arial" panose="020B0604020202020204" pitchFamily="34" charset="0"/>
              <a:buChar char="•"/>
            </a:pP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Safety Inspections and Audits – Regular safety inspections and audits must be conducted to help identify potential hazards and ensure safety measures are in place. This indicator might also focus on the number of inspections and audits conducted as well as how fast the implementation of corrective actions was managed.</a:t>
            </a:r>
          </a:p>
          <a:p>
            <a:pPr marL="285750" indent="-285750" algn="l">
              <a:buFont typeface="Arial" panose="020B0604020202020204" pitchFamily="34" charset="0"/>
              <a:buChar char="•"/>
            </a:pP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Near Miss Reporting – CPB Contractors puts a lot of emphasis on encouraging the tracking of all near misses and reporting potential hazards before they can cause harm. All data is entered into Synergy.</a:t>
            </a:r>
          </a:p>
          <a:p>
            <a:pPr marL="285750" indent="-285750" algn="l">
              <a:buFont typeface="Arial" panose="020B0604020202020204" pitchFamily="34" charset="0"/>
              <a:buChar char="•"/>
            </a:pPr>
            <a:r>
              <a:rPr lang="en-A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Worker Engagement and Consultation – Involving workers in decisions and processes is crucial in regards to safety. </a:t>
            </a:r>
          </a:p>
          <a:p>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8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62" name="Group 161">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63" name="Straight Connector 162">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4" name="Straight Connector 163">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65"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6"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7" name="Isosceles Triangle 166">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8"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9"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0"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1" name="Isosceles Triangle 170">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2" name="Isosceles Triangle 171">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12" name="Picture 11">
            <a:extLst>
              <a:ext uri="{FF2B5EF4-FFF2-40B4-BE49-F238E27FC236}">
                <a16:creationId xmlns:a16="http://schemas.microsoft.com/office/drawing/2014/main" id="{4841CF16-5722-44DE-AA4F-EBE05FF34F49}"/>
              </a:ext>
            </a:extLst>
          </p:cNvPr>
          <p:cNvPicPr>
            <a:picLocks noChangeAspect="1"/>
          </p:cNvPicPr>
          <p:nvPr/>
        </p:nvPicPr>
        <p:blipFill rotWithShape="1">
          <a:blip r:embed="rId2"/>
          <a:srcRect l="17671" r="552" b="1"/>
          <a:stretch/>
        </p:blipFill>
        <p:spPr>
          <a:xfrm>
            <a:off x="1" y="10"/>
            <a:ext cx="12191999" cy="6857990"/>
          </a:xfrm>
          <a:prstGeom prst="rect">
            <a:avLst/>
          </a:prstGeom>
        </p:spPr>
      </p:pic>
      <p:sp>
        <p:nvSpPr>
          <p:cNvPr id="174" name="Isosceles Triangle 173">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6" name="Parallelogram 175">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cxnSp>
        <p:nvCxnSpPr>
          <p:cNvPr id="178" name="Straight Connector 177">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80" name="Straight Connector 179">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82"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4"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6" name="Isosceles Triangle 185">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4704200" y="1678665"/>
            <a:ext cx="4569803" cy="2369131"/>
          </a:xfrm>
        </p:spPr>
        <p:txBody>
          <a:bodyPr vert="horz" lIns="91440" tIns="45720" rIns="91440" bIns="45720" rtlCol="0" anchor="b">
            <a:normAutofit/>
          </a:bodyPr>
          <a:lstStyle/>
          <a:p>
            <a:pPr algn="r"/>
            <a:r>
              <a:rPr lang="en-US" sz="5400" dirty="0"/>
              <a:t>Induction &amp; Training</a:t>
            </a:r>
          </a:p>
        </p:txBody>
      </p:sp>
      <p:sp>
        <p:nvSpPr>
          <p:cNvPr id="188"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0"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2"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4" name="Isosceles Triangle 193">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8746457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000893" y="178674"/>
            <a:ext cx="11032810"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Induction &amp; Training</a:t>
            </a:r>
          </a:p>
        </p:txBody>
      </p:sp>
      <p:sp>
        <p:nvSpPr>
          <p:cNvPr id="7" name="Rectangle 5">
            <a:extLst>
              <a:ext uri="{FF2B5EF4-FFF2-40B4-BE49-F238E27FC236}">
                <a16:creationId xmlns:a16="http://schemas.microsoft.com/office/drawing/2014/main" id="{35CAC4F3-3BF0-4F2C-90CF-7D4D4AD08076}"/>
              </a:ext>
            </a:extLst>
          </p:cNvPr>
          <p:cNvSpPr>
            <a:spLocks noChangeArrowheads="1"/>
          </p:cNvSpPr>
          <p:nvPr/>
        </p:nvSpPr>
        <p:spPr bwMode="auto">
          <a:xfrm>
            <a:off x="977053" y="913025"/>
            <a:ext cx="10631757" cy="1077218"/>
          </a:xfrm>
          <a:prstGeom prst="rect">
            <a:avLst/>
          </a:prstGeom>
          <a:noFill/>
          <a:ln w="9525">
            <a:noFill/>
            <a:miter lim="800000"/>
            <a:headEnd/>
            <a:tailEnd/>
          </a:ln>
        </p:spPr>
        <p:txBody>
          <a:bodyPr wrap="square">
            <a:spAutoFit/>
          </a:bodyPr>
          <a:lstStyle/>
          <a:p>
            <a:r>
              <a:rPr lang="en-AU" sz="1600" dirty="0">
                <a:latin typeface="Arial" panose="020B0604020202020204" pitchFamily="34" charset="0"/>
                <a:cs typeface="Arial" panose="020B0604020202020204" pitchFamily="34" charset="0"/>
              </a:rPr>
              <a:t>Training starts at the point of induction at CPB Contractors. We have just implemented a system called Damstra where all training modules and lessons are sent directly to all workers including, visitors, subcontractors, delivery drivers and permanent workers. These inductions and modules / lessons are designed to guide and inform each individual </a:t>
            </a:r>
            <a:r>
              <a:rPr lang="en-AU" sz="1600" b="1" dirty="0">
                <a:latin typeface="Arial" panose="020B0604020202020204" pitchFamily="34" charset="0"/>
                <a:cs typeface="Arial" panose="020B0604020202020204" pitchFamily="34" charset="0"/>
              </a:rPr>
              <a:t>before</a:t>
            </a:r>
            <a:r>
              <a:rPr lang="en-AU" sz="1600" dirty="0">
                <a:latin typeface="Arial" panose="020B0604020202020204" pitchFamily="34" charset="0"/>
                <a:cs typeface="Arial" panose="020B0604020202020204" pitchFamily="34" charset="0"/>
              </a:rPr>
              <a:t> they arrive at our work sites.</a:t>
            </a:r>
          </a:p>
        </p:txBody>
      </p:sp>
      <p:pic>
        <p:nvPicPr>
          <p:cNvPr id="11" name="Picture 10">
            <a:extLst>
              <a:ext uri="{FF2B5EF4-FFF2-40B4-BE49-F238E27FC236}">
                <a16:creationId xmlns:a16="http://schemas.microsoft.com/office/drawing/2014/main" id="{82A6125B-AAE5-EDA1-C40A-5A1C201F2540}"/>
              </a:ext>
            </a:extLst>
          </p:cNvPr>
          <p:cNvPicPr>
            <a:picLocks noChangeAspect="1"/>
          </p:cNvPicPr>
          <p:nvPr/>
        </p:nvPicPr>
        <p:blipFill>
          <a:blip r:embed="rId2"/>
          <a:stretch>
            <a:fillRect/>
          </a:stretch>
        </p:blipFill>
        <p:spPr>
          <a:xfrm>
            <a:off x="158297" y="2094689"/>
            <a:ext cx="3737157" cy="3133514"/>
          </a:xfrm>
          <a:prstGeom prst="rect">
            <a:avLst/>
          </a:prstGeom>
        </p:spPr>
      </p:pic>
      <p:pic>
        <p:nvPicPr>
          <p:cNvPr id="13" name="Picture 12">
            <a:extLst>
              <a:ext uri="{FF2B5EF4-FFF2-40B4-BE49-F238E27FC236}">
                <a16:creationId xmlns:a16="http://schemas.microsoft.com/office/drawing/2014/main" id="{C36E6FEC-CA2D-1DF7-0E87-FD758963E225}"/>
              </a:ext>
            </a:extLst>
          </p:cNvPr>
          <p:cNvPicPr>
            <a:picLocks noChangeAspect="1"/>
          </p:cNvPicPr>
          <p:nvPr/>
        </p:nvPicPr>
        <p:blipFill>
          <a:blip r:embed="rId3"/>
          <a:stretch>
            <a:fillRect/>
          </a:stretch>
        </p:blipFill>
        <p:spPr>
          <a:xfrm>
            <a:off x="2392524" y="3301001"/>
            <a:ext cx="3437001" cy="3133514"/>
          </a:xfrm>
          <a:prstGeom prst="rect">
            <a:avLst/>
          </a:prstGeom>
        </p:spPr>
      </p:pic>
      <p:pic>
        <p:nvPicPr>
          <p:cNvPr id="15" name="Picture 14">
            <a:extLst>
              <a:ext uri="{FF2B5EF4-FFF2-40B4-BE49-F238E27FC236}">
                <a16:creationId xmlns:a16="http://schemas.microsoft.com/office/drawing/2014/main" id="{8B821342-9932-9E5D-B3D2-20E30560A515}"/>
              </a:ext>
            </a:extLst>
          </p:cNvPr>
          <p:cNvPicPr>
            <a:picLocks noChangeAspect="1"/>
          </p:cNvPicPr>
          <p:nvPr/>
        </p:nvPicPr>
        <p:blipFill>
          <a:blip r:embed="rId4"/>
          <a:stretch>
            <a:fillRect/>
          </a:stretch>
        </p:blipFill>
        <p:spPr>
          <a:xfrm>
            <a:off x="5170070" y="3039809"/>
            <a:ext cx="3494007" cy="3133514"/>
          </a:xfrm>
          <a:prstGeom prst="rect">
            <a:avLst/>
          </a:prstGeom>
        </p:spPr>
      </p:pic>
      <p:pic>
        <p:nvPicPr>
          <p:cNvPr id="17" name="Picture 16">
            <a:extLst>
              <a:ext uri="{FF2B5EF4-FFF2-40B4-BE49-F238E27FC236}">
                <a16:creationId xmlns:a16="http://schemas.microsoft.com/office/drawing/2014/main" id="{492D0309-2625-D79F-3C35-90361F919A5E}"/>
              </a:ext>
            </a:extLst>
          </p:cNvPr>
          <p:cNvPicPr>
            <a:picLocks noChangeAspect="1"/>
          </p:cNvPicPr>
          <p:nvPr/>
        </p:nvPicPr>
        <p:blipFill>
          <a:blip r:embed="rId5"/>
          <a:stretch>
            <a:fillRect/>
          </a:stretch>
        </p:blipFill>
        <p:spPr>
          <a:xfrm>
            <a:off x="8410266" y="2094689"/>
            <a:ext cx="3623437" cy="2872322"/>
          </a:xfrm>
          <a:prstGeom prst="rect">
            <a:avLst/>
          </a:prstGeom>
        </p:spPr>
      </p:pic>
    </p:spTree>
    <p:extLst>
      <p:ext uri="{BB962C8B-B14F-4D97-AF65-F5344CB8AC3E}">
        <p14:creationId xmlns:p14="http://schemas.microsoft.com/office/powerpoint/2010/main" val="30767884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92782-5F89-4C7F-9A06-07CD94514333}"/>
              </a:ext>
            </a:extLst>
          </p:cNvPr>
          <p:cNvSpPr>
            <a:spLocks noGrp="1"/>
          </p:cNvSpPr>
          <p:nvPr>
            <p:ph type="title"/>
          </p:nvPr>
        </p:nvSpPr>
        <p:spPr>
          <a:xfrm>
            <a:off x="479503" y="330820"/>
            <a:ext cx="8596668" cy="583580"/>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Training Requirements</a:t>
            </a:r>
          </a:p>
        </p:txBody>
      </p:sp>
      <p:sp>
        <p:nvSpPr>
          <p:cNvPr id="14" name="TextBox 13">
            <a:extLst>
              <a:ext uri="{FF2B5EF4-FFF2-40B4-BE49-F238E27FC236}">
                <a16:creationId xmlns:a16="http://schemas.microsoft.com/office/drawing/2014/main" id="{F299724C-03E2-49AB-85F2-D8BD9F514D3F}"/>
              </a:ext>
            </a:extLst>
          </p:cNvPr>
          <p:cNvSpPr txBox="1"/>
          <p:nvPr/>
        </p:nvSpPr>
        <p:spPr>
          <a:xfrm>
            <a:off x="479503" y="1090190"/>
            <a:ext cx="10551849" cy="2862322"/>
          </a:xfrm>
          <a:prstGeom prst="rect">
            <a:avLst/>
          </a:prstGeom>
          <a:noFill/>
        </p:spPr>
        <p:txBody>
          <a:bodyPr wrap="square" rtlCol="0">
            <a:spAutoFit/>
          </a:bodyPr>
          <a:lstStyle/>
          <a:p>
            <a:r>
              <a:rPr lang="en-AU" dirty="0">
                <a:latin typeface="Arial" panose="020B0604020202020204" pitchFamily="34" charset="0"/>
                <a:cs typeface="Arial" panose="020B0604020202020204" pitchFamily="34" charset="0"/>
              </a:rPr>
              <a:t>With the help of Damstra, no person (including the public) is able to enter site unless competency assessments have been completed:</a:t>
            </a:r>
          </a:p>
          <a:p>
            <a:endParaRPr lang="en-AU"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All licences and other relevant qualifications have been submitted and approved via Damstra</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An Employee Competence Evaluation form has been completed by the worker and signed off by the employer</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Supervisor Observation Form has been completed before being able to work on site</a:t>
            </a:r>
          </a:p>
          <a:p>
            <a:pPr marL="285750" indent="-285750">
              <a:buFont typeface="Arial" panose="020B0604020202020204" pitchFamily="34" charset="0"/>
              <a:buChar char="•"/>
            </a:pPr>
            <a:endParaRPr lang="en-AU"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AF45B434-FF8E-4BF5-A958-C704B07D5452}"/>
              </a:ext>
            </a:extLst>
          </p:cNvPr>
          <p:cNvPicPr>
            <a:picLocks noChangeAspect="1"/>
          </p:cNvPicPr>
          <p:nvPr/>
        </p:nvPicPr>
        <p:blipFill>
          <a:blip r:embed="rId2"/>
          <a:stretch>
            <a:fillRect/>
          </a:stretch>
        </p:blipFill>
        <p:spPr>
          <a:xfrm>
            <a:off x="479503" y="3677039"/>
            <a:ext cx="4087205" cy="2482048"/>
          </a:xfrm>
          <a:prstGeom prst="rect">
            <a:avLst/>
          </a:prstGeom>
        </p:spPr>
      </p:pic>
      <p:pic>
        <p:nvPicPr>
          <p:cNvPr id="6" name="Picture 5">
            <a:extLst>
              <a:ext uri="{FF2B5EF4-FFF2-40B4-BE49-F238E27FC236}">
                <a16:creationId xmlns:a16="http://schemas.microsoft.com/office/drawing/2014/main" id="{659A35A8-9159-6F33-8CEB-2CB0F79BDA3A}"/>
              </a:ext>
            </a:extLst>
          </p:cNvPr>
          <p:cNvPicPr>
            <a:picLocks noChangeAspect="1"/>
          </p:cNvPicPr>
          <p:nvPr/>
        </p:nvPicPr>
        <p:blipFill>
          <a:blip r:embed="rId3"/>
          <a:stretch>
            <a:fillRect/>
          </a:stretch>
        </p:blipFill>
        <p:spPr>
          <a:xfrm>
            <a:off x="4959064" y="3677039"/>
            <a:ext cx="5679931" cy="2437310"/>
          </a:xfrm>
          <a:prstGeom prst="rect">
            <a:avLst/>
          </a:prstGeom>
        </p:spPr>
      </p:pic>
    </p:spTree>
    <p:extLst>
      <p:ext uri="{BB962C8B-B14F-4D97-AF65-F5344CB8AC3E}">
        <p14:creationId xmlns:p14="http://schemas.microsoft.com/office/powerpoint/2010/main" val="15413673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64365" y="310500"/>
            <a:ext cx="10321389" cy="734351"/>
          </a:xfrm>
        </p:spPr>
        <p:txBody>
          <a:bodyPr>
            <a:normAutofit fontScale="90000"/>
          </a:bodyPr>
          <a:lstStyle/>
          <a:p>
            <a:r>
              <a:rPr lang="en-AU" sz="3200" dirty="0">
                <a:solidFill>
                  <a:schemeClr val="tx1"/>
                </a:solidFill>
                <a:latin typeface="Arial" panose="020B0604020202020204" pitchFamily="34" charset="0"/>
                <a:cs typeface="Arial" panose="020B0604020202020204" pitchFamily="34" charset="0"/>
              </a:rPr>
              <a:t>Induction Process</a:t>
            </a:r>
            <a:br>
              <a:rPr lang="en-AU" sz="3200" dirty="0">
                <a:solidFill>
                  <a:schemeClr val="tx1"/>
                </a:solidFill>
                <a:latin typeface="Arial" panose="020B0604020202020204" pitchFamily="34" charset="0"/>
                <a:cs typeface="Arial" panose="020B0604020202020204" pitchFamily="34" charset="0"/>
              </a:rPr>
            </a:br>
            <a:r>
              <a:rPr lang="en-AU" sz="1200" dirty="0">
                <a:solidFill>
                  <a:schemeClr val="tx1"/>
                </a:solidFill>
                <a:latin typeface="Arial" panose="020B0604020202020204" pitchFamily="34" charset="0"/>
                <a:cs typeface="Arial" panose="020B0604020202020204" pitchFamily="34" charset="0"/>
              </a:rPr>
              <a:t>Please note, each induction process can differ slightly depending on the project site, scope of works and location. This induction process is for the Plant Yard only.</a:t>
            </a:r>
            <a:endParaRPr lang="en-AU" sz="3200" dirty="0">
              <a:solidFill>
                <a:schemeClr val="tx1"/>
              </a:solidFill>
              <a:latin typeface="Arial" panose="020B0604020202020204" pitchFamily="34" charset="0"/>
              <a:cs typeface="Arial" panose="020B0604020202020204" pitchFamily="34" charset="0"/>
            </a:endParaRP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TextBox 10">
            <a:extLst>
              <a:ext uri="{FF2B5EF4-FFF2-40B4-BE49-F238E27FC236}">
                <a16:creationId xmlns:a16="http://schemas.microsoft.com/office/drawing/2014/main" id="{3A4B1AD9-E134-49B6-BC36-F82996DC64B9}"/>
              </a:ext>
            </a:extLst>
          </p:cNvPr>
          <p:cNvSpPr txBox="1"/>
          <p:nvPr/>
        </p:nvSpPr>
        <p:spPr>
          <a:xfrm>
            <a:off x="1164364" y="1090355"/>
            <a:ext cx="10321390" cy="923330"/>
          </a:xfrm>
          <a:prstGeom prst="rect">
            <a:avLst/>
          </a:prstGeom>
          <a:noFill/>
        </p:spPr>
        <p:txBody>
          <a:bodyPr wrap="square">
            <a:spAutoFit/>
          </a:bodyPr>
          <a:lstStyle/>
          <a:p>
            <a:pPr algn="l"/>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 will be contacted by either the contractor directly or my boss asking me to organise a company or induvial to be inducted for the Plant Yard. I will send them back the below email, along with the attachments of how they start this process through our Damstra portal:</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ADC991ED-D75C-F4D0-07E8-2CC9F3BE557D}"/>
              </a:ext>
            </a:extLst>
          </p:cNvPr>
          <p:cNvPicPr>
            <a:picLocks noChangeAspect="1"/>
          </p:cNvPicPr>
          <p:nvPr/>
        </p:nvPicPr>
        <p:blipFill>
          <a:blip r:embed="rId2"/>
          <a:stretch>
            <a:fillRect/>
          </a:stretch>
        </p:blipFill>
        <p:spPr>
          <a:xfrm>
            <a:off x="1164366" y="2215536"/>
            <a:ext cx="9996607" cy="4440613"/>
          </a:xfrm>
          <a:prstGeom prst="rect">
            <a:avLst/>
          </a:prstGeom>
        </p:spPr>
      </p:pic>
    </p:spTree>
    <p:extLst>
      <p:ext uri="{BB962C8B-B14F-4D97-AF65-F5344CB8AC3E}">
        <p14:creationId xmlns:p14="http://schemas.microsoft.com/office/powerpoint/2010/main" val="38486363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064005" y="310500"/>
            <a:ext cx="8697029"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Induction Process Continued</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TextBox 10">
            <a:extLst>
              <a:ext uri="{FF2B5EF4-FFF2-40B4-BE49-F238E27FC236}">
                <a16:creationId xmlns:a16="http://schemas.microsoft.com/office/drawing/2014/main" id="{3A4B1AD9-E134-49B6-BC36-F82996DC64B9}"/>
              </a:ext>
            </a:extLst>
          </p:cNvPr>
          <p:cNvSpPr txBox="1"/>
          <p:nvPr/>
        </p:nvSpPr>
        <p:spPr>
          <a:xfrm>
            <a:off x="1064005" y="871268"/>
            <a:ext cx="10321390" cy="1077218"/>
          </a:xfrm>
          <a:prstGeom prst="rect">
            <a:avLst/>
          </a:prstGeom>
          <a:noFill/>
        </p:spPr>
        <p:txBody>
          <a:bodyPr wrap="square">
            <a:spAutoFit/>
          </a:bodyPr>
          <a:lstStyle/>
          <a:p>
            <a:pPr algn="l"/>
            <a:r>
              <a:rPr lang="en-AU" sz="1600" dirty="0">
                <a:effectLst/>
                <a:latin typeface="Arial" panose="020B0604020202020204" pitchFamily="34" charset="0"/>
                <a:ea typeface="Times New Roman" panose="02020603050405020304" pitchFamily="18" charset="0"/>
                <a:cs typeface="Arial" panose="020B0604020202020204" pitchFamily="34" charset="0"/>
              </a:rPr>
              <a:t>Each contractor must register their company and register each individual worker and have valid ID and certification that follows both legislative requirements and the CPB Skills Matrix. </a:t>
            </a:r>
            <a:r>
              <a:rPr lang="en-AU" sz="1600" dirty="0">
                <a:effectLst/>
                <a:latin typeface="Arial" panose="020B0604020202020204" pitchFamily="34" charset="0"/>
                <a:ea typeface="Times New Roman" panose="02020603050405020304" pitchFamily="18" charset="0"/>
              </a:rPr>
              <a:t>The use of the CPB Skills Matrix helps everyone following the same guidelines and ensures compliance across all sectors throughout all project sites within CPB Contractors.</a:t>
            </a:r>
            <a:endParaRPr lang="en-AU" sz="1600"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4" name="Picture 3">
            <a:extLst>
              <a:ext uri="{FF2B5EF4-FFF2-40B4-BE49-F238E27FC236}">
                <a16:creationId xmlns:a16="http://schemas.microsoft.com/office/drawing/2014/main" id="{01614F5E-F4E7-1F90-1010-2BD775F2B473}"/>
              </a:ext>
            </a:extLst>
          </p:cNvPr>
          <p:cNvPicPr>
            <a:picLocks noChangeAspect="1"/>
          </p:cNvPicPr>
          <p:nvPr/>
        </p:nvPicPr>
        <p:blipFill>
          <a:blip r:embed="rId2"/>
          <a:stretch>
            <a:fillRect/>
          </a:stretch>
        </p:blipFill>
        <p:spPr>
          <a:xfrm>
            <a:off x="1064005" y="2027366"/>
            <a:ext cx="4872299" cy="4605498"/>
          </a:xfrm>
          <a:prstGeom prst="rect">
            <a:avLst/>
          </a:prstGeom>
        </p:spPr>
      </p:pic>
      <p:pic>
        <p:nvPicPr>
          <p:cNvPr id="6" name="Picture 5">
            <a:extLst>
              <a:ext uri="{FF2B5EF4-FFF2-40B4-BE49-F238E27FC236}">
                <a16:creationId xmlns:a16="http://schemas.microsoft.com/office/drawing/2014/main" id="{16D96D85-0B12-E461-C644-01BE021E7C33}"/>
              </a:ext>
            </a:extLst>
          </p:cNvPr>
          <p:cNvPicPr>
            <a:picLocks noChangeAspect="1"/>
          </p:cNvPicPr>
          <p:nvPr/>
        </p:nvPicPr>
        <p:blipFill>
          <a:blip r:embed="rId3"/>
          <a:stretch>
            <a:fillRect/>
          </a:stretch>
        </p:blipFill>
        <p:spPr>
          <a:xfrm>
            <a:off x="6255698" y="2027366"/>
            <a:ext cx="5266162" cy="3475928"/>
          </a:xfrm>
          <a:prstGeom prst="rect">
            <a:avLst/>
          </a:prstGeom>
        </p:spPr>
      </p:pic>
    </p:spTree>
    <p:extLst>
      <p:ext uri="{BB962C8B-B14F-4D97-AF65-F5344CB8AC3E}">
        <p14:creationId xmlns:p14="http://schemas.microsoft.com/office/powerpoint/2010/main" val="19076218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64366" y="310500"/>
            <a:ext cx="8596668"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Induction Process Continued</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TextBox 10">
            <a:extLst>
              <a:ext uri="{FF2B5EF4-FFF2-40B4-BE49-F238E27FC236}">
                <a16:creationId xmlns:a16="http://schemas.microsoft.com/office/drawing/2014/main" id="{3A4B1AD9-E134-49B6-BC36-F82996DC64B9}"/>
              </a:ext>
            </a:extLst>
          </p:cNvPr>
          <p:cNvSpPr txBox="1"/>
          <p:nvPr/>
        </p:nvSpPr>
        <p:spPr>
          <a:xfrm>
            <a:off x="1164366" y="877582"/>
            <a:ext cx="10321390" cy="923330"/>
          </a:xfrm>
          <a:prstGeom prst="rect">
            <a:avLst/>
          </a:prstGeom>
          <a:noFill/>
        </p:spPr>
        <p:txBody>
          <a:bodyPr wrap="square">
            <a:spAutoFit/>
          </a:bodyPr>
          <a:lstStyle/>
          <a:p>
            <a:pPr algn="l"/>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Once a worker/s has been registered, the contractor can book their inductions to suit the workers schedule. Depending on the project, online inductions are available (this is what is used at the Plant Yard).</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24DF954-1875-B5F4-C1B4-651F0A0C5CE0}"/>
              </a:ext>
            </a:extLst>
          </p:cNvPr>
          <p:cNvPicPr>
            <a:picLocks noChangeAspect="1"/>
          </p:cNvPicPr>
          <p:nvPr/>
        </p:nvPicPr>
        <p:blipFill>
          <a:blip r:embed="rId2"/>
          <a:stretch>
            <a:fillRect/>
          </a:stretch>
        </p:blipFill>
        <p:spPr>
          <a:xfrm>
            <a:off x="912072" y="1800912"/>
            <a:ext cx="5826243" cy="2001654"/>
          </a:xfrm>
          <a:prstGeom prst="rect">
            <a:avLst/>
          </a:prstGeom>
        </p:spPr>
      </p:pic>
      <p:pic>
        <p:nvPicPr>
          <p:cNvPr id="6" name="Picture 5">
            <a:extLst>
              <a:ext uri="{FF2B5EF4-FFF2-40B4-BE49-F238E27FC236}">
                <a16:creationId xmlns:a16="http://schemas.microsoft.com/office/drawing/2014/main" id="{F45A4ECE-2496-3000-BD60-6ED39C1DCEFA}"/>
              </a:ext>
            </a:extLst>
          </p:cNvPr>
          <p:cNvPicPr>
            <a:picLocks noChangeAspect="1"/>
          </p:cNvPicPr>
          <p:nvPr/>
        </p:nvPicPr>
        <p:blipFill>
          <a:blip r:embed="rId3"/>
          <a:stretch>
            <a:fillRect/>
          </a:stretch>
        </p:blipFill>
        <p:spPr>
          <a:xfrm>
            <a:off x="5085989" y="3720656"/>
            <a:ext cx="6657278" cy="2873306"/>
          </a:xfrm>
          <a:prstGeom prst="rect">
            <a:avLst/>
          </a:prstGeom>
        </p:spPr>
      </p:pic>
    </p:spTree>
    <p:extLst>
      <p:ext uri="{BB962C8B-B14F-4D97-AF65-F5344CB8AC3E}">
        <p14:creationId xmlns:p14="http://schemas.microsoft.com/office/powerpoint/2010/main" val="9295909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64366" y="310500"/>
            <a:ext cx="8596668"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Induction Process Continued</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TextBox 10">
            <a:extLst>
              <a:ext uri="{FF2B5EF4-FFF2-40B4-BE49-F238E27FC236}">
                <a16:creationId xmlns:a16="http://schemas.microsoft.com/office/drawing/2014/main" id="{3A4B1AD9-E134-49B6-BC36-F82996DC64B9}"/>
              </a:ext>
            </a:extLst>
          </p:cNvPr>
          <p:cNvSpPr txBox="1"/>
          <p:nvPr/>
        </p:nvSpPr>
        <p:spPr>
          <a:xfrm>
            <a:off x="1164366" y="877582"/>
            <a:ext cx="10321390" cy="892552"/>
          </a:xfrm>
          <a:prstGeom prst="rect">
            <a:avLst/>
          </a:prstGeom>
          <a:noFill/>
        </p:spPr>
        <p:txBody>
          <a:bodyPr wrap="square">
            <a:spAutoFit/>
          </a:bodyPr>
          <a:lstStyle/>
          <a:p>
            <a:pPr algn="l"/>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Once the contractor has followed all the booking and registration steps, Damstra staff process the registration either approving or declining based on information supplied.</a:t>
            </a:r>
          </a:p>
          <a:p>
            <a:pPr algn="l"/>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392327AD-6F47-379A-7121-1E212515CC91}"/>
              </a:ext>
            </a:extLst>
          </p:cNvPr>
          <p:cNvPicPr>
            <a:picLocks noChangeAspect="1"/>
          </p:cNvPicPr>
          <p:nvPr/>
        </p:nvPicPr>
        <p:blipFill>
          <a:blip r:embed="rId2"/>
          <a:stretch>
            <a:fillRect/>
          </a:stretch>
        </p:blipFill>
        <p:spPr>
          <a:xfrm>
            <a:off x="1798831" y="1770134"/>
            <a:ext cx="7791450" cy="5019675"/>
          </a:xfrm>
          <a:prstGeom prst="rect">
            <a:avLst/>
          </a:prstGeom>
        </p:spPr>
      </p:pic>
    </p:spTree>
    <p:extLst>
      <p:ext uri="{BB962C8B-B14F-4D97-AF65-F5344CB8AC3E}">
        <p14:creationId xmlns:p14="http://schemas.microsoft.com/office/powerpoint/2010/main" val="42065662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64366" y="310500"/>
            <a:ext cx="8596668"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Induction Process Continued</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TextBox 10">
            <a:extLst>
              <a:ext uri="{FF2B5EF4-FFF2-40B4-BE49-F238E27FC236}">
                <a16:creationId xmlns:a16="http://schemas.microsoft.com/office/drawing/2014/main" id="{3A4B1AD9-E134-49B6-BC36-F82996DC64B9}"/>
              </a:ext>
            </a:extLst>
          </p:cNvPr>
          <p:cNvSpPr txBox="1"/>
          <p:nvPr/>
        </p:nvSpPr>
        <p:spPr>
          <a:xfrm>
            <a:off x="1164366" y="877582"/>
            <a:ext cx="10321390" cy="923330"/>
          </a:xfrm>
          <a:prstGeom prst="rect">
            <a:avLst/>
          </a:prstGeom>
          <a:noFill/>
        </p:spPr>
        <p:txBody>
          <a:bodyPr wrap="square">
            <a:spAutoFit/>
          </a:bodyPr>
          <a:lstStyle/>
          <a:p>
            <a:pPr algn="l"/>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If the registration is approved, the worker will be emailed with their lessons or modules to complete and their online induction. The worker must click on the links provided and complete 4 tests and 14 learning modules. The email that is sent looks like this:</a:t>
            </a:r>
          </a:p>
        </p:txBody>
      </p:sp>
      <p:pic>
        <p:nvPicPr>
          <p:cNvPr id="4" name="Picture 3">
            <a:extLst>
              <a:ext uri="{FF2B5EF4-FFF2-40B4-BE49-F238E27FC236}">
                <a16:creationId xmlns:a16="http://schemas.microsoft.com/office/drawing/2014/main" id="{5086F162-9354-EB89-4D0A-BF8123A2A6AB}"/>
              </a:ext>
            </a:extLst>
          </p:cNvPr>
          <p:cNvPicPr>
            <a:picLocks noChangeAspect="1"/>
          </p:cNvPicPr>
          <p:nvPr/>
        </p:nvPicPr>
        <p:blipFill>
          <a:blip r:embed="rId2"/>
          <a:stretch>
            <a:fillRect/>
          </a:stretch>
        </p:blipFill>
        <p:spPr>
          <a:xfrm>
            <a:off x="2600484" y="2038236"/>
            <a:ext cx="6737981" cy="4509264"/>
          </a:xfrm>
          <a:prstGeom prst="rect">
            <a:avLst/>
          </a:prstGeom>
        </p:spPr>
      </p:pic>
    </p:spTree>
    <p:extLst>
      <p:ext uri="{BB962C8B-B14F-4D97-AF65-F5344CB8AC3E}">
        <p14:creationId xmlns:p14="http://schemas.microsoft.com/office/powerpoint/2010/main" val="13751178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64366" y="310500"/>
            <a:ext cx="8596668"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Induction Process – Evidence of Completion</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TextBox 10">
            <a:extLst>
              <a:ext uri="{FF2B5EF4-FFF2-40B4-BE49-F238E27FC236}">
                <a16:creationId xmlns:a16="http://schemas.microsoft.com/office/drawing/2014/main" id="{3A4B1AD9-E134-49B6-BC36-F82996DC64B9}"/>
              </a:ext>
            </a:extLst>
          </p:cNvPr>
          <p:cNvSpPr txBox="1"/>
          <p:nvPr/>
        </p:nvSpPr>
        <p:spPr>
          <a:xfrm>
            <a:off x="1164366" y="877582"/>
            <a:ext cx="10321390" cy="1200329"/>
          </a:xfrm>
          <a:prstGeom prst="rect">
            <a:avLst/>
          </a:prstGeom>
          <a:noFill/>
        </p:spPr>
        <p:txBody>
          <a:bodyPr wrap="square">
            <a:spAutoFit/>
          </a:bodyPr>
          <a:lstStyle/>
          <a:p>
            <a:pPr algn="l"/>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Please see evidence of both companies registering their workers that were involved in the non-compliance issues listed above. When I receive the email from Damstra regarding the worker completing their induction, I log into the EPP (Global) Damstra portal and can view all inducted workers for Plant Yard. It looks like this:</a:t>
            </a:r>
          </a:p>
        </p:txBody>
      </p:sp>
      <p:sp>
        <p:nvSpPr>
          <p:cNvPr id="7" name="TextBox 6">
            <a:extLst>
              <a:ext uri="{FF2B5EF4-FFF2-40B4-BE49-F238E27FC236}">
                <a16:creationId xmlns:a16="http://schemas.microsoft.com/office/drawing/2014/main" id="{B08820B8-89C9-3B87-4820-D36044034D5D}"/>
              </a:ext>
            </a:extLst>
          </p:cNvPr>
          <p:cNvSpPr txBox="1"/>
          <p:nvPr/>
        </p:nvSpPr>
        <p:spPr>
          <a:xfrm>
            <a:off x="1164366" y="3678271"/>
            <a:ext cx="9713061" cy="646331"/>
          </a:xfrm>
          <a:prstGeom prst="rect">
            <a:avLst/>
          </a:prstGeom>
          <a:noFill/>
        </p:spPr>
        <p:txBody>
          <a:bodyPr wrap="square">
            <a:spAutoFit/>
          </a:bodyPr>
          <a:lstStyle/>
          <a:p>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Plant Yard inductions are only valid for 2 years if you are coming to site every 3 months. If you don’t log into the Damstra machine on site within 6 months, a new induction must be taken.</a:t>
            </a:r>
            <a:endParaRPr lang="en-AU" dirty="0"/>
          </a:p>
        </p:txBody>
      </p:sp>
      <p:pic>
        <p:nvPicPr>
          <p:cNvPr id="9" name="Picture 8">
            <a:extLst>
              <a:ext uri="{FF2B5EF4-FFF2-40B4-BE49-F238E27FC236}">
                <a16:creationId xmlns:a16="http://schemas.microsoft.com/office/drawing/2014/main" id="{8E0AAFF5-874B-A145-A44E-16614535095C}"/>
              </a:ext>
            </a:extLst>
          </p:cNvPr>
          <p:cNvPicPr>
            <a:picLocks noChangeAspect="1"/>
          </p:cNvPicPr>
          <p:nvPr/>
        </p:nvPicPr>
        <p:blipFill>
          <a:blip r:embed="rId2"/>
          <a:stretch>
            <a:fillRect/>
          </a:stretch>
        </p:blipFill>
        <p:spPr>
          <a:xfrm>
            <a:off x="1326646" y="2535191"/>
            <a:ext cx="9248775" cy="685800"/>
          </a:xfrm>
          <a:prstGeom prst="rect">
            <a:avLst/>
          </a:prstGeom>
        </p:spPr>
      </p:pic>
    </p:spTree>
    <p:extLst>
      <p:ext uri="{BB962C8B-B14F-4D97-AF65-F5344CB8AC3E}">
        <p14:creationId xmlns:p14="http://schemas.microsoft.com/office/powerpoint/2010/main" val="6126491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64366" y="310500"/>
            <a:ext cx="8596668"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Induction Process Continued</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TextBox 10">
            <a:extLst>
              <a:ext uri="{FF2B5EF4-FFF2-40B4-BE49-F238E27FC236}">
                <a16:creationId xmlns:a16="http://schemas.microsoft.com/office/drawing/2014/main" id="{3A4B1AD9-E134-49B6-BC36-F82996DC64B9}"/>
              </a:ext>
            </a:extLst>
          </p:cNvPr>
          <p:cNvSpPr txBox="1"/>
          <p:nvPr/>
        </p:nvSpPr>
        <p:spPr>
          <a:xfrm>
            <a:off x="1164366" y="877582"/>
            <a:ext cx="10321390" cy="1200329"/>
          </a:xfrm>
          <a:prstGeom prst="rect">
            <a:avLst/>
          </a:prstGeom>
          <a:noFill/>
        </p:spPr>
        <p:txBody>
          <a:bodyPr wrap="square">
            <a:spAutoFit/>
          </a:bodyPr>
          <a:lstStyle/>
          <a:p>
            <a:pPr algn="l"/>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Once the worker has completed all their lessons, I am sent an email to say (name of worker) has successfully completed their Plant Yard induction. At this point a Damstra card is sent to the workers location of work. They use this card / Damstra ID number to sign in and out of the Plant Yard. This Damstra card / Damstra ID is only valid for the projects that worker has been inducted for.</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D6237AD1-309D-E8B5-6C5E-AB56361143A4}"/>
              </a:ext>
            </a:extLst>
          </p:cNvPr>
          <p:cNvPicPr>
            <a:picLocks noChangeAspect="1"/>
          </p:cNvPicPr>
          <p:nvPr/>
        </p:nvPicPr>
        <p:blipFill>
          <a:blip r:embed="rId2"/>
          <a:stretch>
            <a:fillRect/>
          </a:stretch>
        </p:blipFill>
        <p:spPr>
          <a:xfrm>
            <a:off x="1673371" y="2644993"/>
            <a:ext cx="3838575" cy="2428875"/>
          </a:xfrm>
          <a:prstGeom prst="rect">
            <a:avLst/>
          </a:prstGeom>
        </p:spPr>
      </p:pic>
      <p:pic>
        <p:nvPicPr>
          <p:cNvPr id="10" name="Picture 9">
            <a:extLst>
              <a:ext uri="{FF2B5EF4-FFF2-40B4-BE49-F238E27FC236}">
                <a16:creationId xmlns:a16="http://schemas.microsoft.com/office/drawing/2014/main" id="{00BF43E2-427B-D1C7-BCE4-E7379F68F27A}"/>
              </a:ext>
            </a:extLst>
          </p:cNvPr>
          <p:cNvPicPr>
            <a:picLocks noChangeAspect="1"/>
          </p:cNvPicPr>
          <p:nvPr/>
        </p:nvPicPr>
        <p:blipFill>
          <a:blip r:embed="rId3"/>
          <a:stretch>
            <a:fillRect/>
          </a:stretch>
        </p:blipFill>
        <p:spPr>
          <a:xfrm>
            <a:off x="6421477" y="2664043"/>
            <a:ext cx="3943350" cy="2409825"/>
          </a:xfrm>
          <a:prstGeom prst="rect">
            <a:avLst/>
          </a:prstGeom>
        </p:spPr>
      </p:pic>
    </p:spTree>
    <p:extLst>
      <p:ext uri="{BB962C8B-B14F-4D97-AF65-F5344CB8AC3E}">
        <p14:creationId xmlns:p14="http://schemas.microsoft.com/office/powerpoint/2010/main" val="3109161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92782-5F89-4C7F-9A06-07CD94514333}"/>
              </a:ext>
            </a:extLst>
          </p:cNvPr>
          <p:cNvSpPr>
            <a:spLocks noGrp="1"/>
          </p:cNvSpPr>
          <p:nvPr>
            <p:ph type="title"/>
          </p:nvPr>
        </p:nvSpPr>
        <p:spPr>
          <a:xfrm>
            <a:off x="841133" y="431181"/>
            <a:ext cx="8596668" cy="583580"/>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Training and Education</a:t>
            </a:r>
          </a:p>
        </p:txBody>
      </p:sp>
      <p:sp>
        <p:nvSpPr>
          <p:cNvPr id="14" name="TextBox 13">
            <a:extLst>
              <a:ext uri="{FF2B5EF4-FFF2-40B4-BE49-F238E27FC236}">
                <a16:creationId xmlns:a16="http://schemas.microsoft.com/office/drawing/2014/main" id="{F299724C-03E2-49AB-85F2-D8BD9F514D3F}"/>
              </a:ext>
            </a:extLst>
          </p:cNvPr>
          <p:cNvSpPr txBox="1"/>
          <p:nvPr/>
        </p:nvSpPr>
        <p:spPr>
          <a:xfrm>
            <a:off x="841133" y="1278826"/>
            <a:ext cx="8470135" cy="2862322"/>
          </a:xfrm>
          <a:prstGeom prst="rect">
            <a:avLst/>
          </a:prstGeom>
          <a:noFill/>
        </p:spPr>
        <p:txBody>
          <a:bodyPr wrap="square" rtlCol="0">
            <a:spAutoFit/>
          </a:bodyPr>
          <a:lstStyle/>
          <a:p>
            <a:r>
              <a:rPr lang="en-AU" dirty="0">
                <a:latin typeface="Arial" panose="020B0604020202020204" pitchFamily="34" charset="0"/>
                <a:cs typeface="Arial" panose="020B0604020202020204" pitchFamily="34" charset="0"/>
              </a:rPr>
              <a:t>With the help of Damstra and being able to see any holes in our workers training requirements, we are able to book each worker into complete up to $1,500.00 worth of training each year. This, along with the grants from the QLD government (relating to large infrastructure projects) means, CPB Contractors is able to provide their staff with ongoing training and education in all areas, especially WHSMS and how to work safer.</a:t>
            </a:r>
          </a:p>
          <a:p>
            <a:endParaRPr lang="en-AU" dirty="0">
              <a:latin typeface="Arial" panose="020B0604020202020204" pitchFamily="34" charset="0"/>
              <a:cs typeface="Arial" panose="020B0604020202020204" pitchFamily="34" charset="0"/>
            </a:endParaRPr>
          </a:p>
          <a:p>
            <a:r>
              <a:rPr lang="en-AU" dirty="0">
                <a:latin typeface="Arial" panose="020B0604020202020204" pitchFamily="34" charset="0"/>
                <a:cs typeface="Arial" panose="020B0604020202020204" pitchFamily="34" charset="0"/>
              </a:rPr>
              <a:t>For any staff seeking training, please contract your direct line manager to discuss all the options.</a:t>
            </a:r>
          </a:p>
          <a:p>
            <a:endParaRPr lang="en-AU"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52642F0-2642-0FE9-35A3-FC2F572A91D0}"/>
              </a:ext>
            </a:extLst>
          </p:cNvPr>
          <p:cNvPicPr>
            <a:picLocks noChangeAspect="1"/>
          </p:cNvPicPr>
          <p:nvPr/>
        </p:nvPicPr>
        <p:blipFill>
          <a:blip r:embed="rId2"/>
          <a:stretch>
            <a:fillRect/>
          </a:stretch>
        </p:blipFill>
        <p:spPr>
          <a:xfrm>
            <a:off x="841133" y="4812896"/>
            <a:ext cx="5436618" cy="1038704"/>
          </a:xfrm>
          <a:prstGeom prst="rect">
            <a:avLst/>
          </a:prstGeom>
        </p:spPr>
      </p:pic>
      <p:pic>
        <p:nvPicPr>
          <p:cNvPr id="7" name="Picture 6">
            <a:extLst>
              <a:ext uri="{FF2B5EF4-FFF2-40B4-BE49-F238E27FC236}">
                <a16:creationId xmlns:a16="http://schemas.microsoft.com/office/drawing/2014/main" id="{8C2887B5-EDA3-318E-00B5-6400BABC86FB}"/>
              </a:ext>
            </a:extLst>
          </p:cNvPr>
          <p:cNvPicPr>
            <a:picLocks noChangeAspect="1"/>
          </p:cNvPicPr>
          <p:nvPr/>
        </p:nvPicPr>
        <p:blipFill>
          <a:blip r:embed="rId3"/>
          <a:stretch>
            <a:fillRect/>
          </a:stretch>
        </p:blipFill>
        <p:spPr>
          <a:xfrm>
            <a:off x="7473730" y="4055756"/>
            <a:ext cx="1572590" cy="1800437"/>
          </a:xfrm>
          <a:prstGeom prst="rect">
            <a:avLst/>
          </a:prstGeom>
        </p:spPr>
      </p:pic>
    </p:spTree>
    <p:extLst>
      <p:ext uri="{BB962C8B-B14F-4D97-AF65-F5344CB8AC3E}">
        <p14:creationId xmlns:p14="http://schemas.microsoft.com/office/powerpoint/2010/main" val="3850003034"/>
      </p:ext>
    </p:extLst>
  </p:cSld>
  <p:clrMapOvr>
    <a:masterClrMapping/>
  </p:clrMapOvr>
</p:sld>
</file>

<file path=ppt/theme/theme1.xml><?xml version="1.0" encoding="utf-8"?>
<a:theme xmlns:a="http://schemas.openxmlformats.org/drawingml/2006/main" name="Facet">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1434</TotalTime>
  <Words>4523</Words>
  <Application>Microsoft Office PowerPoint</Application>
  <PresentationFormat>Widescreen</PresentationFormat>
  <Paragraphs>284</Paragraphs>
  <Slides>36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Arial</vt:lpstr>
      <vt:lpstr>Arial Narrow</vt:lpstr>
      <vt:lpstr>Calibri</vt:lpstr>
      <vt:lpstr>Symbol</vt:lpstr>
      <vt:lpstr>Trebuchet MS</vt:lpstr>
      <vt:lpstr>Wingdings 3</vt:lpstr>
      <vt:lpstr>Facet</vt:lpstr>
      <vt:lpstr>Work Health and Safety Non-Compliance from contractors (2)</vt:lpstr>
      <vt:lpstr>Our Mission and Principles</vt:lpstr>
      <vt:lpstr>Legislative Framework</vt:lpstr>
      <vt:lpstr>References</vt:lpstr>
      <vt:lpstr>Contractors Duties &amp; Rights – Where to find them</vt:lpstr>
      <vt:lpstr>Contractors Obligations - Where to find them</vt:lpstr>
      <vt:lpstr>PCBUs Duties, Rights and Obligations – Work Health Safety Act 2011 </vt:lpstr>
      <vt:lpstr>PCBUs Duties, Rights and Obligations – Work Health Safety Act (QLD) 2011 </vt:lpstr>
      <vt:lpstr>PCBUs Duties, Rights and Obligations – Occupation Health and Safety Management Systems – AS/NZS ISO 45001:2018</vt:lpstr>
      <vt:lpstr>PCBUs Duties, Rights and Obligations – Guidance Material</vt:lpstr>
      <vt:lpstr>PCBUs Duties, Rights and Obligations – Organisational Requirements </vt:lpstr>
      <vt:lpstr>PCBUs Duties, Rights and Obligations – Organisational Requirements </vt:lpstr>
      <vt:lpstr>Shotcrete Australia (Contractor 1)</vt:lpstr>
      <vt:lpstr>Shotcrete Australia (Contractor 1)</vt:lpstr>
      <vt:lpstr>Non-Compliance</vt:lpstr>
      <vt:lpstr>Non-Compliance – Discussion (Contractor 1)</vt:lpstr>
      <vt:lpstr>Reviewing Codes of Practice</vt:lpstr>
      <vt:lpstr>Reviewing Codes of Practice - Continued</vt:lpstr>
      <vt:lpstr>BT Scaffolds (Contractor 2)</vt:lpstr>
      <vt:lpstr>BT Scaffolds (Contractor 2)</vt:lpstr>
      <vt:lpstr>Non-Compliance</vt:lpstr>
      <vt:lpstr>Non-Compliance – Discussion (Contractor 2)</vt:lpstr>
      <vt:lpstr>Safety Essentials – CPB Contractors Policies</vt:lpstr>
      <vt:lpstr>Reviewing Codes of Practice</vt:lpstr>
      <vt:lpstr>Reviewing Codes of Practice - Continued</vt:lpstr>
      <vt:lpstr>Induction &amp; Training</vt:lpstr>
      <vt:lpstr>Induction &amp; Training</vt:lpstr>
      <vt:lpstr>Training Requirements</vt:lpstr>
      <vt:lpstr>Induction Process Please note, each induction process can differ slightly depending on the project site, scope of works and location. This induction process is for the Plant Yard only.</vt:lpstr>
      <vt:lpstr>Induction Process Continued</vt:lpstr>
      <vt:lpstr>Induction Process Continued</vt:lpstr>
      <vt:lpstr>Induction Process Continued</vt:lpstr>
      <vt:lpstr>Induction Process Continued</vt:lpstr>
      <vt:lpstr>Induction Process – Evidence of Completion</vt:lpstr>
      <vt:lpstr>Induction Process Continued</vt:lpstr>
      <vt:lpstr>Training and Education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Working In Around Mobile Plant</dc:title>
  <dc:creator>Jane, Caroline</dc:creator>
  <cp:lastModifiedBy>Jane, Caroline</cp:lastModifiedBy>
  <cp:revision>121</cp:revision>
  <dcterms:created xsi:type="dcterms:W3CDTF">2023-01-19T04:47:45Z</dcterms:created>
  <dcterms:modified xsi:type="dcterms:W3CDTF">2023-07-13T21:27:57Z</dcterms:modified>
</cp:coreProperties>
</file>