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7" r:id="rId5"/>
    <p:sldId id="264" r:id="rId6"/>
    <p:sldId id="265" r:id="rId7"/>
    <p:sldId id="266" r:id="rId8"/>
    <p:sldId id="260" r:id="rId9"/>
    <p:sldId id="261" r:id="rId10"/>
    <p:sldId id="268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209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0865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66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8369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538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2434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28272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7823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8153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529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77299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0B1CFE4-7CC8-4836-973D-7502A30A8A03}" type="datetimeFigureOut">
              <a:rPr lang="en-AU" smtClean="0"/>
              <a:t>28/04/2021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1D288FF-EC76-4BCD-A4ED-0C6B38B161FA}" type="slidenum">
              <a:rPr lang="en-AU" smtClean="0"/>
              <a:t>‹#›</a:t>
            </a:fld>
            <a:endParaRPr lang="en-A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69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leaponline.learnflex.com.au/users/index.asp?lmsuserid=21359&amp;community=3&amp;url=/users/ecommerce/accountredirect.asp?community=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AB50E-B3C4-4D93-9D00-6F8268F6B2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Managing WHS Compliance of Contractors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DE7C25-F35A-4710-857A-CC4F5F4A13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AU" sz="2000" dirty="0">
                <a:latin typeface="Arial" panose="020B0604020202020204" pitchFamily="34" charset="0"/>
                <a:cs typeface="Arial" panose="020B0604020202020204" pitchFamily="34" charset="0"/>
              </a:rPr>
              <a:t>EVALUATING AUSTRALIA POST &amp; HELPING AUSTRALIA PTY LTD</a:t>
            </a:r>
          </a:p>
        </p:txBody>
      </p:sp>
    </p:spTree>
    <p:extLst>
      <p:ext uri="{BB962C8B-B14F-4D97-AF65-F5344CB8AC3E}">
        <p14:creationId xmlns:p14="http://schemas.microsoft.com/office/powerpoint/2010/main" val="2434668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96D91-F8D9-43C2-AA4E-45A9014AE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SERVICES PROVIDED BY CONTRACTORS</a:t>
            </a:r>
            <a:endParaRPr lang="en-A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69880-D750-43CF-8609-54A31A693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BJS Group: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Install fire penetrations on all pipework throughout the building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Create a fire penetration register that includes penetration ID number, location, description of penetration, Barrier, Materials Installed, Test References, Type of Penetration, and Fire Rating.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Provide Fire System Certification (Form 16). </a:t>
            </a: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FFS: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Design of a Fast Flow Rainwater Drainage system for the proposed project based on current plans.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Certify Siphonic system (Form 15)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Provide all drawings and technical data</a:t>
            </a: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527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7A6D4-A409-49A1-8596-8F9139720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LEGAL &amp; WORKPLACE REQUIREMENTS</a:t>
            </a:r>
            <a:br>
              <a:rPr lang="en-AU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A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55726-DAE3-4CF8-941C-89A6C1580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‘Workers’ (Contractors inclusive) have duties under section 28 of the WHS Act which are subject to consideration of what is ‘reasonable’. While at work, contractors have a duty to: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take reasonable care for your own health and safety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take reasonable care that your acts or omissions do not adversely affect the health and safety of other persons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comply, so far as you are reasonably able, with any reasonable instruction given by the PCBU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cooperate with any reasonable policy or procedure of the PCBU relating to health and safety at your workplace.</a:t>
            </a:r>
          </a:p>
          <a:p>
            <a:pPr algn="l"/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Contractors should be proactive in recognising potential hazards in your workplace and reporting those hazards to a HSR or manager. It is important that they are familiar with the workplace procedures that outline the actions you need to take when reporting an incident.</a:t>
            </a:r>
          </a:p>
        </p:txBody>
      </p:sp>
    </p:spTree>
    <p:extLst>
      <p:ext uri="{BB962C8B-B14F-4D97-AF65-F5344CB8AC3E}">
        <p14:creationId xmlns:p14="http://schemas.microsoft.com/office/powerpoint/2010/main" val="2470069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E2B4A-5ABC-4427-91F2-9901D4B99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LEGAL &amp; WORKPLACE REQUIREMENTS</a:t>
            </a:r>
            <a:endParaRPr lang="en-A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BCAAB-8839-408F-877D-625A8A19B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is also important that they understand the role and specific work activities you have been contracted to perform and are aware of your health and safety rights. These rights include: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ceasing unsafe work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participating in consultation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notifying health and safety issues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organisation/PCBU’s duties.</a:t>
            </a:r>
          </a:p>
          <a:p>
            <a:pPr marL="0" indent="0" algn="l"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Finally, they should be aware of your duties as a worker under the WHS Act and WHS Regulations. The primary health and safety duty under the WHS Act is owed by a PCBU. This duty is to ensure—so far as is reasonably practicable—the health and safety of workers engaged in work for the business or undertaking. This duty is owed to a PCBU’s workers, including you as a contractor or subcontractor.</a:t>
            </a:r>
          </a:p>
          <a:p>
            <a:endParaRPr lang="en-AU" sz="1800" dirty="0"/>
          </a:p>
        </p:txBody>
      </p:sp>
    </p:spTree>
    <p:extLst>
      <p:ext uri="{BB962C8B-B14F-4D97-AF65-F5344CB8AC3E}">
        <p14:creationId xmlns:p14="http://schemas.microsoft.com/office/powerpoint/2010/main" val="3253897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B8CCC-3C03-43FD-B4BC-04470965A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INDUCTION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DF52D-85BE-47F1-9351-985AAF3D12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Contractors and Sub-Contractors working on a CCP&amp;D Site, will have received a Contractors Letter prior to commencement of induction, this letter outlines the basic requirements for working for CCP&amp;D. 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contractors are required to complete an Online Site Induction. This along with all other information required to work for CCP&amp;D, is outlined within the Contractor Letter. 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access the Online Site Induction, follow the below link.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When accessing the Contractor online induction, at: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u="sng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https://leaponline.</a:t>
            </a:r>
            <a:r>
              <a:rPr lang="en-AU" sz="1800" u="sng" dirty="0">
                <a:solidFill>
                  <a:srgbClr val="0070C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induction.com.au</a:t>
            </a:r>
            <a:r>
              <a:rPr lang="en-AU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AU" sz="18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On completion, of your online induction as well as this Contractor Induction handbook please email your certificate, and acknowledgement of the site rules statement to </a:t>
            </a:r>
            <a:r>
              <a:rPr lang="en-AU" sz="18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admin@ccgroup.ltd</a:t>
            </a:r>
            <a:r>
              <a:rPr lang="en-AU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AU" sz="18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03760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E62F9-BB3A-47D7-A17C-A1A6188C7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INDUCTION REQUIREMENTS</a:t>
            </a:r>
            <a:endParaRPr lang="en-A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6A902-3750-44F9-AE7A-791A058D6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Prior to commencement of work the contractor must: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Complete the Online Contractor Induction, 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Provide the following (as applicable)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Any relevant licences, authorisations or certificates of competency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Relevant work permits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Evidence of appropriate insurance cover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Safe work method statements, risk assessments or job safety analyses relating to the work to be performed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Notice of any isolation requirements or other activities that may impact operation or cause discomfort or potential risk to workers including other contractors, or visitors.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Evidence that all plant, equipment and tools are suitable for the work to be performed, have been maintained, tested and/or calibrated and are safe to use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General construction induction card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AU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Any other relevant information or documentation requested by CCP&amp;D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42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E9735-4CDB-4BB2-9C5A-BC0311781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INDUCTION REQUIREMENTS</a:t>
            </a:r>
            <a:endParaRPr lang="en-A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72AFA-A604-485E-B91C-B23D77753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Upon arrival on-site, the contractor must report to the facility’s responsible officer who will issue them with:</a:t>
            </a:r>
          </a:p>
          <a:p>
            <a:pPr marL="342900" lvl="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Complete the Site-Specific Induction </a:t>
            </a:r>
          </a:p>
          <a:p>
            <a:pPr marL="342900" lvl="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Any relevant keys or access cards – all keys and access cards must be signed for. Where keys or access cards have been issued, these must be returned prior to leaving the facility unless otherwise arranged. </a:t>
            </a:r>
          </a:p>
          <a:p>
            <a:pPr marL="342900" lvl="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Any other relevant documentation or information (for example, confined space entry or hot work permits).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56938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E101D-88EE-4843-9B26-E62CAE0BF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CODES OF PRACTICE</a:t>
            </a:r>
            <a:endParaRPr lang="en-AU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35B5E-E847-467A-9FC8-B8039BD19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Code of Practice – WHS Consultation</a:t>
            </a:r>
            <a:r>
              <a:rPr lang="en-A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Cooperation</a:t>
            </a:r>
            <a:r>
              <a:rPr lang="en-A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&amp;</a:t>
            </a: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Coordination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must consult, so far as is reasonably practicable, with your contractors and sub-contractors and their employees, on-hire workers, volunteers and any other people who are working for you and who are directly affected by a health and safety matter.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Workers are entitled to take part in consultation arrangements and to be represented in relation to work health and safety by a health and safety representative.</a:t>
            </a:r>
            <a:b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65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AFCF3-1E0A-47E8-9E45-D4390DA7B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NON-COMPLAINCE - BJM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208C7-66A9-47C1-BE89-C7855831F8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1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Non-Compliance</a:t>
            </a:r>
            <a:r>
              <a:rPr lang="en-A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Not wearing appropriate PPE for job</a:t>
            </a:r>
          </a:p>
          <a:p>
            <a:r>
              <a:rPr lang="en-AU" sz="1800" b="1" dirty="0">
                <a:effectLst/>
                <a:latin typeface="Arial" panose="020B0604020202020204" pitchFamily="34" charset="0"/>
                <a:ea typeface="Times" panose="02020603050405020304" pitchFamily="18" charset="0"/>
                <a:cs typeface="Arial" panose="020B0604020202020204" pitchFamily="34" charset="0"/>
              </a:rPr>
              <a:t>Refer to attached Information Notice #1 for incident information and actions. </a:t>
            </a:r>
            <a:endParaRPr lang="en-AU" sz="18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16F7FC-E52E-4D72-A57E-EAD8D2B17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4415" y="2925658"/>
            <a:ext cx="4366813" cy="270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149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8DF19-DDA0-47A8-94C8-67BF3569E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NON-COMPLAINCE - FFS</a:t>
            </a:r>
            <a:endParaRPr lang="en-A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14A61-BF20-486A-BC77-CFE43E550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Non-Compliance</a:t>
            </a:r>
            <a:r>
              <a:rPr lang="en-A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A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Siphonic pipework provided for install was not up to standard and was rejected by the site foreman once delivered. </a:t>
            </a:r>
            <a:r>
              <a:rPr lang="en-A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r>
              <a:rPr lang="en-AU" dirty="0"/>
              <a:t>Refer to Non-Conformance Report attachment.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159681-C8B0-46F6-92BA-D5C2D56E9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115" y="2354401"/>
            <a:ext cx="4526703" cy="370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604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1E92C-BEC1-46FF-BC80-7E08682FF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CONSULTATION</a:t>
            </a:r>
            <a:endParaRPr lang="en-A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43260-D8CE-4993-847D-24DF870B75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Upon the issue of any warning/ notice/ directive by CCP&amp;D, the contractor’s representative must notify CCP&amp;D QSE Manager and Construction Manager. The Contractor must ensure all appropriate steps are taken immediately to remedy the breach in compliance with legislation with assistance from senior management where necessary.  </a:t>
            </a:r>
          </a:p>
          <a:p>
            <a:r>
              <a:rPr lang="en-GB" dirty="0"/>
              <a:t>CCP&amp;D Quality Management System is structured with policy statements relating to each area of activity within the relative Operating Procedure.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43357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A94D5-5073-4F16-A328-1BE20CF02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AU" sz="3600" b="1" dirty="0">
                <a:latin typeface="Arial" panose="020B0604020202020204" pitchFamily="34" charset="0"/>
                <a:cs typeface="Arial" panose="020B0604020202020204" pitchFamily="34" charset="0"/>
              </a:rPr>
              <a:t>REVIEW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CB472-E471-4D95-8A23-36BCF51B2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600"/>
              </a:spcBef>
            </a:pPr>
            <a:r>
              <a:rPr lang="en-A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Monitoring and supervising of subcontractor activities will be done by CCP&amp;D supervisors. The supervision and monitoring of subcontractor’s work standards will be documented through the completion of random spot checks using the ‘Subcontractors Spot Check Sheet’.</a:t>
            </a:r>
            <a:r>
              <a:rPr lang="en-AU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just">
              <a:spcBef>
                <a:spcPts val="600"/>
              </a:spcBef>
            </a:pPr>
            <a:r>
              <a:rPr lang="en-AU" sz="1800" dirty="0">
                <a:effectLst/>
                <a:latin typeface="Arial" panose="020B0604020202020204" pitchFamily="34" charset="0"/>
                <a:ea typeface="Times" panose="02020603050405020304" pitchFamily="18" charset="0"/>
                <a:cs typeface="Arial" panose="020B0604020202020204" pitchFamily="34" charset="0"/>
              </a:rPr>
              <a:t>A SWMS review is conducted periodically by the Project Manager and/or QSE Manager of to ascertain if SWMS are being followed as detailed of both CC P&amp;D workers and subcontractors.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71894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46464A"/>
      </a:dk2>
      <a:lt2>
        <a:srgbClr val="D1D9E1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405</TotalTime>
  <Words>1036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Courier New</vt:lpstr>
      <vt:lpstr>Symbol</vt:lpstr>
      <vt:lpstr>Retrospect</vt:lpstr>
      <vt:lpstr>Managing WHS Compliance of Contractors</vt:lpstr>
      <vt:lpstr>SERVICES PROVIDED BY CONTRACTORS</vt:lpstr>
      <vt:lpstr>LEGAL &amp; WORKPLACE REQUIREMENTS </vt:lpstr>
      <vt:lpstr>LEGAL &amp; WORKPLACE REQUIREMENTS</vt:lpstr>
      <vt:lpstr>INDUCTION REQUIREMENTS</vt:lpstr>
      <vt:lpstr>INDUCTION REQUIREMENTS</vt:lpstr>
      <vt:lpstr>INDUCTION REQUIREMENTS</vt:lpstr>
      <vt:lpstr>CODES OF PRACTICE</vt:lpstr>
      <vt:lpstr>NON-COMPLAINCE - BJM</vt:lpstr>
      <vt:lpstr>NON-COMPLAINCE - FFS</vt:lpstr>
      <vt:lpstr>CONSULTATION</vt:lpstr>
      <vt:lpstr>REVIEW PROCESSES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WHS Compliance of Contractors</dc:title>
  <dc:creator>Kayla Watson</dc:creator>
  <cp:lastModifiedBy>Kayla Watson</cp:lastModifiedBy>
  <cp:revision>24</cp:revision>
  <dcterms:created xsi:type="dcterms:W3CDTF">2021-04-20T23:08:04Z</dcterms:created>
  <dcterms:modified xsi:type="dcterms:W3CDTF">2021-04-28T01:46:56Z</dcterms:modified>
</cp:coreProperties>
</file>