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86141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147560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186227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7/05/2019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4258781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7/05/2019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502384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7/05/2019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7555788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6EC0-7AB4-4AE3-AEB6-7681CAE07373}" type="datetimeFigureOut">
              <a:rPr lang="en-AU" smtClean="0"/>
              <a:t>7/05/2019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720494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7/05/2019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767049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7/05/2019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086787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970069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445099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797163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96238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7433113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45117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7/05/2019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555882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BD96EC0-7AB4-4AE3-AEB6-7681CAE07373}" type="datetimeFigureOut">
              <a:rPr lang="en-AU" smtClean="0"/>
              <a:t>7/05/2019</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319666847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a:t>
            </a:r>
            <a:endParaRPr lang="en-AU" dirty="0"/>
          </a:p>
        </p:txBody>
      </p:sp>
      <p:sp>
        <p:nvSpPr>
          <p:cNvPr id="3" name="Subtitle 2"/>
          <p:cNvSpPr>
            <a:spLocks noGrp="1"/>
          </p:cNvSpPr>
          <p:nvPr>
            <p:ph type="subTitle" idx="1"/>
          </p:nvPr>
        </p:nvSpPr>
        <p:spPr/>
        <p:txBody>
          <a:bodyPr/>
          <a:lstStyle/>
          <a:p>
            <a:r>
              <a:rPr lang="en-AU" dirty="0" smtClean="0"/>
              <a:t>Tahlia </a:t>
            </a:r>
            <a:r>
              <a:rPr lang="en-AU" dirty="0" err="1" smtClean="0"/>
              <a:t>roberts</a:t>
            </a:r>
            <a:endParaRPr lang="en-AU" dirty="0"/>
          </a:p>
        </p:txBody>
      </p:sp>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cap="all" dirty="0" smtClean="0"/>
              <a:t>Common ways to access information</a:t>
            </a:r>
            <a:endParaRPr lang="en-AU" b="1" cap="all"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71477544"/>
              </p:ext>
            </p:extLst>
          </p:nvPr>
        </p:nvGraphicFramePr>
        <p:xfrm>
          <a:off x="1626523" y="1865376"/>
          <a:ext cx="8999913" cy="4600976"/>
        </p:xfrm>
        <a:graphic>
          <a:graphicData uri="http://schemas.openxmlformats.org/drawingml/2006/table">
            <a:tbl>
              <a:tblPr firstRow="1" firstCol="1" bandRow="1">
                <a:tableStyleId>{5C22544A-7EE6-4342-B048-85BDC9FD1C3A}</a:tableStyleId>
              </a:tblPr>
              <a:tblGrid>
                <a:gridCol w="2999971"/>
                <a:gridCol w="2999971"/>
                <a:gridCol w="2999971"/>
              </a:tblGrid>
              <a:tr h="738503">
                <a:tc>
                  <a:txBody>
                    <a:bodyPr/>
                    <a:lstStyle/>
                    <a:p>
                      <a:pPr>
                        <a:spcAft>
                          <a:spcPts val="0"/>
                        </a:spcAft>
                      </a:pPr>
                      <a:r>
                        <a:rPr lang="en-GB" sz="2000" dirty="0">
                          <a:effectLst/>
                        </a:rPr>
                        <a:t>Method (i.e. computer databases)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a:effectLst/>
                        </a:rPr>
                        <a:t>Process </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effectLst/>
                        </a:rPr>
                        <a:t>Organisational requirements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r>
              <a:tr h="979057">
                <a:tc>
                  <a:txBody>
                    <a:bodyPr/>
                    <a:lstStyle/>
                    <a:p>
                      <a:pPr>
                        <a:spcAft>
                          <a:spcPts val="0"/>
                        </a:spcAft>
                      </a:pPr>
                      <a:r>
                        <a:rPr lang="en-GB" sz="2000" dirty="0" smtClean="0">
                          <a:effectLst/>
                        </a:rPr>
                        <a:t>Computer</a:t>
                      </a:r>
                      <a:endParaRPr lang="en-AU" sz="2000" dirty="0">
                        <a:effectLst/>
                      </a:endParaRPr>
                    </a:p>
                  </a:txBody>
                  <a:tcPr marL="61383" marR="61383" marT="0" marB="0"/>
                </a:tc>
                <a:tc>
                  <a:txBody>
                    <a:bodyPr/>
                    <a:lstStyle/>
                    <a:p>
                      <a:pPr algn="ctr">
                        <a:spcAft>
                          <a:spcPts val="0"/>
                        </a:spcAft>
                      </a:pPr>
                      <a:r>
                        <a:rPr lang="en-GB" sz="1400" dirty="0">
                          <a:effectLst/>
                        </a:rPr>
                        <a:t>Ask the manager to search the database on the computer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Make sure that you have the permission from the manager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r h="1447315">
                <a:tc>
                  <a:txBody>
                    <a:bodyPr/>
                    <a:lstStyle/>
                    <a:p>
                      <a:pPr>
                        <a:spcAft>
                          <a:spcPts val="0"/>
                        </a:spcAft>
                      </a:pPr>
                      <a:r>
                        <a:rPr lang="en-GB" sz="2000" dirty="0">
                          <a:effectLst/>
                        </a:rPr>
                        <a:t>Printed documents</a:t>
                      </a:r>
                      <a:endParaRPr lang="en-AU" sz="2000" dirty="0">
                        <a:effectLst/>
                      </a:endParaRPr>
                    </a:p>
                    <a:p>
                      <a:pPr>
                        <a:spcAft>
                          <a:spcPts val="0"/>
                        </a:spcAft>
                      </a:pPr>
                      <a:r>
                        <a:rPr lang="en-GB" sz="2000" dirty="0">
                          <a:effectLst/>
                        </a:rPr>
                        <a:t>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lgn="ctr">
                        <a:spcAft>
                          <a:spcPts val="0"/>
                        </a:spcAft>
                      </a:pPr>
                      <a:r>
                        <a:rPr lang="en-GB" sz="1400" dirty="0">
                          <a:effectLst/>
                        </a:rPr>
                        <a:t>If the document is in the office make sure to have permission from the manager to go into the office, if the document isn’t in the office you can freely read it</a:t>
                      </a:r>
                      <a:r>
                        <a:rPr lang="en-GB" sz="1400" dirty="0" smtClean="0">
                          <a:effectLst/>
                        </a:rPr>
                        <a:t>.</a:t>
                      </a:r>
                    </a:p>
                  </a:txBody>
                  <a:tcPr marL="61383" marR="61383" marT="0" marB="0" anchor="ctr"/>
                </a:tc>
                <a:tc>
                  <a:txBody>
                    <a:bodyPr/>
                    <a:lstStyle/>
                    <a:p>
                      <a:pPr algn="ctr">
                        <a:spcAft>
                          <a:spcPts val="0"/>
                        </a:spcAft>
                      </a:pPr>
                      <a:r>
                        <a:rPr lang="en-GB" sz="1400">
                          <a:effectLst/>
                        </a:rPr>
                        <a:t>Make sure that you have the managers permission</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r h="1436101">
                <a:tc>
                  <a:txBody>
                    <a:bodyPr/>
                    <a:lstStyle/>
                    <a:p>
                      <a:pPr>
                        <a:spcAft>
                          <a:spcPts val="0"/>
                        </a:spcAft>
                      </a:pPr>
                      <a:r>
                        <a:rPr lang="en-GB" sz="2000" dirty="0">
                          <a:effectLst/>
                        </a:rPr>
                        <a:t>Through updates and the white </a:t>
                      </a:r>
                      <a:r>
                        <a:rPr lang="en-GB" sz="2000" dirty="0" smtClean="0">
                          <a:effectLst/>
                        </a:rPr>
                        <a:t>board</a:t>
                      </a:r>
                      <a:endParaRPr lang="en-AU" sz="2000" dirty="0">
                        <a:effectLst/>
                      </a:endParaRPr>
                    </a:p>
                  </a:txBody>
                  <a:tcPr marL="61383" marR="61383" marT="0" marB="0"/>
                </a:tc>
                <a:tc>
                  <a:txBody>
                    <a:bodyPr/>
                    <a:lstStyle/>
                    <a:p>
                      <a:pPr algn="ctr">
                        <a:spcAft>
                          <a:spcPts val="0"/>
                        </a:spcAft>
                      </a:pPr>
                      <a:r>
                        <a:rPr lang="en-GB" sz="1400" dirty="0">
                          <a:effectLst/>
                        </a:rPr>
                        <a:t>Look at noticeboard to see if anything relevant or new has appeared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None.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a:t>
            </a:r>
            <a:endParaRPr lang="en-AU" dirty="0"/>
          </a:p>
        </p:txBody>
      </p:sp>
      <p:sp>
        <p:nvSpPr>
          <p:cNvPr id="3" name="Content Placeholder 2"/>
          <p:cNvSpPr>
            <a:spLocks noGrp="1"/>
          </p:cNvSpPr>
          <p:nvPr>
            <p:ph idx="1"/>
          </p:nvPr>
        </p:nvSpPr>
        <p:spPr/>
        <p:txBody>
          <a:bodyPr/>
          <a:lstStyle/>
          <a:p>
            <a:r>
              <a:rPr lang="en-AU" sz="2000" dirty="0"/>
              <a:t>Once you have collected information </a:t>
            </a:r>
            <a:r>
              <a:rPr lang="en-AU" sz="2000" dirty="0" smtClean="0"/>
              <a:t>ensure </a:t>
            </a:r>
            <a:r>
              <a:rPr lang="en-AU" sz="2000" dirty="0"/>
              <a:t>that the information is clear, accurate and relevant to the </a:t>
            </a:r>
            <a:r>
              <a:rPr lang="en-AU" sz="2000" dirty="0" smtClean="0"/>
              <a:t>task. For example the </a:t>
            </a:r>
            <a:r>
              <a:rPr lang="en-GB" sz="2000" dirty="0"/>
              <a:t>information </a:t>
            </a:r>
            <a:r>
              <a:rPr lang="en-GB" sz="2000" dirty="0" smtClean="0"/>
              <a:t>needs to be written in </a:t>
            </a:r>
            <a:r>
              <a:rPr lang="en-GB" sz="2000" dirty="0"/>
              <a:t>a clear and concise way that in which someone outside of the organization is able to read it and correctly understand the information.</a:t>
            </a:r>
            <a:endParaRPr lang="en-AU" sz="20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573690"/>
            <a:ext cx="10058400" cy="847344"/>
          </a:xfrm>
        </p:spPr>
        <p:txBody>
          <a:bodyPr/>
          <a:lstStyle/>
          <a:p>
            <a:r>
              <a:rPr lang="en-AU" dirty="0" smtClean="0"/>
              <a:t>Example of effective formats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35304741"/>
              </p:ext>
            </p:extLst>
          </p:nvPr>
        </p:nvGraphicFramePr>
        <p:xfrm>
          <a:off x="1862419" y="1421034"/>
          <a:ext cx="8232558" cy="5394960"/>
        </p:xfrm>
        <a:graphic>
          <a:graphicData uri="http://schemas.openxmlformats.org/drawingml/2006/table">
            <a:tbl>
              <a:tblPr firstRow="1" firstCol="1" bandRow="1">
                <a:tableStyleId>{5C22544A-7EE6-4342-B048-85BDC9FD1C3A}</a:tableStyleId>
              </a:tblPr>
              <a:tblGrid>
                <a:gridCol w="4115718"/>
                <a:gridCol w="4116840"/>
              </a:tblGrid>
              <a:tr h="211962">
                <a:tc>
                  <a:txBody>
                    <a:bodyPr/>
                    <a:lstStyle/>
                    <a:p>
                      <a:pPr>
                        <a:spcAft>
                          <a:spcPts val="0"/>
                        </a:spcAft>
                      </a:pPr>
                      <a:r>
                        <a:rPr lang="en-GB" sz="1600" dirty="0">
                          <a:effectLst/>
                        </a:rPr>
                        <a:t>Organisational feature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600" dirty="0">
                          <a:effectLst/>
                        </a:rPr>
                        <a:t>How does it aid organisation of information?</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r h="810202">
                <a:tc>
                  <a:txBody>
                    <a:bodyPr/>
                    <a:lstStyle/>
                    <a:p>
                      <a:pPr>
                        <a:spcAft>
                          <a:spcPts val="0"/>
                        </a:spcAft>
                      </a:pPr>
                      <a:r>
                        <a:rPr lang="en-GB" sz="1200">
                          <a:effectLst/>
                        </a:rPr>
                        <a:t>Headers and footers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may signpost the document and outline what is being addressed as well as displaying information in a formal way</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810202">
                <a:tc>
                  <a:txBody>
                    <a:bodyPr/>
                    <a:lstStyle/>
                    <a:p>
                      <a:pPr>
                        <a:spcAft>
                          <a:spcPts val="0"/>
                        </a:spcAft>
                      </a:pPr>
                      <a:r>
                        <a:rPr lang="en-GB" sz="1200">
                          <a:effectLst/>
                        </a:rPr>
                        <a:t>Graphics and pictures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marL="228600" indent="-228600" algn="l">
                        <a:lnSpc>
                          <a:spcPct val="115000"/>
                        </a:lnSpc>
                        <a:spcAft>
                          <a:spcPts val="1000"/>
                        </a:spcAft>
                      </a:pPr>
                      <a:r>
                        <a:rPr lang="en-AU" sz="1200" dirty="0">
                          <a:effectLst/>
                        </a:rPr>
                        <a:t>Images may help colleagues, or whoever is exposed to the information, to see information in a concise way. Sometimes it will convey the information far </a:t>
                      </a:r>
                      <a:r>
                        <a:rPr lang="en-AU" sz="1200" dirty="0" smtClean="0">
                          <a:effectLst/>
                        </a:rPr>
                        <a:t>more</a:t>
                      </a:r>
                      <a:r>
                        <a:rPr lang="en-AU" sz="1200" baseline="0" dirty="0" smtClean="0">
                          <a:effectLst/>
                        </a:rPr>
                        <a:t> </a:t>
                      </a:r>
                      <a:r>
                        <a:rPr lang="en-AU" sz="1200" dirty="0" smtClean="0">
                          <a:effectLst/>
                        </a:rPr>
                        <a:t>effectively </a:t>
                      </a:r>
                      <a:r>
                        <a:rPr lang="en-AU" sz="1200" dirty="0">
                          <a:effectLst/>
                        </a:rPr>
                        <a:t>than describing </a:t>
                      </a:r>
                      <a:r>
                        <a:rPr lang="en-AU" sz="1200" dirty="0" smtClean="0">
                          <a:effectLst/>
                        </a:rPr>
                        <a:t>data</a:t>
                      </a:r>
                      <a:endParaRPr lang="en-AU" sz="1200" dirty="0">
                        <a:effectLst/>
                      </a:endParaRPr>
                    </a:p>
                  </a:txBody>
                  <a:tcPr marL="33897" marR="33897" marT="0" marB="0" anchor="ctr"/>
                </a:tc>
              </a:tr>
              <a:tr h="810202">
                <a:tc>
                  <a:txBody>
                    <a:bodyPr/>
                    <a:lstStyle/>
                    <a:p>
                      <a:pPr>
                        <a:spcAft>
                          <a:spcPts val="0"/>
                        </a:spcAft>
                      </a:pPr>
                      <a:r>
                        <a:rPr lang="en-GB" sz="1200" dirty="0">
                          <a:effectLst/>
                        </a:rPr>
                        <a:t>Symbols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This may signpost the reader to particular elements of the analysis. Symbols may represent particular parts of the document that could be cross-referenced, and again, keeps it simple</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486121">
                <a:tc>
                  <a:txBody>
                    <a:bodyPr/>
                    <a:lstStyle/>
                    <a:p>
                      <a:pPr>
                        <a:spcAft>
                          <a:spcPts val="0"/>
                        </a:spcAft>
                      </a:pPr>
                      <a:r>
                        <a:rPr lang="en-GB" sz="1200" dirty="0">
                          <a:effectLst/>
                        </a:rPr>
                        <a:t>Legends</a:t>
                      </a:r>
                      <a:endParaRPr lang="en-AU" sz="1200" dirty="0">
                        <a:effectLst/>
                      </a:endParaRPr>
                    </a:p>
                    <a:p>
                      <a:pPr>
                        <a:spcAft>
                          <a:spcPts val="0"/>
                        </a:spcAft>
                      </a:pPr>
                      <a:r>
                        <a:rPr lang="en-GB" sz="1200" dirty="0">
                          <a:effectLst/>
                        </a:rPr>
                        <a:t> </a:t>
                      </a:r>
                      <a:endParaRPr lang="en-AU" sz="1200" dirty="0">
                        <a:effectLst/>
                      </a:endParaRPr>
                    </a:p>
                    <a:p>
                      <a:pPr>
                        <a:spcAft>
                          <a:spcPts val="0"/>
                        </a:spcAft>
                      </a:pPr>
                      <a:endParaRPr lang="en-AU" sz="1200" dirty="0">
                        <a:effectLst/>
                      </a:endParaRPr>
                    </a:p>
                  </a:txBody>
                  <a:tcPr marL="33897" marR="33897" marT="0" marB="0"/>
                </a:tc>
                <a:tc>
                  <a:txBody>
                    <a:bodyPr/>
                    <a:lstStyle/>
                    <a:p>
                      <a:pPr marL="228600" indent="-228600" algn="l">
                        <a:lnSpc>
                          <a:spcPct val="115000"/>
                        </a:lnSpc>
                        <a:spcAft>
                          <a:spcPts val="1000"/>
                        </a:spcAft>
                      </a:pPr>
                      <a:r>
                        <a:rPr lang="en-AU" sz="1200" dirty="0">
                          <a:effectLst/>
                        </a:rPr>
                        <a:t>Legends can be used to provide more information alongside a </a:t>
                      </a:r>
                      <a:r>
                        <a:rPr lang="en-AU" sz="1200" dirty="0" smtClean="0">
                          <a:effectLst/>
                        </a:rPr>
                        <a:t>chart</a:t>
                      </a:r>
                      <a:endParaRPr lang="en-AU" sz="1200" dirty="0">
                        <a:effectLst/>
                      </a:endParaRPr>
                    </a:p>
                  </a:txBody>
                  <a:tcPr marL="33897" marR="33897" marT="0" marB="0" anchor="ctr"/>
                </a:tc>
              </a:tr>
              <a:tr h="810202">
                <a:tc>
                  <a:txBody>
                    <a:bodyPr/>
                    <a:lstStyle/>
                    <a:p>
                      <a:pPr>
                        <a:spcAft>
                          <a:spcPts val="0"/>
                        </a:spcAft>
                      </a:pPr>
                      <a:r>
                        <a:rPr lang="en-GB" sz="1200" dirty="0">
                          <a:effectLst/>
                        </a:rPr>
                        <a:t>Software applications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200" dirty="0" err="1">
                          <a:effectLst/>
                        </a:rPr>
                        <a:t>etc</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476914">
                <a:tc>
                  <a:txBody>
                    <a:bodyPr/>
                    <a:lstStyle/>
                    <a:p>
                      <a:pPr>
                        <a:spcAft>
                          <a:spcPts val="0"/>
                        </a:spcAft>
                      </a:pPr>
                      <a:r>
                        <a:rPr lang="en-GB" sz="1200" dirty="0">
                          <a:effectLst/>
                        </a:rPr>
                        <a:t>Tables and </a:t>
                      </a:r>
                      <a:r>
                        <a:rPr lang="en-GB" sz="1200" dirty="0" smtClean="0">
                          <a:effectLst/>
                        </a:rPr>
                        <a:t>charts</a:t>
                      </a:r>
                      <a:endParaRPr lang="en-AU" sz="1200" dirty="0">
                        <a:effectLst/>
                      </a:endParaRPr>
                    </a:p>
                  </a:txBody>
                  <a:tcPr marL="33897" marR="33897" marT="0" marB="0"/>
                </a:tc>
                <a:tc>
                  <a:txBody>
                    <a:bodyPr/>
                    <a:lstStyle/>
                    <a:p>
                      <a:pPr algn="l">
                        <a:spcAft>
                          <a:spcPts val="0"/>
                        </a:spcAft>
                      </a:pPr>
                      <a:r>
                        <a:rPr lang="en-GB" sz="1200" dirty="0">
                          <a:effectLst/>
                        </a:rPr>
                        <a:t>As aforementioned, this can be an easy way of displaying data. They are easy to use on the above applications and can be displayed in a variety of ways</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132476">
                <a:tc>
                  <a:txBody>
                    <a:bodyPr/>
                    <a:lstStyle/>
                    <a:p>
                      <a:pPr>
                        <a:spcAft>
                          <a:spcPts val="0"/>
                        </a:spcAft>
                      </a:pPr>
                      <a:r>
                        <a:rPr lang="en-GB" sz="1000">
                          <a:effectLst/>
                        </a:rPr>
                        <a:t>Add another of your own:</a:t>
                      </a:r>
                      <a:endParaRPr lang="en-AU" sz="10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000" dirty="0">
                          <a:effectLst/>
                        </a:rPr>
                        <a:t> </a:t>
                      </a: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the purpose of collating information?</a:t>
            </a:r>
            <a:endParaRPr lang="en-AU" dirty="0"/>
          </a:p>
        </p:txBody>
      </p:sp>
      <p:sp>
        <p:nvSpPr>
          <p:cNvPr id="3" name="Content Placeholder 2"/>
          <p:cNvSpPr>
            <a:spLocks noGrp="1"/>
          </p:cNvSpPr>
          <p:nvPr>
            <p:ph idx="1"/>
          </p:nvPr>
        </p:nvSpPr>
        <p:spPr/>
        <p:txBody>
          <a:bodyPr/>
          <a:lstStyle/>
          <a:p>
            <a:r>
              <a:rPr lang="en-AU" sz="2000" dirty="0"/>
              <a:t>Collating information, in the context of business, is when you bring documentation together from a range of sources and compare, arrange and organise the documents.</a:t>
            </a:r>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 of possible difficulties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47913370"/>
              </p:ext>
            </p:extLst>
          </p:nvPr>
        </p:nvGraphicFramePr>
        <p:xfrm>
          <a:off x="1389888" y="1816607"/>
          <a:ext cx="9375648" cy="4217716"/>
        </p:xfrm>
        <a:graphic>
          <a:graphicData uri="http://schemas.openxmlformats.org/drawingml/2006/table">
            <a:tbl>
              <a:tblPr firstRow="1" firstCol="1" bandRow="1">
                <a:tableStyleId>{5C22544A-7EE6-4342-B048-85BDC9FD1C3A}</a:tableStyleId>
              </a:tblPr>
              <a:tblGrid>
                <a:gridCol w="4687185"/>
                <a:gridCol w="4688463"/>
              </a:tblGrid>
              <a:tr h="707853">
                <a:tc>
                  <a:txBody>
                    <a:bodyPr/>
                    <a:lstStyle/>
                    <a:p>
                      <a:pPr>
                        <a:spcAft>
                          <a:spcPts val="0"/>
                        </a:spcAft>
                      </a:pPr>
                      <a:r>
                        <a:rPr lang="en-GB" sz="2000">
                          <a:effectLst/>
                        </a:rPr>
                        <a:t>Difficulty</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effectLst/>
                        </a:rPr>
                        <a:t>How you could resolve this issue and who you may call upon to solve the issue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651658">
                <a:tc>
                  <a:txBody>
                    <a:bodyPr/>
                    <a:lstStyle/>
                    <a:p>
                      <a:pPr algn="l">
                        <a:spcAft>
                          <a:spcPts val="0"/>
                        </a:spcAft>
                      </a:pPr>
                      <a:r>
                        <a:rPr lang="en-GB" sz="1600" dirty="0">
                          <a:effectLst/>
                        </a:rPr>
                        <a:t>That information gets </a:t>
                      </a:r>
                      <a:r>
                        <a:rPr lang="en-GB" sz="1600" dirty="0" smtClean="0">
                          <a:effectLst/>
                        </a:rPr>
                        <a:t>lost</a:t>
                      </a:r>
                      <a:endParaRPr lang="en-AU" sz="1600" dirty="0">
                        <a:effectLst/>
                      </a:endParaRPr>
                    </a:p>
                  </a:txBody>
                  <a:tcPr marL="68580" marR="68580" marT="0" marB="0" anchor="ctr"/>
                </a:tc>
                <a:tc>
                  <a:txBody>
                    <a:bodyPr/>
                    <a:lstStyle/>
                    <a:p>
                      <a:pPr algn="l">
                        <a:spcAft>
                          <a:spcPts val="0"/>
                        </a:spcAft>
                      </a:pPr>
                      <a:r>
                        <a:rPr lang="en-GB" sz="1600">
                          <a:effectLst/>
                        </a:rPr>
                        <a:t>Make sure that information is stored correctly, in multiple places, and is easily accessible by everyone in the group</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651658">
                <a:tc>
                  <a:txBody>
                    <a:bodyPr/>
                    <a:lstStyle/>
                    <a:p>
                      <a:pPr algn="l">
                        <a:spcAft>
                          <a:spcPts val="0"/>
                        </a:spcAft>
                      </a:pPr>
                      <a:r>
                        <a:rPr lang="en-GB" sz="1600" dirty="0">
                          <a:effectLst/>
                        </a:rPr>
                        <a:t>Information is </a:t>
                      </a:r>
                      <a:r>
                        <a:rPr lang="en-GB" sz="1600" dirty="0" smtClean="0">
                          <a:effectLst/>
                        </a:rPr>
                        <a:t>misunderstood</a:t>
                      </a:r>
                      <a:endParaRPr lang="en-AU" sz="1600" dirty="0">
                        <a:effectLst/>
                      </a:endParaRPr>
                    </a:p>
                  </a:txBody>
                  <a:tcPr marL="68580" marR="68580" marT="0" marB="0" anchor="ctr"/>
                </a:tc>
                <a:tc>
                  <a:txBody>
                    <a:bodyPr/>
                    <a:lstStyle/>
                    <a:p>
                      <a:pPr algn="l">
                        <a:spcAft>
                          <a:spcPts val="0"/>
                        </a:spcAft>
                      </a:pPr>
                      <a:r>
                        <a:rPr lang="en-GB" sz="1600" dirty="0">
                          <a:effectLst/>
                        </a:rPr>
                        <a:t>Make sure that everyone in the group understand the information and make sure that the information is laid out in an easy to read and comprehensible format.</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9179352"/>
              </p:ext>
            </p:extLst>
          </p:nvPr>
        </p:nvGraphicFramePr>
        <p:xfrm>
          <a:off x="868680" y="1910143"/>
          <a:ext cx="10515600" cy="3778187"/>
        </p:xfrm>
        <a:graphic>
          <a:graphicData uri="http://schemas.openxmlformats.org/drawingml/2006/table">
            <a:tbl>
              <a:tblPr firstRow="1" firstCol="1" bandRow="1">
                <a:tableStyleId>{5C22544A-7EE6-4342-B048-85BDC9FD1C3A}</a:tableStyleId>
              </a:tblPr>
              <a:tblGrid>
                <a:gridCol w="3505200"/>
                <a:gridCol w="3505200"/>
                <a:gridCol w="3505200"/>
              </a:tblGrid>
              <a:tr h="864680">
                <a:tc>
                  <a:txBody>
                    <a:bodyPr/>
                    <a:lstStyle/>
                    <a:p>
                      <a:pPr>
                        <a:spcAft>
                          <a:spcPts val="0"/>
                        </a:spcAft>
                      </a:pPr>
                      <a:r>
                        <a:rPr lang="en-GB" sz="1600" dirty="0">
                          <a:effectLst/>
                        </a:rPr>
                        <a:t>Method of giving feedback</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What are the advantages of this method?</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How may this inform decision making?</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48665">
                <a:tc>
                  <a:txBody>
                    <a:bodyPr/>
                    <a:lstStyle/>
                    <a:p>
                      <a:pPr>
                        <a:spcAft>
                          <a:spcPts val="0"/>
                        </a:spcAft>
                      </a:pPr>
                      <a:r>
                        <a:rPr lang="en-GB" sz="1400" dirty="0">
                          <a:effectLst/>
                        </a:rPr>
                        <a:t>Face to face</a:t>
                      </a: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Being able to get a timely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By making the person think of their feet.</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011936">
                <a:tc>
                  <a:txBody>
                    <a:bodyPr/>
                    <a:lstStyle/>
                    <a:p>
                      <a:pPr>
                        <a:spcAft>
                          <a:spcPts val="0"/>
                        </a:spcAft>
                      </a:pPr>
                      <a:r>
                        <a:rPr lang="en-GB" sz="1400" dirty="0" smtClean="0">
                          <a:effectLst/>
                        </a:rPr>
                        <a:t>Online</a:t>
                      </a:r>
                      <a:endParaRPr lang="en-AU" sz="1400" dirty="0">
                        <a:effectLst/>
                      </a:endParaRPr>
                    </a:p>
                  </a:txBody>
                  <a:tcPr marL="68580" marR="68580" marT="0" marB="0" anchor="ctr"/>
                </a:tc>
                <a:tc>
                  <a:txBody>
                    <a:bodyPr/>
                    <a:lstStyle/>
                    <a:p>
                      <a:pPr>
                        <a:spcAft>
                          <a:spcPts val="0"/>
                        </a:spcAft>
                      </a:pPr>
                      <a:r>
                        <a:rPr lang="en-GB" sz="1400" dirty="0">
                          <a:effectLst/>
                        </a:rPr>
                        <a:t>Being able to give feedback and have the person respond when they are able to.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This will give you a much more informed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152906">
                <a:tc>
                  <a:txBody>
                    <a:bodyPr/>
                    <a:lstStyle/>
                    <a:p>
                      <a:pPr>
                        <a:spcAft>
                          <a:spcPts val="0"/>
                        </a:spcAft>
                      </a:pPr>
                      <a:r>
                        <a:rPr lang="en-GB" sz="1400" dirty="0" smtClean="0">
                          <a:effectLst/>
                        </a:rPr>
                        <a:t>Written</a:t>
                      </a:r>
                      <a:endParaRPr lang="en-AU" sz="1400" dirty="0">
                        <a:effectLst/>
                      </a:endParaRPr>
                    </a:p>
                  </a:txBody>
                  <a:tcPr marL="68580" marR="68580" marT="0" marB="0" anchor="ctr"/>
                </a:tc>
                <a:tc>
                  <a:txBody>
                    <a:bodyPr/>
                    <a:lstStyle/>
                    <a:p>
                      <a:pPr>
                        <a:spcAft>
                          <a:spcPts val="0"/>
                        </a:spcAft>
                      </a:pPr>
                      <a:r>
                        <a:rPr lang="en-GB" sz="1400">
                          <a:effectLst/>
                        </a:rPr>
                        <a:t>You are able to get a well-informed response and to be personally addressed. </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effectLst/>
                        </a:rPr>
                        <a:t>This will make the response more personal and informed.</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296238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Legal &amp; Organisational Polices, Guidelines &amp; Requirements</a:t>
            </a:r>
            <a:endParaRPr lang="en-AU" dirty="0"/>
          </a:p>
        </p:txBody>
      </p:sp>
      <p:sp>
        <p:nvSpPr>
          <p:cNvPr id="3" name="Content Placeholder 2"/>
          <p:cNvSpPr>
            <a:spLocks noGrp="1"/>
          </p:cNvSpPr>
          <p:nvPr>
            <p:ph idx="1"/>
          </p:nvPr>
        </p:nvSpPr>
        <p:spPr/>
        <p:txBody>
          <a:bodyPr>
            <a:normAutofit/>
          </a:bodyPr>
          <a:lstStyle/>
          <a:p>
            <a:r>
              <a:rPr lang="en-AU" sz="2000" dirty="0" smtClean="0"/>
              <a:t>Legislation </a:t>
            </a:r>
            <a:r>
              <a:rPr lang="en-AU" sz="2000" dirty="0"/>
              <a:t>and regulations affecting the gathering, organising and distribution of workplace </a:t>
            </a:r>
            <a:r>
              <a:rPr lang="en-AU" sz="2000" dirty="0" smtClean="0"/>
              <a:t>information.</a:t>
            </a:r>
          </a:p>
          <a:p>
            <a:r>
              <a:rPr lang="en-AU" sz="2000" dirty="0"/>
              <a:t>Australian citizens must abide by the legislation set out for businesses. The Office of the Australian Information Commissioner (OAIC) regulates how information is collected, accessed and stored. There are specific rules relating to each industry; for example, medical employees must acknowledge the legislation surrounding medical records. Australian states and territories will have different laws that will apply in the workplace. </a:t>
            </a:r>
            <a:endParaRPr lang="en-AU" sz="2000" dirty="0" smtClean="0"/>
          </a:p>
        </p:txBody>
      </p:sp>
    </p:spTree>
    <p:extLst>
      <p:ext uri="{BB962C8B-B14F-4D97-AF65-F5344CB8AC3E}">
        <p14:creationId xmlns:p14="http://schemas.microsoft.com/office/powerpoint/2010/main" val="282503155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36</TotalTime>
  <Words>656</Words>
  <Application>Microsoft Office PowerPoint</Application>
  <PresentationFormat>Widescreen</PresentationFormat>
  <Paragraphs>78</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Times New Roman</vt:lpstr>
      <vt:lpstr>Trebuchet MS</vt:lpstr>
      <vt:lpstr>Wingdings 3</vt:lpstr>
      <vt:lpstr>Facet</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lpstr>Legal &amp; Organisational Polices, Guidelines &amp; Requirements</vt:lpstr>
    </vt:vector>
  </TitlesOfParts>
  <Company>Queensland Government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0000_PMU</cp:lastModifiedBy>
  <cp:revision>10</cp:revision>
  <dcterms:created xsi:type="dcterms:W3CDTF">2017-10-12T01:34:05Z</dcterms:created>
  <dcterms:modified xsi:type="dcterms:W3CDTF">2019-05-07T04:22:30Z</dcterms:modified>
</cp:coreProperties>
</file>