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22"/>
  </p:handoutMasterIdLst>
  <p:sldIdLst>
    <p:sldId id="256" r:id="rId2"/>
    <p:sldId id="259" r:id="rId3"/>
    <p:sldId id="260" r:id="rId4"/>
    <p:sldId id="263" r:id="rId5"/>
    <p:sldId id="269" r:id="rId6"/>
    <p:sldId id="271" r:id="rId7"/>
    <p:sldId id="279" r:id="rId8"/>
    <p:sldId id="278" r:id="rId9"/>
    <p:sldId id="277" r:id="rId10"/>
    <p:sldId id="264" r:id="rId11"/>
    <p:sldId id="270" r:id="rId12"/>
    <p:sldId id="265" r:id="rId13"/>
    <p:sldId id="268" r:id="rId14"/>
    <p:sldId id="267" r:id="rId15"/>
    <p:sldId id="272" r:id="rId16"/>
    <p:sldId id="273" r:id="rId17"/>
    <p:sldId id="276" r:id="rId18"/>
    <p:sldId id="274" r:id="rId19"/>
    <p:sldId id="275" r:id="rId20"/>
    <p:sldId id="258" r:id="rId21"/>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24" autoAdjust="0"/>
    <p:restoredTop sz="94677"/>
  </p:normalViewPr>
  <p:slideViewPr>
    <p:cSldViewPr snapToGrid="0" snapToObjects="1">
      <p:cViewPr varScale="1">
        <p:scale>
          <a:sx n="112" d="100"/>
          <a:sy n="112" d="100"/>
        </p:scale>
        <p:origin x="89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FE48535-8CC6-4355-ACEE-C0C0620648E4}" type="datetimeFigureOut">
              <a:rPr lang="en-AU" smtClean="0"/>
              <a:t>7/08/2018</a:t>
            </a:fld>
            <a:endParaRPr lang="en-AU"/>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3147F94A-C08C-45EA-842B-084D5F1AED7E}" type="slidenum">
              <a:rPr lang="en-AU" smtClean="0"/>
              <a:t>‹#›</a:t>
            </a:fld>
            <a:endParaRPr lang="en-AU"/>
          </a:p>
        </p:txBody>
      </p:sp>
    </p:spTree>
    <p:extLst>
      <p:ext uri="{BB962C8B-B14F-4D97-AF65-F5344CB8AC3E}">
        <p14:creationId xmlns:p14="http://schemas.microsoft.com/office/powerpoint/2010/main" val="355788628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youtu.be/FrauHnD9pPU"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62370" y="2683379"/>
            <a:ext cx="7939043" cy="2862322"/>
          </a:xfrm>
          <a:prstGeom prst="rect">
            <a:avLst/>
          </a:prstGeom>
          <a:noFill/>
        </p:spPr>
        <p:txBody>
          <a:bodyPr wrap="square" rtlCol="0">
            <a:spAutoFit/>
          </a:bodyPr>
          <a:lstStyle/>
          <a:p>
            <a:r>
              <a:rPr lang="en-AU" sz="2800" dirty="0" smtClean="0"/>
              <a:t/>
            </a:r>
            <a:br>
              <a:rPr lang="en-AU" sz="2800" dirty="0" smtClean="0"/>
            </a:br>
            <a:r>
              <a:rPr lang="en-AU" sz="2800" dirty="0" smtClean="0"/>
              <a:t/>
            </a:r>
            <a:br>
              <a:rPr lang="en-AU" sz="2800" dirty="0" smtClean="0"/>
            </a:br>
            <a:endParaRPr lang="en-AU" sz="2400" dirty="0"/>
          </a:p>
          <a:p>
            <a:endParaRPr lang="en-AU" sz="2400" dirty="0" smtClean="0"/>
          </a:p>
          <a:p>
            <a:endParaRPr lang="en-AU" sz="2400" dirty="0" smtClean="0"/>
          </a:p>
          <a:p>
            <a:endParaRPr lang="en-AU" sz="2400" dirty="0" smtClean="0"/>
          </a:p>
          <a:p>
            <a:r>
              <a:rPr lang="en-AU" sz="2800" dirty="0" smtClean="0"/>
              <a:t>WORK HEALTH AND SAFETY OFFICER</a:t>
            </a:r>
            <a:endParaRPr lang="en-AU" sz="2800" dirty="0"/>
          </a:p>
        </p:txBody>
      </p:sp>
      <p:sp>
        <p:nvSpPr>
          <p:cNvPr id="3" name="TextBox 2"/>
          <p:cNvSpPr txBox="1"/>
          <p:nvPr/>
        </p:nvSpPr>
        <p:spPr>
          <a:xfrm>
            <a:off x="162370" y="2349032"/>
            <a:ext cx="8614161" cy="1231106"/>
          </a:xfrm>
          <a:prstGeom prst="rect">
            <a:avLst/>
          </a:prstGeom>
          <a:noFill/>
        </p:spPr>
        <p:txBody>
          <a:bodyPr wrap="square" rtlCol="0">
            <a:spAutoFit/>
          </a:bodyPr>
          <a:lstStyle/>
          <a:p>
            <a:r>
              <a:rPr lang="en-AU" sz="2800" dirty="0" smtClean="0"/>
              <a:t/>
            </a:r>
            <a:br>
              <a:rPr lang="en-AU" sz="2800" dirty="0" smtClean="0"/>
            </a:br>
            <a:r>
              <a:rPr lang="en-AU" sz="2800" dirty="0" smtClean="0"/>
              <a:t>PERSONAL </a:t>
            </a:r>
            <a:r>
              <a:rPr lang="en-AU" sz="2800" dirty="0"/>
              <a:t>PROTECTIVE EQUIPMENT</a:t>
            </a:r>
          </a:p>
          <a:p>
            <a:endParaRPr lang="en-AU"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sz="4000" dirty="0" smtClean="0"/>
              <a:t>Assessment criteria</a:t>
            </a:r>
            <a:endParaRPr lang="en-AU" sz="4000" dirty="0"/>
          </a:p>
        </p:txBody>
      </p:sp>
      <p:sp>
        <p:nvSpPr>
          <p:cNvPr id="3" name="Content Placeholder 2"/>
          <p:cNvSpPr>
            <a:spLocks noGrp="1"/>
          </p:cNvSpPr>
          <p:nvPr>
            <p:ph idx="1"/>
          </p:nvPr>
        </p:nvSpPr>
        <p:spPr>
          <a:xfrm>
            <a:off x="457200" y="1600200"/>
            <a:ext cx="8407400" cy="4927600"/>
          </a:xfrm>
        </p:spPr>
        <p:txBody>
          <a:bodyPr>
            <a:normAutofit fontScale="92500"/>
          </a:bodyPr>
          <a:lstStyle/>
          <a:p>
            <a:pPr>
              <a:lnSpc>
                <a:spcPct val="80000"/>
              </a:lnSpc>
            </a:pPr>
            <a:r>
              <a:rPr lang="en-AU" altLang="en-US" sz="2800" dirty="0">
                <a:latin typeface="+mj-lt"/>
                <a:ea typeface="ＭＳ Ｐゴシック" panose="020B0600070205080204" pitchFamily="34" charset="-128"/>
              </a:rPr>
              <a:t>Describe the statutory requirements relating to PPE</a:t>
            </a:r>
          </a:p>
          <a:p>
            <a:pPr>
              <a:lnSpc>
                <a:spcPct val="80000"/>
              </a:lnSpc>
            </a:pPr>
            <a:endParaRPr lang="en-AU" altLang="en-US" sz="2800" dirty="0">
              <a:latin typeface="+mj-lt"/>
              <a:ea typeface="ＭＳ Ｐゴシック" panose="020B0600070205080204" pitchFamily="34" charset="-128"/>
            </a:endParaRPr>
          </a:p>
          <a:p>
            <a:pPr>
              <a:lnSpc>
                <a:spcPct val="80000"/>
              </a:lnSpc>
            </a:pPr>
            <a:r>
              <a:rPr lang="en-AU" altLang="en-US" sz="2800" dirty="0">
                <a:latin typeface="+mj-lt"/>
                <a:ea typeface="ＭＳ Ｐゴシック" panose="020B0600070205080204" pitchFamily="34" charset="-128"/>
              </a:rPr>
              <a:t>Describe PPE as an element of the hierarchy of control and the reasons it is the least favourable and effective method of control</a:t>
            </a:r>
          </a:p>
          <a:p>
            <a:pPr>
              <a:lnSpc>
                <a:spcPct val="80000"/>
              </a:lnSpc>
            </a:pPr>
            <a:endParaRPr lang="en-AU" altLang="en-US" sz="2800" dirty="0">
              <a:latin typeface="+mj-lt"/>
              <a:ea typeface="ＭＳ Ｐゴシック" panose="020B0600070205080204" pitchFamily="34" charset="-128"/>
            </a:endParaRPr>
          </a:p>
          <a:p>
            <a:pPr>
              <a:lnSpc>
                <a:spcPct val="80000"/>
              </a:lnSpc>
            </a:pPr>
            <a:r>
              <a:rPr lang="en-AU" altLang="en-US" sz="2800" dirty="0">
                <a:latin typeface="+mj-lt"/>
                <a:ea typeface="ＭＳ Ｐゴシック" panose="020B0600070205080204" pitchFamily="34" charset="-128"/>
              </a:rPr>
              <a:t>Describe at least 3 general principles that must be considered  during the selection of PPE</a:t>
            </a:r>
          </a:p>
          <a:p>
            <a:pPr>
              <a:lnSpc>
                <a:spcPct val="80000"/>
              </a:lnSpc>
            </a:pPr>
            <a:endParaRPr lang="en-AU" altLang="en-US" sz="2800" dirty="0">
              <a:latin typeface="+mj-lt"/>
              <a:ea typeface="ＭＳ Ｐゴシック" panose="020B0600070205080204" pitchFamily="34" charset="-128"/>
            </a:endParaRPr>
          </a:p>
          <a:p>
            <a:pPr>
              <a:lnSpc>
                <a:spcPct val="80000"/>
              </a:lnSpc>
            </a:pPr>
            <a:r>
              <a:rPr lang="en-AU" altLang="en-US" sz="2800" dirty="0">
                <a:latin typeface="+mj-lt"/>
                <a:ea typeface="ＭＳ Ｐゴシック" panose="020B0600070205080204" pitchFamily="34" charset="-128"/>
              </a:rPr>
              <a:t>Describe the training requirements that are associated with the provision of PPE</a:t>
            </a:r>
          </a:p>
          <a:p>
            <a:pPr>
              <a:lnSpc>
                <a:spcPct val="80000"/>
              </a:lnSpc>
            </a:pPr>
            <a:endParaRPr lang="en-AU" altLang="en-US" sz="2800" dirty="0">
              <a:latin typeface="+mj-lt"/>
              <a:ea typeface="ＭＳ Ｐゴシック" panose="020B0600070205080204" pitchFamily="34" charset="-128"/>
            </a:endParaRPr>
          </a:p>
          <a:p>
            <a:pPr>
              <a:lnSpc>
                <a:spcPct val="80000"/>
              </a:lnSpc>
            </a:pPr>
            <a:r>
              <a:rPr lang="en-AU" altLang="en-US" sz="2800" dirty="0">
                <a:latin typeface="+mj-lt"/>
                <a:ea typeface="ＭＳ Ｐゴシック" panose="020B0600070205080204" pitchFamily="34" charset="-128"/>
              </a:rPr>
              <a:t>List 2 items that should be included in a PPE plan</a:t>
            </a:r>
          </a:p>
          <a:p>
            <a:endParaRPr lang="en-AU" dirty="0"/>
          </a:p>
        </p:txBody>
      </p:sp>
    </p:spTree>
    <p:extLst>
      <p:ext uri="{BB962C8B-B14F-4D97-AF65-F5344CB8AC3E}">
        <p14:creationId xmlns:p14="http://schemas.microsoft.com/office/powerpoint/2010/main" val="735569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sz="4000" dirty="0" smtClean="0"/>
              <a:t>Definition</a:t>
            </a:r>
            <a:endParaRPr lang="en-AU" sz="4000" dirty="0"/>
          </a:p>
        </p:txBody>
      </p:sp>
      <p:sp>
        <p:nvSpPr>
          <p:cNvPr id="3" name="Content Placeholder 2"/>
          <p:cNvSpPr>
            <a:spLocks noGrp="1"/>
          </p:cNvSpPr>
          <p:nvPr>
            <p:ph idx="1"/>
          </p:nvPr>
        </p:nvSpPr>
        <p:spPr>
          <a:xfrm>
            <a:off x="155865" y="1600200"/>
            <a:ext cx="8811490" cy="4525963"/>
          </a:xfrm>
        </p:spPr>
        <p:txBody>
          <a:bodyPr/>
          <a:lstStyle/>
          <a:p>
            <a:pPr marL="0" indent="0">
              <a:buNone/>
            </a:pPr>
            <a:r>
              <a:rPr lang="en-AU" b="1" i="1" dirty="0" smtClean="0"/>
              <a:t>personal </a:t>
            </a:r>
            <a:r>
              <a:rPr lang="en-AU" b="1" i="1" dirty="0"/>
              <a:t>protective equipment </a:t>
            </a:r>
            <a:r>
              <a:rPr lang="en-AU" dirty="0"/>
              <a:t>means anything used or </a:t>
            </a:r>
            <a:r>
              <a:rPr lang="en-AU" dirty="0" smtClean="0"/>
              <a:t>worn by </a:t>
            </a:r>
            <a:r>
              <a:rPr lang="en-AU" dirty="0"/>
              <a:t>a person to minimise risk to the person’s health and </a:t>
            </a:r>
            <a:r>
              <a:rPr lang="en-AU" dirty="0" smtClean="0"/>
              <a:t>safety, including </a:t>
            </a:r>
            <a:r>
              <a:rPr lang="en-AU" dirty="0"/>
              <a:t>air supplied respiratory equipment</a:t>
            </a:r>
            <a:r>
              <a:rPr lang="en-AU" dirty="0" smtClean="0"/>
              <a:t>.</a:t>
            </a:r>
          </a:p>
          <a:p>
            <a:pPr marL="0" indent="0">
              <a:buNone/>
            </a:pP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8518" y="3863181"/>
            <a:ext cx="5334000" cy="2838450"/>
          </a:xfrm>
          <a:prstGeom prst="rect">
            <a:avLst/>
          </a:prstGeom>
        </p:spPr>
      </p:pic>
    </p:spTree>
    <p:extLst>
      <p:ext uri="{BB962C8B-B14F-4D97-AF65-F5344CB8AC3E}">
        <p14:creationId xmlns:p14="http://schemas.microsoft.com/office/powerpoint/2010/main" val="2237218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 of PCBU </a:t>
            </a:r>
            <a:endParaRPr lang="en-AU" dirty="0"/>
          </a:p>
        </p:txBody>
      </p:sp>
      <p:sp>
        <p:nvSpPr>
          <p:cNvPr id="6" name="Content Placeholder 3"/>
          <p:cNvSpPr>
            <a:spLocks noGrp="1"/>
          </p:cNvSpPr>
          <p:nvPr>
            <p:ph idx="1"/>
          </p:nvPr>
        </p:nvSpPr>
        <p:spPr>
          <a:xfrm>
            <a:off x="457200" y="1600200"/>
            <a:ext cx="8229600" cy="4525963"/>
          </a:xfrm>
          <a:prstGeom prst="roundRect">
            <a:avLst/>
          </a:prstGeom>
          <a:solidFill>
            <a:schemeClr val="bg1">
              <a:lumMod val="75000"/>
            </a:schemeClr>
          </a:solidFill>
        </p:spPr>
        <p:style>
          <a:lnRef idx="0">
            <a:schemeClr val="dk1"/>
          </a:lnRef>
          <a:fillRef idx="3">
            <a:schemeClr val="dk1"/>
          </a:fillRef>
          <a:effectRef idx="3">
            <a:schemeClr val="dk1"/>
          </a:effectRef>
          <a:fontRef idx="minor">
            <a:schemeClr val="lt1"/>
          </a:fontRef>
        </p:style>
        <p:txBody>
          <a:bodyPr rtlCol="0" anchor="ctr"/>
          <a:lstStyle/>
          <a:p>
            <a:pPr marL="0" indent="0" algn="just">
              <a:buNone/>
            </a:pPr>
            <a:r>
              <a:rPr lang="en-AU" sz="2400" b="1" dirty="0">
                <a:solidFill>
                  <a:schemeClr val="tx1"/>
                </a:solidFill>
              </a:rPr>
              <a:t>WHS Regulation 2011 s44</a:t>
            </a:r>
            <a:r>
              <a:rPr lang="en-AU" sz="2400" dirty="0">
                <a:solidFill>
                  <a:schemeClr val="tx1"/>
                </a:solidFill>
              </a:rPr>
              <a:t>: The person conducting a business or undertaking who directs the carrying out of work must provide the personal protective equipment to workers at the workplace, unless the personal protective equipment has been provided by another person conducting a business or undertaking.</a:t>
            </a:r>
          </a:p>
        </p:txBody>
      </p:sp>
    </p:spTree>
    <p:extLst>
      <p:ext uri="{BB962C8B-B14F-4D97-AF65-F5344CB8AC3E}">
        <p14:creationId xmlns:p14="http://schemas.microsoft.com/office/powerpoint/2010/main" val="3856370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en-AU" dirty="0" smtClean="0"/>
              <a:t>Duties of Worker and others</a:t>
            </a:r>
            <a:endParaRPr lang="en-AU" dirty="0"/>
          </a:p>
        </p:txBody>
      </p:sp>
      <p:sp>
        <p:nvSpPr>
          <p:cNvPr id="4" name="Content Placeholder 3"/>
          <p:cNvSpPr>
            <a:spLocks noGrp="1"/>
          </p:cNvSpPr>
          <p:nvPr>
            <p:ph idx="1"/>
          </p:nvPr>
        </p:nvSpPr>
        <p:spPr>
          <a:prstGeom prst="roundRect">
            <a:avLst/>
          </a:prstGeom>
          <a:solidFill>
            <a:schemeClr val="bg1">
              <a:lumMod val="75000"/>
            </a:schemeClr>
          </a:solidFill>
        </p:spPr>
        <p:style>
          <a:lnRef idx="0">
            <a:schemeClr val="dk1"/>
          </a:lnRef>
          <a:fillRef idx="3">
            <a:schemeClr val="dk1"/>
          </a:fillRef>
          <a:effectRef idx="3">
            <a:schemeClr val="dk1"/>
          </a:effectRef>
          <a:fontRef idx="minor">
            <a:schemeClr val="lt1"/>
          </a:fontRef>
        </p:style>
        <p:txBody>
          <a:bodyPr rtlCol="0" anchor="ctr">
            <a:normAutofit lnSpcReduction="10000"/>
          </a:bodyPr>
          <a:lstStyle/>
          <a:p>
            <a:pPr marL="0" indent="0">
              <a:buNone/>
            </a:pPr>
            <a:r>
              <a:rPr lang="en-AU" sz="2300" b="1" dirty="0">
                <a:solidFill>
                  <a:schemeClr val="tx1"/>
                </a:solidFill>
              </a:rPr>
              <a:t>WHS Regulation 2011 s46: </a:t>
            </a:r>
            <a:r>
              <a:rPr lang="en-AU" sz="2300" dirty="0">
                <a:solidFill>
                  <a:schemeClr val="tx1"/>
                </a:solidFill>
              </a:rPr>
              <a:t>The worker must, so far as the worker is reasonably able, use or wear the equipment in accordance with any information, training or reasonable instruction by the person conducting the business or undertaking.</a:t>
            </a:r>
          </a:p>
          <a:p>
            <a:pPr marL="0" indent="0">
              <a:buNone/>
            </a:pPr>
            <a:endParaRPr lang="en-AU" sz="2300" dirty="0">
              <a:solidFill>
                <a:schemeClr val="tx1"/>
              </a:solidFill>
            </a:endParaRPr>
          </a:p>
          <a:p>
            <a:pPr marL="0" indent="0">
              <a:buNone/>
            </a:pPr>
            <a:r>
              <a:rPr lang="en-AU" sz="2300" b="1" dirty="0">
                <a:solidFill>
                  <a:schemeClr val="tx1"/>
                </a:solidFill>
              </a:rPr>
              <a:t>WHS Regulation 2011 s47: </a:t>
            </a:r>
            <a:r>
              <a:rPr lang="en-AU" sz="2300" dirty="0">
                <a:solidFill>
                  <a:schemeClr val="tx1"/>
                </a:solidFill>
              </a:rPr>
              <a:t>A person other than a worker must wear personal protective equipment at a workplace in accordance with any information, training or reasonable instruction provided by the person conducting the business or undertaking at the workplace.</a:t>
            </a:r>
          </a:p>
        </p:txBody>
      </p:sp>
    </p:spTree>
    <p:extLst>
      <p:ext uri="{BB962C8B-B14F-4D97-AF65-F5344CB8AC3E}">
        <p14:creationId xmlns:p14="http://schemas.microsoft.com/office/powerpoint/2010/main" val="3978860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8373"/>
            <a:ext cx="8229600" cy="1143000"/>
          </a:xfrm>
        </p:spPr>
        <p:txBody>
          <a:bodyPr/>
          <a:lstStyle/>
          <a:p>
            <a:r>
              <a:rPr lang="en-AU" dirty="0" smtClean="0"/>
              <a:t>Examples of PPE</a:t>
            </a:r>
            <a:endParaRPr lang="en-AU" dirty="0"/>
          </a:p>
        </p:txBody>
      </p:sp>
      <p:sp>
        <p:nvSpPr>
          <p:cNvPr id="3" name="Content Placeholder 2"/>
          <p:cNvSpPr>
            <a:spLocks noGrp="1"/>
          </p:cNvSpPr>
          <p:nvPr>
            <p:ph idx="1"/>
          </p:nvPr>
        </p:nvSpPr>
        <p:spPr/>
        <p:txBody>
          <a:bodyPr/>
          <a:lstStyle/>
          <a:p>
            <a:r>
              <a:rPr lang="en-US" altLang="en-US" dirty="0">
                <a:ea typeface="ＭＳ Ｐゴシック" panose="020B0600070205080204" pitchFamily="34" charset="-128"/>
              </a:rPr>
              <a:t>Ear muffs</a:t>
            </a:r>
          </a:p>
          <a:p>
            <a:r>
              <a:rPr lang="en-US" altLang="en-US" dirty="0">
                <a:ea typeface="ＭＳ Ｐゴシック" panose="020B0600070205080204" pitchFamily="34" charset="-128"/>
              </a:rPr>
              <a:t>Boots</a:t>
            </a:r>
          </a:p>
          <a:p>
            <a:r>
              <a:rPr lang="en-US" altLang="en-US" dirty="0">
                <a:ea typeface="ＭＳ Ｐゴシック" panose="020B0600070205080204" pitchFamily="34" charset="-128"/>
              </a:rPr>
              <a:t>Goggles</a:t>
            </a:r>
          </a:p>
          <a:p>
            <a:r>
              <a:rPr lang="en-US" altLang="en-US" dirty="0">
                <a:ea typeface="ＭＳ Ｐゴシック" panose="020B0600070205080204" pitchFamily="34" charset="-128"/>
              </a:rPr>
              <a:t>Helmets / Hats</a:t>
            </a:r>
          </a:p>
          <a:p>
            <a:r>
              <a:rPr lang="en-US" altLang="en-US" dirty="0">
                <a:ea typeface="ＭＳ Ｐゴシック" panose="020B0600070205080204" pitchFamily="34" charset="-128"/>
              </a:rPr>
              <a:t>Respirators</a:t>
            </a:r>
          </a:p>
          <a:p>
            <a:r>
              <a:rPr lang="en-US" altLang="en-US" dirty="0">
                <a:ea typeface="ＭＳ Ｐゴシック" panose="020B0600070205080204" pitchFamily="34" charset="-128"/>
              </a:rPr>
              <a:t>Gloves</a:t>
            </a:r>
          </a:p>
          <a:p>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7977" y="2173302"/>
            <a:ext cx="5290282" cy="2945629"/>
          </a:xfrm>
          <a:prstGeom prst="rect">
            <a:avLst/>
          </a:prstGeom>
        </p:spPr>
      </p:pic>
    </p:spTree>
    <p:extLst>
      <p:ext uri="{BB962C8B-B14F-4D97-AF65-F5344CB8AC3E}">
        <p14:creationId xmlns:p14="http://schemas.microsoft.com/office/powerpoint/2010/main" val="968289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Who pays?</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AU" sz="3400" dirty="0"/>
              <a:t>If PPE is required, the PCBU must provide it to workers free of charge.</a:t>
            </a:r>
          </a:p>
          <a:p>
            <a:endParaRPr lang="en-AU" sz="3400" dirty="0"/>
          </a:p>
          <a:p>
            <a:pPr marL="0" indent="0">
              <a:buNone/>
            </a:pPr>
            <a:r>
              <a:rPr lang="en-AU" sz="3400" dirty="0"/>
              <a:t>However, there may be circumstances where the payment for it can be negotiated.</a:t>
            </a:r>
          </a:p>
          <a:p>
            <a:endParaRPr lang="en-AU" sz="3400" dirty="0"/>
          </a:p>
          <a:p>
            <a:pPr marL="0" indent="0">
              <a:buNone/>
            </a:pPr>
            <a:r>
              <a:rPr lang="en-AU" sz="3400" dirty="0"/>
              <a:t>In deciding who should provide PPE consider:</a:t>
            </a:r>
          </a:p>
          <a:p>
            <a:pPr lvl="0"/>
            <a:r>
              <a:rPr lang="en-AU" sz="3400" dirty="0"/>
              <a:t>the availability of equipment</a:t>
            </a:r>
          </a:p>
          <a:p>
            <a:pPr lvl="0"/>
            <a:r>
              <a:rPr lang="en-AU" sz="3400" dirty="0"/>
              <a:t>whether the equipment can generally be used outside work, such as sunglasses or boots</a:t>
            </a:r>
          </a:p>
          <a:p>
            <a:pPr lvl="0"/>
            <a:r>
              <a:rPr lang="en-AU" sz="3400" dirty="0"/>
              <a:t>the need for a personal fit</a:t>
            </a:r>
          </a:p>
          <a:p>
            <a:pPr lvl="0"/>
            <a:r>
              <a:rPr lang="en-AU" sz="3400" dirty="0"/>
              <a:t>the requirements in the relevant industrial award or enterprise agreement regarding provision of PPE.</a:t>
            </a:r>
          </a:p>
          <a:p>
            <a:pPr marL="0" indent="0">
              <a:buNone/>
            </a:pPr>
            <a:endParaRPr lang="en-AU" dirty="0"/>
          </a:p>
        </p:txBody>
      </p:sp>
    </p:spTree>
    <p:extLst>
      <p:ext uri="{BB962C8B-B14F-4D97-AF65-F5344CB8AC3E}">
        <p14:creationId xmlns:p14="http://schemas.microsoft.com/office/powerpoint/2010/main" val="2941849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Person not to levy workers</a:t>
            </a:r>
            <a:endParaRPr lang="en-AU" dirty="0"/>
          </a:p>
        </p:txBody>
      </p:sp>
      <p:sp>
        <p:nvSpPr>
          <p:cNvPr id="4" name="Content Placeholder 3"/>
          <p:cNvSpPr>
            <a:spLocks noGrp="1"/>
          </p:cNvSpPr>
          <p:nvPr>
            <p:ph idx="1"/>
          </p:nvPr>
        </p:nvSpPr>
        <p:spPr>
          <a:prstGeom prst="roundRect">
            <a:avLst/>
          </a:prstGeom>
          <a:solidFill>
            <a:schemeClr val="bg1">
              <a:lumMod val="75000"/>
            </a:schemeClr>
          </a:solidFill>
        </p:spPr>
        <p:style>
          <a:lnRef idx="0">
            <a:schemeClr val="dk1"/>
          </a:lnRef>
          <a:fillRef idx="3">
            <a:schemeClr val="dk1"/>
          </a:fillRef>
          <a:effectRef idx="3">
            <a:schemeClr val="dk1"/>
          </a:effectRef>
          <a:fontRef idx="minor">
            <a:schemeClr val="lt1"/>
          </a:fontRef>
        </p:style>
        <p:txBody>
          <a:bodyPr rtlCol="0" anchor="ctr"/>
          <a:lstStyle/>
          <a:p>
            <a:pPr marL="0" indent="0" algn="just">
              <a:buNone/>
            </a:pPr>
            <a:r>
              <a:rPr lang="en-AU" sz="2400" b="1" dirty="0">
                <a:solidFill>
                  <a:schemeClr val="tx1"/>
                </a:solidFill>
              </a:rPr>
              <a:t>WHS </a:t>
            </a:r>
            <a:r>
              <a:rPr lang="en-AU" sz="2400" b="1" dirty="0" smtClean="0">
                <a:solidFill>
                  <a:schemeClr val="tx1"/>
                </a:solidFill>
              </a:rPr>
              <a:t>Act 2011 s273</a:t>
            </a:r>
            <a:r>
              <a:rPr lang="en-AU" sz="2400" dirty="0" smtClean="0">
                <a:solidFill>
                  <a:schemeClr val="tx1"/>
                </a:solidFill>
              </a:rPr>
              <a:t>: A person conducting a business or undertaking must not impose a levy or charge on a worker, or permit a levy or charge to be imposed on a worker, for anything done, or provided, in relation to work health and safety. </a:t>
            </a:r>
            <a:endParaRPr lang="en-AU" sz="2400" dirty="0">
              <a:solidFill>
                <a:schemeClr val="tx1"/>
              </a:solidFill>
            </a:endParaRPr>
          </a:p>
        </p:txBody>
      </p:sp>
    </p:spTree>
    <p:extLst>
      <p:ext uri="{BB962C8B-B14F-4D97-AF65-F5344CB8AC3E}">
        <p14:creationId xmlns:p14="http://schemas.microsoft.com/office/powerpoint/2010/main" val="17345268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Risk Management Process</a:t>
            </a:r>
            <a:endParaRPr lang="en-AU"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4268" y="1417638"/>
            <a:ext cx="4575464" cy="5135228"/>
          </a:xfrm>
        </p:spPr>
      </p:pic>
    </p:spTree>
    <p:extLst>
      <p:ext uri="{BB962C8B-B14F-4D97-AF65-F5344CB8AC3E}">
        <p14:creationId xmlns:p14="http://schemas.microsoft.com/office/powerpoint/2010/main" val="3469394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en-AU" dirty="0" smtClean="0"/>
              <a:t>PPE as a control measure</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PPE is an administrative control and should only be used:</a:t>
            </a:r>
          </a:p>
          <a:p>
            <a:pPr marL="0" indent="0">
              <a:buNone/>
            </a:pPr>
            <a:r>
              <a:rPr lang="en-AU" dirty="0"/>
              <a:t> </a:t>
            </a:r>
          </a:p>
          <a:p>
            <a:r>
              <a:rPr lang="en-AU" dirty="0"/>
              <a:t>when there are no other practical control measures available (as a last resort) </a:t>
            </a:r>
          </a:p>
          <a:p>
            <a:r>
              <a:rPr lang="en-AU" dirty="0"/>
              <a:t>as an interim measure until a more effective way of controlling the risk can be used </a:t>
            </a:r>
          </a:p>
          <a:p>
            <a:r>
              <a:rPr lang="en-AU" dirty="0"/>
              <a:t>to supplement higher level control measures (as a back-up). </a:t>
            </a:r>
          </a:p>
          <a:p>
            <a:endParaRPr lang="en-AU" dirty="0"/>
          </a:p>
        </p:txBody>
      </p:sp>
    </p:spTree>
    <p:extLst>
      <p:ext uri="{BB962C8B-B14F-4D97-AF65-F5344CB8AC3E}">
        <p14:creationId xmlns:p14="http://schemas.microsoft.com/office/powerpoint/2010/main" val="3837636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36661"/>
            <a:ext cx="8229600" cy="1143000"/>
          </a:xfrm>
        </p:spPr>
        <p:txBody>
          <a:bodyPr>
            <a:normAutofit/>
          </a:bodyPr>
          <a:lstStyle/>
          <a:p>
            <a:r>
              <a:rPr lang="en-AU" dirty="0" smtClean="0"/>
              <a:t>Limitations of PPE</a:t>
            </a:r>
            <a:endParaRPr lang="en-AU" dirty="0"/>
          </a:p>
        </p:txBody>
      </p:sp>
      <p:sp>
        <p:nvSpPr>
          <p:cNvPr id="3" name="Content Placeholder 2"/>
          <p:cNvSpPr>
            <a:spLocks noGrp="1"/>
          </p:cNvSpPr>
          <p:nvPr>
            <p:ph idx="1"/>
          </p:nvPr>
        </p:nvSpPr>
        <p:spPr>
          <a:xfrm>
            <a:off x="457200" y="1489105"/>
            <a:ext cx="4883921" cy="4525963"/>
          </a:xfrm>
        </p:spPr>
        <p:txBody>
          <a:bodyPr>
            <a:normAutofit fontScale="85000" lnSpcReduction="20000"/>
          </a:bodyPr>
          <a:lstStyle/>
          <a:p>
            <a:endParaRPr lang="en-AU" dirty="0" smtClean="0"/>
          </a:p>
          <a:p>
            <a:pPr>
              <a:lnSpc>
                <a:spcPct val="90000"/>
              </a:lnSpc>
            </a:pPr>
            <a:r>
              <a:rPr lang="en-US" altLang="en-US" dirty="0">
                <a:ea typeface="ＭＳ Ｐゴシック" panose="020B0600070205080204" pitchFamily="34" charset="-128"/>
              </a:rPr>
              <a:t>Uncomfortable to wear</a:t>
            </a:r>
          </a:p>
          <a:p>
            <a:pPr>
              <a:lnSpc>
                <a:spcPct val="90000"/>
              </a:lnSpc>
            </a:pPr>
            <a:endParaRPr lang="en-US" altLang="en-US" dirty="0">
              <a:ea typeface="ＭＳ Ｐゴシック" panose="020B0600070205080204" pitchFamily="34" charset="-128"/>
            </a:endParaRPr>
          </a:p>
          <a:p>
            <a:pPr>
              <a:lnSpc>
                <a:spcPct val="90000"/>
              </a:lnSpc>
            </a:pPr>
            <a:r>
              <a:rPr lang="en-US" altLang="en-US" dirty="0">
                <a:ea typeface="ＭＳ Ｐゴシック" panose="020B0600070205080204" pitchFamily="34" charset="-128"/>
              </a:rPr>
              <a:t>Makes work difficult</a:t>
            </a:r>
          </a:p>
          <a:p>
            <a:pPr lvl="1">
              <a:lnSpc>
                <a:spcPct val="90000"/>
              </a:lnSpc>
            </a:pPr>
            <a:r>
              <a:rPr lang="en-US" altLang="en-US" sz="3200" dirty="0">
                <a:ea typeface="ＭＳ Ｐゴシック" panose="020B0600070205080204" pitchFamily="34" charset="-128"/>
              </a:rPr>
              <a:t>Affects sensory perception</a:t>
            </a:r>
          </a:p>
          <a:p>
            <a:pPr lvl="1">
              <a:lnSpc>
                <a:spcPct val="90000"/>
              </a:lnSpc>
            </a:pPr>
            <a:r>
              <a:rPr lang="en-US" altLang="en-US" sz="3200" dirty="0">
                <a:ea typeface="ＭＳ Ｐゴシック" panose="020B0600070205080204" pitchFamily="34" charset="-128"/>
              </a:rPr>
              <a:t>Restricts movement or visibility</a:t>
            </a:r>
          </a:p>
          <a:p>
            <a:pPr lvl="1">
              <a:lnSpc>
                <a:spcPct val="90000"/>
              </a:lnSpc>
            </a:pPr>
            <a:endParaRPr lang="en-US" altLang="en-US" sz="3200" dirty="0">
              <a:ea typeface="ＭＳ Ｐゴシック" panose="020B0600070205080204" pitchFamily="34" charset="-128"/>
            </a:endParaRPr>
          </a:p>
          <a:p>
            <a:pPr>
              <a:lnSpc>
                <a:spcPct val="90000"/>
              </a:lnSpc>
            </a:pPr>
            <a:r>
              <a:rPr lang="en-US" altLang="en-US" dirty="0">
                <a:ea typeface="ＭＳ Ｐゴシック" panose="020B0600070205080204" pitchFamily="34" charset="-128"/>
              </a:rPr>
              <a:t>Creates secondary risk</a:t>
            </a:r>
          </a:p>
          <a:p>
            <a:pPr lvl="1">
              <a:lnSpc>
                <a:spcPct val="90000"/>
              </a:lnSpc>
            </a:pPr>
            <a:r>
              <a:rPr lang="en-US" altLang="en-US" sz="3200" dirty="0">
                <a:ea typeface="ＭＳ Ｐゴシック" panose="020B0600070205080204" pitchFamily="34" charset="-128"/>
              </a:rPr>
              <a:t>Limits body’s natural cooling</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50314" t="-1150" r="-314" b="27199"/>
          <a:stretch/>
        </p:blipFill>
        <p:spPr>
          <a:xfrm>
            <a:off x="5057775" y="1829148"/>
            <a:ext cx="4086225" cy="3845875"/>
          </a:xfrm>
          <a:prstGeom prst="rect">
            <a:avLst/>
          </a:prstGeom>
        </p:spPr>
      </p:pic>
    </p:spTree>
    <p:extLst>
      <p:ext uri="{BB962C8B-B14F-4D97-AF65-F5344CB8AC3E}">
        <p14:creationId xmlns:p14="http://schemas.microsoft.com/office/powerpoint/2010/main" val="3280401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Selection of PPE</a:t>
            </a:r>
            <a:endParaRPr lang="en-AU" dirty="0"/>
          </a:p>
        </p:txBody>
      </p:sp>
      <p:sp>
        <p:nvSpPr>
          <p:cNvPr id="3" name="Content Placeholder 2"/>
          <p:cNvSpPr>
            <a:spLocks noGrp="1"/>
          </p:cNvSpPr>
          <p:nvPr>
            <p:ph idx="1"/>
          </p:nvPr>
        </p:nvSpPr>
        <p:spPr>
          <a:xfrm>
            <a:off x="457200" y="1462503"/>
            <a:ext cx="8229600" cy="5142432"/>
          </a:xfrm>
        </p:spPr>
        <p:txBody>
          <a:bodyPr numCol="1">
            <a:normAutofit fontScale="92500" lnSpcReduction="20000"/>
          </a:bodyPr>
          <a:lstStyle/>
          <a:p>
            <a:pPr>
              <a:buNone/>
            </a:pPr>
            <a:r>
              <a:rPr lang="en-US" altLang="en-US" dirty="0">
                <a:ea typeface="ＭＳ Ｐゴシック" panose="020B0600070205080204" pitchFamily="34" charset="-128"/>
              </a:rPr>
              <a:t>To ensure the PPE is suitable it should be:</a:t>
            </a:r>
          </a:p>
          <a:p>
            <a:pPr>
              <a:buNone/>
            </a:pPr>
            <a:endParaRPr lang="en-US" altLang="en-US" dirty="0">
              <a:ea typeface="ＭＳ Ｐゴシック" panose="020B0600070205080204" pitchFamily="34" charset="-128"/>
            </a:endParaRPr>
          </a:p>
          <a:p>
            <a:r>
              <a:rPr lang="en-US" altLang="en-US" dirty="0">
                <a:ea typeface="ＭＳ Ｐゴシック" panose="020B0600070205080204" pitchFamily="34" charset="-128"/>
              </a:rPr>
              <a:t>Appropriate for the type of work</a:t>
            </a:r>
          </a:p>
          <a:p>
            <a:r>
              <a:rPr lang="en-US" altLang="en-US" dirty="0">
                <a:ea typeface="ＭＳ Ｐゴシック" panose="020B0600070205080204" pitchFamily="34" charset="-128"/>
              </a:rPr>
              <a:t>Give adequate protection to the user</a:t>
            </a:r>
          </a:p>
          <a:p>
            <a:r>
              <a:rPr lang="en-US" altLang="en-US" dirty="0">
                <a:ea typeface="ＭＳ Ｐゴシック" panose="020B0600070205080204" pitchFamily="34" charset="-128"/>
              </a:rPr>
              <a:t>Not create additional hazards</a:t>
            </a:r>
          </a:p>
          <a:p>
            <a:r>
              <a:rPr lang="en-US" altLang="en-US" dirty="0">
                <a:ea typeface="ＭＳ Ｐゴシック" panose="020B0600070205080204" pitchFamily="34" charset="-128"/>
              </a:rPr>
              <a:t>Be compatible with other PPE</a:t>
            </a:r>
          </a:p>
          <a:p>
            <a:r>
              <a:rPr lang="en-US" altLang="en-US" dirty="0">
                <a:ea typeface="ＭＳ Ｐゴシック" panose="020B0600070205080204" pitchFamily="34" charset="-128"/>
              </a:rPr>
              <a:t>Fit properly, be easy to use and be comfortable</a:t>
            </a:r>
          </a:p>
          <a:p>
            <a:r>
              <a:rPr lang="en-US" altLang="en-US" dirty="0">
                <a:ea typeface="ＭＳ Ｐゴシック" panose="020B0600070205080204" pitchFamily="34" charset="-128"/>
              </a:rPr>
              <a:t>Comply with the relevant Australian Standard</a:t>
            </a:r>
          </a:p>
          <a:p>
            <a:endParaRPr lang="en-US" altLang="en-US" i="1" dirty="0">
              <a:ea typeface="ＭＳ Ｐゴシック" panose="020B0600070205080204" pitchFamily="34" charset="-128"/>
            </a:endParaRPr>
          </a:p>
          <a:p>
            <a:pPr marL="0" indent="0">
              <a:buNone/>
            </a:pPr>
            <a:r>
              <a:rPr lang="en-US" altLang="en-US" i="1" dirty="0">
                <a:ea typeface="ＭＳ Ｐゴシック" panose="020B0600070205080204" pitchFamily="34" charset="-128"/>
              </a:rPr>
              <a:t>Consult with the workers when selecting PPE</a:t>
            </a:r>
          </a:p>
          <a:p>
            <a:pPr marL="0" indent="0">
              <a:buNone/>
            </a:pPr>
            <a:endParaRPr lang="en-AU" dirty="0"/>
          </a:p>
        </p:txBody>
      </p:sp>
    </p:spTree>
    <p:extLst>
      <p:ext uri="{BB962C8B-B14F-4D97-AF65-F5344CB8AC3E}">
        <p14:creationId xmlns:p14="http://schemas.microsoft.com/office/powerpoint/2010/main" val="3747185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Training in use of PPE</a:t>
            </a:r>
            <a:endParaRPr lang="en-AU" dirty="0"/>
          </a:p>
        </p:txBody>
      </p:sp>
      <p:sp>
        <p:nvSpPr>
          <p:cNvPr id="3" name="Content Placeholder 2"/>
          <p:cNvSpPr>
            <a:spLocks noGrp="1"/>
          </p:cNvSpPr>
          <p:nvPr>
            <p:ph idx="1"/>
          </p:nvPr>
        </p:nvSpPr>
        <p:spPr/>
        <p:txBody>
          <a:bodyPr/>
          <a:lstStyle/>
          <a:p>
            <a:pPr>
              <a:buNone/>
            </a:pPr>
            <a:r>
              <a:rPr lang="en-US" altLang="en-US" sz="2800" dirty="0">
                <a:ea typeface="ＭＳ Ｐゴシック" panose="020B0600070205080204" pitchFamily="34" charset="-128"/>
              </a:rPr>
              <a:t>Induction </a:t>
            </a:r>
          </a:p>
          <a:p>
            <a:pPr lvl="1"/>
            <a:r>
              <a:rPr lang="en-US" altLang="en-US" sz="2400" dirty="0">
                <a:ea typeface="ＭＳ Ｐゴシック" panose="020B0600070205080204" pitchFamily="34" charset="-128"/>
              </a:rPr>
              <a:t>before the worker starts</a:t>
            </a:r>
          </a:p>
          <a:p>
            <a:pPr lvl="1"/>
            <a:endParaRPr lang="en-US" altLang="en-US" sz="2400" dirty="0">
              <a:ea typeface="ＭＳ Ｐゴシック" panose="020B0600070205080204" pitchFamily="34" charset="-128"/>
            </a:endParaRPr>
          </a:p>
          <a:p>
            <a:pPr>
              <a:buNone/>
            </a:pPr>
            <a:r>
              <a:rPr lang="en-US" altLang="en-US" sz="2800" dirty="0">
                <a:ea typeface="ＭＳ Ｐゴシック" panose="020B0600070205080204" pitchFamily="34" charset="-128"/>
              </a:rPr>
              <a:t>Specific Job Training </a:t>
            </a:r>
          </a:p>
          <a:p>
            <a:pPr lvl="1"/>
            <a:r>
              <a:rPr lang="en-US" altLang="en-US" sz="2400" dirty="0">
                <a:ea typeface="ＭＳ Ｐゴシック" panose="020B0600070205080204" pitchFamily="34" charset="-128"/>
              </a:rPr>
              <a:t>as and when required</a:t>
            </a:r>
          </a:p>
          <a:p>
            <a:pPr lvl="1"/>
            <a:endParaRPr lang="en-US" altLang="en-US" sz="2400" dirty="0">
              <a:ea typeface="ＭＳ Ｐゴシック" panose="020B0600070205080204" pitchFamily="34" charset="-128"/>
            </a:endParaRPr>
          </a:p>
          <a:p>
            <a:pPr>
              <a:buNone/>
            </a:pPr>
            <a:r>
              <a:rPr lang="en-US" altLang="en-US" sz="2800" dirty="0">
                <a:ea typeface="ＭＳ Ｐゴシック" panose="020B0600070205080204" pitchFamily="34" charset="-128"/>
              </a:rPr>
              <a:t>Ongoing Training </a:t>
            </a:r>
          </a:p>
          <a:p>
            <a:pPr lvl="1"/>
            <a:r>
              <a:rPr lang="en-US" altLang="en-US" sz="2400" dirty="0">
                <a:ea typeface="ＭＳ Ｐゴシック" panose="020B0600070205080204" pitchFamily="34" charset="-128"/>
              </a:rPr>
              <a:t>periodical training</a:t>
            </a:r>
          </a:p>
          <a:p>
            <a:pPr marL="0" indent="0">
              <a:buNone/>
            </a:pPr>
            <a:endParaRPr lang="en-A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0598" y="2646740"/>
            <a:ext cx="4369398" cy="2432881"/>
          </a:xfrm>
          <a:prstGeom prst="rect">
            <a:avLst/>
          </a:prstGeom>
        </p:spPr>
      </p:pic>
    </p:spTree>
    <p:extLst>
      <p:ext uri="{BB962C8B-B14F-4D97-AF65-F5344CB8AC3E}">
        <p14:creationId xmlns:p14="http://schemas.microsoft.com/office/powerpoint/2010/main" val="8859987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Storage</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US" dirty="0"/>
              <a:t>Personal protective equipment should be stored in a clean and fully operational condition</a:t>
            </a:r>
            <a:r>
              <a:rPr lang="en-US" dirty="0" smtClean="0"/>
              <a:t>.</a:t>
            </a:r>
          </a:p>
          <a:p>
            <a:pPr marL="0" indent="0">
              <a:buNone/>
            </a:pPr>
            <a:endParaRPr lang="en-US" dirty="0"/>
          </a:p>
          <a:p>
            <a:pPr marL="0" indent="0">
              <a:buNone/>
            </a:pPr>
            <a:r>
              <a:rPr lang="en-US" dirty="0" smtClean="0"/>
              <a:t>Storage </a:t>
            </a:r>
            <a:r>
              <a:rPr lang="en-US" dirty="0"/>
              <a:t>arrangements should ensure that the equipment is safe from interference and damage, and that it is easily accessible when needed</a:t>
            </a:r>
            <a:r>
              <a:rPr lang="en-US" dirty="0" smtClean="0"/>
              <a:t>.</a:t>
            </a:r>
          </a:p>
          <a:p>
            <a:pPr marL="0" indent="0">
              <a:buNone/>
            </a:pPr>
            <a:endParaRPr lang="en-US" dirty="0"/>
          </a:p>
          <a:p>
            <a:pPr marL="0" indent="0">
              <a:buNone/>
            </a:pPr>
            <a:r>
              <a:rPr lang="en-US" dirty="0" smtClean="0"/>
              <a:t>Items </a:t>
            </a:r>
            <a:r>
              <a:rPr lang="en-US" dirty="0"/>
              <a:t>of personal protective equipment should also be checked regularly, as specified by the manufacturer or supplier, to determine that they are in a serviceable condition, both during storage and in use. </a:t>
            </a:r>
            <a:endParaRPr lang="en-AU" dirty="0" smtClean="0"/>
          </a:p>
          <a:p>
            <a:pPr marL="0" indent="0">
              <a:buNone/>
            </a:pPr>
            <a:endParaRPr lang="en-AU" dirty="0"/>
          </a:p>
        </p:txBody>
      </p:sp>
    </p:spTree>
    <p:extLst>
      <p:ext uri="{BB962C8B-B14F-4D97-AF65-F5344CB8AC3E}">
        <p14:creationId xmlns:p14="http://schemas.microsoft.com/office/powerpoint/2010/main" val="16545545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Maintenance</a:t>
            </a:r>
            <a:endParaRPr lang="en-AU" dirty="0"/>
          </a:p>
        </p:txBody>
      </p:sp>
      <p:sp>
        <p:nvSpPr>
          <p:cNvPr id="3" name="Content Placeholder 2"/>
          <p:cNvSpPr>
            <a:spLocks noGrp="1"/>
          </p:cNvSpPr>
          <p:nvPr>
            <p:ph idx="1"/>
          </p:nvPr>
        </p:nvSpPr>
        <p:spPr>
          <a:xfrm>
            <a:off x="457200" y="1600200"/>
            <a:ext cx="8229600" cy="3159807"/>
          </a:xfrm>
        </p:spPr>
        <p:txBody>
          <a:bodyPr>
            <a:normAutofit lnSpcReduction="10000"/>
          </a:bodyPr>
          <a:lstStyle/>
          <a:p>
            <a:r>
              <a:rPr lang="en-AU" dirty="0" err="1" smtClean="0"/>
              <a:t>Maintan</a:t>
            </a:r>
            <a:r>
              <a:rPr lang="en-AU" dirty="0" smtClean="0"/>
              <a:t> PPE in a condition that ensures continued effective operation</a:t>
            </a:r>
          </a:p>
          <a:p>
            <a:r>
              <a:rPr lang="en-AU" dirty="0" smtClean="0"/>
              <a:t>Maintain in accordance with relevant Australian Standard</a:t>
            </a:r>
          </a:p>
          <a:p>
            <a:r>
              <a:rPr lang="en-AU" dirty="0" smtClean="0"/>
              <a:t>Repair or discard damaged or defective PPE</a:t>
            </a:r>
          </a:p>
          <a:p>
            <a:endParaRPr lang="en-AU" dirty="0"/>
          </a:p>
          <a:p>
            <a:pPr marL="0" indent="0">
              <a:buNone/>
            </a:pPr>
            <a:endParaRPr lang="en-AU" dirty="0"/>
          </a:p>
        </p:txBody>
      </p:sp>
    </p:spTree>
    <p:extLst>
      <p:ext uri="{BB962C8B-B14F-4D97-AF65-F5344CB8AC3E}">
        <p14:creationId xmlns:p14="http://schemas.microsoft.com/office/powerpoint/2010/main" val="34052653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5733"/>
            <a:ext cx="8229600" cy="1143000"/>
          </a:xfrm>
        </p:spPr>
        <p:txBody>
          <a:bodyPr/>
          <a:lstStyle/>
          <a:p>
            <a:r>
              <a:rPr lang="en-AU" dirty="0" smtClean="0"/>
              <a:t>Maintenance</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AU" dirty="0" smtClean="0"/>
              <a:t>Determine and record:</a:t>
            </a:r>
          </a:p>
          <a:p>
            <a:pPr marL="0" indent="0">
              <a:buNone/>
            </a:pPr>
            <a:endParaRPr lang="en-AU" dirty="0" smtClean="0"/>
          </a:p>
          <a:p>
            <a:pPr lvl="0"/>
            <a:r>
              <a:rPr lang="en-AU" dirty="0"/>
              <a:t>maintenance duties and responsibilities;</a:t>
            </a:r>
          </a:p>
          <a:p>
            <a:pPr lvl="0"/>
            <a:r>
              <a:rPr lang="en-AU" dirty="0"/>
              <a:t>designation of personnel;</a:t>
            </a:r>
          </a:p>
          <a:p>
            <a:pPr lvl="0"/>
            <a:r>
              <a:rPr lang="en-AU" dirty="0"/>
              <a:t>storage procedures;</a:t>
            </a:r>
          </a:p>
          <a:p>
            <a:pPr lvl="0"/>
            <a:r>
              <a:rPr lang="en-AU" dirty="0"/>
              <a:t>cleaning procedures;</a:t>
            </a:r>
          </a:p>
          <a:p>
            <a:pPr lvl="0"/>
            <a:r>
              <a:rPr lang="en-AU" dirty="0"/>
              <a:t>checking procedures;</a:t>
            </a:r>
          </a:p>
          <a:p>
            <a:pPr lvl="0"/>
            <a:r>
              <a:rPr lang="en-AU" dirty="0"/>
              <a:t>information about the duration of protection from gloves, respiratory canisters, </a:t>
            </a:r>
            <a:r>
              <a:rPr lang="en-AU" dirty="0" err="1"/>
              <a:t>etc</a:t>
            </a:r>
            <a:r>
              <a:rPr lang="en-AU" dirty="0"/>
              <a:t>; and</a:t>
            </a:r>
          </a:p>
          <a:p>
            <a:pPr lvl="0"/>
            <a:r>
              <a:rPr lang="en-AU" dirty="0"/>
              <a:t>criteria for replacement</a:t>
            </a:r>
            <a:r>
              <a:rPr lang="en-AU" dirty="0" smtClean="0"/>
              <a:t>.</a:t>
            </a:r>
          </a:p>
          <a:p>
            <a:pPr lvl="0"/>
            <a:endParaRPr lang="en-AU" dirty="0"/>
          </a:p>
          <a:p>
            <a:pPr marL="0" indent="0">
              <a:buNone/>
            </a:pPr>
            <a:r>
              <a:rPr lang="en-AU" dirty="0" smtClean="0"/>
              <a:t>*maintenance information should be part of the personal protective equipment plan</a:t>
            </a:r>
            <a:endParaRPr lang="en-AU" dirty="0"/>
          </a:p>
        </p:txBody>
      </p:sp>
    </p:spTree>
    <p:extLst>
      <p:ext uri="{BB962C8B-B14F-4D97-AF65-F5344CB8AC3E}">
        <p14:creationId xmlns:p14="http://schemas.microsoft.com/office/powerpoint/2010/main" val="30310310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6236"/>
            <a:ext cx="8229600" cy="1143000"/>
          </a:xfrm>
        </p:spPr>
        <p:txBody>
          <a:bodyPr/>
          <a:lstStyle/>
          <a:p>
            <a:r>
              <a:rPr lang="en-AU" dirty="0" smtClean="0"/>
              <a:t>Sharing PPE</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PPE is provided for the personal use of a </a:t>
            </a:r>
            <a:r>
              <a:rPr lang="en-US" dirty="0" smtClean="0"/>
              <a:t>worker but may </a:t>
            </a:r>
            <a:r>
              <a:rPr lang="en-US" dirty="0"/>
              <a:t>be shared in some circumstances, for example where PPE is only required for limited periods</a:t>
            </a:r>
            <a:r>
              <a:rPr lang="en-US" dirty="0" smtClean="0"/>
              <a:t>.</a:t>
            </a:r>
          </a:p>
          <a:p>
            <a:pPr marL="0" indent="0">
              <a:buNone/>
            </a:pPr>
            <a:endParaRPr lang="en-US" dirty="0"/>
          </a:p>
          <a:p>
            <a:pPr marL="0" indent="0">
              <a:buNone/>
            </a:pPr>
            <a:r>
              <a:rPr lang="en-US" dirty="0"/>
              <a:t>Shared PPE must be properly cleaned and disinfected before it is used again to ensure there are no health risks to the next person. Refer to the manufacturer</a:t>
            </a:r>
            <a:r>
              <a:rPr lang="fr-FR" dirty="0"/>
              <a:t>’</a:t>
            </a:r>
            <a:r>
              <a:rPr lang="en-US" dirty="0"/>
              <a:t>s instructions for appropriate methods.</a:t>
            </a:r>
            <a:endParaRPr lang="en-AU" dirty="0"/>
          </a:p>
          <a:p>
            <a:pPr marL="0" indent="0">
              <a:buNone/>
            </a:pPr>
            <a:endParaRPr lang="en-AU" dirty="0"/>
          </a:p>
        </p:txBody>
      </p:sp>
    </p:spTree>
    <p:extLst>
      <p:ext uri="{BB962C8B-B14F-4D97-AF65-F5344CB8AC3E}">
        <p14:creationId xmlns:p14="http://schemas.microsoft.com/office/powerpoint/2010/main" val="486781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5464"/>
            <a:ext cx="8229600" cy="1143000"/>
          </a:xfrm>
        </p:spPr>
        <p:txBody>
          <a:bodyPr>
            <a:normAutofit fontScale="90000"/>
          </a:bodyPr>
          <a:lstStyle/>
          <a:p>
            <a:r>
              <a:rPr lang="en-AU" dirty="0" smtClean="0"/>
              <a:t>Personal Protective Equipment Plan</a:t>
            </a:r>
            <a:endParaRPr lang="en-AU" dirty="0"/>
          </a:p>
        </p:txBody>
      </p:sp>
      <p:sp>
        <p:nvSpPr>
          <p:cNvPr id="3" name="Content Placeholder 2"/>
          <p:cNvSpPr>
            <a:spLocks noGrp="1"/>
          </p:cNvSpPr>
          <p:nvPr>
            <p:ph idx="1"/>
          </p:nvPr>
        </p:nvSpPr>
        <p:spPr/>
        <p:txBody>
          <a:bodyPr>
            <a:noAutofit/>
          </a:bodyPr>
          <a:lstStyle/>
          <a:p>
            <a:pPr>
              <a:buNone/>
            </a:pPr>
            <a:r>
              <a:rPr lang="en-US" altLang="en-US" dirty="0" smtClean="0">
                <a:ea typeface="ＭＳ Ｐゴシック" panose="020B0600070205080204" pitchFamily="34" charset="-128"/>
              </a:rPr>
              <a:t>Determine </a:t>
            </a:r>
            <a:r>
              <a:rPr lang="en-US" altLang="en-US" dirty="0">
                <a:ea typeface="ＭＳ Ｐゴシック" panose="020B0600070205080204" pitchFamily="34" charset="-128"/>
              </a:rPr>
              <a:t>and record:</a:t>
            </a:r>
          </a:p>
          <a:p>
            <a:pPr>
              <a:buNone/>
            </a:pPr>
            <a:endParaRPr lang="en-US" altLang="en-US" dirty="0">
              <a:ea typeface="ＭＳ Ｐゴシック" panose="020B0600070205080204" pitchFamily="34" charset="-128"/>
            </a:endParaRPr>
          </a:p>
          <a:p>
            <a:pPr lvl="1"/>
            <a:r>
              <a:rPr lang="en-US" altLang="en-US" dirty="0">
                <a:ea typeface="ＭＳ Ｐゴシック" panose="020B0600070205080204" pitchFamily="34" charset="-128"/>
              </a:rPr>
              <a:t>basis for selection</a:t>
            </a:r>
          </a:p>
          <a:p>
            <a:pPr lvl="1"/>
            <a:r>
              <a:rPr lang="en-US" altLang="en-US" dirty="0">
                <a:ea typeface="ＭＳ Ｐゴシック" panose="020B0600070205080204" pitchFamily="34" charset="-128"/>
              </a:rPr>
              <a:t>necessary medical data</a:t>
            </a:r>
          </a:p>
          <a:p>
            <a:pPr lvl="1"/>
            <a:r>
              <a:rPr lang="en-US" altLang="en-US" dirty="0">
                <a:ea typeface="ＭＳ Ｐゴシック" panose="020B0600070205080204" pitchFamily="34" charset="-128"/>
              </a:rPr>
              <a:t>worker training required</a:t>
            </a:r>
          </a:p>
          <a:p>
            <a:pPr lvl="1"/>
            <a:r>
              <a:rPr lang="en-US" altLang="en-US" dirty="0">
                <a:ea typeface="ＭＳ Ｐゴシック" panose="020B0600070205080204" pitchFamily="34" charset="-128"/>
              </a:rPr>
              <a:t>exclusivity</a:t>
            </a:r>
          </a:p>
          <a:p>
            <a:pPr lvl="1"/>
            <a:r>
              <a:rPr lang="en-US" altLang="en-US" dirty="0">
                <a:ea typeface="ＭＳ Ｐゴシック" panose="020B0600070205080204" pitchFamily="34" charset="-128"/>
              </a:rPr>
              <a:t>fitting requirements</a:t>
            </a:r>
          </a:p>
          <a:p>
            <a:pPr lvl="1"/>
            <a:r>
              <a:rPr lang="en-US" altLang="en-US" dirty="0">
                <a:ea typeface="ＭＳ Ｐゴシック" panose="020B0600070205080204" pitchFamily="34" charset="-128"/>
              </a:rPr>
              <a:t>cleaning and disinfecting</a:t>
            </a:r>
          </a:p>
          <a:p>
            <a:pPr lvl="1"/>
            <a:r>
              <a:rPr lang="en-US" altLang="en-US" dirty="0">
                <a:ea typeface="ＭＳ Ｐゴシック" panose="020B0600070205080204" pitchFamily="34" charset="-128"/>
              </a:rPr>
              <a:t>storage, maintenance and replacement</a:t>
            </a:r>
          </a:p>
        </p:txBody>
      </p:sp>
    </p:spTree>
    <p:extLst>
      <p:ext uri="{BB962C8B-B14F-4D97-AF65-F5344CB8AC3E}">
        <p14:creationId xmlns:p14="http://schemas.microsoft.com/office/powerpoint/2010/main" val="1484891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04900" y="722387"/>
            <a:ext cx="6934200" cy="3943350"/>
          </a:xfrm>
          <a:prstGeom prst="rect">
            <a:avLst/>
          </a:prstGeom>
        </p:spPr>
      </p:pic>
      <p:sp>
        <p:nvSpPr>
          <p:cNvPr id="5" name="TextBox 4"/>
          <p:cNvSpPr txBox="1"/>
          <p:nvPr/>
        </p:nvSpPr>
        <p:spPr>
          <a:xfrm>
            <a:off x="1104900" y="5136022"/>
            <a:ext cx="6934200" cy="646331"/>
          </a:xfrm>
          <a:prstGeom prst="rect">
            <a:avLst/>
          </a:prstGeom>
          <a:noFill/>
        </p:spPr>
        <p:txBody>
          <a:bodyPr wrap="square" rtlCol="0">
            <a:spAutoFit/>
          </a:bodyPr>
          <a:lstStyle/>
          <a:p>
            <a:r>
              <a:rPr lang="en-AU" dirty="0" smtClean="0">
                <a:hlinkClick r:id="rId3"/>
              </a:rPr>
              <a:t>VIDEO How to properly wear personal protective equipment for airborne contaminants – </a:t>
            </a:r>
            <a:r>
              <a:rPr lang="en-AU" dirty="0" err="1" smtClean="0">
                <a:hlinkClick r:id="rId3"/>
              </a:rPr>
              <a:t>WorksafeQueensland</a:t>
            </a:r>
            <a:endParaRPr lang="en-AU" dirty="0"/>
          </a:p>
        </p:txBody>
      </p:sp>
    </p:spTree>
    <p:extLst>
      <p:ext uri="{BB962C8B-B14F-4D97-AF65-F5344CB8AC3E}">
        <p14:creationId xmlns:p14="http://schemas.microsoft.com/office/powerpoint/2010/main" val="23989751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95F933C6-DEE7-4A47-A1A2-EE591DA63C69}">
  <we:reference id="wa104178141" version="3.10.0.52" store="en-US" storeType="OMEX"/>
  <we:alternateReferences>
    <we:reference id="WA104178141" version="3.10.0.52" store="WA104178141"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TotalTime>319</TotalTime>
  <Words>812</Words>
  <Application>Microsoft Office PowerPoint</Application>
  <PresentationFormat>On-screen Show (4:3)</PresentationFormat>
  <Paragraphs>117</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ＭＳ Ｐゴシック</vt:lpstr>
      <vt:lpstr>Arial</vt:lpstr>
      <vt:lpstr>Calibri</vt:lpstr>
      <vt:lpstr>Office Theme</vt:lpstr>
      <vt:lpstr>PowerPoint Presentation</vt:lpstr>
      <vt:lpstr>Assessment criteria</vt:lpstr>
      <vt:lpstr>Definition</vt:lpstr>
      <vt:lpstr>Duties of PCBU </vt:lpstr>
      <vt:lpstr>Duties of Worker and others</vt:lpstr>
      <vt:lpstr>Examples of PPE</vt:lpstr>
      <vt:lpstr>Who pays?</vt:lpstr>
      <vt:lpstr>Person not to levy workers</vt:lpstr>
      <vt:lpstr>Risk Management Process</vt:lpstr>
      <vt:lpstr>PPE as a control measure</vt:lpstr>
      <vt:lpstr>Limitations of PPE</vt:lpstr>
      <vt:lpstr>Selection of PPE</vt:lpstr>
      <vt:lpstr>Training in use of PPE</vt:lpstr>
      <vt:lpstr>Storage</vt:lpstr>
      <vt:lpstr>Maintenance</vt:lpstr>
      <vt:lpstr>Maintenance</vt:lpstr>
      <vt:lpstr>Sharing PPE</vt:lpstr>
      <vt:lpstr>Personal Protective Equipment Plan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24</cp:revision>
  <cp:lastPrinted>2018-08-07T03:21:18Z</cp:lastPrinted>
  <dcterms:created xsi:type="dcterms:W3CDTF">2018-06-15T02:04:24Z</dcterms:created>
  <dcterms:modified xsi:type="dcterms:W3CDTF">2018-08-07T03:57:26Z</dcterms:modified>
</cp:coreProperties>
</file>