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4" r:id="rId3"/>
    <p:sldId id="259" r:id="rId4"/>
    <p:sldId id="260" r:id="rId5"/>
    <p:sldId id="261" r:id="rId6"/>
    <p:sldId id="262" r:id="rId7"/>
    <p:sldId id="263" r:id="rId8"/>
    <p:sldId id="265" r:id="rId9"/>
    <p:sldId id="258"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92" d="100"/>
          <a:sy n="92" d="100"/>
        </p:scale>
        <p:origin x="82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7F1F00-6466-4A51-82DF-ECCD2AB98B0D}" type="doc">
      <dgm:prSet loTypeId="urn:microsoft.com/office/officeart/2005/8/layout/vProcess5" loCatId="process" qsTypeId="urn:microsoft.com/office/officeart/2005/8/quickstyle/simple1" qsCatId="simple" csTypeId="urn:microsoft.com/office/officeart/2005/8/colors/accent3_5" csCatId="accent3" phldr="1"/>
      <dgm:spPr/>
      <dgm:t>
        <a:bodyPr/>
        <a:lstStyle/>
        <a:p>
          <a:endParaRPr lang="en-AU"/>
        </a:p>
      </dgm:t>
    </dgm:pt>
    <dgm:pt modelId="{2BE5C123-D40E-45F8-A8E1-85715A8A2597}">
      <dgm:prSet phldrT="[Text]"/>
      <dgm:spPr/>
      <dgm:t>
        <a:bodyPr/>
        <a:lstStyle/>
        <a:p>
          <a:r>
            <a:rPr lang="en-AU" dirty="0" smtClean="0">
              <a:solidFill>
                <a:schemeClr val="tx1"/>
              </a:solidFill>
            </a:rPr>
            <a:t>the names, positions and health and safety responsibilities of all persons at the workplace whose positions or roles involve specific health and safety responsibilities in connection with the project;</a:t>
          </a:r>
          <a:endParaRPr lang="en-AU" dirty="0">
            <a:solidFill>
              <a:schemeClr val="tx1"/>
            </a:solidFill>
          </a:endParaRPr>
        </a:p>
      </dgm:t>
    </dgm:pt>
    <dgm:pt modelId="{6D14BE6D-DFBB-4E28-B55B-71EA95FAB172}" type="parTrans" cxnId="{5CBE94BE-D494-455C-A68A-B163C4867054}">
      <dgm:prSet/>
      <dgm:spPr/>
      <dgm:t>
        <a:bodyPr/>
        <a:lstStyle/>
        <a:p>
          <a:endParaRPr lang="en-AU"/>
        </a:p>
      </dgm:t>
    </dgm:pt>
    <dgm:pt modelId="{4A40D92A-B404-4E19-B841-743E7D8CD7A3}" type="sibTrans" cxnId="{5CBE94BE-D494-455C-A68A-B163C4867054}">
      <dgm:prSet/>
      <dgm:spPr>
        <a:solidFill>
          <a:schemeClr val="accent3">
            <a:lumMod val="75000"/>
            <a:alpha val="90000"/>
          </a:schemeClr>
        </a:solidFill>
      </dgm:spPr>
      <dgm:t>
        <a:bodyPr/>
        <a:lstStyle/>
        <a:p>
          <a:endParaRPr lang="en-AU"/>
        </a:p>
      </dgm:t>
    </dgm:pt>
    <dgm:pt modelId="{02F6FF26-C870-4511-A046-A1B138C18FD7}">
      <dgm:prSet phldrT="[Text]"/>
      <dgm:spPr/>
      <dgm:t>
        <a:bodyPr/>
        <a:lstStyle/>
        <a:p>
          <a:r>
            <a:rPr lang="en-AU" dirty="0" smtClean="0">
              <a:solidFill>
                <a:schemeClr val="tx1"/>
              </a:solidFill>
            </a:rPr>
            <a:t>the arrangements in place, between any persons conducting a business or undertaking at the workplace where the construction project is being undertaken, for consultation, cooperation and the coordination of activities in relation to compliance with their duties under the Act and this Regulation;</a:t>
          </a:r>
          <a:endParaRPr lang="en-AU" dirty="0">
            <a:solidFill>
              <a:schemeClr val="tx1"/>
            </a:solidFill>
          </a:endParaRPr>
        </a:p>
      </dgm:t>
    </dgm:pt>
    <dgm:pt modelId="{F11DC0C4-73AE-4379-A267-829774BFB842}" type="parTrans" cxnId="{70893B43-D06C-442A-B827-1F987FB1B185}">
      <dgm:prSet/>
      <dgm:spPr/>
      <dgm:t>
        <a:bodyPr/>
        <a:lstStyle/>
        <a:p>
          <a:endParaRPr lang="en-AU"/>
        </a:p>
      </dgm:t>
    </dgm:pt>
    <dgm:pt modelId="{B5E69221-235F-49C4-8C44-8D748D6981C5}" type="sibTrans" cxnId="{70893B43-D06C-442A-B827-1F987FB1B185}">
      <dgm:prSet/>
      <dgm:spPr>
        <a:solidFill>
          <a:schemeClr val="accent3">
            <a:lumMod val="75000"/>
            <a:alpha val="76667"/>
          </a:schemeClr>
        </a:solidFill>
      </dgm:spPr>
      <dgm:t>
        <a:bodyPr/>
        <a:lstStyle/>
        <a:p>
          <a:endParaRPr lang="en-AU"/>
        </a:p>
      </dgm:t>
    </dgm:pt>
    <dgm:pt modelId="{DCED62CF-2143-4230-99AE-AA9B2D9B4D5E}">
      <dgm:prSet phldrT="[Text]"/>
      <dgm:spPr/>
      <dgm:t>
        <a:bodyPr/>
        <a:lstStyle/>
        <a:p>
          <a:r>
            <a:rPr lang="en-AU" dirty="0" smtClean="0">
              <a:solidFill>
                <a:schemeClr val="tx1"/>
              </a:solidFill>
            </a:rPr>
            <a:t>the arrangements in place for managing any work health and safety incidents that occur;</a:t>
          </a:r>
          <a:endParaRPr lang="en-AU" dirty="0">
            <a:solidFill>
              <a:schemeClr val="tx1"/>
            </a:solidFill>
          </a:endParaRPr>
        </a:p>
      </dgm:t>
    </dgm:pt>
    <dgm:pt modelId="{6AA27CCF-6185-44A2-9B57-6119A748F23E}" type="parTrans" cxnId="{05391A01-1C68-4139-9C4B-8C38A761EC38}">
      <dgm:prSet/>
      <dgm:spPr/>
      <dgm:t>
        <a:bodyPr/>
        <a:lstStyle/>
        <a:p>
          <a:endParaRPr lang="en-AU"/>
        </a:p>
      </dgm:t>
    </dgm:pt>
    <dgm:pt modelId="{F6A942D5-25E4-4D16-A42E-D37F70AF0E66}" type="sibTrans" cxnId="{05391A01-1C68-4139-9C4B-8C38A761EC38}">
      <dgm:prSet/>
      <dgm:spPr>
        <a:solidFill>
          <a:schemeClr val="accent3">
            <a:lumMod val="75000"/>
            <a:alpha val="63333"/>
          </a:schemeClr>
        </a:solidFill>
      </dgm:spPr>
      <dgm:t>
        <a:bodyPr/>
        <a:lstStyle/>
        <a:p>
          <a:endParaRPr lang="en-AU"/>
        </a:p>
      </dgm:t>
    </dgm:pt>
    <dgm:pt modelId="{56A0692A-ADB9-49AC-AE50-4388F629AA9C}">
      <dgm:prSet/>
      <dgm:spPr/>
      <dgm:t>
        <a:bodyPr/>
        <a:lstStyle/>
        <a:p>
          <a:r>
            <a:rPr lang="en-AU" dirty="0" smtClean="0">
              <a:solidFill>
                <a:schemeClr val="tx1"/>
              </a:solidFill>
            </a:rPr>
            <a:t>the arrangements for the collection and any assessment, monitoring and review of safe work method statements at the workplace.</a:t>
          </a:r>
          <a:endParaRPr lang="en-AU" dirty="0">
            <a:solidFill>
              <a:schemeClr val="tx1"/>
            </a:solidFill>
          </a:endParaRPr>
        </a:p>
      </dgm:t>
    </dgm:pt>
    <dgm:pt modelId="{588DE792-0C84-49A5-A576-6286D65E5377}" type="parTrans" cxnId="{B4222887-4A61-465C-A9FE-314F5B3DC997}">
      <dgm:prSet/>
      <dgm:spPr/>
      <dgm:t>
        <a:bodyPr/>
        <a:lstStyle/>
        <a:p>
          <a:endParaRPr lang="en-AU"/>
        </a:p>
      </dgm:t>
    </dgm:pt>
    <dgm:pt modelId="{165A7DFF-696E-4628-B143-99A2F9589F47}" type="sibTrans" cxnId="{B4222887-4A61-465C-A9FE-314F5B3DC997}">
      <dgm:prSet/>
      <dgm:spPr/>
      <dgm:t>
        <a:bodyPr/>
        <a:lstStyle/>
        <a:p>
          <a:endParaRPr lang="en-AU"/>
        </a:p>
      </dgm:t>
    </dgm:pt>
    <dgm:pt modelId="{053529C6-A3E5-4EC7-B7C1-30EF9ED8F0B2}">
      <dgm:prSet/>
      <dgm:spPr/>
      <dgm:t>
        <a:bodyPr/>
        <a:lstStyle/>
        <a:p>
          <a:r>
            <a:rPr lang="en-AU" dirty="0" smtClean="0">
              <a:solidFill>
                <a:schemeClr val="tx1"/>
              </a:solidFill>
            </a:rPr>
            <a:t>any site-specific health and safety rules, and the arrangements for ensuring that all persons at the workplace are informed of these rules;</a:t>
          </a:r>
          <a:endParaRPr lang="en-AU" dirty="0">
            <a:solidFill>
              <a:schemeClr val="tx1"/>
            </a:solidFill>
          </a:endParaRPr>
        </a:p>
      </dgm:t>
    </dgm:pt>
    <dgm:pt modelId="{401DD22C-1CB4-4DBE-BF2A-9C267DBAABDA}" type="parTrans" cxnId="{21D7F847-A6AE-4301-A469-EEBB3FF9CCA3}">
      <dgm:prSet/>
      <dgm:spPr/>
      <dgm:t>
        <a:bodyPr/>
        <a:lstStyle/>
        <a:p>
          <a:endParaRPr lang="en-AU"/>
        </a:p>
      </dgm:t>
    </dgm:pt>
    <dgm:pt modelId="{C8E8ADC2-600B-4DDB-9DAA-9D8CFE302A03}" type="sibTrans" cxnId="{21D7F847-A6AE-4301-A469-EEBB3FF9CCA3}">
      <dgm:prSet/>
      <dgm:spPr>
        <a:solidFill>
          <a:schemeClr val="accent3">
            <a:lumMod val="75000"/>
            <a:alpha val="50000"/>
          </a:schemeClr>
        </a:solidFill>
      </dgm:spPr>
      <dgm:t>
        <a:bodyPr/>
        <a:lstStyle/>
        <a:p>
          <a:endParaRPr lang="en-AU"/>
        </a:p>
      </dgm:t>
    </dgm:pt>
    <dgm:pt modelId="{AB576C0F-7836-461C-9433-B53835A468B4}" type="pres">
      <dgm:prSet presAssocID="{E87F1F00-6466-4A51-82DF-ECCD2AB98B0D}" presName="outerComposite" presStyleCnt="0">
        <dgm:presLayoutVars>
          <dgm:chMax val="5"/>
          <dgm:dir/>
          <dgm:resizeHandles val="exact"/>
        </dgm:presLayoutVars>
      </dgm:prSet>
      <dgm:spPr/>
    </dgm:pt>
    <dgm:pt modelId="{CC9E97E9-5659-4CBD-BD29-375B73B4B86D}" type="pres">
      <dgm:prSet presAssocID="{E87F1F00-6466-4A51-82DF-ECCD2AB98B0D}" presName="dummyMaxCanvas" presStyleCnt="0">
        <dgm:presLayoutVars/>
      </dgm:prSet>
      <dgm:spPr/>
    </dgm:pt>
    <dgm:pt modelId="{BB5E5B0E-DC51-42FB-9FDD-83A76B18616F}" type="pres">
      <dgm:prSet presAssocID="{E87F1F00-6466-4A51-82DF-ECCD2AB98B0D}" presName="FiveNodes_1" presStyleLbl="node1" presStyleIdx="0" presStyleCnt="5">
        <dgm:presLayoutVars>
          <dgm:bulletEnabled val="1"/>
        </dgm:presLayoutVars>
      </dgm:prSet>
      <dgm:spPr/>
    </dgm:pt>
    <dgm:pt modelId="{373A7B45-4CBA-4A7E-BC71-2C25F2AD3C72}" type="pres">
      <dgm:prSet presAssocID="{E87F1F00-6466-4A51-82DF-ECCD2AB98B0D}" presName="FiveNodes_2" presStyleLbl="node1" presStyleIdx="1" presStyleCnt="5">
        <dgm:presLayoutVars>
          <dgm:bulletEnabled val="1"/>
        </dgm:presLayoutVars>
      </dgm:prSet>
      <dgm:spPr/>
    </dgm:pt>
    <dgm:pt modelId="{D4922C65-FD5F-4C8A-8251-CB076F9DF93B}" type="pres">
      <dgm:prSet presAssocID="{E87F1F00-6466-4A51-82DF-ECCD2AB98B0D}" presName="FiveNodes_3" presStyleLbl="node1" presStyleIdx="2" presStyleCnt="5">
        <dgm:presLayoutVars>
          <dgm:bulletEnabled val="1"/>
        </dgm:presLayoutVars>
      </dgm:prSet>
      <dgm:spPr/>
      <dgm:t>
        <a:bodyPr/>
        <a:lstStyle/>
        <a:p>
          <a:endParaRPr lang="en-AU"/>
        </a:p>
      </dgm:t>
    </dgm:pt>
    <dgm:pt modelId="{6D067986-B89B-4968-9F1F-7D17F1AC84B2}" type="pres">
      <dgm:prSet presAssocID="{E87F1F00-6466-4A51-82DF-ECCD2AB98B0D}" presName="FiveNodes_4" presStyleLbl="node1" presStyleIdx="3" presStyleCnt="5">
        <dgm:presLayoutVars>
          <dgm:bulletEnabled val="1"/>
        </dgm:presLayoutVars>
      </dgm:prSet>
      <dgm:spPr/>
      <dgm:t>
        <a:bodyPr/>
        <a:lstStyle/>
        <a:p>
          <a:endParaRPr lang="en-AU"/>
        </a:p>
      </dgm:t>
    </dgm:pt>
    <dgm:pt modelId="{1B02ECDE-7F7D-4663-A2AF-63FB98F46B62}" type="pres">
      <dgm:prSet presAssocID="{E87F1F00-6466-4A51-82DF-ECCD2AB98B0D}" presName="FiveNodes_5" presStyleLbl="node1" presStyleIdx="4" presStyleCnt="5">
        <dgm:presLayoutVars>
          <dgm:bulletEnabled val="1"/>
        </dgm:presLayoutVars>
      </dgm:prSet>
      <dgm:spPr/>
      <dgm:t>
        <a:bodyPr/>
        <a:lstStyle/>
        <a:p>
          <a:endParaRPr lang="en-AU"/>
        </a:p>
      </dgm:t>
    </dgm:pt>
    <dgm:pt modelId="{FE7624C0-5F1F-4E7D-AAF5-5A4FC1076386}" type="pres">
      <dgm:prSet presAssocID="{E87F1F00-6466-4A51-82DF-ECCD2AB98B0D}" presName="FiveConn_1-2" presStyleLbl="fgAccFollowNode1" presStyleIdx="0" presStyleCnt="4">
        <dgm:presLayoutVars>
          <dgm:bulletEnabled val="1"/>
        </dgm:presLayoutVars>
      </dgm:prSet>
      <dgm:spPr/>
    </dgm:pt>
    <dgm:pt modelId="{5FE933F9-2909-44B6-9699-760BB6DB9E7C}" type="pres">
      <dgm:prSet presAssocID="{E87F1F00-6466-4A51-82DF-ECCD2AB98B0D}" presName="FiveConn_2-3" presStyleLbl="fgAccFollowNode1" presStyleIdx="1" presStyleCnt="4">
        <dgm:presLayoutVars>
          <dgm:bulletEnabled val="1"/>
        </dgm:presLayoutVars>
      </dgm:prSet>
      <dgm:spPr/>
    </dgm:pt>
    <dgm:pt modelId="{470742E1-1668-4F4D-89B9-A5114B72FF2F}" type="pres">
      <dgm:prSet presAssocID="{E87F1F00-6466-4A51-82DF-ECCD2AB98B0D}" presName="FiveConn_3-4" presStyleLbl="fgAccFollowNode1" presStyleIdx="2" presStyleCnt="4">
        <dgm:presLayoutVars>
          <dgm:bulletEnabled val="1"/>
        </dgm:presLayoutVars>
      </dgm:prSet>
      <dgm:spPr/>
    </dgm:pt>
    <dgm:pt modelId="{D6A7FFC9-89FD-45A7-9068-DF1A2BA737E0}" type="pres">
      <dgm:prSet presAssocID="{E87F1F00-6466-4A51-82DF-ECCD2AB98B0D}" presName="FiveConn_4-5" presStyleLbl="fgAccFollowNode1" presStyleIdx="3" presStyleCnt="4">
        <dgm:presLayoutVars>
          <dgm:bulletEnabled val="1"/>
        </dgm:presLayoutVars>
      </dgm:prSet>
      <dgm:spPr/>
    </dgm:pt>
    <dgm:pt modelId="{96F16B72-959F-4945-9437-589C8BC06B23}" type="pres">
      <dgm:prSet presAssocID="{E87F1F00-6466-4A51-82DF-ECCD2AB98B0D}" presName="FiveNodes_1_text" presStyleLbl="node1" presStyleIdx="4" presStyleCnt="5">
        <dgm:presLayoutVars>
          <dgm:bulletEnabled val="1"/>
        </dgm:presLayoutVars>
      </dgm:prSet>
      <dgm:spPr/>
    </dgm:pt>
    <dgm:pt modelId="{59687D39-CDDE-4D10-8C2F-FE6FEF4D611E}" type="pres">
      <dgm:prSet presAssocID="{E87F1F00-6466-4A51-82DF-ECCD2AB98B0D}" presName="FiveNodes_2_text" presStyleLbl="node1" presStyleIdx="4" presStyleCnt="5">
        <dgm:presLayoutVars>
          <dgm:bulletEnabled val="1"/>
        </dgm:presLayoutVars>
      </dgm:prSet>
      <dgm:spPr/>
    </dgm:pt>
    <dgm:pt modelId="{26E2EB42-6D0C-42B7-9131-8DC569190DA3}" type="pres">
      <dgm:prSet presAssocID="{E87F1F00-6466-4A51-82DF-ECCD2AB98B0D}" presName="FiveNodes_3_text" presStyleLbl="node1" presStyleIdx="4" presStyleCnt="5">
        <dgm:presLayoutVars>
          <dgm:bulletEnabled val="1"/>
        </dgm:presLayoutVars>
      </dgm:prSet>
      <dgm:spPr/>
      <dgm:t>
        <a:bodyPr/>
        <a:lstStyle/>
        <a:p>
          <a:endParaRPr lang="en-AU"/>
        </a:p>
      </dgm:t>
    </dgm:pt>
    <dgm:pt modelId="{F75F0B2B-63FC-44DB-A5AA-7EF5E4933573}" type="pres">
      <dgm:prSet presAssocID="{E87F1F00-6466-4A51-82DF-ECCD2AB98B0D}" presName="FiveNodes_4_text" presStyleLbl="node1" presStyleIdx="4" presStyleCnt="5">
        <dgm:presLayoutVars>
          <dgm:bulletEnabled val="1"/>
        </dgm:presLayoutVars>
      </dgm:prSet>
      <dgm:spPr/>
      <dgm:t>
        <a:bodyPr/>
        <a:lstStyle/>
        <a:p>
          <a:endParaRPr lang="en-AU"/>
        </a:p>
      </dgm:t>
    </dgm:pt>
    <dgm:pt modelId="{00934000-093E-4F92-9277-7A83AD1C22AC}" type="pres">
      <dgm:prSet presAssocID="{E87F1F00-6466-4A51-82DF-ECCD2AB98B0D}" presName="FiveNodes_5_text" presStyleLbl="node1" presStyleIdx="4" presStyleCnt="5">
        <dgm:presLayoutVars>
          <dgm:bulletEnabled val="1"/>
        </dgm:presLayoutVars>
      </dgm:prSet>
      <dgm:spPr/>
      <dgm:t>
        <a:bodyPr/>
        <a:lstStyle/>
        <a:p>
          <a:endParaRPr lang="en-AU"/>
        </a:p>
      </dgm:t>
    </dgm:pt>
  </dgm:ptLst>
  <dgm:cxnLst>
    <dgm:cxn modelId="{15F1A70B-BC61-41B4-AFFD-A304B5A73D44}" type="presOf" srcId="{053529C6-A3E5-4EC7-B7C1-30EF9ED8F0B2}" destId="{F75F0B2B-63FC-44DB-A5AA-7EF5E4933573}" srcOrd="1" destOrd="0" presId="urn:microsoft.com/office/officeart/2005/8/layout/vProcess5"/>
    <dgm:cxn modelId="{2A9ADC76-B593-4C74-A6C0-839177442D3E}" type="presOf" srcId="{2BE5C123-D40E-45F8-A8E1-85715A8A2597}" destId="{96F16B72-959F-4945-9437-589C8BC06B23}" srcOrd="1" destOrd="0" presId="urn:microsoft.com/office/officeart/2005/8/layout/vProcess5"/>
    <dgm:cxn modelId="{977E43C3-11C6-49A3-B8AA-F90EDFB990DE}" type="presOf" srcId="{DCED62CF-2143-4230-99AE-AA9B2D9B4D5E}" destId="{D4922C65-FD5F-4C8A-8251-CB076F9DF93B}" srcOrd="0" destOrd="0" presId="urn:microsoft.com/office/officeart/2005/8/layout/vProcess5"/>
    <dgm:cxn modelId="{C444C9C3-DB2C-4F76-8942-2DB14BA0EC44}" type="presOf" srcId="{02F6FF26-C870-4511-A046-A1B138C18FD7}" destId="{59687D39-CDDE-4D10-8C2F-FE6FEF4D611E}" srcOrd="1" destOrd="0" presId="urn:microsoft.com/office/officeart/2005/8/layout/vProcess5"/>
    <dgm:cxn modelId="{5CBE94BE-D494-455C-A68A-B163C4867054}" srcId="{E87F1F00-6466-4A51-82DF-ECCD2AB98B0D}" destId="{2BE5C123-D40E-45F8-A8E1-85715A8A2597}" srcOrd="0" destOrd="0" parTransId="{6D14BE6D-DFBB-4E28-B55B-71EA95FAB172}" sibTransId="{4A40D92A-B404-4E19-B841-743E7D8CD7A3}"/>
    <dgm:cxn modelId="{EE269A56-084B-419E-837D-8545FA925F57}" type="presOf" srcId="{C8E8ADC2-600B-4DDB-9DAA-9D8CFE302A03}" destId="{D6A7FFC9-89FD-45A7-9068-DF1A2BA737E0}" srcOrd="0" destOrd="0" presId="urn:microsoft.com/office/officeart/2005/8/layout/vProcess5"/>
    <dgm:cxn modelId="{5FD23622-D37C-4CA9-ACB3-A03C692A3C62}" type="presOf" srcId="{B5E69221-235F-49C4-8C44-8D748D6981C5}" destId="{5FE933F9-2909-44B6-9699-760BB6DB9E7C}" srcOrd="0" destOrd="0" presId="urn:microsoft.com/office/officeart/2005/8/layout/vProcess5"/>
    <dgm:cxn modelId="{05391A01-1C68-4139-9C4B-8C38A761EC38}" srcId="{E87F1F00-6466-4A51-82DF-ECCD2AB98B0D}" destId="{DCED62CF-2143-4230-99AE-AA9B2D9B4D5E}" srcOrd="2" destOrd="0" parTransId="{6AA27CCF-6185-44A2-9B57-6119A748F23E}" sibTransId="{F6A942D5-25E4-4D16-A42E-D37F70AF0E66}"/>
    <dgm:cxn modelId="{2EDA95BE-1882-43D9-982E-4BAAF1E56D8C}" type="presOf" srcId="{DCED62CF-2143-4230-99AE-AA9B2D9B4D5E}" destId="{26E2EB42-6D0C-42B7-9131-8DC569190DA3}" srcOrd="1" destOrd="0" presId="urn:microsoft.com/office/officeart/2005/8/layout/vProcess5"/>
    <dgm:cxn modelId="{2C3ADBEB-0B74-4E06-B968-0B64877C9B71}" type="presOf" srcId="{02F6FF26-C870-4511-A046-A1B138C18FD7}" destId="{373A7B45-4CBA-4A7E-BC71-2C25F2AD3C72}" srcOrd="0" destOrd="0" presId="urn:microsoft.com/office/officeart/2005/8/layout/vProcess5"/>
    <dgm:cxn modelId="{A954F3BF-E2CD-4418-9AC0-F5872DB5E5C3}" type="presOf" srcId="{F6A942D5-25E4-4D16-A42E-D37F70AF0E66}" destId="{470742E1-1668-4F4D-89B9-A5114B72FF2F}" srcOrd="0" destOrd="0" presId="urn:microsoft.com/office/officeart/2005/8/layout/vProcess5"/>
    <dgm:cxn modelId="{E02E9176-6121-4E9B-BA6B-AF9771F61A9F}" type="presOf" srcId="{2BE5C123-D40E-45F8-A8E1-85715A8A2597}" destId="{BB5E5B0E-DC51-42FB-9FDD-83A76B18616F}" srcOrd="0" destOrd="0" presId="urn:microsoft.com/office/officeart/2005/8/layout/vProcess5"/>
    <dgm:cxn modelId="{0523392B-5181-4C84-8AB3-20A000F7EAAE}" type="presOf" srcId="{053529C6-A3E5-4EC7-B7C1-30EF9ED8F0B2}" destId="{6D067986-B89B-4968-9F1F-7D17F1AC84B2}" srcOrd="0" destOrd="0" presId="urn:microsoft.com/office/officeart/2005/8/layout/vProcess5"/>
    <dgm:cxn modelId="{185B4FBC-4F66-4A5F-8C4C-1704D4516D48}" type="presOf" srcId="{E87F1F00-6466-4A51-82DF-ECCD2AB98B0D}" destId="{AB576C0F-7836-461C-9433-B53835A468B4}" srcOrd="0" destOrd="0" presId="urn:microsoft.com/office/officeart/2005/8/layout/vProcess5"/>
    <dgm:cxn modelId="{A3BFFA7D-B8D4-4D2C-8378-97DC6B499822}" type="presOf" srcId="{4A40D92A-B404-4E19-B841-743E7D8CD7A3}" destId="{FE7624C0-5F1F-4E7D-AAF5-5A4FC1076386}" srcOrd="0" destOrd="0" presId="urn:microsoft.com/office/officeart/2005/8/layout/vProcess5"/>
    <dgm:cxn modelId="{70893B43-D06C-442A-B827-1F987FB1B185}" srcId="{E87F1F00-6466-4A51-82DF-ECCD2AB98B0D}" destId="{02F6FF26-C870-4511-A046-A1B138C18FD7}" srcOrd="1" destOrd="0" parTransId="{F11DC0C4-73AE-4379-A267-829774BFB842}" sibTransId="{B5E69221-235F-49C4-8C44-8D748D6981C5}"/>
    <dgm:cxn modelId="{A03B2953-342E-4DBE-A11F-9DA639F0A6F4}" type="presOf" srcId="{56A0692A-ADB9-49AC-AE50-4388F629AA9C}" destId="{00934000-093E-4F92-9277-7A83AD1C22AC}" srcOrd="1" destOrd="0" presId="urn:microsoft.com/office/officeart/2005/8/layout/vProcess5"/>
    <dgm:cxn modelId="{B4222887-4A61-465C-A9FE-314F5B3DC997}" srcId="{E87F1F00-6466-4A51-82DF-ECCD2AB98B0D}" destId="{56A0692A-ADB9-49AC-AE50-4388F629AA9C}" srcOrd="4" destOrd="0" parTransId="{588DE792-0C84-49A5-A576-6286D65E5377}" sibTransId="{165A7DFF-696E-4628-B143-99A2F9589F47}"/>
    <dgm:cxn modelId="{A4B7EF18-1B38-47D3-BF42-9B71D676DB9C}" type="presOf" srcId="{56A0692A-ADB9-49AC-AE50-4388F629AA9C}" destId="{1B02ECDE-7F7D-4663-A2AF-63FB98F46B62}" srcOrd="0" destOrd="0" presId="urn:microsoft.com/office/officeart/2005/8/layout/vProcess5"/>
    <dgm:cxn modelId="{21D7F847-A6AE-4301-A469-EEBB3FF9CCA3}" srcId="{E87F1F00-6466-4A51-82DF-ECCD2AB98B0D}" destId="{053529C6-A3E5-4EC7-B7C1-30EF9ED8F0B2}" srcOrd="3" destOrd="0" parTransId="{401DD22C-1CB4-4DBE-BF2A-9C267DBAABDA}" sibTransId="{C8E8ADC2-600B-4DDB-9DAA-9D8CFE302A03}"/>
    <dgm:cxn modelId="{0E2DC432-AD0E-416E-B11D-41F943766038}" type="presParOf" srcId="{AB576C0F-7836-461C-9433-B53835A468B4}" destId="{CC9E97E9-5659-4CBD-BD29-375B73B4B86D}" srcOrd="0" destOrd="0" presId="urn:microsoft.com/office/officeart/2005/8/layout/vProcess5"/>
    <dgm:cxn modelId="{4932CD77-C437-4357-B6A0-5A57DF06FDF5}" type="presParOf" srcId="{AB576C0F-7836-461C-9433-B53835A468B4}" destId="{BB5E5B0E-DC51-42FB-9FDD-83A76B18616F}" srcOrd="1" destOrd="0" presId="urn:microsoft.com/office/officeart/2005/8/layout/vProcess5"/>
    <dgm:cxn modelId="{C96CF0D2-5C8F-4C9D-A3E3-E77E782482C1}" type="presParOf" srcId="{AB576C0F-7836-461C-9433-B53835A468B4}" destId="{373A7B45-4CBA-4A7E-BC71-2C25F2AD3C72}" srcOrd="2" destOrd="0" presId="urn:microsoft.com/office/officeart/2005/8/layout/vProcess5"/>
    <dgm:cxn modelId="{204149A3-4E09-4A2B-8838-8F7B73534E27}" type="presParOf" srcId="{AB576C0F-7836-461C-9433-B53835A468B4}" destId="{D4922C65-FD5F-4C8A-8251-CB076F9DF93B}" srcOrd="3" destOrd="0" presId="urn:microsoft.com/office/officeart/2005/8/layout/vProcess5"/>
    <dgm:cxn modelId="{FFCB74A5-8561-4D07-B034-724D9754E6F6}" type="presParOf" srcId="{AB576C0F-7836-461C-9433-B53835A468B4}" destId="{6D067986-B89B-4968-9F1F-7D17F1AC84B2}" srcOrd="4" destOrd="0" presId="urn:microsoft.com/office/officeart/2005/8/layout/vProcess5"/>
    <dgm:cxn modelId="{6AABB871-D014-4763-B35F-B4D2CD2AA700}" type="presParOf" srcId="{AB576C0F-7836-461C-9433-B53835A468B4}" destId="{1B02ECDE-7F7D-4663-A2AF-63FB98F46B62}" srcOrd="5" destOrd="0" presId="urn:microsoft.com/office/officeart/2005/8/layout/vProcess5"/>
    <dgm:cxn modelId="{A74953A5-7EEF-4D88-946B-1191085D3F62}" type="presParOf" srcId="{AB576C0F-7836-461C-9433-B53835A468B4}" destId="{FE7624C0-5F1F-4E7D-AAF5-5A4FC1076386}" srcOrd="6" destOrd="0" presId="urn:microsoft.com/office/officeart/2005/8/layout/vProcess5"/>
    <dgm:cxn modelId="{7C568960-D014-4909-87D8-772581D3E2A2}" type="presParOf" srcId="{AB576C0F-7836-461C-9433-B53835A468B4}" destId="{5FE933F9-2909-44B6-9699-760BB6DB9E7C}" srcOrd="7" destOrd="0" presId="urn:microsoft.com/office/officeart/2005/8/layout/vProcess5"/>
    <dgm:cxn modelId="{FA86E951-86A3-4FF6-A71B-C203F52705A9}" type="presParOf" srcId="{AB576C0F-7836-461C-9433-B53835A468B4}" destId="{470742E1-1668-4F4D-89B9-A5114B72FF2F}" srcOrd="8" destOrd="0" presId="urn:microsoft.com/office/officeart/2005/8/layout/vProcess5"/>
    <dgm:cxn modelId="{4CBB3E14-5CE3-4044-A016-4B405B7DF31E}" type="presParOf" srcId="{AB576C0F-7836-461C-9433-B53835A468B4}" destId="{D6A7FFC9-89FD-45A7-9068-DF1A2BA737E0}" srcOrd="9" destOrd="0" presId="urn:microsoft.com/office/officeart/2005/8/layout/vProcess5"/>
    <dgm:cxn modelId="{A3FFBAF1-D277-4AE7-8DAA-5E8EAFC99043}" type="presParOf" srcId="{AB576C0F-7836-461C-9433-B53835A468B4}" destId="{96F16B72-959F-4945-9437-589C8BC06B23}" srcOrd="10" destOrd="0" presId="urn:microsoft.com/office/officeart/2005/8/layout/vProcess5"/>
    <dgm:cxn modelId="{C00F621E-3BA0-452D-BF2B-52D8C78A123C}" type="presParOf" srcId="{AB576C0F-7836-461C-9433-B53835A468B4}" destId="{59687D39-CDDE-4D10-8C2F-FE6FEF4D611E}" srcOrd="11" destOrd="0" presId="urn:microsoft.com/office/officeart/2005/8/layout/vProcess5"/>
    <dgm:cxn modelId="{AB677392-D6AC-4EF9-9FCC-E1FB22D19FFB}" type="presParOf" srcId="{AB576C0F-7836-461C-9433-B53835A468B4}" destId="{26E2EB42-6D0C-42B7-9131-8DC569190DA3}" srcOrd="12" destOrd="0" presId="urn:microsoft.com/office/officeart/2005/8/layout/vProcess5"/>
    <dgm:cxn modelId="{485FB5A7-B885-43C9-AEA0-9C6859DACAB8}" type="presParOf" srcId="{AB576C0F-7836-461C-9433-B53835A468B4}" destId="{F75F0B2B-63FC-44DB-A5AA-7EF5E4933573}" srcOrd="13" destOrd="0" presId="urn:microsoft.com/office/officeart/2005/8/layout/vProcess5"/>
    <dgm:cxn modelId="{140A52F3-02D2-4B0A-ABCE-E7D280DB8F79}" type="presParOf" srcId="{AB576C0F-7836-461C-9433-B53835A468B4}" destId="{00934000-093E-4F92-9277-7A83AD1C22AC}"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5E5B0E-DC51-42FB-9FDD-83A76B18616F}">
      <dsp:nvSpPr>
        <dsp:cNvPr id="0" name=""/>
        <dsp:cNvSpPr/>
      </dsp:nvSpPr>
      <dsp:spPr>
        <a:xfrm>
          <a:off x="0" y="0"/>
          <a:ext cx="6336792" cy="863302"/>
        </a:xfrm>
        <a:prstGeom prst="roundRect">
          <a:avLst>
            <a:gd name="adj" fmla="val 10000"/>
          </a:avLst>
        </a:prstGeom>
        <a:solidFill>
          <a:schemeClr val="accent3">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AU" sz="1200" kern="1200" dirty="0" smtClean="0">
              <a:solidFill>
                <a:schemeClr val="tx1"/>
              </a:solidFill>
            </a:rPr>
            <a:t>the names, positions and health and safety responsibilities of all persons at the workplace whose positions or roles involve specific health and safety responsibilities in connection with the project;</a:t>
          </a:r>
          <a:endParaRPr lang="en-AU" sz="1200" kern="1200" dirty="0">
            <a:solidFill>
              <a:schemeClr val="tx1"/>
            </a:solidFill>
          </a:endParaRPr>
        </a:p>
      </dsp:txBody>
      <dsp:txXfrm>
        <a:off x="25285" y="25285"/>
        <a:ext cx="5304215" cy="812732"/>
      </dsp:txXfrm>
    </dsp:sp>
    <dsp:sp modelId="{373A7B45-4CBA-4A7E-BC71-2C25F2AD3C72}">
      <dsp:nvSpPr>
        <dsp:cNvPr id="0" name=""/>
        <dsp:cNvSpPr/>
      </dsp:nvSpPr>
      <dsp:spPr>
        <a:xfrm>
          <a:off x="473202" y="983205"/>
          <a:ext cx="6336792" cy="863302"/>
        </a:xfrm>
        <a:prstGeom prst="roundRect">
          <a:avLst>
            <a:gd name="adj" fmla="val 10000"/>
          </a:avLst>
        </a:prstGeom>
        <a:solidFill>
          <a:schemeClr val="accent3">
            <a:alpha val="90000"/>
            <a:hueOff val="0"/>
            <a:satOff val="0"/>
            <a:lumOff val="0"/>
            <a:alphaOff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AU" sz="1200" kern="1200" dirty="0" smtClean="0">
              <a:solidFill>
                <a:schemeClr val="tx1"/>
              </a:solidFill>
            </a:rPr>
            <a:t>the arrangements in place, between any persons conducting a business or undertaking at the workplace where the construction project is being undertaken, for consultation, cooperation and the coordination of activities in relation to compliance with their duties under the Act and this Regulation;</a:t>
          </a:r>
          <a:endParaRPr lang="en-AU" sz="1200" kern="1200" dirty="0">
            <a:solidFill>
              <a:schemeClr val="tx1"/>
            </a:solidFill>
          </a:endParaRPr>
        </a:p>
      </dsp:txBody>
      <dsp:txXfrm>
        <a:off x="498487" y="1008490"/>
        <a:ext cx="5251873" cy="812732"/>
      </dsp:txXfrm>
    </dsp:sp>
    <dsp:sp modelId="{D4922C65-FD5F-4C8A-8251-CB076F9DF93B}">
      <dsp:nvSpPr>
        <dsp:cNvPr id="0" name=""/>
        <dsp:cNvSpPr/>
      </dsp:nvSpPr>
      <dsp:spPr>
        <a:xfrm>
          <a:off x="946404" y="1966411"/>
          <a:ext cx="6336792" cy="863302"/>
        </a:xfrm>
        <a:prstGeom prst="roundRect">
          <a:avLst>
            <a:gd name="adj" fmla="val 10000"/>
          </a:avLst>
        </a:prstGeom>
        <a:solidFill>
          <a:schemeClr val="accent3">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AU" sz="1200" kern="1200" dirty="0" smtClean="0">
              <a:solidFill>
                <a:schemeClr val="tx1"/>
              </a:solidFill>
            </a:rPr>
            <a:t>the arrangements in place for managing any work health and safety incidents that occur;</a:t>
          </a:r>
          <a:endParaRPr lang="en-AU" sz="1200" kern="1200" dirty="0">
            <a:solidFill>
              <a:schemeClr val="tx1"/>
            </a:solidFill>
          </a:endParaRPr>
        </a:p>
      </dsp:txBody>
      <dsp:txXfrm>
        <a:off x="971689" y="1991696"/>
        <a:ext cx="5251873" cy="812732"/>
      </dsp:txXfrm>
    </dsp:sp>
    <dsp:sp modelId="{6D067986-B89B-4968-9F1F-7D17F1AC84B2}">
      <dsp:nvSpPr>
        <dsp:cNvPr id="0" name=""/>
        <dsp:cNvSpPr/>
      </dsp:nvSpPr>
      <dsp:spPr>
        <a:xfrm>
          <a:off x="1419605" y="2949617"/>
          <a:ext cx="6336792" cy="863302"/>
        </a:xfrm>
        <a:prstGeom prst="roundRect">
          <a:avLst>
            <a:gd name="adj" fmla="val 10000"/>
          </a:avLst>
        </a:prstGeom>
        <a:solidFill>
          <a:schemeClr val="accent3">
            <a:alpha val="90000"/>
            <a:hueOff val="0"/>
            <a:satOff val="0"/>
            <a:lumOff val="0"/>
            <a:alphaOff val="-3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AU" sz="1200" kern="1200" dirty="0" smtClean="0">
              <a:solidFill>
                <a:schemeClr val="tx1"/>
              </a:solidFill>
            </a:rPr>
            <a:t>any site-specific health and safety rules, and the arrangements for ensuring that all persons at the workplace are informed of these rules;</a:t>
          </a:r>
          <a:endParaRPr lang="en-AU" sz="1200" kern="1200" dirty="0">
            <a:solidFill>
              <a:schemeClr val="tx1"/>
            </a:solidFill>
          </a:endParaRPr>
        </a:p>
      </dsp:txBody>
      <dsp:txXfrm>
        <a:off x="1444890" y="2974902"/>
        <a:ext cx="5251873" cy="812732"/>
      </dsp:txXfrm>
    </dsp:sp>
    <dsp:sp modelId="{1B02ECDE-7F7D-4663-A2AF-63FB98F46B62}">
      <dsp:nvSpPr>
        <dsp:cNvPr id="0" name=""/>
        <dsp:cNvSpPr/>
      </dsp:nvSpPr>
      <dsp:spPr>
        <a:xfrm>
          <a:off x="1892808" y="3932823"/>
          <a:ext cx="6336792" cy="863302"/>
        </a:xfrm>
        <a:prstGeom prst="roundRect">
          <a:avLst>
            <a:gd name="adj" fmla="val 10000"/>
          </a:avLst>
        </a:prstGeom>
        <a:solidFill>
          <a:schemeClr val="accent3">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n-AU" sz="1200" kern="1200" dirty="0" smtClean="0">
              <a:solidFill>
                <a:schemeClr val="tx1"/>
              </a:solidFill>
            </a:rPr>
            <a:t>the arrangements for the collection and any assessment, monitoring and review of safe work method statements at the workplace.</a:t>
          </a:r>
          <a:endParaRPr lang="en-AU" sz="1200" kern="1200" dirty="0">
            <a:solidFill>
              <a:schemeClr val="tx1"/>
            </a:solidFill>
          </a:endParaRPr>
        </a:p>
      </dsp:txBody>
      <dsp:txXfrm>
        <a:off x="1918093" y="3958108"/>
        <a:ext cx="5251873" cy="812732"/>
      </dsp:txXfrm>
    </dsp:sp>
    <dsp:sp modelId="{FE7624C0-5F1F-4E7D-AAF5-5A4FC1076386}">
      <dsp:nvSpPr>
        <dsp:cNvPr id="0" name=""/>
        <dsp:cNvSpPr/>
      </dsp:nvSpPr>
      <dsp:spPr>
        <a:xfrm>
          <a:off x="5775645" y="630690"/>
          <a:ext cx="561146" cy="561146"/>
        </a:xfrm>
        <a:prstGeom prst="downArrow">
          <a:avLst>
            <a:gd name="adj1" fmla="val 55000"/>
            <a:gd name="adj2" fmla="val 45000"/>
          </a:avLst>
        </a:prstGeom>
        <a:solidFill>
          <a:schemeClr val="accent3">
            <a:lumMod val="75000"/>
            <a:alpha val="9000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AU" sz="2600" kern="1200"/>
        </a:p>
      </dsp:txBody>
      <dsp:txXfrm>
        <a:off x="5901903" y="630690"/>
        <a:ext cx="308630" cy="422262"/>
      </dsp:txXfrm>
    </dsp:sp>
    <dsp:sp modelId="{5FE933F9-2909-44B6-9699-760BB6DB9E7C}">
      <dsp:nvSpPr>
        <dsp:cNvPr id="0" name=""/>
        <dsp:cNvSpPr/>
      </dsp:nvSpPr>
      <dsp:spPr>
        <a:xfrm>
          <a:off x="6248847" y="1613896"/>
          <a:ext cx="561146" cy="561146"/>
        </a:xfrm>
        <a:prstGeom prst="downArrow">
          <a:avLst>
            <a:gd name="adj1" fmla="val 55000"/>
            <a:gd name="adj2" fmla="val 45000"/>
          </a:avLst>
        </a:prstGeom>
        <a:solidFill>
          <a:schemeClr val="accent3">
            <a:lumMod val="75000"/>
            <a:alpha val="76667"/>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AU" sz="2600" kern="1200"/>
        </a:p>
      </dsp:txBody>
      <dsp:txXfrm>
        <a:off x="6375105" y="1613896"/>
        <a:ext cx="308630" cy="422262"/>
      </dsp:txXfrm>
    </dsp:sp>
    <dsp:sp modelId="{470742E1-1668-4F4D-89B9-A5114B72FF2F}">
      <dsp:nvSpPr>
        <dsp:cNvPr id="0" name=""/>
        <dsp:cNvSpPr/>
      </dsp:nvSpPr>
      <dsp:spPr>
        <a:xfrm>
          <a:off x="6722049" y="2582713"/>
          <a:ext cx="561146" cy="561146"/>
        </a:xfrm>
        <a:prstGeom prst="downArrow">
          <a:avLst>
            <a:gd name="adj1" fmla="val 55000"/>
            <a:gd name="adj2" fmla="val 45000"/>
          </a:avLst>
        </a:prstGeom>
        <a:solidFill>
          <a:schemeClr val="accent3">
            <a:lumMod val="75000"/>
            <a:alpha val="63333"/>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AU" sz="2600" kern="1200"/>
        </a:p>
      </dsp:txBody>
      <dsp:txXfrm>
        <a:off x="6848307" y="2582713"/>
        <a:ext cx="308630" cy="422262"/>
      </dsp:txXfrm>
    </dsp:sp>
    <dsp:sp modelId="{D6A7FFC9-89FD-45A7-9068-DF1A2BA737E0}">
      <dsp:nvSpPr>
        <dsp:cNvPr id="0" name=""/>
        <dsp:cNvSpPr/>
      </dsp:nvSpPr>
      <dsp:spPr>
        <a:xfrm>
          <a:off x="7195251" y="3575511"/>
          <a:ext cx="561146" cy="561146"/>
        </a:xfrm>
        <a:prstGeom prst="downArrow">
          <a:avLst>
            <a:gd name="adj1" fmla="val 55000"/>
            <a:gd name="adj2" fmla="val 45000"/>
          </a:avLst>
        </a:prstGeom>
        <a:solidFill>
          <a:schemeClr val="accent3">
            <a:lumMod val="75000"/>
            <a:alpha val="5000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AU" sz="2600" kern="1200"/>
        </a:p>
      </dsp:txBody>
      <dsp:txXfrm>
        <a:off x="7321509" y="3575511"/>
        <a:ext cx="308630" cy="42226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7/27/2018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3108543"/>
          </a:xfrm>
          <a:prstGeom prst="rect">
            <a:avLst/>
          </a:prstGeom>
          <a:noFill/>
        </p:spPr>
        <p:txBody>
          <a:bodyPr wrap="square" rtlCol="0">
            <a:spAutoFit/>
          </a:bodyPr>
          <a:lstStyle/>
          <a:p>
            <a:r>
              <a:rPr lang="en-AU" sz="2800" dirty="0" smtClean="0"/>
              <a:t>MANAGEMENT PLANS AND SAFE WORK METHOD STATEMENTS </a:t>
            </a:r>
            <a:endParaRPr lang="en-AU" sz="2800" dirty="0" smtClean="0"/>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fontScale="92500" lnSpcReduction="10000"/>
          </a:bodyPr>
          <a:lstStyle/>
          <a:p>
            <a:pPr lvl="0"/>
            <a:r>
              <a:rPr lang="en-AU" dirty="0"/>
              <a:t>Identify when WHS Management Plans and Safe work method statements are required.</a:t>
            </a:r>
          </a:p>
          <a:p>
            <a:pPr lvl="0"/>
            <a:r>
              <a:rPr lang="en-AU" dirty="0"/>
              <a:t>Identify who is responsible for developing WHS Management Plans and Safe work method statements.</a:t>
            </a:r>
          </a:p>
          <a:p>
            <a:pPr lvl="0"/>
            <a:r>
              <a:rPr lang="en-AU" dirty="0"/>
              <a:t>Understand what is required to be contained within WHS Management Plans and Safe work method statements.</a:t>
            </a:r>
          </a:p>
          <a:p>
            <a:pPr lvl="0"/>
            <a:r>
              <a:rPr lang="en-AU" dirty="0"/>
              <a:t>Identify who is responsible for Inductions and what is required to be included in Inductions.</a:t>
            </a:r>
          </a:p>
          <a:p>
            <a:pPr marL="0" indent="0">
              <a:buNone/>
            </a:pPr>
            <a:endParaRPr lang="en-AU" dirty="0"/>
          </a:p>
        </p:txBody>
      </p:sp>
    </p:spTree>
    <p:extLst>
      <p:ext uri="{BB962C8B-B14F-4D97-AF65-F5344CB8AC3E}">
        <p14:creationId xmlns:p14="http://schemas.microsoft.com/office/powerpoint/2010/main" val="33948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WHS Management Plans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34620681"/>
              </p:ext>
            </p:extLst>
          </p:nvPr>
        </p:nvGraphicFramePr>
        <p:xfrm>
          <a:off x="457200" y="1880756"/>
          <a:ext cx="8229600" cy="4796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57200" y="1517073"/>
            <a:ext cx="5382491" cy="369332"/>
          </a:xfrm>
          <a:prstGeom prst="rect">
            <a:avLst/>
          </a:prstGeom>
          <a:noFill/>
        </p:spPr>
        <p:txBody>
          <a:bodyPr wrap="square" rtlCol="0">
            <a:spAutoFit/>
          </a:bodyPr>
          <a:lstStyle/>
          <a:p>
            <a:r>
              <a:rPr lang="en-AU" dirty="0" smtClean="0"/>
              <a:t>WHS Management Plan must include:</a:t>
            </a:r>
            <a:endParaRPr lang="en-AU" dirty="0"/>
          </a:p>
        </p:txBody>
      </p:sp>
    </p:spTree>
    <p:extLst>
      <p:ext uri="{BB962C8B-B14F-4D97-AF65-F5344CB8AC3E}">
        <p14:creationId xmlns:p14="http://schemas.microsoft.com/office/powerpoint/2010/main" val="2462528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Safe work method statements (SWMS)</a:t>
            </a:r>
            <a:endParaRPr lang="en-AU" dirty="0"/>
          </a:p>
        </p:txBody>
      </p:sp>
      <p:sp>
        <p:nvSpPr>
          <p:cNvPr id="3" name="Content Placeholder 2"/>
          <p:cNvSpPr>
            <a:spLocks noGrp="1"/>
          </p:cNvSpPr>
          <p:nvPr>
            <p:ph idx="1"/>
          </p:nvPr>
        </p:nvSpPr>
        <p:spPr>
          <a:xfrm>
            <a:off x="457200" y="1901537"/>
            <a:ext cx="8229600" cy="4525963"/>
          </a:xfrm>
        </p:spPr>
        <p:txBody>
          <a:bodyPr>
            <a:normAutofit fontScale="77500" lnSpcReduction="20000"/>
          </a:bodyPr>
          <a:lstStyle/>
          <a:p>
            <a:pPr marL="0" indent="0">
              <a:buNone/>
            </a:pPr>
            <a:r>
              <a:rPr lang="en-AU" dirty="0" smtClean="0"/>
              <a:t>PSBU carrying out high risk construction work in connection with a construction project is required to:</a:t>
            </a:r>
          </a:p>
          <a:p>
            <a:pPr lvl="0"/>
            <a:r>
              <a:rPr lang="en-AU" dirty="0" smtClean="0"/>
              <a:t>Ensure that a SWMS is prepared before the proposed work starts</a:t>
            </a:r>
            <a:endParaRPr lang="en-AU" b="1" dirty="0" smtClean="0"/>
          </a:p>
          <a:p>
            <a:pPr lvl="0"/>
            <a:r>
              <a:rPr lang="en-AU" dirty="0" smtClean="0"/>
              <a:t>Make arrangements to ensure that the high risk construction work is carried out in</a:t>
            </a:r>
            <a:r>
              <a:rPr lang="en-AU" b="1" dirty="0"/>
              <a:t> </a:t>
            </a:r>
            <a:r>
              <a:rPr lang="en-AU" dirty="0"/>
              <a:t>a</a:t>
            </a:r>
            <a:r>
              <a:rPr lang="en-AU" dirty="0" smtClean="0"/>
              <a:t>ccordance with the SWMS</a:t>
            </a:r>
            <a:endParaRPr lang="en-AU" b="1" dirty="0" smtClean="0"/>
          </a:p>
          <a:p>
            <a:pPr lvl="0"/>
            <a:r>
              <a:rPr lang="en-AU" dirty="0" smtClean="0"/>
              <a:t>Ensure that a copy of the SWMS is given to the principal contractor before the work starts</a:t>
            </a:r>
            <a:endParaRPr lang="en-AU" b="1" dirty="0" smtClean="0"/>
          </a:p>
          <a:p>
            <a:pPr lvl="0"/>
            <a:r>
              <a:rPr lang="en-AU" dirty="0" smtClean="0"/>
              <a:t>Ensure that a SWMS is reviewed and revised if necessary</a:t>
            </a:r>
            <a:endParaRPr lang="en-AU" b="1" dirty="0" smtClean="0"/>
          </a:p>
          <a:p>
            <a:pPr lvl="0"/>
            <a:r>
              <a:rPr lang="en-AU" dirty="0" smtClean="0"/>
              <a:t>Keep a copy of the SWMS until the high risk construction work is completed. </a:t>
            </a:r>
            <a:endParaRPr lang="en-AU" b="1" dirty="0" smtClean="0"/>
          </a:p>
          <a:p>
            <a:pPr marL="0" indent="0">
              <a:buNone/>
            </a:pPr>
            <a:endParaRPr lang="en-AU" dirty="0"/>
          </a:p>
        </p:txBody>
      </p:sp>
    </p:spTree>
    <p:extLst>
      <p:ext uri="{BB962C8B-B14F-4D97-AF65-F5344CB8AC3E}">
        <p14:creationId xmlns:p14="http://schemas.microsoft.com/office/powerpoint/2010/main" val="141608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0893"/>
            <a:ext cx="8229600" cy="1143000"/>
          </a:xfrm>
        </p:spPr>
        <p:txBody>
          <a:bodyPr>
            <a:normAutofit/>
          </a:bodyPr>
          <a:lstStyle/>
          <a:p>
            <a:r>
              <a:rPr lang="en-AU" dirty="0"/>
              <a:t>Purpose of a SWMS</a:t>
            </a:r>
          </a:p>
        </p:txBody>
      </p:sp>
      <p:sp>
        <p:nvSpPr>
          <p:cNvPr id="3" name="Content Placeholder 2"/>
          <p:cNvSpPr>
            <a:spLocks noGrp="1"/>
          </p:cNvSpPr>
          <p:nvPr>
            <p:ph idx="1"/>
          </p:nvPr>
        </p:nvSpPr>
        <p:spPr>
          <a:xfrm>
            <a:off x="457200" y="1583893"/>
            <a:ext cx="8229600" cy="4759036"/>
          </a:xfrm>
        </p:spPr>
        <p:txBody>
          <a:bodyPr>
            <a:normAutofit lnSpcReduction="10000"/>
          </a:bodyPr>
          <a:lstStyle/>
          <a:p>
            <a:pPr marL="0" indent="0">
              <a:buNone/>
            </a:pPr>
            <a:endParaRPr lang="en-AU" b="1" dirty="0" smtClean="0"/>
          </a:p>
          <a:p>
            <a:pPr lvl="0"/>
            <a:r>
              <a:rPr lang="en-AU" dirty="0" smtClean="0"/>
              <a:t>Describe the activity of task to be undertaken</a:t>
            </a:r>
            <a:endParaRPr lang="en-AU" b="1" dirty="0" smtClean="0"/>
          </a:p>
          <a:p>
            <a:pPr lvl="0"/>
            <a:r>
              <a:rPr lang="en-AU" dirty="0" smtClean="0"/>
              <a:t>Identify the resources, manpower and skills associated with the task</a:t>
            </a:r>
            <a:endParaRPr lang="en-AU" b="1" dirty="0" smtClean="0"/>
          </a:p>
          <a:p>
            <a:pPr lvl="0"/>
            <a:r>
              <a:rPr lang="en-AU" dirty="0" smtClean="0"/>
              <a:t>Assess and select control measures (as appropriate)</a:t>
            </a:r>
            <a:endParaRPr lang="en-AU" b="1" dirty="0" smtClean="0"/>
          </a:p>
          <a:p>
            <a:pPr lvl="0"/>
            <a:r>
              <a:rPr lang="en-AU" dirty="0" smtClean="0"/>
              <a:t>Systematically plan the activity so it can be completed efficiently and effectively. </a:t>
            </a:r>
            <a:endParaRPr lang="en-AU" b="1" dirty="0" smtClean="0"/>
          </a:p>
          <a:p>
            <a:pPr marL="0" indent="0">
              <a:buNone/>
            </a:pPr>
            <a:endParaRPr lang="en-AU" dirty="0"/>
          </a:p>
        </p:txBody>
      </p:sp>
    </p:spTree>
    <p:extLst>
      <p:ext uri="{BB962C8B-B14F-4D97-AF65-F5344CB8AC3E}">
        <p14:creationId xmlns:p14="http://schemas.microsoft.com/office/powerpoint/2010/main" val="4254014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1283"/>
            <a:ext cx="8229600" cy="1143000"/>
          </a:xfrm>
        </p:spPr>
        <p:txBody>
          <a:bodyPr>
            <a:normAutofit/>
          </a:bodyPr>
          <a:lstStyle/>
          <a:p>
            <a:r>
              <a:rPr lang="en-AU" dirty="0" smtClean="0"/>
              <a:t>What should be in a SWMS?</a:t>
            </a:r>
            <a:endParaRPr lang="en-AU" dirty="0"/>
          </a:p>
        </p:txBody>
      </p:sp>
      <p:sp>
        <p:nvSpPr>
          <p:cNvPr id="3" name="Content Placeholder 2"/>
          <p:cNvSpPr>
            <a:spLocks noGrp="1"/>
          </p:cNvSpPr>
          <p:nvPr>
            <p:ph idx="1"/>
          </p:nvPr>
        </p:nvSpPr>
        <p:spPr>
          <a:xfrm>
            <a:off x="457200" y="1600200"/>
            <a:ext cx="8229600" cy="4842164"/>
          </a:xfrm>
        </p:spPr>
        <p:txBody>
          <a:bodyPr>
            <a:normAutofit fontScale="77500" lnSpcReduction="20000"/>
          </a:bodyPr>
          <a:lstStyle/>
          <a:p>
            <a:pPr marL="0" indent="0">
              <a:buNone/>
            </a:pPr>
            <a:r>
              <a:rPr lang="en-AU" dirty="0" smtClean="0"/>
              <a:t>When preparing a SWMS, the following must be taken into account:</a:t>
            </a:r>
          </a:p>
          <a:p>
            <a:pPr lvl="0"/>
            <a:r>
              <a:rPr lang="en-AU" dirty="0" smtClean="0"/>
              <a:t>The circumstance at the workplace that may affect the way in which the high risk construction work is carried out</a:t>
            </a:r>
            <a:endParaRPr lang="en-AU" sz="2400" b="1" dirty="0" smtClean="0"/>
          </a:p>
          <a:p>
            <a:pPr lvl="0"/>
            <a:r>
              <a:rPr lang="en-AU" dirty="0" smtClean="0"/>
              <a:t>On a construction project, the WHS management plan prepared by the principal contractor. </a:t>
            </a:r>
            <a:endParaRPr lang="en-AU" sz="2400" b="1" dirty="0" smtClean="0"/>
          </a:p>
          <a:p>
            <a:pPr lvl="1"/>
            <a:r>
              <a:rPr lang="en-AU" dirty="0" smtClean="0"/>
              <a:t>Identify the work that is high risk construction work</a:t>
            </a:r>
            <a:endParaRPr lang="en-AU" sz="2000" b="1" dirty="0" smtClean="0"/>
          </a:p>
          <a:p>
            <a:pPr lvl="1"/>
            <a:r>
              <a:rPr lang="en-AU" dirty="0" smtClean="0"/>
              <a:t>Specify hazards relating to the high risk construction work and risks to health and safety associated with those hazards</a:t>
            </a:r>
            <a:endParaRPr lang="en-AU" sz="2000" b="1" dirty="0" smtClean="0"/>
          </a:p>
          <a:p>
            <a:pPr lvl="1"/>
            <a:r>
              <a:rPr lang="en-AU" dirty="0" smtClean="0"/>
              <a:t>Describe the measures to be implemented to control the risks</a:t>
            </a:r>
            <a:endParaRPr lang="en-AU" sz="2000" b="1" dirty="0" smtClean="0"/>
          </a:p>
          <a:p>
            <a:pPr lvl="1"/>
            <a:r>
              <a:rPr lang="en-AU" dirty="0" smtClean="0"/>
              <a:t>Describe how the control measures are to be implemented, monitored and reviewed </a:t>
            </a:r>
            <a:endParaRPr lang="en-AU" sz="2000" b="1" dirty="0" smtClean="0"/>
          </a:p>
          <a:p>
            <a:pPr marL="0" indent="0">
              <a:buNone/>
            </a:pPr>
            <a:endParaRPr lang="en-AU" dirty="0"/>
          </a:p>
        </p:txBody>
      </p:sp>
    </p:spTree>
    <p:extLst>
      <p:ext uri="{BB962C8B-B14F-4D97-AF65-F5344CB8AC3E}">
        <p14:creationId xmlns:p14="http://schemas.microsoft.com/office/powerpoint/2010/main" val="119186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should be in a SWMS?</a:t>
            </a:r>
            <a:endParaRPr lang="en-AU" dirty="0"/>
          </a:p>
        </p:txBody>
      </p:sp>
      <p:sp>
        <p:nvSpPr>
          <p:cNvPr id="3" name="Content Placeholder 2"/>
          <p:cNvSpPr>
            <a:spLocks noGrp="1"/>
          </p:cNvSpPr>
          <p:nvPr>
            <p:ph idx="1"/>
          </p:nvPr>
        </p:nvSpPr>
        <p:spPr>
          <a:xfrm>
            <a:off x="457200" y="1600200"/>
            <a:ext cx="8229600" cy="5143500"/>
          </a:xfrm>
        </p:spPr>
        <p:txBody>
          <a:bodyPr>
            <a:normAutofit fontScale="62500" lnSpcReduction="20000"/>
          </a:bodyPr>
          <a:lstStyle/>
          <a:p>
            <a:pPr marL="0" indent="0">
              <a:buNone/>
            </a:pPr>
            <a:r>
              <a:rPr lang="en-AU" b="1" dirty="0" smtClean="0"/>
              <a:t>SWMS should include:</a:t>
            </a:r>
          </a:p>
          <a:p>
            <a:pPr lvl="0"/>
            <a:r>
              <a:rPr lang="en-AU" dirty="0" smtClean="0"/>
              <a:t>The PCBU’s name, address and ABN (if they have one)</a:t>
            </a:r>
            <a:endParaRPr lang="en-AU" b="1" dirty="0" smtClean="0"/>
          </a:p>
          <a:p>
            <a:pPr lvl="0"/>
            <a:r>
              <a:rPr lang="en-AU" dirty="0" smtClean="0"/>
              <a:t>Details of the person(s) responsible for ensuring implementation, monitoring and compliance with the SWMS</a:t>
            </a:r>
            <a:endParaRPr lang="en-AU" b="1" dirty="0" smtClean="0"/>
          </a:p>
          <a:p>
            <a:pPr lvl="0"/>
            <a:r>
              <a:rPr lang="en-AU" dirty="0" smtClean="0"/>
              <a:t>If the work is being carried out at a construction project:</a:t>
            </a:r>
            <a:endParaRPr lang="en-AU" b="1" dirty="0" smtClean="0"/>
          </a:p>
          <a:p>
            <a:pPr lvl="0"/>
            <a:r>
              <a:rPr lang="en-AU" dirty="0" smtClean="0"/>
              <a:t>The name of the principal contractor</a:t>
            </a:r>
            <a:endParaRPr lang="en-AU" b="1" dirty="0" smtClean="0"/>
          </a:p>
          <a:p>
            <a:pPr lvl="0"/>
            <a:r>
              <a:rPr lang="en-AU" dirty="0" smtClean="0"/>
              <a:t>The address where the high risk work will be carried out</a:t>
            </a:r>
            <a:endParaRPr lang="en-AU" b="1" dirty="0" smtClean="0"/>
          </a:p>
          <a:p>
            <a:pPr lvl="0"/>
            <a:r>
              <a:rPr lang="en-AU" dirty="0" smtClean="0"/>
              <a:t>The date the SWMS was prepared and the date it was provided to the principal contractor</a:t>
            </a:r>
            <a:endParaRPr lang="en-AU" b="1" dirty="0" smtClean="0"/>
          </a:p>
          <a:p>
            <a:pPr lvl="0"/>
            <a:r>
              <a:rPr lang="en-AU" dirty="0" smtClean="0"/>
              <a:t>The review date (if any)</a:t>
            </a:r>
            <a:endParaRPr lang="en-AU" b="1" dirty="0" smtClean="0"/>
          </a:p>
          <a:p>
            <a:pPr marL="0" indent="0">
              <a:buNone/>
            </a:pPr>
            <a:r>
              <a:rPr lang="en-AU" b="1" dirty="0" smtClean="0"/>
              <a:t>SWMS may also include:</a:t>
            </a:r>
          </a:p>
          <a:p>
            <a:pPr lvl="0"/>
            <a:r>
              <a:rPr lang="en-AU" dirty="0" smtClean="0"/>
              <a:t>The name of the workers that have been consulted on the content of the SWMS</a:t>
            </a:r>
            <a:endParaRPr lang="en-AU" b="1" dirty="0" smtClean="0"/>
          </a:p>
          <a:p>
            <a:pPr lvl="0"/>
            <a:r>
              <a:rPr lang="en-AU" dirty="0" smtClean="0"/>
              <a:t>The date the consultation occurred</a:t>
            </a:r>
            <a:endParaRPr lang="en-AU" b="1" dirty="0" smtClean="0"/>
          </a:p>
          <a:p>
            <a:pPr lvl="0"/>
            <a:r>
              <a:rPr lang="en-AU" dirty="0" smtClean="0"/>
              <a:t>The signature of each worker acknowledging their participation in this consultation and the</a:t>
            </a:r>
            <a:endParaRPr lang="en-AU" b="1" dirty="0" smtClean="0"/>
          </a:p>
          <a:p>
            <a:pPr lvl="0"/>
            <a:r>
              <a:rPr lang="en-AU" dirty="0" smtClean="0"/>
              <a:t>Opportunity to discuss the proposed measures </a:t>
            </a:r>
            <a:endParaRPr lang="en-AU" b="1" dirty="0" smtClean="0"/>
          </a:p>
          <a:p>
            <a:pPr marL="0" indent="0">
              <a:buNone/>
            </a:pPr>
            <a:endParaRPr lang="en-AU" dirty="0"/>
          </a:p>
        </p:txBody>
      </p:sp>
    </p:spTree>
    <p:extLst>
      <p:ext uri="{BB962C8B-B14F-4D97-AF65-F5344CB8AC3E}">
        <p14:creationId xmlns:p14="http://schemas.microsoft.com/office/powerpoint/2010/main" val="31591451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General construction induction</a:t>
            </a:r>
            <a:endParaRPr lang="en-AU" dirty="0"/>
          </a:p>
        </p:txBody>
      </p:sp>
      <p:sp>
        <p:nvSpPr>
          <p:cNvPr id="3" name="Content Placeholder 2"/>
          <p:cNvSpPr>
            <a:spLocks noGrp="1"/>
          </p:cNvSpPr>
          <p:nvPr>
            <p:ph idx="1"/>
          </p:nvPr>
        </p:nvSpPr>
        <p:spPr>
          <a:xfrm>
            <a:off x="457200" y="1600201"/>
            <a:ext cx="8229600" cy="4717472"/>
          </a:xfrm>
        </p:spPr>
        <p:txBody>
          <a:bodyPr>
            <a:normAutofit fontScale="92500" lnSpcReduction="20000"/>
          </a:bodyPr>
          <a:lstStyle/>
          <a:p>
            <a:pPr marL="0" indent="0">
              <a:buNone/>
            </a:pPr>
            <a:r>
              <a:rPr lang="en-AU" dirty="0" smtClean="0"/>
              <a:t>PCBU must not direct or allow a worker to carry out construction work unless:</a:t>
            </a:r>
          </a:p>
          <a:p>
            <a:r>
              <a:rPr lang="en-AU" dirty="0" smtClean="0"/>
              <a:t>The worker has successfully completed general construction induction training</a:t>
            </a:r>
          </a:p>
          <a:p>
            <a:pPr marL="0" indent="0">
              <a:buNone/>
            </a:pPr>
            <a:r>
              <a:rPr lang="en-AU" dirty="0" smtClean="0"/>
              <a:t>   and</a:t>
            </a:r>
          </a:p>
          <a:p>
            <a:r>
              <a:rPr lang="en-AU" dirty="0"/>
              <a:t>If the worker completed the training more than 2 years previously – the worker has carried out construction work in the preceding 2 years</a:t>
            </a:r>
            <a:r>
              <a:rPr lang="en-AU" dirty="0" smtClean="0"/>
              <a:t>.</a:t>
            </a:r>
          </a:p>
          <a:p>
            <a:endParaRPr lang="en-AU" dirty="0"/>
          </a:p>
          <a:p>
            <a:pPr marL="0" indent="0">
              <a:buNone/>
            </a:pPr>
            <a:r>
              <a:rPr lang="en-AU" dirty="0" smtClean="0"/>
              <a:t>The worker must hold a white card. </a:t>
            </a:r>
            <a:endParaRPr lang="en-AU" dirty="0"/>
          </a:p>
          <a:p>
            <a:pPr marL="0" indent="0">
              <a:buNone/>
            </a:pPr>
            <a:endParaRPr lang="en-AU" dirty="0"/>
          </a:p>
        </p:txBody>
      </p:sp>
    </p:spTree>
    <p:extLst>
      <p:ext uri="{BB962C8B-B14F-4D97-AF65-F5344CB8AC3E}">
        <p14:creationId xmlns:p14="http://schemas.microsoft.com/office/powerpoint/2010/main" val="4005212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235</TotalTime>
  <Words>666</Words>
  <Application>Microsoft Office PowerPoint</Application>
  <PresentationFormat>On-screen Show (4:3)</PresentationFormat>
  <Paragraphs>60</Paragraphs>
  <Slides>9</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9</vt:i4>
      </vt:variant>
    </vt:vector>
  </HeadingPairs>
  <TitlesOfParts>
    <vt:vector size="11" baseType="lpstr">
      <vt:lpstr>Arial</vt:lpstr>
      <vt:lpstr>Office Theme</vt:lpstr>
      <vt:lpstr>PowerPoint Presentation</vt:lpstr>
      <vt:lpstr>Assessment criteria</vt:lpstr>
      <vt:lpstr>WHS Management Plans </vt:lpstr>
      <vt:lpstr>Safe work method statements (SWMS)</vt:lpstr>
      <vt:lpstr>Purpose of a SWMS</vt:lpstr>
      <vt:lpstr>What should be in a SWMS?</vt:lpstr>
      <vt:lpstr>What should be in a SWMS?</vt:lpstr>
      <vt:lpstr>General construction induction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12</cp:revision>
  <dcterms:created xsi:type="dcterms:W3CDTF">2018-06-15T02:04:24Z</dcterms:created>
  <dcterms:modified xsi:type="dcterms:W3CDTF">2018-07-27T00:36:15Z</dcterms:modified>
</cp:coreProperties>
</file>