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64" r:id="rId8"/>
    <p:sldId id="265" r:id="rId9"/>
    <p:sldId id="271" r:id="rId10"/>
    <p:sldId id="266" r:id="rId11"/>
    <p:sldId id="267" r:id="rId12"/>
    <p:sldId id="268" r:id="rId13"/>
    <p:sldId id="269" r:id="rId14"/>
    <p:sldId id="270" r:id="rId15"/>
    <p:sldId id="258"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77" d="100"/>
          <a:sy n="77" d="100"/>
        </p:scale>
        <p:origin x="98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ELECTRICAL </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lstStyle/>
          <a:p>
            <a:pPr lvl="0"/>
            <a:r>
              <a:rPr lang="en-AU" dirty="0"/>
              <a:t>Describe the various types of electrical work, as defined in the Electrical Safety Regulation 2013.</a:t>
            </a:r>
          </a:p>
          <a:p>
            <a:pPr lvl="0"/>
            <a:r>
              <a:rPr lang="en-AU" dirty="0"/>
              <a:t>Describe the electrical testing and tagging criteria for the various types of work.</a:t>
            </a:r>
          </a:p>
          <a:p>
            <a:pPr lvl="0"/>
            <a:r>
              <a:rPr lang="en-AU" dirty="0"/>
              <a:t>Describe the requirement to use and test a residual current device in the various types of work.</a:t>
            </a:r>
          </a:p>
          <a:p>
            <a:endParaRPr lang="en-AU" dirty="0"/>
          </a:p>
        </p:txBody>
      </p:sp>
    </p:spTree>
    <p:extLst>
      <p:ext uri="{BB962C8B-B14F-4D97-AF65-F5344CB8AC3E}">
        <p14:creationId xmlns:p14="http://schemas.microsoft.com/office/powerpoint/2010/main" val="674267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Electrical risks</a:t>
            </a:r>
            <a:endParaRPr lang="en-AU" dirty="0"/>
          </a:p>
        </p:txBody>
      </p:sp>
      <p:sp>
        <p:nvSpPr>
          <p:cNvPr id="3" name="Content Placeholder 2"/>
          <p:cNvSpPr>
            <a:spLocks noGrp="1"/>
          </p:cNvSpPr>
          <p:nvPr>
            <p:ph idx="1"/>
          </p:nvPr>
        </p:nvSpPr>
        <p:spPr>
          <a:xfrm>
            <a:off x="457200" y="1600200"/>
            <a:ext cx="8229600" cy="5031336"/>
          </a:xfrm>
        </p:spPr>
        <p:txBody>
          <a:bodyPr>
            <a:normAutofit fontScale="47500" lnSpcReduction="20000"/>
          </a:bodyPr>
          <a:lstStyle/>
          <a:p>
            <a:pPr marL="0" indent="0">
              <a:buNone/>
            </a:pPr>
            <a:r>
              <a:rPr lang="en-AU" sz="4200" dirty="0"/>
              <a:t>The most common electrical risks and causes of injury are: </a:t>
            </a:r>
          </a:p>
          <a:p>
            <a:pPr marL="0" lvl="0" indent="0">
              <a:buNone/>
            </a:pPr>
            <a:r>
              <a:rPr lang="en-AU" sz="4200" dirty="0"/>
              <a:t> </a:t>
            </a:r>
          </a:p>
          <a:p>
            <a:pPr lvl="0"/>
            <a:r>
              <a:rPr lang="en-AU" sz="4200" dirty="0"/>
              <a:t>electric shock causing injury or death. The electric shock may be received by direct or indirect contact, tracking through or across a medium, or by arcing. </a:t>
            </a:r>
            <a:endParaRPr lang="en-AU" sz="4200" dirty="0" smtClean="0"/>
          </a:p>
          <a:p>
            <a:pPr marL="0" lvl="0" indent="0">
              <a:buNone/>
            </a:pPr>
            <a:endParaRPr lang="en-AU" sz="4200" dirty="0"/>
          </a:p>
          <a:p>
            <a:pPr lvl="0"/>
            <a:r>
              <a:rPr lang="en-AU" sz="4200" dirty="0"/>
              <a:t>arcing, explosion or fire causing burns. The injuries are often suffered because arcing or explosion or both occur when high fault currents are present </a:t>
            </a:r>
          </a:p>
          <a:p>
            <a:endParaRPr lang="en-AU" sz="4200" dirty="0"/>
          </a:p>
          <a:p>
            <a:pPr lvl="0"/>
            <a:r>
              <a:rPr lang="en-AU" sz="4200" dirty="0"/>
              <a:t>electric shock from ‘step-and-touch’ potentials </a:t>
            </a:r>
          </a:p>
          <a:p>
            <a:endParaRPr lang="en-AU" sz="4200" dirty="0"/>
          </a:p>
          <a:p>
            <a:pPr lvl="0"/>
            <a:r>
              <a:rPr lang="en-AU" sz="4200" dirty="0"/>
              <a:t>toxic gases causing illness or death. Burning and arcing associated with </a:t>
            </a:r>
            <a:r>
              <a:rPr lang="en-AU" sz="4200" dirty="0" smtClean="0"/>
              <a:t>electrical equipment </a:t>
            </a:r>
            <a:r>
              <a:rPr lang="en-AU" sz="4200" dirty="0"/>
              <a:t>may release various gases and contaminants </a:t>
            </a:r>
          </a:p>
          <a:p>
            <a:pPr marL="0" indent="0">
              <a:buNone/>
            </a:pPr>
            <a:r>
              <a:rPr lang="en-AU" sz="4200" dirty="0"/>
              <a:t> </a:t>
            </a:r>
          </a:p>
          <a:p>
            <a:pPr lvl="0"/>
            <a:r>
              <a:rPr lang="en-AU" sz="4200" dirty="0"/>
              <a:t>fire resulting from an electrical fault. </a:t>
            </a:r>
          </a:p>
          <a:p>
            <a:pPr marL="0" indent="0">
              <a:buNone/>
            </a:pPr>
            <a:endParaRPr lang="en-AU" dirty="0"/>
          </a:p>
        </p:txBody>
      </p:sp>
    </p:spTree>
    <p:extLst>
      <p:ext uri="{BB962C8B-B14F-4D97-AF65-F5344CB8AC3E}">
        <p14:creationId xmlns:p14="http://schemas.microsoft.com/office/powerpoint/2010/main" val="4123182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Who has duties?</a:t>
            </a:r>
            <a:endParaRPr lang="en-AU" dirty="0"/>
          </a:p>
        </p:txBody>
      </p:sp>
      <p:sp>
        <p:nvSpPr>
          <p:cNvPr id="3" name="Content Placeholder 2"/>
          <p:cNvSpPr>
            <a:spLocks noGrp="1"/>
          </p:cNvSpPr>
          <p:nvPr>
            <p:ph idx="1"/>
          </p:nvPr>
        </p:nvSpPr>
        <p:spPr/>
        <p:txBody>
          <a:bodyPr>
            <a:normAutofit fontScale="85000" lnSpcReduction="20000"/>
          </a:bodyPr>
          <a:lstStyle/>
          <a:p>
            <a:pPr lvl="0"/>
            <a:r>
              <a:rPr lang="en-US" dirty="0"/>
              <a:t>PCBU</a:t>
            </a:r>
            <a:endParaRPr lang="en-AU" dirty="0"/>
          </a:p>
          <a:p>
            <a:pPr lvl="0"/>
            <a:r>
              <a:rPr lang="en-US" dirty="0"/>
              <a:t>Persons in control</a:t>
            </a:r>
            <a:endParaRPr lang="en-AU" dirty="0"/>
          </a:p>
          <a:p>
            <a:pPr lvl="0"/>
            <a:r>
              <a:rPr lang="en-US" dirty="0"/>
              <a:t>Manufacturers</a:t>
            </a:r>
            <a:endParaRPr lang="en-AU" dirty="0"/>
          </a:p>
          <a:p>
            <a:pPr lvl="0"/>
            <a:r>
              <a:rPr lang="en-US" dirty="0"/>
              <a:t>Importers</a:t>
            </a:r>
            <a:endParaRPr lang="en-AU" dirty="0"/>
          </a:p>
          <a:p>
            <a:pPr lvl="0"/>
            <a:r>
              <a:rPr lang="en-US" dirty="0"/>
              <a:t>Suppliers</a:t>
            </a:r>
            <a:endParaRPr lang="en-AU" dirty="0"/>
          </a:p>
          <a:p>
            <a:pPr lvl="0"/>
            <a:r>
              <a:rPr lang="en-US" dirty="0"/>
              <a:t>Installers</a:t>
            </a:r>
            <a:endParaRPr lang="en-AU" dirty="0"/>
          </a:p>
          <a:p>
            <a:pPr lvl="0"/>
            <a:r>
              <a:rPr lang="en-US" dirty="0"/>
              <a:t>Officers</a:t>
            </a:r>
            <a:endParaRPr lang="en-AU" dirty="0"/>
          </a:p>
          <a:p>
            <a:pPr lvl="0"/>
            <a:r>
              <a:rPr lang="en-US" dirty="0"/>
              <a:t>Workers</a:t>
            </a:r>
            <a:endParaRPr lang="en-AU" dirty="0"/>
          </a:p>
          <a:p>
            <a:pPr lvl="0"/>
            <a:r>
              <a:rPr lang="en-US" dirty="0"/>
              <a:t>Other persons at the workplace</a:t>
            </a:r>
            <a:endParaRPr lang="en-AU" dirty="0"/>
          </a:p>
          <a:p>
            <a:pPr lvl="0"/>
            <a:r>
              <a:rPr lang="en-US" dirty="0"/>
              <a:t>Duty holders</a:t>
            </a:r>
            <a:endParaRPr lang="en-AU" dirty="0"/>
          </a:p>
          <a:p>
            <a:pPr marL="0" indent="0">
              <a:buNone/>
            </a:pPr>
            <a:endParaRPr lang="en-AU" dirty="0"/>
          </a:p>
        </p:txBody>
      </p:sp>
    </p:spTree>
    <p:extLst>
      <p:ext uri="{BB962C8B-B14F-4D97-AF65-F5344CB8AC3E}">
        <p14:creationId xmlns:p14="http://schemas.microsoft.com/office/powerpoint/2010/main" val="453007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Managing the risk</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7777" y="1600200"/>
            <a:ext cx="5180183" cy="4937125"/>
          </a:xfrm>
        </p:spPr>
      </p:pic>
    </p:spTree>
    <p:extLst>
      <p:ext uri="{BB962C8B-B14F-4D97-AF65-F5344CB8AC3E}">
        <p14:creationId xmlns:p14="http://schemas.microsoft.com/office/powerpoint/2010/main" val="2981028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Specific hazards</a:t>
            </a:r>
            <a:endParaRPr lang="en-AU" dirty="0"/>
          </a:p>
        </p:txBody>
      </p:sp>
      <p:sp>
        <p:nvSpPr>
          <p:cNvPr id="3" name="Content Placeholder 2"/>
          <p:cNvSpPr>
            <a:spLocks noGrp="1"/>
          </p:cNvSpPr>
          <p:nvPr>
            <p:ph idx="1"/>
          </p:nvPr>
        </p:nvSpPr>
        <p:spPr>
          <a:xfrm>
            <a:off x="68366" y="1153682"/>
            <a:ext cx="8776531" cy="5704318"/>
          </a:xfrm>
        </p:spPr>
        <p:txBody>
          <a:bodyPr>
            <a:normAutofit fontScale="47500" lnSpcReduction="20000"/>
          </a:bodyPr>
          <a:lstStyle/>
          <a:p>
            <a:pPr marL="0" indent="0">
              <a:buNone/>
            </a:pPr>
            <a:endParaRPr lang="en-AU" dirty="0"/>
          </a:p>
          <a:p>
            <a:r>
              <a:rPr lang="en-AU" dirty="0"/>
              <a:t>Ensuring power circuits are protected by the appropriate rated fuse or circuit breaker to prevent </a:t>
            </a:r>
            <a:r>
              <a:rPr lang="en-AU" dirty="0" smtClean="0"/>
              <a:t>overloading</a:t>
            </a:r>
            <a:endParaRPr lang="en-AU" dirty="0"/>
          </a:p>
          <a:p>
            <a:endParaRPr lang="en-AU" dirty="0"/>
          </a:p>
          <a:p>
            <a:r>
              <a:rPr lang="en-AU" dirty="0"/>
              <a:t>If a circuit keeps overloading, don’t increase the fuse rating as this creates a fire risk due to overheating. Instead ensure the circuit is not re-energised until the reason for the operation has been determined by a competent person</a:t>
            </a:r>
            <a:r>
              <a:rPr lang="en-AU" dirty="0" smtClean="0"/>
              <a:t>.</a:t>
            </a:r>
          </a:p>
          <a:p>
            <a:endParaRPr lang="en-AU" dirty="0"/>
          </a:p>
          <a:p>
            <a:r>
              <a:rPr lang="en-AU" dirty="0"/>
              <a:t>Ensuring that leads, including cord extension sets and flexible cables, are arranged so they will not be damaged. For example, avoid running leads across the floor or ground, through doorways and over sharp edges, and use lead stands or insulated cable hangers to keep leads off the ground. In many heavy industries, cable protection ramps are used to protect cables.</a:t>
            </a:r>
          </a:p>
          <a:p>
            <a:endParaRPr lang="en-AU" dirty="0"/>
          </a:p>
          <a:p>
            <a:r>
              <a:rPr lang="en-AU" dirty="0"/>
              <a:t>Not using leads and tools in damp or wet conditions unless they are designed for those conditions.</a:t>
            </a:r>
          </a:p>
          <a:p>
            <a:endParaRPr lang="en-AU" dirty="0"/>
          </a:p>
          <a:p>
            <a:r>
              <a:rPr lang="en-AU" dirty="0"/>
              <a:t>Ensuring circuits where portable electrical equipment can be connected are protected by appropriate safety switches (as required by the ES Regulation) that are properly tested and maintained.</a:t>
            </a:r>
          </a:p>
          <a:p>
            <a:endParaRPr lang="en-AU" dirty="0"/>
          </a:p>
          <a:p>
            <a:r>
              <a:rPr lang="en-AU" dirty="0"/>
              <a:t>If safety switches, circuit breakers or other over current protective devices including fuses are triggered into operation, ensuring circuits are not re-energised until the reason for the operation has been determined by a competent person.</a:t>
            </a:r>
          </a:p>
          <a:p>
            <a:endParaRPr lang="en-AU" dirty="0"/>
          </a:p>
          <a:p>
            <a:r>
              <a:rPr lang="en-AU" dirty="0"/>
              <a:t>Ensuring safety switches are effective by regular testing.</a:t>
            </a:r>
          </a:p>
        </p:txBody>
      </p:sp>
    </p:spTree>
    <p:extLst>
      <p:ext uri="{BB962C8B-B14F-4D97-AF65-F5344CB8AC3E}">
        <p14:creationId xmlns:p14="http://schemas.microsoft.com/office/powerpoint/2010/main" val="2561596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Types of electrical work </a:t>
            </a:r>
            <a:endParaRPr lang="en-AU" dirty="0"/>
          </a:p>
        </p:txBody>
      </p:sp>
      <p:sp>
        <p:nvSpPr>
          <p:cNvPr id="3" name="Content Placeholder 2"/>
          <p:cNvSpPr>
            <a:spLocks noGrp="1"/>
          </p:cNvSpPr>
          <p:nvPr>
            <p:ph idx="1"/>
          </p:nvPr>
        </p:nvSpPr>
        <p:spPr>
          <a:xfrm>
            <a:off x="182880" y="1600200"/>
            <a:ext cx="4081549" cy="4525963"/>
          </a:xfrm>
        </p:spPr>
        <p:txBody>
          <a:bodyPr/>
          <a:lstStyle/>
          <a:p>
            <a:pPr lvl="0"/>
            <a:r>
              <a:rPr lang="en-US" dirty="0"/>
              <a:t>Construction work</a:t>
            </a:r>
            <a:endParaRPr lang="en-AU" dirty="0"/>
          </a:p>
          <a:p>
            <a:pPr lvl="0"/>
            <a:r>
              <a:rPr lang="en-US" dirty="0"/>
              <a:t>Manufacturing work</a:t>
            </a:r>
            <a:endParaRPr lang="en-AU" dirty="0"/>
          </a:p>
          <a:p>
            <a:pPr lvl="0"/>
            <a:r>
              <a:rPr lang="en-US" dirty="0"/>
              <a:t>Service work/office work</a:t>
            </a:r>
            <a:endParaRPr lang="en-AU" dirty="0"/>
          </a:p>
          <a:p>
            <a:pPr lvl="0"/>
            <a:r>
              <a:rPr lang="en-US" dirty="0"/>
              <a:t>Amusement work </a:t>
            </a:r>
            <a:endParaRPr lang="en-AU" dirty="0"/>
          </a:p>
          <a:p>
            <a:pPr lvl="0"/>
            <a:r>
              <a:rPr lang="en-US" dirty="0"/>
              <a:t>Rural industry work</a:t>
            </a:r>
            <a:endParaRPr lang="en-AU" dirty="0"/>
          </a:p>
          <a:p>
            <a:pPr marL="0" indent="0">
              <a:buNone/>
            </a:pP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8485" y="2007005"/>
            <a:ext cx="4645515" cy="3097010"/>
          </a:xfrm>
          <a:prstGeom prst="rect">
            <a:avLst/>
          </a:prstGeom>
        </p:spPr>
      </p:pic>
    </p:spTree>
    <p:extLst>
      <p:ext uri="{BB962C8B-B14F-4D97-AF65-F5344CB8AC3E}">
        <p14:creationId xmlns:p14="http://schemas.microsoft.com/office/powerpoint/2010/main" val="928971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Incidents and Notifications</a:t>
            </a:r>
            <a:endParaRPr lang="en-AU" dirty="0"/>
          </a:p>
        </p:txBody>
      </p:sp>
      <p:sp>
        <p:nvSpPr>
          <p:cNvPr id="3" name="Content Placeholder 2"/>
          <p:cNvSpPr>
            <a:spLocks noGrp="1"/>
          </p:cNvSpPr>
          <p:nvPr>
            <p:ph idx="1"/>
          </p:nvPr>
        </p:nvSpPr>
        <p:spPr>
          <a:xfrm>
            <a:off x="457200" y="1417321"/>
            <a:ext cx="8229600" cy="2697479"/>
          </a:xfrm>
        </p:spPr>
        <p:txBody>
          <a:bodyPr>
            <a:normAutofit fontScale="70000" lnSpcReduction="20000"/>
          </a:bodyPr>
          <a:lstStyle/>
          <a:p>
            <a:pPr marL="0" indent="0">
              <a:buNone/>
            </a:pPr>
            <a:r>
              <a:rPr lang="en-AU" b="1" dirty="0" smtClean="0"/>
              <a:t>Serious electrical incident: </a:t>
            </a:r>
          </a:p>
          <a:p>
            <a:pPr lvl="0"/>
            <a:r>
              <a:rPr lang="en-US" dirty="0"/>
              <a:t>a person is killed by electricity; or</a:t>
            </a:r>
            <a:endParaRPr lang="en-AU" dirty="0"/>
          </a:p>
          <a:p>
            <a:pPr lvl="0"/>
            <a:r>
              <a:rPr lang="en-US" dirty="0"/>
              <a:t>a person received a shock or injury from electricity, and is treated for the shock or injury by or under the supervision of a doctor; or</a:t>
            </a:r>
            <a:endParaRPr lang="en-AU" dirty="0"/>
          </a:p>
          <a:p>
            <a:pPr lvl="0"/>
            <a:r>
              <a:rPr lang="en-US" dirty="0"/>
              <a:t>a person received a shock or injury from electricity at high voltage, whether or not the person is treated for the shock or injury by or under the supervision of a doctor. </a:t>
            </a:r>
            <a:endParaRPr lang="en-AU" dirty="0"/>
          </a:p>
          <a:p>
            <a:pPr marL="0" indent="0">
              <a:buNone/>
            </a:pP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4706" y="3903461"/>
            <a:ext cx="3439607" cy="2871412"/>
          </a:xfrm>
          <a:prstGeom prst="rect">
            <a:avLst/>
          </a:prstGeom>
        </p:spPr>
      </p:pic>
    </p:spTree>
    <p:extLst>
      <p:ext uri="{BB962C8B-B14F-4D97-AF65-F5344CB8AC3E}">
        <p14:creationId xmlns:p14="http://schemas.microsoft.com/office/powerpoint/2010/main" val="2853159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Incidents and Notifications</a:t>
            </a:r>
            <a:endParaRPr lang="en-AU" dirty="0"/>
          </a:p>
        </p:txBody>
      </p:sp>
      <p:sp>
        <p:nvSpPr>
          <p:cNvPr id="3" name="Content Placeholder 2"/>
          <p:cNvSpPr>
            <a:spLocks noGrp="1"/>
          </p:cNvSpPr>
          <p:nvPr>
            <p:ph idx="1"/>
          </p:nvPr>
        </p:nvSpPr>
        <p:spPr>
          <a:xfrm>
            <a:off x="457200" y="1600200"/>
            <a:ext cx="8229600" cy="2572789"/>
          </a:xfrm>
        </p:spPr>
        <p:txBody>
          <a:bodyPr>
            <a:normAutofit fontScale="55000" lnSpcReduction="20000"/>
          </a:bodyPr>
          <a:lstStyle/>
          <a:p>
            <a:pPr marL="0" indent="0">
              <a:buNone/>
            </a:pPr>
            <a:r>
              <a:rPr lang="en-AU" b="1" dirty="0" smtClean="0"/>
              <a:t>Dangerous electrical event:</a:t>
            </a:r>
          </a:p>
          <a:p>
            <a:pPr lvl="0"/>
            <a:r>
              <a:rPr lang="en-US" dirty="0"/>
              <a:t>when a person, for any reason, is electrically unsafe around high voltage electrical equipment, even if the person doesn't receive an electric shock or injury</a:t>
            </a:r>
            <a:endParaRPr lang="en-AU" dirty="0"/>
          </a:p>
          <a:p>
            <a:pPr lvl="0"/>
            <a:r>
              <a:rPr lang="en-US" dirty="0"/>
              <a:t>significant property damage caused by electricity or something originating from electricity e.g. electrical fire</a:t>
            </a:r>
            <a:endParaRPr lang="en-AU" dirty="0"/>
          </a:p>
          <a:p>
            <a:pPr lvl="0"/>
            <a:r>
              <a:rPr lang="en-US" dirty="0"/>
              <a:t>unlicensed electrical work</a:t>
            </a:r>
            <a:endParaRPr lang="en-AU" dirty="0"/>
          </a:p>
          <a:p>
            <a:pPr lvl="0"/>
            <a:r>
              <a:rPr lang="en-US" dirty="0"/>
              <a:t>unsafe electrical work</a:t>
            </a:r>
            <a:endParaRPr lang="en-AU" dirty="0"/>
          </a:p>
          <a:p>
            <a:pPr lvl="0"/>
            <a:r>
              <a:rPr lang="en-US" dirty="0"/>
              <a:t>unsafe electrical equipment or electrical equipment that does not have electrical equipment safety system (EESS) approval markings</a:t>
            </a:r>
            <a:endParaRPr lang="en-AU" dirty="0"/>
          </a:p>
          <a:p>
            <a:pPr marL="0" indent="0">
              <a:buNone/>
            </a:pP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7316" y="4309320"/>
            <a:ext cx="4412932" cy="2548680"/>
          </a:xfrm>
          <a:prstGeom prst="rect">
            <a:avLst/>
          </a:prstGeom>
        </p:spPr>
      </p:pic>
    </p:spTree>
    <p:extLst>
      <p:ext uri="{BB962C8B-B14F-4D97-AF65-F5344CB8AC3E}">
        <p14:creationId xmlns:p14="http://schemas.microsoft.com/office/powerpoint/2010/main" val="120193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Specified electrical equipment</a:t>
            </a:r>
            <a:endParaRPr lang="en-AU" dirty="0"/>
          </a:p>
        </p:txBody>
      </p:sp>
      <p:sp>
        <p:nvSpPr>
          <p:cNvPr id="3" name="Content Placeholder 2"/>
          <p:cNvSpPr>
            <a:spLocks noGrp="1"/>
          </p:cNvSpPr>
          <p:nvPr>
            <p:ph idx="1"/>
          </p:nvPr>
        </p:nvSpPr>
        <p:spPr>
          <a:xfrm>
            <a:off x="230737" y="1462503"/>
            <a:ext cx="8682526" cy="4525963"/>
          </a:xfrm>
        </p:spPr>
        <p:txBody>
          <a:bodyPr>
            <a:normAutofit fontScale="62500" lnSpcReduction="20000"/>
          </a:bodyPr>
          <a:lstStyle/>
          <a:p>
            <a:pPr marL="0" indent="0">
              <a:buNone/>
            </a:pPr>
            <a:r>
              <a:rPr lang="en-AU" i="1" dirty="0"/>
              <a:t>Examples of specified electrical equipment used to perform manufacturing work—</a:t>
            </a:r>
            <a:endParaRPr lang="en-AU" dirty="0"/>
          </a:p>
          <a:p>
            <a:pPr lvl="0"/>
            <a:r>
              <a:rPr lang="en-AU" dirty="0"/>
              <a:t>a hand held grinder plugged into a socket-outlet</a:t>
            </a:r>
          </a:p>
          <a:p>
            <a:pPr lvl="0"/>
            <a:r>
              <a:rPr lang="en-AU" dirty="0"/>
              <a:t>a hand held electric drill plugged into a socket-outlet that is used for drilling holes in steelwork in a light engineering workshop</a:t>
            </a:r>
          </a:p>
          <a:p>
            <a:pPr marL="0" indent="0">
              <a:buNone/>
            </a:pPr>
            <a:r>
              <a:rPr lang="en-AU" dirty="0"/>
              <a:t> </a:t>
            </a:r>
          </a:p>
          <a:p>
            <a:pPr marL="0" indent="0">
              <a:buNone/>
            </a:pPr>
            <a:r>
              <a:rPr lang="en-AU" i="1" dirty="0"/>
              <a:t>Examples of specified electrical equipment used to perform service work – </a:t>
            </a:r>
            <a:endParaRPr lang="en-AU" dirty="0"/>
          </a:p>
          <a:p>
            <a:pPr lvl="0"/>
            <a:r>
              <a:rPr lang="en-AU" dirty="0"/>
              <a:t>a portable vacuum cleaner used in a hotel</a:t>
            </a:r>
          </a:p>
          <a:p>
            <a:pPr lvl="0"/>
            <a:r>
              <a:rPr lang="en-AU" dirty="0"/>
              <a:t>a hand held blow dryer used in a hairdressing salon</a:t>
            </a:r>
          </a:p>
          <a:p>
            <a:pPr marL="0" indent="0">
              <a:buNone/>
            </a:pPr>
            <a:r>
              <a:rPr lang="en-AU" dirty="0"/>
              <a:t> </a:t>
            </a:r>
          </a:p>
          <a:p>
            <a:pPr marL="0" indent="0">
              <a:buNone/>
            </a:pPr>
            <a:r>
              <a:rPr lang="en-AU" i="1" dirty="0"/>
              <a:t>Examples of specified electrical equipment used to perform office work – </a:t>
            </a:r>
            <a:endParaRPr lang="en-AU" dirty="0"/>
          </a:p>
          <a:p>
            <a:pPr lvl="0"/>
            <a:r>
              <a:rPr lang="en-AU" dirty="0"/>
              <a:t>a power board or extension lead used to supply power to office equipment</a:t>
            </a:r>
          </a:p>
          <a:p>
            <a:pPr marL="0" indent="0">
              <a:buNone/>
            </a:pPr>
            <a:endParaRPr lang="en-AU" dirty="0"/>
          </a:p>
        </p:txBody>
      </p:sp>
    </p:spTree>
    <p:extLst>
      <p:ext uri="{BB962C8B-B14F-4D97-AF65-F5344CB8AC3E}">
        <p14:creationId xmlns:p14="http://schemas.microsoft.com/office/powerpoint/2010/main" val="19928851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Unsafe electrical equipment</a:t>
            </a:r>
            <a:endParaRPr lang="en-AU"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4346" y="4263765"/>
            <a:ext cx="3724275" cy="2409825"/>
          </a:xfrm>
          <a:prstGeom prst="rect">
            <a:avLst/>
          </a:prstGeom>
        </p:spPr>
      </p:pic>
      <p:sp>
        <p:nvSpPr>
          <p:cNvPr id="8" name="Rounded Rectangle 7"/>
          <p:cNvSpPr/>
          <p:nvPr/>
        </p:nvSpPr>
        <p:spPr>
          <a:xfrm>
            <a:off x="457200" y="1768979"/>
            <a:ext cx="4311353" cy="4204531"/>
          </a:xfrm>
          <a:prstGeom prst="roundRect">
            <a:avLst/>
          </a:prstGeom>
          <a:solidFill>
            <a:schemeClr val="bg1">
              <a:lumMod val="85000"/>
            </a:schemeClr>
          </a:solidFill>
          <a:ln>
            <a:solidFill>
              <a:schemeClr val="tx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en-AU" b="1" dirty="0">
                <a:solidFill>
                  <a:schemeClr val="tx1"/>
                </a:solidFill>
              </a:rPr>
              <a:t>ES Regulation </a:t>
            </a:r>
            <a:r>
              <a:rPr lang="en-AU" b="1" dirty="0" smtClean="0">
                <a:solidFill>
                  <a:schemeClr val="tx1"/>
                </a:solidFill>
              </a:rPr>
              <a:t>s101</a:t>
            </a:r>
            <a:r>
              <a:rPr lang="en-AU" dirty="0" smtClean="0">
                <a:solidFill>
                  <a:schemeClr val="tx1"/>
                </a:solidFill>
              </a:rPr>
              <a:t>: A person </a:t>
            </a:r>
            <a:r>
              <a:rPr lang="en-AU" dirty="0">
                <a:solidFill>
                  <a:schemeClr val="tx1"/>
                </a:solidFill>
              </a:rPr>
              <a:t>conducting a business or undertaking must ensure that any unsafe electrical equipment at the workplace is disconnected (or isolated) from its electricity supply and, once disconnected, is not reconnected until it is repaired or tested and found to be safe or is replaced or permanently removed from use.</a:t>
            </a:r>
          </a:p>
          <a:p>
            <a:pPr algn="ctr"/>
            <a:r>
              <a:rPr lang="en-AU" dirty="0">
                <a:solidFill>
                  <a:schemeClr val="tx1"/>
                </a:solidFill>
              </a:rPr>
              <a:t>Electrical equipment is unsafe if there are reasonable grounds for believing it to be unsafe. </a:t>
            </a:r>
          </a:p>
        </p:txBody>
      </p:sp>
      <p:pic>
        <p:nvPicPr>
          <p:cNvPr id="10" name="Content Placeholder 9"/>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416639" y="1216603"/>
            <a:ext cx="3428057" cy="3047162"/>
          </a:xfrm>
        </p:spPr>
      </p:pic>
    </p:spTree>
    <p:extLst>
      <p:ext uri="{BB962C8B-B14F-4D97-AF65-F5344CB8AC3E}">
        <p14:creationId xmlns:p14="http://schemas.microsoft.com/office/powerpoint/2010/main" val="2239392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Inspecting and testing</a:t>
            </a:r>
            <a:endParaRPr lang="en-AU" dirty="0"/>
          </a:p>
        </p:txBody>
      </p:sp>
      <p:pic>
        <p:nvPicPr>
          <p:cNvPr id="4" name="Content Placeholder 3"/>
          <p:cNvPicPr>
            <a:picLocks noGrp="1" noChangeAspect="1"/>
          </p:cNvPicPr>
          <p:nvPr>
            <p:ph idx="1"/>
          </p:nvPr>
        </p:nvPicPr>
        <p:blipFill>
          <a:blip r:embed="rId2"/>
          <a:stretch>
            <a:fillRect/>
          </a:stretch>
        </p:blipFill>
        <p:spPr>
          <a:xfrm>
            <a:off x="957923" y="1292791"/>
            <a:ext cx="7728877" cy="216658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0779" y="3525877"/>
            <a:ext cx="3863163" cy="3224057"/>
          </a:xfrm>
          <a:prstGeom prst="rect">
            <a:avLst/>
          </a:prstGeom>
        </p:spPr>
      </p:pic>
    </p:spTree>
    <p:extLst>
      <p:ext uri="{BB962C8B-B14F-4D97-AF65-F5344CB8AC3E}">
        <p14:creationId xmlns:p14="http://schemas.microsoft.com/office/powerpoint/2010/main" val="10210430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Safety switches</a:t>
            </a:r>
            <a:endParaRPr lang="en-AU" dirty="0"/>
          </a:p>
        </p:txBody>
      </p:sp>
      <p:sp>
        <p:nvSpPr>
          <p:cNvPr id="3" name="Content Placeholder 2"/>
          <p:cNvSpPr>
            <a:spLocks noGrp="1"/>
          </p:cNvSpPr>
          <p:nvPr>
            <p:ph idx="1"/>
          </p:nvPr>
        </p:nvSpPr>
        <p:spPr/>
        <p:txBody>
          <a:bodyPr/>
          <a:lstStyle/>
          <a:p>
            <a:pPr marL="0" indent="0">
              <a:buNone/>
            </a:pPr>
            <a:r>
              <a:rPr lang="en-AU" dirty="0" smtClean="0"/>
              <a:t>Non-portable (or “fixed”) and portable safety switches</a:t>
            </a:r>
            <a:endParaRPr lang="en-AU" dirty="0"/>
          </a:p>
        </p:txBody>
      </p:sp>
      <p:pic>
        <p:nvPicPr>
          <p:cNvPr id="4" name="Picture 3"/>
          <p:cNvPicPr>
            <a:picLocks noChangeAspect="1"/>
          </p:cNvPicPr>
          <p:nvPr/>
        </p:nvPicPr>
        <p:blipFill rotWithShape="1">
          <a:blip r:embed="rId2"/>
          <a:srcRect r="57476"/>
          <a:stretch/>
        </p:blipFill>
        <p:spPr>
          <a:xfrm>
            <a:off x="1264956" y="2678030"/>
            <a:ext cx="3888337" cy="2047875"/>
          </a:xfrm>
          <a:prstGeom prst="rect">
            <a:avLst/>
          </a:prstGeom>
        </p:spPr>
      </p:pic>
      <p:pic>
        <p:nvPicPr>
          <p:cNvPr id="5" name="Picture 4"/>
          <p:cNvPicPr>
            <a:picLocks noChangeAspect="1"/>
          </p:cNvPicPr>
          <p:nvPr/>
        </p:nvPicPr>
        <p:blipFill rotWithShape="1">
          <a:blip r:embed="rId3"/>
          <a:srcRect r="55794"/>
          <a:stretch/>
        </p:blipFill>
        <p:spPr>
          <a:xfrm>
            <a:off x="529838" y="4623051"/>
            <a:ext cx="4042162" cy="2219325"/>
          </a:xfrm>
          <a:prstGeom prst="rect">
            <a:avLst/>
          </a:prstGeom>
        </p:spPr>
      </p:pic>
      <p:pic>
        <p:nvPicPr>
          <p:cNvPr id="6" name="Picture 5"/>
          <p:cNvPicPr>
            <a:picLocks noChangeAspect="1"/>
          </p:cNvPicPr>
          <p:nvPr/>
        </p:nvPicPr>
        <p:blipFill>
          <a:blip r:embed="rId4"/>
          <a:stretch>
            <a:fillRect/>
          </a:stretch>
        </p:blipFill>
        <p:spPr>
          <a:xfrm>
            <a:off x="4245924" y="4443412"/>
            <a:ext cx="4514850" cy="2028825"/>
          </a:xfrm>
          <a:prstGeom prst="rect">
            <a:avLst/>
          </a:prstGeom>
        </p:spPr>
      </p:pic>
      <p:pic>
        <p:nvPicPr>
          <p:cNvPr id="7" name="Picture 6"/>
          <p:cNvPicPr>
            <a:picLocks noChangeAspect="1"/>
          </p:cNvPicPr>
          <p:nvPr/>
        </p:nvPicPr>
        <p:blipFill>
          <a:blip r:embed="rId5"/>
          <a:stretch>
            <a:fillRect/>
          </a:stretch>
        </p:blipFill>
        <p:spPr>
          <a:xfrm>
            <a:off x="4700365" y="2516381"/>
            <a:ext cx="4152900" cy="1752600"/>
          </a:xfrm>
          <a:prstGeom prst="rect">
            <a:avLst/>
          </a:prstGeom>
        </p:spPr>
      </p:pic>
    </p:spTree>
    <p:extLst>
      <p:ext uri="{BB962C8B-B14F-4D97-AF65-F5344CB8AC3E}">
        <p14:creationId xmlns:p14="http://schemas.microsoft.com/office/powerpoint/2010/main" val="39378568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Safety switches</a:t>
            </a:r>
            <a:endParaRPr lang="en-AU" dirty="0"/>
          </a:p>
        </p:txBody>
      </p:sp>
      <p:pic>
        <p:nvPicPr>
          <p:cNvPr id="4" name="Content Placeholder 3"/>
          <p:cNvPicPr>
            <a:picLocks noGrp="1" noChangeAspect="1"/>
          </p:cNvPicPr>
          <p:nvPr>
            <p:ph idx="1"/>
          </p:nvPr>
        </p:nvPicPr>
        <p:blipFill>
          <a:blip r:embed="rId2"/>
          <a:stretch>
            <a:fillRect/>
          </a:stretch>
        </p:blipFill>
        <p:spPr>
          <a:xfrm>
            <a:off x="71563" y="2102265"/>
            <a:ext cx="9000873" cy="3228126"/>
          </a:xfrm>
          <a:prstGeom prst="rect">
            <a:avLst/>
          </a:prstGeom>
        </p:spPr>
      </p:pic>
    </p:spTree>
    <p:extLst>
      <p:ext uri="{BB962C8B-B14F-4D97-AF65-F5344CB8AC3E}">
        <p14:creationId xmlns:p14="http://schemas.microsoft.com/office/powerpoint/2010/main" val="630968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297</TotalTime>
  <Words>625</Words>
  <Application>Microsoft Office PowerPoint</Application>
  <PresentationFormat>On-screen Show (4:3)</PresentationFormat>
  <Paragraphs>85</Paragraphs>
  <Slides>15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15</vt:i4>
      </vt:variant>
    </vt:vector>
  </HeadingPairs>
  <TitlesOfParts>
    <vt:vector size="17" baseType="lpstr">
      <vt:lpstr>Arial</vt:lpstr>
      <vt:lpstr>Office Theme</vt:lpstr>
      <vt:lpstr>PowerPoint Presentation</vt:lpstr>
      <vt:lpstr>Assessment criteria</vt:lpstr>
      <vt:lpstr>Electrical risks</vt:lpstr>
      <vt:lpstr>Who has duties?</vt:lpstr>
      <vt:lpstr>Managing the risk</vt:lpstr>
      <vt:lpstr>Specific hazards</vt:lpstr>
      <vt:lpstr>Types of electrical work </vt:lpstr>
      <vt:lpstr>Incidents and Notifications</vt:lpstr>
      <vt:lpstr>Incidents and Notifications</vt:lpstr>
      <vt:lpstr>Specified electrical equipment</vt:lpstr>
      <vt:lpstr>Unsafe electrical equipment</vt:lpstr>
      <vt:lpstr>Inspecting and testing</vt:lpstr>
      <vt:lpstr>Safety switches</vt:lpstr>
      <vt:lpstr>Safety switches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17</cp:revision>
  <dcterms:created xsi:type="dcterms:W3CDTF">2018-06-15T02:04:24Z</dcterms:created>
  <dcterms:modified xsi:type="dcterms:W3CDTF">2018-08-01T08:54:49Z</dcterms:modified>
</cp:coreProperties>
</file>