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324" r:id="rId2"/>
    <p:sldId id="499" r:id="rId3"/>
    <p:sldId id="497" r:id="rId4"/>
    <p:sldId id="500" r:id="rId5"/>
    <p:sldId id="501" r:id="rId6"/>
    <p:sldId id="498" r:id="rId7"/>
    <p:sldId id="502" r:id="rId8"/>
    <p:sldId id="503" r:id="rId9"/>
    <p:sldId id="506" r:id="rId10"/>
    <p:sldId id="507" r:id="rId11"/>
    <p:sldId id="508" r:id="rId12"/>
    <p:sldId id="509" r:id="rId13"/>
    <p:sldId id="515" r:id="rId14"/>
    <p:sldId id="517" r:id="rId15"/>
    <p:sldId id="510" r:id="rId16"/>
    <p:sldId id="518" r:id="rId17"/>
    <p:sldId id="511" r:id="rId18"/>
    <p:sldId id="512" r:id="rId19"/>
    <p:sldId id="513" r:id="rId20"/>
    <p:sldId id="514" r:id="rId21"/>
    <p:sldId id="51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71221" autoAdjust="0"/>
  </p:normalViewPr>
  <p:slideViewPr>
    <p:cSldViewPr snapToGrid="0">
      <p:cViewPr varScale="1">
        <p:scale>
          <a:sx n="48" d="100"/>
          <a:sy n="48" d="100"/>
        </p:scale>
        <p:origin x="1950" y="42"/>
      </p:cViewPr>
      <p:guideLst/>
    </p:cSldViewPr>
  </p:slideViewPr>
  <p:outlineViewPr>
    <p:cViewPr>
      <p:scale>
        <a:sx n="33" d="100"/>
        <a:sy n="33" d="100"/>
      </p:scale>
      <p:origin x="0" y="-136410"/>
    </p:cViewPr>
  </p:outlineViewPr>
  <p:notesTextViewPr>
    <p:cViewPr>
      <p:scale>
        <a:sx n="1" d="1"/>
        <a:sy n="1" d="1"/>
      </p:scale>
      <p:origin x="0" y="0"/>
    </p:cViewPr>
  </p:notesTextViewPr>
  <p:sorterViewPr>
    <p:cViewPr varScale="1">
      <p:scale>
        <a:sx n="1" d="1"/>
        <a:sy n="1" d="1"/>
      </p:scale>
      <p:origin x="0" y="-5226"/>
    </p:cViewPr>
  </p:sorterViewPr>
  <p:notesViewPr>
    <p:cSldViewPr snapToGrid="0">
      <p:cViewPr varScale="1">
        <p:scale>
          <a:sx n="52" d="100"/>
          <a:sy n="52" d="100"/>
        </p:scale>
        <p:origin x="286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SISFFIT023 </a:t>
            </a:r>
            <a:r>
              <a:rPr lang="en-AU" dirty="0"/>
              <a:t>Instruct group </a:t>
            </a:r>
            <a:r>
              <a:rPr lang="en-US" dirty="0"/>
              <a:t>personal training programs</a:t>
            </a:r>
            <a:endParaRPr lang="en-AU" dirty="0"/>
          </a:p>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CCB39-DF5D-4E29-9108-62A8B48E1F47}" type="datetimeFigureOut">
              <a:rPr lang="en-AU" smtClean="0"/>
              <a:t>13/03/2016</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9205B25-BE80-4ABB-A4F7-C90A23C962FE}" type="slidenum">
              <a:rPr lang="en-AU" smtClean="0"/>
              <a:t>‹#›</a:t>
            </a:fld>
            <a:endParaRPr lang="en-AU"/>
          </a:p>
        </p:txBody>
      </p:sp>
    </p:spTree>
    <p:extLst>
      <p:ext uri="{BB962C8B-B14F-4D97-AF65-F5344CB8AC3E}">
        <p14:creationId xmlns:p14="http://schemas.microsoft.com/office/powerpoint/2010/main" val="302453077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SISFFIT023 </a:t>
            </a:r>
            <a:r>
              <a:rPr lang="en-AU" dirty="0"/>
              <a:t>Instruct group </a:t>
            </a:r>
            <a:r>
              <a:rPr lang="en-US" dirty="0"/>
              <a:t>personal training programs</a:t>
            </a:r>
            <a:endParaRPr lang="en-AU" dirty="0"/>
          </a:p>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5618F0-7C1A-4C5A-BCA2-0CAA40CC17B4}" type="datetimeFigureOut">
              <a:rPr lang="en-AU" smtClean="0"/>
              <a:t>13/03/2016</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21DDD2-5ACD-448C-86B8-4E5A7F135566}" type="slidenum">
              <a:rPr lang="en-AU" smtClean="0"/>
              <a:t>‹#›</a:t>
            </a:fld>
            <a:endParaRPr lang="en-AU"/>
          </a:p>
        </p:txBody>
      </p:sp>
    </p:spTree>
    <p:extLst>
      <p:ext uri="{BB962C8B-B14F-4D97-AF65-F5344CB8AC3E}">
        <p14:creationId xmlns:p14="http://schemas.microsoft.com/office/powerpoint/2010/main" val="44283726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78184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1687929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2088585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 PE4, KE3</a:t>
            </a:r>
          </a:p>
        </p:txBody>
      </p:sp>
    </p:spTree>
    <p:extLst>
      <p:ext uri="{BB962C8B-B14F-4D97-AF65-F5344CB8AC3E}">
        <p14:creationId xmlns:p14="http://schemas.microsoft.com/office/powerpoint/2010/main" val="3802613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1973783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2849594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305649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2623056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AU" dirty="0"/>
              <a:t>Ross, J. Small Group Training: The Future of the Workout Experience and the Missing Link to Your Personal Training Career's Success. ACE Fitness.  ONLINE: https://www.acefitness.org/blog/2395/small-group-training-the-future-of-the-workout. (Accessed 12-March-16)</a:t>
            </a:r>
          </a:p>
          <a:p>
            <a:endParaRPr lang="en-AU" dirty="0"/>
          </a:p>
        </p:txBody>
      </p:sp>
    </p:spTree>
    <p:extLst>
      <p:ext uri="{BB962C8B-B14F-4D97-AF65-F5344CB8AC3E}">
        <p14:creationId xmlns:p14="http://schemas.microsoft.com/office/powerpoint/2010/main" val="1418346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285200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i="0" kern="1200" dirty="0">
                <a:solidFill>
                  <a:schemeClr val="tx1"/>
                </a:solidFill>
                <a:effectLst/>
                <a:latin typeface="+mn-lt"/>
                <a:ea typeface="+mn-ea"/>
                <a:cs typeface="+mn-cs"/>
              </a:rPr>
              <a:t>What Exercises Are Best for Small-group Personal Training?</a:t>
            </a:r>
          </a:p>
          <a:p>
            <a:r>
              <a:rPr lang="en-US" sz="1200" kern="1200" dirty="0">
                <a:solidFill>
                  <a:schemeClr val="tx1"/>
                </a:solidFill>
                <a:effectLst/>
                <a:latin typeface="+mn-lt"/>
                <a:ea typeface="+mn-ea"/>
                <a:cs typeface="+mn-cs"/>
              </a:rPr>
              <a:t>http://healthyliving.azcentral.com/exercises-smallgroup-personal-training-15501.html</a:t>
            </a:r>
          </a:p>
          <a:p>
            <a:endParaRPr lang="en-US" sz="120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Shuttle Runs</a:t>
            </a:r>
          </a:p>
          <a:p>
            <a:r>
              <a:rPr lang="en-AU" sz="1200" b="0" i="0" kern="1200" dirty="0">
                <a:solidFill>
                  <a:schemeClr val="tx1"/>
                </a:solidFill>
                <a:effectLst/>
                <a:latin typeface="+mn-lt"/>
                <a:ea typeface="+mn-ea"/>
                <a:cs typeface="+mn-cs"/>
              </a:rPr>
              <a:t>several exercisers can work out at the same time with minimal equipment needs, shuttle runs will develop cardiovascular fitness and leg muscle endurance. </a:t>
            </a:r>
          </a:p>
          <a:p>
            <a:endParaRPr lang="en-AU" sz="1200" b="1" i="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Walking Lunge</a:t>
            </a:r>
          </a:p>
          <a:p>
            <a:r>
              <a:rPr lang="en-AU" sz="1200" b="0" i="0" kern="1200" dirty="0">
                <a:solidFill>
                  <a:schemeClr val="tx1"/>
                </a:solidFill>
                <a:effectLst/>
                <a:latin typeface="+mn-lt"/>
                <a:ea typeface="+mn-ea"/>
                <a:cs typeface="+mn-cs"/>
              </a:rPr>
              <a:t>requires a good sense of balance and coordination. </a:t>
            </a:r>
          </a:p>
          <a:p>
            <a:r>
              <a:rPr lang="en-AU" sz="1200" b="0" i="0" kern="1200" dirty="0">
                <a:solidFill>
                  <a:schemeClr val="tx1"/>
                </a:solidFill>
                <a:effectLst/>
                <a:latin typeface="+mn-lt"/>
                <a:ea typeface="+mn-ea"/>
                <a:cs typeface="+mn-cs"/>
              </a:rPr>
              <a:t>The trainer can supervise several exercisers at the same time and the clients can measure their performances against each other.</a:t>
            </a:r>
          </a:p>
          <a:p>
            <a:endParaRPr lang="en-AU" sz="1200" b="0" i="0" kern="1200" dirty="0">
              <a:solidFill>
                <a:schemeClr val="tx1"/>
              </a:solidFill>
              <a:effectLst/>
              <a:latin typeface="+mn-lt"/>
              <a:ea typeface="+mn-ea"/>
              <a:cs typeface="+mn-cs"/>
            </a:endParaRPr>
          </a:p>
          <a:p>
            <a:r>
              <a:rPr lang="en-AU" sz="1200" b="1" i="0" kern="1200" dirty="0" err="1">
                <a:solidFill>
                  <a:schemeClr val="tx1"/>
                </a:solidFill>
                <a:effectLst/>
                <a:latin typeface="+mn-lt"/>
                <a:ea typeface="+mn-ea"/>
                <a:cs typeface="+mn-cs"/>
              </a:rPr>
              <a:t>Pushups</a:t>
            </a:r>
            <a:endParaRPr lang="en-AU" sz="1200" b="1"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Body-weight exercises are ideal for group personal training because they require no equipment. </a:t>
            </a:r>
          </a:p>
          <a:p>
            <a:r>
              <a:rPr lang="en-AU" sz="1200" b="0" i="0" kern="1200" dirty="0">
                <a:solidFill>
                  <a:schemeClr val="tx1"/>
                </a:solidFill>
                <a:effectLst/>
                <a:latin typeface="+mn-lt"/>
                <a:ea typeface="+mn-ea"/>
                <a:cs typeface="+mn-cs"/>
              </a:rPr>
              <a:t>great group alternative to the bench press, and multiple exercisers can work out at once. </a:t>
            </a:r>
          </a:p>
          <a:p>
            <a:r>
              <a:rPr lang="en-AU" sz="1200" b="0" i="0" kern="1200" dirty="0">
                <a:solidFill>
                  <a:schemeClr val="tx1"/>
                </a:solidFill>
                <a:effectLst/>
                <a:latin typeface="+mn-lt"/>
                <a:ea typeface="+mn-ea"/>
                <a:cs typeface="+mn-cs"/>
              </a:rPr>
              <a:t>increase the intensity by changing your leg positioning. For example, if you place your feet on an elevated platform while performing a </a:t>
            </a:r>
            <a:r>
              <a:rPr lang="en-AU" sz="1200" b="0" i="0" kern="1200" dirty="0" err="1">
                <a:solidFill>
                  <a:schemeClr val="tx1"/>
                </a:solidFill>
                <a:effectLst/>
                <a:latin typeface="+mn-lt"/>
                <a:ea typeface="+mn-ea"/>
                <a:cs typeface="+mn-cs"/>
              </a:rPr>
              <a:t>pushup</a:t>
            </a:r>
            <a:r>
              <a:rPr lang="en-AU" sz="1200" b="0" i="0" kern="1200" dirty="0">
                <a:solidFill>
                  <a:schemeClr val="tx1"/>
                </a:solidFill>
                <a:effectLst/>
                <a:latin typeface="+mn-lt"/>
                <a:ea typeface="+mn-ea"/>
                <a:cs typeface="+mn-cs"/>
              </a:rPr>
              <a:t>, you increase the intensity and load dramatically. In general, you perform body-weight exercises using high repetitions, which will help you achieve greater endurance. You can also use </a:t>
            </a:r>
            <a:r>
              <a:rPr lang="en-AU" sz="1200" b="0" i="0" kern="1200" dirty="0" err="1">
                <a:solidFill>
                  <a:schemeClr val="tx1"/>
                </a:solidFill>
                <a:effectLst/>
                <a:latin typeface="+mn-lt"/>
                <a:ea typeface="+mn-ea"/>
                <a:cs typeface="+mn-cs"/>
              </a:rPr>
              <a:t>pushups</a:t>
            </a:r>
            <a:r>
              <a:rPr lang="en-AU" sz="1200" b="0" i="0" kern="1200" dirty="0">
                <a:solidFill>
                  <a:schemeClr val="tx1"/>
                </a:solidFill>
                <a:effectLst/>
                <a:latin typeface="+mn-lt"/>
                <a:ea typeface="+mn-ea"/>
                <a:cs typeface="+mn-cs"/>
              </a:rPr>
              <a:t> to measure muscular endurance. Count how many repetitions you can do within a given time frame, such as four minutes, or until you are unable to perform the exercise with proper form.</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7899558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2567713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205565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160317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1192353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048066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823885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3286695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20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p:txBody>
      </p:sp>
    </p:spTree>
    <p:extLst>
      <p:ext uri="{BB962C8B-B14F-4D97-AF65-F5344CB8AC3E}">
        <p14:creationId xmlns:p14="http://schemas.microsoft.com/office/powerpoint/2010/main" val="27265289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21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PC2.7, PE3</a:t>
            </a:r>
          </a:p>
          <a:p>
            <a:endParaRPr lang="en-US" sz="120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Exercise &amp; Safety Concerns</a:t>
            </a:r>
            <a:br>
              <a:rPr lang="en-AU" sz="1200" b="0" i="0" kern="1200" dirty="0">
                <a:solidFill>
                  <a:schemeClr val="tx1"/>
                </a:solidFill>
                <a:effectLst/>
                <a:latin typeface="+mn-lt"/>
                <a:ea typeface="+mn-ea"/>
                <a:cs typeface="+mn-cs"/>
              </a:rPr>
            </a:br>
            <a:endParaRPr lang="en-AU" sz="1200" b="0" i="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Dealing With Equipment Challenges.</a:t>
            </a:r>
            <a:r>
              <a:rPr lang="en-AU" sz="1200" b="0" i="0" kern="1200" dirty="0">
                <a:solidFill>
                  <a:schemeClr val="tx1"/>
                </a:solidFill>
                <a:effectLst/>
                <a:latin typeface="+mn-lt"/>
                <a:ea typeface="+mn-ea"/>
                <a:cs typeface="+mn-cs"/>
              </a:rPr>
              <a:t> </a:t>
            </a:r>
          </a:p>
          <a:p>
            <a:r>
              <a:rPr lang="en-AU" sz="1200" b="0" i="0" kern="1200" dirty="0">
                <a:solidFill>
                  <a:schemeClr val="tx1"/>
                </a:solidFill>
                <a:effectLst/>
                <a:latin typeface="+mn-lt"/>
                <a:ea typeface="+mn-ea"/>
                <a:cs typeface="+mn-cs"/>
              </a:rPr>
              <a:t>have as wide a variety of equipment as possible, including small pieces like bands and exercise balls</a:t>
            </a:r>
            <a:br>
              <a:rPr lang="en-AU" sz="1200" b="0" i="0" kern="1200" dirty="0">
                <a:solidFill>
                  <a:schemeClr val="tx1"/>
                </a:solidFill>
                <a:effectLst/>
                <a:latin typeface="+mn-lt"/>
                <a:ea typeface="+mn-ea"/>
                <a:cs typeface="+mn-cs"/>
              </a:rPr>
            </a:br>
            <a:endParaRPr lang="en-AU" sz="1200" b="0" i="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Keeping Different Levels of Ability Motivated.</a:t>
            </a:r>
          </a:p>
          <a:p>
            <a:r>
              <a:rPr lang="en-AU" sz="1200" b="0" i="0" kern="1200" dirty="0">
                <a:solidFill>
                  <a:schemeClr val="tx1"/>
                </a:solidFill>
                <a:effectLst/>
                <a:latin typeface="+mn-lt"/>
                <a:ea typeface="+mn-ea"/>
                <a:cs typeface="+mn-cs"/>
              </a:rPr>
              <a:t>Careful exercise selection allows clients to compete with themselves rather than against the group</a:t>
            </a:r>
          </a:p>
          <a:p>
            <a:r>
              <a:rPr lang="en-AU" sz="1200" b="0" i="0" kern="1200" dirty="0">
                <a:solidFill>
                  <a:schemeClr val="tx1"/>
                </a:solidFill>
                <a:effectLst/>
                <a:latin typeface="+mn-lt"/>
                <a:ea typeface="+mn-ea"/>
                <a:cs typeface="+mn-cs"/>
              </a:rPr>
              <a:t>explains to clients that he can make any exercise harder, and urges them to proceed at their own pace.</a:t>
            </a:r>
            <a:br>
              <a:rPr lang="en-AU" sz="1200" b="0" i="0" kern="1200" dirty="0">
                <a:solidFill>
                  <a:schemeClr val="tx1"/>
                </a:solidFill>
                <a:effectLst/>
                <a:latin typeface="+mn-lt"/>
                <a:ea typeface="+mn-ea"/>
                <a:cs typeface="+mn-cs"/>
              </a:rPr>
            </a:br>
            <a:endParaRPr lang="en-AU" sz="1200" b="0" i="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Handling Differing Physical Limitations. </a:t>
            </a:r>
            <a:r>
              <a:rPr lang="en-AU" sz="1200" b="0" i="0" kern="1200" dirty="0">
                <a:solidFill>
                  <a:schemeClr val="tx1"/>
                </a:solidFill>
                <a:effectLst/>
                <a:latin typeface="+mn-lt"/>
                <a:ea typeface="+mn-ea"/>
                <a:cs typeface="+mn-cs"/>
              </a:rPr>
              <a:t>“</a:t>
            </a:r>
          </a:p>
          <a:p>
            <a:r>
              <a:rPr lang="en-AU" sz="1200" b="0" i="0" kern="1200" dirty="0">
                <a:solidFill>
                  <a:schemeClr val="tx1"/>
                </a:solidFill>
                <a:effectLst/>
                <a:latin typeface="+mn-lt"/>
                <a:ea typeface="+mn-ea"/>
                <a:cs typeface="+mn-cs"/>
              </a:rPr>
              <a:t>using three variations of a similar base routine. For example, one person may perform a regular squat with a bar or dumbbells, while her partner with a bad back uses a ball against a wall for support and the client with bad knees performs a squat lying supine on the ball. </a:t>
            </a:r>
          </a:p>
          <a:p>
            <a:endParaRPr lang="en-AU" sz="1200" b="0" i="0" kern="1200" dirty="0">
              <a:solidFill>
                <a:schemeClr val="tx1"/>
              </a:solidFill>
              <a:effectLst/>
              <a:latin typeface="+mn-lt"/>
              <a:ea typeface="+mn-ea"/>
              <a:cs typeface="+mn-cs"/>
            </a:endParaRPr>
          </a:p>
          <a:p>
            <a:r>
              <a:rPr lang="en-AU" sz="1200" b="1" i="0" kern="1200" dirty="0">
                <a:solidFill>
                  <a:schemeClr val="tx1"/>
                </a:solidFill>
                <a:effectLst/>
                <a:latin typeface="+mn-lt"/>
                <a:ea typeface="+mn-ea"/>
                <a:cs typeface="+mn-cs"/>
              </a:rPr>
              <a:t>Keeping an Eye on Clients. </a:t>
            </a:r>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vital that you make sure clients fill out all necessary forms </a:t>
            </a:r>
            <a:r>
              <a:rPr lang="en-AU" sz="1200" b="0" i="1" kern="1200" dirty="0">
                <a:solidFill>
                  <a:schemeClr val="tx1"/>
                </a:solidFill>
                <a:effectLst/>
                <a:latin typeface="+mn-lt"/>
                <a:ea typeface="+mn-ea"/>
                <a:cs typeface="+mn-cs"/>
              </a:rPr>
              <a:t>before</a:t>
            </a:r>
            <a:r>
              <a:rPr lang="en-AU" sz="1200" b="0" i="0" kern="1200" dirty="0">
                <a:solidFill>
                  <a:schemeClr val="tx1"/>
                </a:solidFill>
                <a:effectLst/>
                <a:latin typeface="+mn-lt"/>
                <a:ea typeface="+mn-ea"/>
                <a:cs typeface="+mn-cs"/>
              </a:rPr>
              <a:t> they come to the session</a:t>
            </a:r>
          </a:p>
        </p:txBody>
      </p:sp>
    </p:spTree>
    <p:extLst>
      <p:ext uri="{BB962C8B-B14F-4D97-AF65-F5344CB8AC3E}">
        <p14:creationId xmlns:p14="http://schemas.microsoft.com/office/powerpoint/2010/main" val="306767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E2971478-EFC3-4C7B-AA44-9966FD679E06}" type="datetime1">
              <a:rPr lang="en-AU" smtClean="0"/>
              <a:t>13/03/2016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235345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7ADC21A-EFB4-4AE6-B174-23F5F0171994}" type="datetime1">
              <a:rPr lang="en-AU" smtClean="0"/>
              <a:t>13/03/2016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3031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b="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4F86C44-B7C1-4339-8977-9D996FB06673}" type="datetime1">
              <a:rPr lang="en-AU" smtClean="0"/>
              <a:t>13/03/2016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96226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D065D68-166D-4523-A732-B374EDC35DB4}" type="datetime1">
              <a:rPr lang="en-AU" smtClean="0"/>
              <a:t>13/03/2016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05996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lvl1pPr>
              <a:defRPr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459A93-F5AA-48BD-979C-88D1483EC4D5}" type="datetime1">
              <a:rPr lang="en-AU" smtClean="0"/>
              <a:t>13/03/2016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80033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DE4B7A-B677-4FDA-AED9-FE3F934D2592}" type="datetime1">
              <a:rPr lang="en-AU" smtClean="0"/>
              <a:t>13/03/2016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127203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B808CB-73AF-4440-997A-734C34A730F2}" type="datetime1">
              <a:rPr lang="en-AU" smtClean="0"/>
              <a:t>13/03/2016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961984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47F10B-EB31-456F-B09C-9AEEEAA63350}" type="datetime1">
              <a:rPr lang="en-AU" smtClean="0"/>
              <a:t>13/03/2016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808575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B15E4E-9B73-43C3-8500-DAC2380E6FB4}" type="datetime1">
              <a:rPr lang="en-AU" smtClean="0"/>
              <a:t>13/03/2016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00374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44C719-E251-43CF-A313-BC4A95651400}" type="datetime1">
              <a:rPr lang="en-AU" smtClean="0"/>
              <a:t>13/03/2016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537734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029B64-5964-40CF-ACCA-818220A8FE86}" type="datetime1">
              <a:rPr lang="en-AU" smtClean="0"/>
              <a:t>13/03/2016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171290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E76D7-F544-4954-8669-9CEBF150A44C}" type="datetime1">
              <a:rPr lang="en-AU" smtClean="0"/>
              <a:t>13/03/2016</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8FC7C-5A73-4CE4-9ED4-529E12F90497}" type="slidenum">
              <a:rPr lang="en-AU" smtClean="0"/>
              <a:t>‹#›</a:t>
            </a:fld>
            <a:endParaRPr lang="en-AU"/>
          </a:p>
        </p:txBody>
      </p:sp>
    </p:spTree>
    <p:extLst>
      <p:ext uri="{BB962C8B-B14F-4D97-AF65-F5344CB8AC3E}">
        <p14:creationId xmlns:p14="http://schemas.microsoft.com/office/powerpoint/2010/main" val="2489085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Delivering Group Personal Training</a:t>
            </a:r>
            <a:endParaRPr lang="en-AU" b="1" dirty="0"/>
          </a:p>
        </p:txBody>
      </p:sp>
      <p:sp>
        <p:nvSpPr>
          <p:cNvPr id="28675" name="Rectangle 3"/>
          <p:cNvSpPr>
            <a:spLocks noGrp="1" noChangeArrowheads="1"/>
          </p:cNvSpPr>
          <p:nvPr>
            <p:ph type="subTitle" idx="1"/>
          </p:nvPr>
        </p:nvSpPr>
        <p:spPr>
          <a:xfrm>
            <a:off x="1143000" y="4145240"/>
            <a:ext cx="6858000" cy="518700"/>
          </a:xfrm>
        </p:spPr>
        <p:txBody>
          <a:bodyPr>
            <a:normAutofit fontScale="85000" lnSpcReduction="10000"/>
          </a:bodyPr>
          <a:lstStyle/>
          <a:p>
            <a:pPr algn="l"/>
            <a:r>
              <a:rPr lang="en-US" dirty="0"/>
              <a:t>SISFFIT023 </a:t>
            </a:r>
            <a:r>
              <a:rPr lang="en-AU" dirty="0"/>
              <a:t>Instruct group </a:t>
            </a:r>
            <a:r>
              <a:rPr lang="en-US" dirty="0"/>
              <a:t>personal training programs</a:t>
            </a:r>
            <a:endParaRPr lang="en-AU" dirty="0"/>
          </a:p>
          <a:p>
            <a:pPr algn="l">
              <a:lnSpc>
                <a:spcPct val="90000"/>
              </a:lnSpc>
            </a:pPr>
            <a:endParaRPr lang="en-AU" dirty="0"/>
          </a:p>
        </p:txBody>
      </p:sp>
      <p:sp>
        <p:nvSpPr>
          <p:cNvPr id="3" name="Slide Number Placeholder 2"/>
          <p:cNvSpPr>
            <a:spLocks noGrp="1"/>
          </p:cNvSpPr>
          <p:nvPr>
            <p:ph type="sldNum" sz="quarter" idx="12"/>
          </p:nvPr>
        </p:nvSpPr>
        <p:spPr/>
        <p:txBody>
          <a:bodyPr/>
          <a:lstStyle/>
          <a:p>
            <a:fld id="{2098FC7C-5A73-4CE4-9ED4-529E12F90497}" type="slidenum">
              <a:rPr lang="en-AU" smtClean="0"/>
              <a:t>1</a:t>
            </a:fld>
            <a:endParaRPr lang="en-AU"/>
          </a:p>
        </p:txBody>
      </p:sp>
    </p:spTree>
    <p:extLst>
      <p:ext uri="{BB962C8B-B14F-4D97-AF65-F5344CB8AC3E}">
        <p14:creationId xmlns:p14="http://schemas.microsoft.com/office/powerpoint/2010/main" val="92692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Defining </a:t>
            </a:r>
            <a:br>
              <a:rPr lang="en-US" dirty="0"/>
            </a:br>
            <a:r>
              <a:rPr lang="en-US" dirty="0"/>
              <a:t>Group Personal Training</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fontScale="47500" lnSpcReduction="20000"/>
          </a:bodyPr>
          <a:lstStyle/>
          <a:p>
            <a:pPr>
              <a:lnSpc>
                <a:spcPct val="120000"/>
              </a:lnSpc>
              <a:spcBef>
                <a:spcPts val="0"/>
              </a:spcBef>
            </a:pPr>
            <a:r>
              <a:rPr lang="en-AU" sz="4600" dirty="0"/>
              <a:t>small group training presents the opportunity for people to experience the benefits of the creativity and motivation of a trainer while lowering the financial entry point and/or spending more time with the trainer for the available funds.</a:t>
            </a:r>
          </a:p>
          <a:p>
            <a:pPr>
              <a:lnSpc>
                <a:spcPct val="120000"/>
              </a:lnSpc>
              <a:spcBef>
                <a:spcPts val="0"/>
              </a:spcBef>
            </a:pPr>
            <a:endParaRPr lang="en-AU" sz="4600" dirty="0"/>
          </a:p>
          <a:p>
            <a:pPr>
              <a:lnSpc>
                <a:spcPct val="120000"/>
              </a:lnSpc>
              <a:spcBef>
                <a:spcPts val="0"/>
              </a:spcBef>
            </a:pPr>
            <a:r>
              <a:rPr lang="en-AU" sz="4600" dirty="0"/>
              <a:t>Some clients may potentially do one-on-one training so they can work on their individual concerns relating specifically to their bodies</a:t>
            </a:r>
          </a:p>
          <a:p>
            <a:pPr lvl="1">
              <a:lnSpc>
                <a:spcPct val="120000"/>
              </a:lnSpc>
              <a:spcBef>
                <a:spcPts val="0"/>
              </a:spcBef>
            </a:pPr>
            <a:r>
              <a:rPr lang="en-AU" sz="4200" dirty="0"/>
              <a:t>at the same time enjoy the experience of small group training. But they serve different purposes, so it’s important to understand the distinction.</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2</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1077404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Group Personal Training vs Traditional Group Exercise</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a:lnSpc>
                <a:spcPct val="120000"/>
              </a:lnSpc>
              <a:spcBef>
                <a:spcPts val="0"/>
              </a:spcBef>
            </a:pPr>
            <a:r>
              <a:rPr lang="en-AU" dirty="0"/>
              <a:t>an effective small group training program has fewer than 10 participants and the instructor does not work out with the clients</a:t>
            </a:r>
          </a:p>
          <a:p>
            <a:pPr>
              <a:lnSpc>
                <a:spcPct val="120000"/>
              </a:lnSpc>
              <a:spcBef>
                <a:spcPts val="0"/>
              </a:spcBef>
            </a:pPr>
            <a:endParaRPr lang="en-AU" dirty="0"/>
          </a:p>
          <a:p>
            <a:pPr>
              <a:lnSpc>
                <a:spcPct val="120000"/>
              </a:lnSpc>
              <a:spcBef>
                <a:spcPts val="0"/>
              </a:spcBef>
            </a:pPr>
            <a:r>
              <a:rPr lang="en-AU" dirty="0"/>
              <a:t>traditional group exercise – instructor usually ‘works out’ while instructing the clients </a:t>
            </a:r>
          </a:p>
          <a:p>
            <a:pPr lvl="1">
              <a:lnSpc>
                <a:spcPct val="120000"/>
              </a:lnSpc>
              <a:spcBef>
                <a:spcPts val="0"/>
              </a:spcBef>
            </a:pPr>
            <a:r>
              <a:rPr lang="en-AU" dirty="0"/>
              <a:t>E.g., ‘spin’ class, ‘pump’, etc.</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3</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3331698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Large Group vs Small Group</a:t>
            </a:r>
            <a:endParaRPr lang="en-US" sz="1800" b="0" dirty="0">
              <a:effectLst/>
            </a:endParaRPr>
          </a:p>
        </p:txBody>
      </p:sp>
      <p:sp>
        <p:nvSpPr>
          <p:cNvPr id="269315" name="Rectangle 3"/>
          <p:cNvSpPr>
            <a:spLocks noGrp="1" noChangeArrowheads="1"/>
          </p:cNvSpPr>
          <p:nvPr>
            <p:ph type="body" idx="1"/>
          </p:nvPr>
        </p:nvSpPr>
        <p:spPr>
          <a:xfrm>
            <a:off x="777462" y="1959429"/>
            <a:ext cx="7737886" cy="4289187"/>
          </a:xfrm>
        </p:spPr>
        <p:txBody>
          <a:bodyPr>
            <a:noAutofit/>
          </a:bodyPr>
          <a:lstStyle/>
          <a:p>
            <a:pPr fontAlgn="base"/>
            <a:r>
              <a:rPr lang="en-AU" dirty="0"/>
              <a:t>Large group boot camps </a:t>
            </a:r>
          </a:p>
          <a:p>
            <a:pPr lvl="1" fontAlgn="base"/>
            <a:endParaRPr lang="en-AU" dirty="0"/>
          </a:p>
          <a:p>
            <a:pPr lvl="1" fontAlgn="base"/>
            <a:r>
              <a:rPr lang="en-AU" dirty="0"/>
              <a:t>instructors can use high energy to “put on a show” and use high-intensity exercises to justify the expense with sweat. </a:t>
            </a:r>
          </a:p>
          <a:p>
            <a:pPr lvl="1" fontAlgn="base"/>
            <a:endParaRPr lang="en-AU" dirty="0"/>
          </a:p>
          <a:p>
            <a:pPr lvl="1" fontAlgn="base"/>
            <a:r>
              <a:rPr lang="en-AU" dirty="0"/>
              <a:t>often draws instructors with less-refined skills in movement and teaching since the large number of participants does not provide the opportunity to correct movement quality</a:t>
            </a:r>
          </a:p>
        </p:txBody>
      </p:sp>
      <p:sp>
        <p:nvSpPr>
          <p:cNvPr id="2" name="Slide Number Placeholder 1"/>
          <p:cNvSpPr>
            <a:spLocks noGrp="1"/>
          </p:cNvSpPr>
          <p:nvPr>
            <p:ph type="sldNum" sz="quarter" idx="12"/>
          </p:nvPr>
        </p:nvSpPr>
        <p:spPr/>
        <p:txBody>
          <a:bodyPr/>
          <a:lstStyle/>
          <a:p>
            <a:fld id="{2098FC7C-5A73-4CE4-9ED4-529E12F90497}" type="slidenum">
              <a:rPr lang="en-AU" smtClean="0"/>
              <a:t>4</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3488078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Large Group vs Small Group</a:t>
            </a:r>
            <a:endParaRPr lang="en-US" sz="1800" b="0" dirty="0">
              <a:effectLst/>
            </a:endParaRPr>
          </a:p>
        </p:txBody>
      </p:sp>
      <p:sp>
        <p:nvSpPr>
          <p:cNvPr id="269315" name="Rectangle 3"/>
          <p:cNvSpPr>
            <a:spLocks noGrp="1" noChangeArrowheads="1"/>
          </p:cNvSpPr>
          <p:nvPr>
            <p:ph type="body" idx="1"/>
          </p:nvPr>
        </p:nvSpPr>
        <p:spPr>
          <a:xfrm>
            <a:off x="703057" y="1779588"/>
            <a:ext cx="7737886" cy="4289187"/>
          </a:xfrm>
        </p:spPr>
        <p:txBody>
          <a:bodyPr>
            <a:noAutofit/>
          </a:bodyPr>
          <a:lstStyle/>
          <a:p>
            <a:pPr fontAlgn="base"/>
            <a:r>
              <a:rPr lang="en-AU" dirty="0"/>
              <a:t>Small group </a:t>
            </a:r>
          </a:p>
          <a:p>
            <a:pPr lvl="1" fontAlgn="base"/>
            <a:r>
              <a:rPr lang="en-AU" dirty="0"/>
              <a:t>a systematic, periodised program designed for 2-10 people covering all aspects of exercise designed to get results with the majority of clients the majority of the time, in spite of the presence of multiple skill sets and goals. </a:t>
            </a:r>
          </a:p>
          <a:p>
            <a:pPr lvl="1" fontAlgn="base"/>
            <a:r>
              <a:rPr lang="en-AU" dirty="0"/>
              <a:t>small enough to retain high quality</a:t>
            </a:r>
          </a:p>
          <a:p>
            <a:pPr lvl="1" fontAlgn="base"/>
            <a:r>
              <a:rPr lang="en-AU" dirty="0"/>
              <a:t>have the ability to correctly supervise movement and make little corrections along the way</a:t>
            </a:r>
          </a:p>
        </p:txBody>
      </p:sp>
      <p:sp>
        <p:nvSpPr>
          <p:cNvPr id="2" name="Slide Number Placeholder 1"/>
          <p:cNvSpPr>
            <a:spLocks noGrp="1"/>
          </p:cNvSpPr>
          <p:nvPr>
            <p:ph type="sldNum" sz="quarter" idx="12"/>
          </p:nvPr>
        </p:nvSpPr>
        <p:spPr/>
        <p:txBody>
          <a:bodyPr/>
          <a:lstStyle/>
          <a:p>
            <a:fld id="{2098FC7C-5A73-4CE4-9ED4-529E12F90497}" type="slidenum">
              <a:rPr lang="en-AU" smtClean="0"/>
              <a:t>5</a:t>
            </a:fld>
            <a:endParaRPr lang="en-AU"/>
          </a:p>
        </p:txBody>
      </p:sp>
      <p:sp>
        <p:nvSpPr>
          <p:cNvPr id="3" name="Rectangle 2"/>
          <p:cNvSpPr/>
          <p:nvPr/>
        </p:nvSpPr>
        <p:spPr>
          <a:xfrm>
            <a:off x="332509" y="6033185"/>
            <a:ext cx="8182839" cy="584775"/>
          </a:xfrm>
          <a:prstGeom prst="rect">
            <a:avLst/>
          </a:prstGeom>
        </p:spPr>
        <p:txBody>
          <a:bodyPr wrap="square">
            <a:spAutoFit/>
          </a:bodyPr>
          <a:lstStyle/>
          <a:p>
            <a:r>
              <a:rPr lang="en-AU" sz="1600" u="sng" dirty="0"/>
              <a:t>Reference</a:t>
            </a:r>
            <a:r>
              <a:rPr lang="en-AU" sz="1600" dirty="0"/>
              <a:t>: </a:t>
            </a:r>
            <a:r>
              <a:rPr lang="en-AU" sz="1600" dirty="0" err="1"/>
              <a:t>Rimmer</a:t>
            </a:r>
            <a:r>
              <a:rPr lang="en-AU" sz="1600" dirty="0"/>
              <a:t>, J. (2011). https://www.ptonthenet.com/articles/how-to-design-small-group-training-programs-3408</a:t>
            </a:r>
          </a:p>
        </p:txBody>
      </p:sp>
    </p:spTree>
    <p:extLst>
      <p:ext uri="{BB962C8B-B14F-4D97-AF65-F5344CB8AC3E}">
        <p14:creationId xmlns:p14="http://schemas.microsoft.com/office/powerpoint/2010/main" val="1062186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normAutofit/>
          </a:bodyPr>
          <a:lstStyle/>
          <a:p>
            <a:pPr algn="ctr"/>
            <a:r>
              <a:rPr lang="en-US" dirty="0"/>
              <a:t>Small Group Personal Training Program Length</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fontAlgn="base"/>
            <a:r>
              <a:rPr lang="en-AU" dirty="0"/>
              <a:t>ideally be around four to six weeks</a:t>
            </a:r>
          </a:p>
          <a:p>
            <a:pPr lvl="1" fontAlgn="base"/>
            <a:r>
              <a:rPr lang="en-AU" dirty="0"/>
              <a:t>short enough for numerous people to commit without schedule conflicts, but is still long enough to see measurable progress.</a:t>
            </a:r>
          </a:p>
          <a:p>
            <a:pPr fontAlgn="base"/>
            <a:r>
              <a:rPr lang="en-AU" dirty="0"/>
              <a:t>Alternatives </a:t>
            </a:r>
          </a:p>
          <a:p>
            <a:pPr lvl="1" fontAlgn="base"/>
            <a:r>
              <a:rPr lang="en-AU" dirty="0"/>
              <a:t>may be better to run a longer session. E.g., if you were creating a small group marathon training program, the timeline could be eight to 10 weeks because the lead time to prepare for this goal is typically longer.</a:t>
            </a:r>
          </a:p>
        </p:txBody>
      </p:sp>
      <p:sp>
        <p:nvSpPr>
          <p:cNvPr id="2" name="Slide Number Placeholder 1"/>
          <p:cNvSpPr>
            <a:spLocks noGrp="1"/>
          </p:cNvSpPr>
          <p:nvPr>
            <p:ph type="sldNum" sz="quarter" idx="12"/>
          </p:nvPr>
        </p:nvSpPr>
        <p:spPr/>
        <p:txBody>
          <a:bodyPr/>
          <a:lstStyle/>
          <a:p>
            <a:fld id="{2098FC7C-5A73-4CE4-9ED4-529E12F90497}" type="slidenum">
              <a:rPr lang="en-AU" smtClean="0"/>
              <a:t>6</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2893274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a:bodyPr>
          <a:lstStyle/>
          <a:p>
            <a:pPr algn="ctr"/>
            <a:r>
              <a:rPr lang="en-US" dirty="0"/>
              <a:t>Small Group Training Sessions</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rmAutofit fontScale="92500"/>
          </a:bodyPr>
          <a:lstStyle/>
          <a:p>
            <a:pPr fontAlgn="base"/>
            <a:r>
              <a:rPr lang="en-AU" dirty="0"/>
              <a:t> ACE Integrated Fitness Training™ (IFT™) Model</a:t>
            </a:r>
          </a:p>
          <a:p>
            <a:pPr lvl="1" fontAlgn="base"/>
            <a:endParaRPr lang="en-AU" dirty="0"/>
          </a:p>
          <a:p>
            <a:pPr lvl="1" fontAlgn="base"/>
            <a:r>
              <a:rPr lang="en-AU" dirty="0"/>
              <a:t>Phase 1 - Stability &amp; Mobility </a:t>
            </a:r>
          </a:p>
          <a:p>
            <a:pPr lvl="1" fontAlgn="base"/>
            <a:r>
              <a:rPr lang="en-AU" dirty="0"/>
              <a:t>Phase 2 - Movement</a:t>
            </a:r>
          </a:p>
          <a:p>
            <a:pPr lvl="1" fontAlgn="base"/>
            <a:r>
              <a:rPr lang="en-AU" dirty="0"/>
              <a:t>Phase 3 - Load</a:t>
            </a:r>
          </a:p>
          <a:p>
            <a:pPr lvl="1" fontAlgn="base"/>
            <a:r>
              <a:rPr lang="en-AU" dirty="0"/>
              <a:t>Phase 4 – Performance</a:t>
            </a:r>
          </a:p>
          <a:p>
            <a:pPr lvl="1" fontAlgn="base"/>
            <a:endParaRPr lang="en-AU" dirty="0"/>
          </a:p>
          <a:p>
            <a:pPr lvl="1" fontAlgn="base"/>
            <a:r>
              <a:rPr lang="en-AU" dirty="0"/>
              <a:t>For example, have a Phase 4 exercise (mountain climbers) followed in the circuit by a Phase 1 exercise (Bird-dog) </a:t>
            </a:r>
          </a:p>
          <a:p>
            <a:pPr lvl="2" fontAlgn="base"/>
            <a:r>
              <a:rPr lang="en-AU" dirty="0"/>
              <a:t>active recovery from the bigger effort while still providing significant benefit to the client.</a:t>
            </a:r>
          </a:p>
        </p:txBody>
      </p:sp>
      <p:sp>
        <p:nvSpPr>
          <p:cNvPr id="2" name="Slide Number Placeholder 1"/>
          <p:cNvSpPr>
            <a:spLocks noGrp="1"/>
          </p:cNvSpPr>
          <p:nvPr>
            <p:ph type="sldNum" sz="quarter" idx="12"/>
          </p:nvPr>
        </p:nvSpPr>
        <p:spPr/>
        <p:txBody>
          <a:bodyPr/>
          <a:lstStyle/>
          <a:p>
            <a:fld id="{2098FC7C-5A73-4CE4-9ED4-529E12F90497}" type="slidenum">
              <a:rPr lang="en-AU" smtClean="0"/>
              <a:t>7</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1656463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a:bodyPr>
          <a:lstStyle/>
          <a:p>
            <a:pPr algn="ctr"/>
            <a:r>
              <a:rPr lang="en-US" dirty="0"/>
              <a:t>Small Group Training Programs</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rmAutofit/>
          </a:bodyPr>
          <a:lstStyle/>
          <a:p>
            <a:pPr fontAlgn="base"/>
            <a:r>
              <a:rPr lang="en-AU" dirty="0"/>
              <a:t>Three general models</a:t>
            </a:r>
          </a:p>
          <a:p>
            <a:pPr fontAlgn="base"/>
            <a:endParaRPr lang="en-AU" dirty="0"/>
          </a:p>
          <a:p>
            <a:pPr lvl="1" fontAlgn="base"/>
            <a:r>
              <a:rPr lang="en-AU" dirty="0"/>
              <a:t>Equipment-based small group training </a:t>
            </a:r>
          </a:p>
          <a:p>
            <a:pPr lvl="2" fontAlgn="base"/>
            <a:endParaRPr lang="en-AU" dirty="0"/>
          </a:p>
          <a:p>
            <a:pPr lvl="1" fontAlgn="base"/>
            <a:r>
              <a:rPr lang="en-AU" dirty="0"/>
              <a:t>Technique- or skill-based small group training </a:t>
            </a:r>
          </a:p>
          <a:p>
            <a:pPr lvl="2" fontAlgn="base"/>
            <a:endParaRPr lang="en-AU" dirty="0"/>
          </a:p>
          <a:p>
            <a:pPr lvl="1" fontAlgn="base"/>
            <a:r>
              <a:rPr lang="en-AU" dirty="0"/>
              <a:t>Outcome-based small group training </a:t>
            </a:r>
          </a:p>
          <a:p>
            <a:pPr lvl="2" fontAlgn="base"/>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8</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4098127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a:bodyPr>
          <a:lstStyle/>
          <a:p>
            <a:pPr algn="ctr"/>
            <a:r>
              <a:rPr lang="en-US" dirty="0"/>
              <a:t>Small Group Training Programs</a:t>
            </a:r>
            <a:endParaRPr lang="en-US" sz="1800" b="0" dirty="0">
              <a:effectLst/>
            </a:endParaRPr>
          </a:p>
        </p:txBody>
      </p:sp>
      <p:sp>
        <p:nvSpPr>
          <p:cNvPr id="269315" name="Rectangle 3"/>
          <p:cNvSpPr>
            <a:spLocks noGrp="1" noChangeArrowheads="1"/>
          </p:cNvSpPr>
          <p:nvPr>
            <p:ph type="body" idx="1"/>
          </p:nvPr>
        </p:nvSpPr>
        <p:spPr>
          <a:xfrm>
            <a:off x="703057" y="1504778"/>
            <a:ext cx="7737886" cy="4259090"/>
          </a:xfrm>
        </p:spPr>
        <p:txBody>
          <a:bodyPr>
            <a:noAutofit/>
          </a:bodyPr>
          <a:lstStyle/>
          <a:p>
            <a:pPr fontAlgn="base">
              <a:lnSpc>
                <a:spcPct val="100000"/>
              </a:lnSpc>
            </a:pPr>
            <a:r>
              <a:rPr lang="en-AU" b="1" dirty="0"/>
              <a:t>Equipment-based</a:t>
            </a:r>
            <a:r>
              <a:rPr lang="en-AU" dirty="0"/>
              <a:t> </a:t>
            </a:r>
            <a:r>
              <a:rPr lang="en-AU" b="1" dirty="0"/>
              <a:t>small group training</a:t>
            </a:r>
            <a:r>
              <a:rPr lang="en-AU" dirty="0"/>
              <a:t> </a:t>
            </a:r>
          </a:p>
          <a:p>
            <a:pPr lvl="1" fontAlgn="base">
              <a:lnSpc>
                <a:spcPct val="100000"/>
              </a:lnSpc>
            </a:pPr>
            <a:r>
              <a:rPr lang="en-AU" dirty="0"/>
              <a:t>appeal to people who prefer a certain style of training or equipment type</a:t>
            </a:r>
          </a:p>
          <a:p>
            <a:pPr lvl="2" fontAlgn="base">
              <a:lnSpc>
                <a:spcPct val="100000"/>
              </a:lnSpc>
            </a:pPr>
            <a:r>
              <a:rPr lang="en-AU" dirty="0"/>
              <a:t>E.g., kettlebells or suspension training devices.</a:t>
            </a:r>
          </a:p>
        </p:txBody>
      </p:sp>
      <p:sp>
        <p:nvSpPr>
          <p:cNvPr id="2" name="Slide Number Placeholder 1"/>
          <p:cNvSpPr>
            <a:spLocks noGrp="1"/>
          </p:cNvSpPr>
          <p:nvPr>
            <p:ph type="sldNum" sz="quarter" idx="12"/>
          </p:nvPr>
        </p:nvSpPr>
        <p:spPr/>
        <p:txBody>
          <a:bodyPr/>
          <a:lstStyle/>
          <a:p>
            <a:fld id="{2098FC7C-5A73-4CE4-9ED4-529E12F90497}" type="slidenum">
              <a:rPr lang="en-AU" smtClean="0"/>
              <a:t>9</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313287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a:bodyPr>
          <a:lstStyle/>
          <a:p>
            <a:pPr algn="ctr"/>
            <a:r>
              <a:rPr lang="en-US" dirty="0"/>
              <a:t>Small Group Training Programs</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Autofit/>
          </a:bodyPr>
          <a:lstStyle/>
          <a:p>
            <a:pPr fontAlgn="base">
              <a:lnSpc>
                <a:spcPct val="100000"/>
              </a:lnSpc>
            </a:pPr>
            <a:r>
              <a:rPr lang="en-AU" b="1" dirty="0"/>
              <a:t>Technique- or skill-based</a:t>
            </a:r>
            <a:r>
              <a:rPr lang="en-AU" dirty="0"/>
              <a:t> </a:t>
            </a:r>
            <a:r>
              <a:rPr lang="en-AU" b="1" dirty="0"/>
              <a:t>small group training</a:t>
            </a:r>
            <a:r>
              <a:rPr lang="en-AU" dirty="0"/>
              <a:t> </a:t>
            </a:r>
          </a:p>
          <a:p>
            <a:pPr lvl="1" fontAlgn="base">
              <a:lnSpc>
                <a:spcPct val="100000"/>
              </a:lnSpc>
            </a:pPr>
            <a:r>
              <a:rPr lang="en-AU" dirty="0"/>
              <a:t>allow for a targeted approach to individuals preparing for an activity or sport, </a:t>
            </a:r>
          </a:p>
          <a:p>
            <a:pPr lvl="2" fontAlgn="base">
              <a:lnSpc>
                <a:spcPct val="100000"/>
              </a:lnSpc>
            </a:pPr>
            <a:r>
              <a:rPr lang="en-AU" dirty="0"/>
              <a:t>E.g., kickboxing or mixed martial arts, marathon training, or ski conditioning.</a:t>
            </a:r>
          </a:p>
        </p:txBody>
      </p:sp>
      <p:sp>
        <p:nvSpPr>
          <p:cNvPr id="2" name="Slide Number Placeholder 1"/>
          <p:cNvSpPr>
            <a:spLocks noGrp="1"/>
          </p:cNvSpPr>
          <p:nvPr>
            <p:ph type="sldNum" sz="quarter" idx="12"/>
          </p:nvPr>
        </p:nvSpPr>
        <p:spPr/>
        <p:txBody>
          <a:bodyPr/>
          <a:lstStyle/>
          <a:p>
            <a:fld id="{2098FC7C-5A73-4CE4-9ED4-529E12F90497}" type="slidenum">
              <a:rPr lang="en-AU" smtClean="0"/>
              <a:t>10</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927132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a:bodyPr>
          <a:lstStyle/>
          <a:p>
            <a:pPr algn="ctr"/>
            <a:r>
              <a:rPr lang="en-US" dirty="0"/>
              <a:t>Small Group Training Programs</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Autofit/>
          </a:bodyPr>
          <a:lstStyle/>
          <a:p>
            <a:pPr fontAlgn="base">
              <a:lnSpc>
                <a:spcPct val="100000"/>
              </a:lnSpc>
            </a:pPr>
            <a:r>
              <a:rPr lang="en-AU" b="1" dirty="0"/>
              <a:t>Outcome-based</a:t>
            </a:r>
            <a:r>
              <a:rPr lang="en-AU" dirty="0"/>
              <a:t> </a:t>
            </a:r>
            <a:r>
              <a:rPr lang="en-AU" b="1" dirty="0"/>
              <a:t>small group training</a:t>
            </a:r>
            <a:r>
              <a:rPr lang="en-AU" dirty="0"/>
              <a:t> </a:t>
            </a:r>
          </a:p>
          <a:p>
            <a:pPr lvl="1" fontAlgn="base">
              <a:lnSpc>
                <a:spcPct val="100000"/>
              </a:lnSpc>
            </a:pPr>
            <a:r>
              <a:rPr lang="en-AU" dirty="0"/>
              <a:t>targets people who are looking for a specific physical result or change from the program </a:t>
            </a:r>
          </a:p>
          <a:p>
            <a:pPr lvl="2" fontAlgn="base">
              <a:lnSpc>
                <a:spcPct val="100000"/>
              </a:lnSpc>
            </a:pPr>
            <a:r>
              <a:rPr lang="en-AU" dirty="0"/>
              <a:t>E.g., weight-loss, wedding preparation, fitting into “skinny jeans,” etc.</a:t>
            </a:r>
          </a:p>
        </p:txBody>
      </p:sp>
      <p:sp>
        <p:nvSpPr>
          <p:cNvPr id="2" name="Slide Number Placeholder 1"/>
          <p:cNvSpPr>
            <a:spLocks noGrp="1"/>
          </p:cNvSpPr>
          <p:nvPr>
            <p:ph type="sldNum" sz="quarter" idx="12"/>
          </p:nvPr>
        </p:nvSpPr>
        <p:spPr/>
        <p:txBody>
          <a:bodyPr/>
          <a:lstStyle/>
          <a:p>
            <a:fld id="{2098FC7C-5A73-4CE4-9ED4-529E12F90497}" type="slidenum">
              <a:rPr lang="en-AU" smtClean="0"/>
              <a:t>11</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2200963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Exercises</a:t>
            </a:r>
            <a:endParaRPr lang="en-US" sz="1800" b="0" dirty="0">
              <a:effectLst/>
            </a:endParaRPr>
          </a:p>
        </p:txBody>
      </p:sp>
      <p:sp>
        <p:nvSpPr>
          <p:cNvPr id="269315" name="Rectangle 3"/>
          <p:cNvSpPr>
            <a:spLocks noGrp="1" noChangeArrowheads="1"/>
          </p:cNvSpPr>
          <p:nvPr>
            <p:ph type="body" idx="1"/>
          </p:nvPr>
        </p:nvSpPr>
        <p:spPr>
          <a:xfrm>
            <a:off x="703057" y="1827944"/>
            <a:ext cx="7737886" cy="3935924"/>
          </a:xfrm>
        </p:spPr>
        <p:txBody>
          <a:bodyPr>
            <a:noAutofit/>
          </a:bodyPr>
          <a:lstStyle/>
          <a:p>
            <a:pPr fontAlgn="base">
              <a:lnSpc>
                <a:spcPct val="100000"/>
              </a:lnSpc>
            </a:pPr>
            <a:r>
              <a:rPr lang="en-AU" dirty="0"/>
              <a:t>Shuttle Runs</a:t>
            </a:r>
          </a:p>
          <a:p>
            <a:pPr fontAlgn="base">
              <a:lnSpc>
                <a:spcPct val="100000"/>
              </a:lnSpc>
            </a:pPr>
            <a:r>
              <a:rPr lang="en-AU" dirty="0"/>
              <a:t>Walking Lunge</a:t>
            </a:r>
          </a:p>
          <a:p>
            <a:pPr fontAlgn="base">
              <a:lnSpc>
                <a:spcPct val="100000"/>
              </a:lnSpc>
            </a:pPr>
            <a:r>
              <a:rPr lang="en-AU" dirty="0"/>
              <a:t>Push-ups / Body Weight Exercises</a:t>
            </a:r>
          </a:p>
          <a:p>
            <a:pPr fontAlgn="base">
              <a:lnSpc>
                <a:spcPct val="100000"/>
              </a:lnSpc>
            </a:pPr>
            <a:r>
              <a:rPr lang="en-AU" dirty="0"/>
              <a:t>Burpees</a:t>
            </a:r>
          </a:p>
          <a:p>
            <a:pPr fontAlgn="base">
              <a:lnSpc>
                <a:spcPct val="100000"/>
              </a:lnSpc>
            </a:pPr>
            <a:r>
              <a:rPr lang="en-AU" dirty="0"/>
              <a:t>Jumping Jacks</a:t>
            </a:r>
          </a:p>
          <a:p>
            <a:pPr fontAlgn="base">
              <a:lnSpc>
                <a:spcPct val="100000"/>
              </a:lnSpc>
            </a:pPr>
            <a:r>
              <a:rPr lang="en-AU" dirty="0"/>
              <a:t>Squat jumps </a:t>
            </a:r>
          </a:p>
          <a:p>
            <a:pPr fontAlgn="base">
              <a:lnSpc>
                <a:spcPct val="100000"/>
              </a:lnSpc>
            </a:pPr>
            <a:r>
              <a:rPr lang="en-AU" dirty="0"/>
              <a:t>And Many others!!!</a:t>
            </a:r>
          </a:p>
        </p:txBody>
      </p:sp>
      <p:sp>
        <p:nvSpPr>
          <p:cNvPr id="2" name="Slide Number Placeholder 1"/>
          <p:cNvSpPr>
            <a:spLocks noGrp="1"/>
          </p:cNvSpPr>
          <p:nvPr>
            <p:ph type="sldNum" sz="quarter" idx="12"/>
          </p:nvPr>
        </p:nvSpPr>
        <p:spPr/>
        <p:txBody>
          <a:bodyPr/>
          <a:lstStyle/>
          <a:p>
            <a:fld id="{2098FC7C-5A73-4CE4-9ED4-529E12F90497}" type="slidenum">
              <a:rPr lang="en-AU" smtClean="0"/>
              <a:t>12</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spTree>
    <p:extLst>
      <p:ext uri="{BB962C8B-B14F-4D97-AF65-F5344CB8AC3E}">
        <p14:creationId xmlns:p14="http://schemas.microsoft.com/office/powerpoint/2010/main" val="1187511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Autofit/>
          </a:bodyPr>
          <a:lstStyle/>
          <a:p>
            <a:pPr fontAlgn="base">
              <a:lnSpc>
                <a:spcPct val="100000"/>
              </a:lnSpc>
            </a:pPr>
            <a:r>
              <a:rPr lang="en-AU" dirty="0"/>
              <a:t>Supersets (as highlighted earlier) </a:t>
            </a:r>
          </a:p>
          <a:p>
            <a:pPr lvl="1" fontAlgn="base">
              <a:lnSpc>
                <a:spcPct val="100000"/>
              </a:lnSpc>
            </a:pPr>
            <a:r>
              <a:rPr lang="en-AU" dirty="0"/>
              <a:t>any two exercises—one performed immediately after the other, with minimal rest in between—that work an agonist and antagonist pair of muscles or muscle groups. </a:t>
            </a:r>
          </a:p>
          <a:p>
            <a:pPr lvl="2" fontAlgn="base">
              <a:lnSpc>
                <a:spcPct val="100000"/>
              </a:lnSpc>
            </a:pPr>
            <a:r>
              <a:rPr lang="en-AU" dirty="0"/>
              <a:t>E.g., push-up immediately followed by a pull-up</a:t>
            </a:r>
          </a:p>
          <a:p>
            <a:pPr lvl="1" fontAlgn="base">
              <a:lnSpc>
                <a:spcPct val="100000"/>
              </a:lnSpc>
            </a:pPr>
            <a:r>
              <a:rPr lang="en-AU" dirty="0"/>
              <a:t>Can maximize workflow, using greater training loads, as you transition clients from one exercise to the next</a:t>
            </a:r>
          </a:p>
        </p:txBody>
      </p:sp>
      <p:sp>
        <p:nvSpPr>
          <p:cNvPr id="2" name="Slide Number Placeholder 1"/>
          <p:cNvSpPr>
            <a:spLocks noGrp="1"/>
          </p:cNvSpPr>
          <p:nvPr>
            <p:ph type="sldNum" sz="quarter" idx="12"/>
          </p:nvPr>
        </p:nvSpPr>
        <p:spPr/>
        <p:txBody>
          <a:bodyPr/>
          <a:lstStyle/>
          <a:p>
            <a:fld id="{2098FC7C-5A73-4CE4-9ED4-529E12F90497}" type="slidenum">
              <a:rPr lang="en-AU" smtClean="0"/>
              <a:t>13</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spTree>
    <p:extLst>
      <p:ext uri="{BB962C8B-B14F-4D97-AF65-F5344CB8AC3E}">
        <p14:creationId xmlns:p14="http://schemas.microsoft.com/office/powerpoint/2010/main" val="4114449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638795"/>
            <a:ext cx="7737886" cy="4125073"/>
          </a:xfrm>
        </p:spPr>
        <p:txBody>
          <a:bodyPr>
            <a:noAutofit/>
          </a:bodyPr>
          <a:lstStyle/>
          <a:p>
            <a:pPr fontAlgn="base">
              <a:lnSpc>
                <a:spcPct val="100000"/>
              </a:lnSpc>
            </a:pPr>
            <a:r>
              <a:rPr lang="en-AU" dirty="0"/>
              <a:t>Supersets - Examples</a:t>
            </a:r>
          </a:p>
          <a:p>
            <a:pPr lvl="1"/>
            <a:endParaRPr lang="en-AU" dirty="0"/>
          </a:p>
          <a:p>
            <a:pPr lvl="1"/>
            <a:r>
              <a:rPr lang="en-AU" dirty="0"/>
              <a:t>Two clients are on cardio machines while two others superset three or four exercises, and then the pairs switch places.</a:t>
            </a:r>
          </a:p>
          <a:p>
            <a:pPr lvl="1"/>
            <a:endParaRPr lang="en-AU" dirty="0"/>
          </a:p>
          <a:p>
            <a:pPr lvl="1"/>
            <a:r>
              <a:rPr lang="en-AU" dirty="0"/>
              <a:t>Groups perform three to four exercises that form giant supersets (depending how many are in the group).</a:t>
            </a:r>
          </a:p>
          <a:p>
            <a:pPr lvl="1" fontAlgn="base">
              <a:lnSpc>
                <a:spcPct val="100000"/>
              </a:lnSpc>
            </a:pP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14</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a:t>
            </a:r>
            <a:r>
              <a:rPr lang="en-AU" dirty="0" err="1"/>
              <a:t>Dunnett</a:t>
            </a:r>
            <a:r>
              <a:rPr lang="en-AU" dirty="0"/>
              <a:t>, A (2007). http://www.ideafit.com/fitness-library/new-business-model-partner-small-group-training</a:t>
            </a:r>
          </a:p>
        </p:txBody>
      </p:sp>
    </p:spTree>
    <p:extLst>
      <p:ext uri="{BB962C8B-B14F-4D97-AF65-F5344CB8AC3E}">
        <p14:creationId xmlns:p14="http://schemas.microsoft.com/office/powerpoint/2010/main" val="3856016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Autofit/>
          </a:bodyPr>
          <a:lstStyle/>
          <a:p>
            <a:pPr fontAlgn="base">
              <a:lnSpc>
                <a:spcPct val="100000"/>
              </a:lnSpc>
            </a:pPr>
            <a:r>
              <a:rPr lang="en-AU" dirty="0"/>
              <a:t>Combination movements, or hybrid exercises</a:t>
            </a:r>
          </a:p>
          <a:p>
            <a:pPr lvl="1" fontAlgn="base">
              <a:lnSpc>
                <a:spcPct val="100000"/>
              </a:lnSpc>
            </a:pPr>
            <a:r>
              <a:rPr lang="en-AU" dirty="0"/>
              <a:t>combine two to three traditional exercises to form one complete movement or repetition</a:t>
            </a:r>
          </a:p>
          <a:p>
            <a:pPr lvl="2" fontAlgn="base">
              <a:lnSpc>
                <a:spcPct val="100000"/>
              </a:lnSpc>
            </a:pPr>
            <a:r>
              <a:rPr lang="en-AU" dirty="0" err="1"/>
              <a:t>E.g</a:t>
            </a:r>
            <a:r>
              <a:rPr lang="en-AU" dirty="0"/>
              <a:t>,. dumbbell squat followed immediately by an overhead press once the client reaches a standing position. </a:t>
            </a:r>
          </a:p>
          <a:p>
            <a:pPr lvl="1" fontAlgn="base">
              <a:lnSpc>
                <a:spcPct val="100000"/>
              </a:lnSpc>
            </a:pPr>
            <a:r>
              <a:rPr lang="en-AU" dirty="0"/>
              <a:t>allow greater volumes of training to be performed and can improve metabolic efficiency.</a:t>
            </a:r>
          </a:p>
        </p:txBody>
      </p:sp>
      <p:sp>
        <p:nvSpPr>
          <p:cNvPr id="2" name="Slide Number Placeholder 1"/>
          <p:cNvSpPr>
            <a:spLocks noGrp="1"/>
          </p:cNvSpPr>
          <p:nvPr>
            <p:ph type="sldNum" sz="quarter" idx="12"/>
          </p:nvPr>
        </p:nvSpPr>
        <p:spPr/>
        <p:txBody>
          <a:bodyPr/>
          <a:lstStyle/>
          <a:p>
            <a:fld id="{2098FC7C-5A73-4CE4-9ED4-529E12F90497}" type="slidenum">
              <a:rPr lang="en-AU" smtClean="0"/>
              <a:t>15</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spTree>
    <p:extLst>
      <p:ext uri="{BB962C8B-B14F-4D97-AF65-F5344CB8AC3E}">
        <p14:creationId xmlns:p14="http://schemas.microsoft.com/office/powerpoint/2010/main" val="3317392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638795"/>
            <a:ext cx="7737886" cy="4125073"/>
          </a:xfrm>
        </p:spPr>
        <p:txBody>
          <a:bodyPr>
            <a:noAutofit/>
          </a:bodyPr>
          <a:lstStyle/>
          <a:p>
            <a:pPr fontAlgn="base">
              <a:lnSpc>
                <a:spcPct val="100000"/>
              </a:lnSpc>
            </a:pPr>
            <a:r>
              <a:rPr lang="en-AU" dirty="0"/>
              <a:t>Circuits - Examples</a:t>
            </a:r>
          </a:p>
          <a:p>
            <a:pPr lvl="1"/>
            <a:endParaRPr lang="en-AU" dirty="0"/>
          </a:p>
          <a:p>
            <a:pPr lvl="1"/>
            <a:r>
              <a:rPr lang="en-AU" dirty="0"/>
              <a:t>format depends on the theme of the small group</a:t>
            </a:r>
          </a:p>
          <a:p>
            <a:pPr lvl="1"/>
            <a:endParaRPr lang="en-AU" dirty="0"/>
          </a:p>
          <a:p>
            <a:pPr lvl="2"/>
            <a:r>
              <a:rPr lang="en-AU" sz="2400" dirty="0"/>
              <a:t>boot camp, plyometric training, sports conditioning, </a:t>
            </a:r>
            <a:r>
              <a:rPr lang="en-AU" sz="2400" dirty="0" err="1"/>
              <a:t>etc</a:t>
            </a:r>
            <a:endParaRPr lang="en-AU" sz="2400" dirty="0"/>
          </a:p>
          <a:p>
            <a:pPr lvl="2"/>
            <a:endParaRPr lang="en-AU" sz="2400" dirty="0"/>
          </a:p>
          <a:p>
            <a:pPr lvl="2"/>
            <a:r>
              <a:rPr lang="en-AU" sz="2400" dirty="0"/>
              <a:t>do a 10-minute warm-up with 10 stations (2 minutes at each station twice), then a cool-down and stretch.”</a:t>
            </a:r>
          </a:p>
        </p:txBody>
      </p:sp>
      <p:sp>
        <p:nvSpPr>
          <p:cNvPr id="2" name="Slide Number Placeholder 1"/>
          <p:cNvSpPr>
            <a:spLocks noGrp="1"/>
          </p:cNvSpPr>
          <p:nvPr>
            <p:ph type="sldNum" sz="quarter" idx="12"/>
          </p:nvPr>
        </p:nvSpPr>
        <p:spPr/>
        <p:txBody>
          <a:bodyPr/>
          <a:lstStyle/>
          <a:p>
            <a:fld id="{2098FC7C-5A73-4CE4-9ED4-529E12F90497}" type="slidenum">
              <a:rPr lang="en-AU" smtClean="0"/>
              <a:t>16</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a:t>
            </a:r>
            <a:r>
              <a:rPr lang="en-AU" dirty="0" err="1"/>
              <a:t>Durrett</a:t>
            </a:r>
            <a:r>
              <a:rPr lang="en-AU" dirty="0"/>
              <a:t>, A. (2007). http://www.ideafit.com/fitness-library/new-business-model-partner-small-group-training</a:t>
            </a:r>
          </a:p>
        </p:txBody>
      </p:sp>
    </p:spTree>
    <p:extLst>
      <p:ext uri="{BB962C8B-B14F-4D97-AF65-F5344CB8AC3E}">
        <p14:creationId xmlns:p14="http://schemas.microsoft.com/office/powerpoint/2010/main" val="4270446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450929"/>
            <a:ext cx="7737886" cy="4312939"/>
          </a:xfrm>
        </p:spPr>
        <p:txBody>
          <a:bodyPr>
            <a:noAutofit/>
          </a:bodyPr>
          <a:lstStyle/>
          <a:p>
            <a:pPr fontAlgn="base">
              <a:lnSpc>
                <a:spcPct val="100000"/>
              </a:lnSpc>
            </a:pPr>
            <a:r>
              <a:rPr lang="en-AU" dirty="0"/>
              <a:t>Sample Group Training Structure</a:t>
            </a:r>
          </a:p>
          <a:p>
            <a:pPr lvl="1" fontAlgn="base">
              <a:lnSpc>
                <a:spcPct val="100000"/>
              </a:lnSpc>
            </a:pPr>
            <a:endParaRPr lang="en-AU" dirty="0"/>
          </a:p>
          <a:p>
            <a:pPr lvl="1" fontAlgn="base">
              <a:lnSpc>
                <a:spcPct val="100000"/>
              </a:lnSpc>
            </a:pPr>
            <a:r>
              <a:rPr lang="en-AU" dirty="0"/>
              <a:t>Clients would perform the exercises at the appropriate training load and then rotate from one station to the next with appropriate rest or transition time. </a:t>
            </a:r>
          </a:p>
          <a:p>
            <a:pPr lvl="1" fontAlgn="base">
              <a:lnSpc>
                <a:spcPct val="100000"/>
              </a:lnSpc>
            </a:pPr>
            <a:endParaRPr lang="en-AU" dirty="0"/>
          </a:p>
          <a:p>
            <a:pPr lvl="1" fontAlgn="base">
              <a:lnSpc>
                <a:spcPct val="100000"/>
              </a:lnSpc>
            </a:pPr>
            <a:r>
              <a:rPr lang="en-AU" dirty="0"/>
              <a:t>Approximately 15 seconds of transition time is used in this model.</a:t>
            </a:r>
          </a:p>
        </p:txBody>
      </p:sp>
      <p:sp>
        <p:nvSpPr>
          <p:cNvPr id="2" name="Slide Number Placeholder 1"/>
          <p:cNvSpPr>
            <a:spLocks noGrp="1"/>
          </p:cNvSpPr>
          <p:nvPr>
            <p:ph type="sldNum" sz="quarter" idx="12"/>
          </p:nvPr>
        </p:nvSpPr>
        <p:spPr/>
        <p:txBody>
          <a:bodyPr/>
          <a:lstStyle/>
          <a:p>
            <a:fld id="{2098FC7C-5A73-4CE4-9ED4-529E12F90497}" type="slidenum">
              <a:rPr lang="en-AU" smtClean="0"/>
              <a:t>17</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spTree>
    <p:extLst>
      <p:ext uri="{BB962C8B-B14F-4D97-AF65-F5344CB8AC3E}">
        <p14:creationId xmlns:p14="http://schemas.microsoft.com/office/powerpoint/2010/main" val="3559783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450930"/>
            <a:ext cx="7737886" cy="1624780"/>
          </a:xfrm>
        </p:spPr>
        <p:txBody>
          <a:bodyPr>
            <a:noAutofit/>
          </a:bodyPr>
          <a:lstStyle/>
          <a:p>
            <a:pPr fontAlgn="base">
              <a:lnSpc>
                <a:spcPct val="100000"/>
              </a:lnSpc>
            </a:pPr>
            <a:r>
              <a:rPr lang="en-AU" dirty="0"/>
              <a:t>Sample Group Training Structure (Part 1)</a:t>
            </a:r>
          </a:p>
          <a:p>
            <a:pPr lvl="1" fontAlgn="base">
              <a:lnSpc>
                <a:spcPct val="100000"/>
              </a:lnSpc>
            </a:pPr>
            <a:r>
              <a:rPr lang="en-AU" dirty="0"/>
              <a:t>Perform the following section with all group members, beginning at Station 1 and progressing sequentially to Station 3.</a:t>
            </a:r>
          </a:p>
        </p:txBody>
      </p:sp>
      <p:sp>
        <p:nvSpPr>
          <p:cNvPr id="2" name="Slide Number Placeholder 1"/>
          <p:cNvSpPr>
            <a:spLocks noGrp="1"/>
          </p:cNvSpPr>
          <p:nvPr>
            <p:ph type="sldNum" sz="quarter" idx="12"/>
          </p:nvPr>
        </p:nvSpPr>
        <p:spPr/>
        <p:txBody>
          <a:bodyPr/>
          <a:lstStyle/>
          <a:p>
            <a:fld id="{2098FC7C-5A73-4CE4-9ED4-529E12F90497}" type="slidenum">
              <a:rPr lang="en-AU" smtClean="0"/>
              <a:t>18</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pic>
        <p:nvPicPr>
          <p:cNvPr id="5" name="Picture 4"/>
          <p:cNvPicPr>
            <a:picLocks noChangeAspect="1"/>
          </p:cNvPicPr>
          <p:nvPr/>
        </p:nvPicPr>
        <p:blipFill>
          <a:blip r:embed="rId3"/>
          <a:stretch>
            <a:fillRect/>
          </a:stretch>
        </p:blipFill>
        <p:spPr>
          <a:xfrm>
            <a:off x="1098468" y="3580088"/>
            <a:ext cx="7126706" cy="1514425"/>
          </a:xfrm>
          <a:prstGeom prst="rect">
            <a:avLst/>
          </a:prstGeom>
        </p:spPr>
      </p:pic>
    </p:spTree>
    <p:extLst>
      <p:ext uri="{BB962C8B-B14F-4D97-AF65-F5344CB8AC3E}">
        <p14:creationId xmlns:p14="http://schemas.microsoft.com/office/powerpoint/2010/main" val="519154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332511" y="276412"/>
            <a:ext cx="8077200" cy="1157114"/>
          </a:xfrm>
        </p:spPr>
        <p:txBody>
          <a:bodyPr>
            <a:normAutofit fontScale="90000"/>
          </a:bodyPr>
          <a:lstStyle/>
          <a:p>
            <a:pPr algn="l"/>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533400" y="1819065"/>
            <a:ext cx="2740787" cy="1624780"/>
          </a:xfrm>
        </p:spPr>
        <p:txBody>
          <a:bodyPr>
            <a:noAutofit/>
          </a:bodyPr>
          <a:lstStyle/>
          <a:p>
            <a:pPr fontAlgn="base">
              <a:lnSpc>
                <a:spcPct val="100000"/>
              </a:lnSpc>
            </a:pPr>
            <a:r>
              <a:rPr lang="en-AU" dirty="0"/>
              <a:t>Sample Group Training Structure </a:t>
            </a:r>
          </a:p>
          <a:p>
            <a:pPr fontAlgn="base">
              <a:lnSpc>
                <a:spcPct val="100000"/>
              </a:lnSpc>
            </a:pPr>
            <a:r>
              <a:rPr lang="en-AU" dirty="0"/>
              <a:t>(Part 2)</a:t>
            </a:r>
          </a:p>
        </p:txBody>
      </p:sp>
      <p:sp>
        <p:nvSpPr>
          <p:cNvPr id="2" name="Slide Number Placeholder 1"/>
          <p:cNvSpPr>
            <a:spLocks noGrp="1"/>
          </p:cNvSpPr>
          <p:nvPr>
            <p:ph type="sldNum" sz="quarter" idx="12"/>
          </p:nvPr>
        </p:nvSpPr>
        <p:spPr/>
        <p:txBody>
          <a:bodyPr/>
          <a:lstStyle/>
          <a:p>
            <a:fld id="{2098FC7C-5A73-4CE4-9ED4-529E12F90497}" type="slidenum">
              <a:rPr lang="en-AU" smtClean="0"/>
              <a:t>19</a:t>
            </a:fld>
            <a:endParaRPr lang="en-AU"/>
          </a:p>
        </p:txBody>
      </p:sp>
      <p:sp>
        <p:nvSpPr>
          <p:cNvPr id="3" name="Rectangle 2"/>
          <p:cNvSpPr/>
          <p:nvPr/>
        </p:nvSpPr>
        <p:spPr>
          <a:xfrm>
            <a:off x="332511" y="6125346"/>
            <a:ext cx="8182839" cy="584775"/>
          </a:xfrm>
          <a:prstGeom prst="rect">
            <a:avLst/>
          </a:prstGeom>
        </p:spPr>
        <p:txBody>
          <a:bodyPr wrap="square">
            <a:spAutoFit/>
          </a:bodyPr>
          <a:lstStyle/>
          <a:p>
            <a:r>
              <a:rPr lang="en-AU" sz="1600" u="sng" dirty="0"/>
              <a:t>Reference</a:t>
            </a:r>
            <a:r>
              <a:rPr lang="en-AU" sz="1600" dirty="0"/>
              <a:t>: Dawes, J. (2010). http://www.ideafit.com/fitness-library/small-group-training-techniques</a:t>
            </a:r>
          </a:p>
        </p:txBody>
      </p:sp>
      <p:pic>
        <p:nvPicPr>
          <p:cNvPr id="6" name="Picture 5"/>
          <p:cNvPicPr>
            <a:picLocks noChangeAspect="1"/>
          </p:cNvPicPr>
          <p:nvPr/>
        </p:nvPicPr>
        <p:blipFill>
          <a:blip r:embed="rId3"/>
          <a:stretch>
            <a:fillRect/>
          </a:stretch>
        </p:blipFill>
        <p:spPr>
          <a:xfrm>
            <a:off x="3274187" y="1331992"/>
            <a:ext cx="5441863" cy="4223705"/>
          </a:xfrm>
          <a:prstGeom prst="rect">
            <a:avLst/>
          </a:prstGeom>
        </p:spPr>
      </p:pic>
    </p:spTree>
    <p:extLst>
      <p:ext uri="{BB962C8B-B14F-4D97-AF65-F5344CB8AC3E}">
        <p14:creationId xmlns:p14="http://schemas.microsoft.com/office/powerpoint/2010/main" val="797191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Structure</a:t>
            </a:r>
            <a:endParaRPr lang="en-US" sz="1800" b="0" dirty="0">
              <a:effectLst/>
            </a:endParaRPr>
          </a:p>
        </p:txBody>
      </p:sp>
      <p:sp>
        <p:nvSpPr>
          <p:cNvPr id="269315" name="Rectangle 3"/>
          <p:cNvSpPr>
            <a:spLocks noGrp="1" noChangeArrowheads="1"/>
          </p:cNvSpPr>
          <p:nvPr>
            <p:ph type="body" idx="1"/>
          </p:nvPr>
        </p:nvSpPr>
        <p:spPr>
          <a:xfrm>
            <a:off x="703057" y="1450930"/>
            <a:ext cx="7737886" cy="698504"/>
          </a:xfrm>
        </p:spPr>
        <p:txBody>
          <a:bodyPr>
            <a:noAutofit/>
          </a:bodyPr>
          <a:lstStyle/>
          <a:p>
            <a:pPr fontAlgn="base">
              <a:lnSpc>
                <a:spcPct val="100000"/>
              </a:lnSpc>
            </a:pPr>
            <a:r>
              <a:rPr lang="en-AU" dirty="0"/>
              <a:t>Sample Group Training Structure (Part 3)</a:t>
            </a:r>
          </a:p>
        </p:txBody>
      </p:sp>
      <p:sp>
        <p:nvSpPr>
          <p:cNvPr id="2" name="Slide Number Placeholder 1"/>
          <p:cNvSpPr>
            <a:spLocks noGrp="1"/>
          </p:cNvSpPr>
          <p:nvPr>
            <p:ph type="sldNum" sz="quarter" idx="12"/>
          </p:nvPr>
        </p:nvSpPr>
        <p:spPr/>
        <p:txBody>
          <a:bodyPr/>
          <a:lstStyle/>
          <a:p>
            <a:fld id="{2098FC7C-5A73-4CE4-9ED4-529E12F90497}" type="slidenum">
              <a:rPr lang="en-AU" smtClean="0"/>
              <a:t>20</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Dawes, J. (2010). http://www.ideafit.com/fitness-library/small-group-training-techniques</a:t>
            </a:r>
          </a:p>
        </p:txBody>
      </p:sp>
      <p:pic>
        <p:nvPicPr>
          <p:cNvPr id="4" name="Picture 3"/>
          <p:cNvPicPr>
            <a:picLocks noChangeAspect="1"/>
          </p:cNvPicPr>
          <p:nvPr/>
        </p:nvPicPr>
        <p:blipFill>
          <a:blip r:embed="rId3"/>
          <a:stretch>
            <a:fillRect/>
          </a:stretch>
        </p:blipFill>
        <p:spPr>
          <a:xfrm>
            <a:off x="1050966" y="2472600"/>
            <a:ext cx="7256847" cy="2600370"/>
          </a:xfrm>
          <a:prstGeom prst="rect">
            <a:avLst/>
          </a:prstGeom>
        </p:spPr>
      </p:pic>
    </p:spTree>
    <p:extLst>
      <p:ext uri="{BB962C8B-B14F-4D97-AF65-F5344CB8AC3E}">
        <p14:creationId xmlns:p14="http://schemas.microsoft.com/office/powerpoint/2010/main" val="887097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157114"/>
          </a:xfrm>
        </p:spPr>
        <p:txBody>
          <a:bodyPr>
            <a:normAutofit fontScale="90000"/>
          </a:bodyPr>
          <a:lstStyle/>
          <a:p>
            <a:pPr algn="ctr"/>
            <a:r>
              <a:rPr lang="en-US" dirty="0"/>
              <a:t>Small Group Training Programs</a:t>
            </a:r>
            <a:br>
              <a:rPr lang="en-US" dirty="0"/>
            </a:br>
            <a:r>
              <a:rPr lang="en-US" dirty="0"/>
              <a:t>Exercise &amp; Safety Concerns</a:t>
            </a:r>
            <a:endParaRPr lang="en-US" sz="1800" b="0" dirty="0">
              <a:effectLst/>
            </a:endParaRPr>
          </a:p>
        </p:txBody>
      </p:sp>
      <p:sp>
        <p:nvSpPr>
          <p:cNvPr id="269315" name="Rectangle 3"/>
          <p:cNvSpPr>
            <a:spLocks noGrp="1" noChangeArrowheads="1"/>
          </p:cNvSpPr>
          <p:nvPr>
            <p:ph type="body" idx="1"/>
          </p:nvPr>
        </p:nvSpPr>
        <p:spPr>
          <a:xfrm>
            <a:off x="703057" y="1735938"/>
            <a:ext cx="7737886" cy="698504"/>
          </a:xfrm>
        </p:spPr>
        <p:txBody>
          <a:bodyPr>
            <a:noAutofit/>
          </a:bodyPr>
          <a:lstStyle/>
          <a:p>
            <a:pPr fontAlgn="base">
              <a:lnSpc>
                <a:spcPct val="100000"/>
              </a:lnSpc>
            </a:pPr>
            <a:r>
              <a:rPr lang="en-AU" dirty="0"/>
              <a:t>Equipment challenges</a:t>
            </a:r>
          </a:p>
          <a:p>
            <a:pPr fontAlgn="base">
              <a:lnSpc>
                <a:spcPct val="100000"/>
              </a:lnSpc>
            </a:pPr>
            <a:r>
              <a:rPr lang="en-AU" dirty="0"/>
              <a:t>Keeping different levels of ability motivated</a:t>
            </a:r>
          </a:p>
          <a:p>
            <a:pPr fontAlgn="base">
              <a:lnSpc>
                <a:spcPct val="100000"/>
              </a:lnSpc>
            </a:pPr>
            <a:r>
              <a:rPr lang="en-AU" dirty="0"/>
              <a:t>Handling different physical limitations in the group </a:t>
            </a:r>
          </a:p>
          <a:p>
            <a:pPr fontAlgn="base">
              <a:lnSpc>
                <a:spcPct val="100000"/>
              </a:lnSpc>
            </a:pPr>
            <a:r>
              <a:rPr lang="en-AU" dirty="0"/>
              <a:t>Supervision (keeping an eye on clients)</a:t>
            </a:r>
          </a:p>
        </p:txBody>
      </p:sp>
      <p:sp>
        <p:nvSpPr>
          <p:cNvPr id="2" name="Slide Number Placeholder 1"/>
          <p:cNvSpPr>
            <a:spLocks noGrp="1"/>
          </p:cNvSpPr>
          <p:nvPr>
            <p:ph type="sldNum" sz="quarter" idx="12"/>
          </p:nvPr>
        </p:nvSpPr>
        <p:spPr/>
        <p:txBody>
          <a:bodyPr/>
          <a:lstStyle/>
          <a:p>
            <a:fld id="{2098FC7C-5A73-4CE4-9ED4-529E12F90497}" type="slidenum">
              <a:rPr lang="en-AU" smtClean="0"/>
              <a:t>21</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a:t>
            </a:r>
            <a:r>
              <a:rPr lang="en-AU" dirty="0" err="1"/>
              <a:t>Durrett</a:t>
            </a:r>
            <a:r>
              <a:rPr lang="en-AU" dirty="0"/>
              <a:t>, A. (2007). http://www.ideafit.com/fitness-library/new-business-model-partner-small-group-training</a:t>
            </a:r>
          </a:p>
        </p:txBody>
      </p:sp>
    </p:spTree>
    <p:extLst>
      <p:ext uri="{BB962C8B-B14F-4D97-AF65-F5344CB8AC3E}">
        <p14:creationId xmlns:p14="http://schemas.microsoft.com/office/powerpoint/2010/main" val="9490194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759</TotalTime>
  <Words>1506</Words>
  <Application>Microsoft Office PowerPoint</Application>
  <PresentationFormat>On-screen Show (4:3)</PresentationFormat>
  <Paragraphs>261</Paragraphs>
  <Slides>21</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Delivering Group Personal Training</vt:lpstr>
      <vt:lpstr>Defining  Group Personal Training</vt:lpstr>
      <vt:lpstr>Group Personal Training vs Traditional Group Exercise</vt:lpstr>
      <vt:lpstr>Large Group vs Small Group</vt:lpstr>
      <vt:lpstr>Large Group vs Small Group</vt:lpstr>
      <vt:lpstr>Small Group Personal Training Program Length</vt:lpstr>
      <vt:lpstr>Small Group Training Sessions</vt:lpstr>
      <vt:lpstr>Small Group Training Programs</vt:lpstr>
      <vt:lpstr>Small Group Training Programs</vt:lpstr>
      <vt:lpstr>Small Group Training Programs</vt:lpstr>
      <vt:lpstr>Small Group Training Programs</vt:lpstr>
      <vt:lpstr>Small Group Training Programs Exercises</vt:lpstr>
      <vt:lpstr>Small Group Training Programs Structure</vt:lpstr>
      <vt:lpstr>Small Group Training Programs Structure</vt:lpstr>
      <vt:lpstr>Small Group Training Programs Structure</vt:lpstr>
      <vt:lpstr>Small Group Training Programs Structure</vt:lpstr>
      <vt:lpstr>Small Group Training Programs Structure</vt:lpstr>
      <vt:lpstr>Small Group Training Programs Structure</vt:lpstr>
      <vt:lpstr>Small Group Training Programs Structure</vt:lpstr>
      <vt:lpstr>Small Group Training Programs Structure</vt:lpstr>
      <vt:lpstr>Small Group Training Programs Exercise &amp; Safety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Body Position / Joint Movement</dc:title>
  <dc:creator>Dion Klein</dc:creator>
  <cp:lastModifiedBy>Dr Dion</cp:lastModifiedBy>
  <cp:revision>99</cp:revision>
  <dcterms:created xsi:type="dcterms:W3CDTF">2014-04-22T05:01:36Z</dcterms:created>
  <dcterms:modified xsi:type="dcterms:W3CDTF">2016-03-13T01:36:45Z</dcterms:modified>
</cp:coreProperties>
</file>