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75" r:id="rId4"/>
    <p:sldId id="273" r:id="rId5"/>
    <p:sldId id="282" r:id="rId6"/>
    <p:sldId id="281" r:id="rId7"/>
    <p:sldId id="271" r:id="rId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112" d="100"/>
          <a:sy n="112" d="100"/>
        </p:scale>
        <p:origin x="97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7/30/2018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7/30/2018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7/30/2018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7/30/2018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STEEL CONSTRUCTION </a:t>
            </a:r>
            <a:endParaRPr lang="en-AU" sz="2800" dirty="0" smtClean="0"/>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 </a:t>
            </a:r>
            <a:endParaRPr lang="en-AU" dirty="0"/>
          </a:p>
        </p:txBody>
      </p:sp>
      <p:sp>
        <p:nvSpPr>
          <p:cNvPr id="3" name="Content Placeholder 2"/>
          <p:cNvSpPr>
            <a:spLocks noGrp="1"/>
          </p:cNvSpPr>
          <p:nvPr>
            <p:ph idx="1"/>
          </p:nvPr>
        </p:nvSpPr>
        <p:spPr/>
        <p:txBody>
          <a:bodyPr>
            <a:normAutofit/>
          </a:bodyPr>
          <a:lstStyle/>
          <a:p>
            <a:pPr lvl="0"/>
            <a:r>
              <a:rPr lang="en-AU" dirty="0"/>
              <a:t>Describe the statutory and minimum requirements relating to steel construction.</a:t>
            </a:r>
          </a:p>
          <a:p>
            <a:pPr lvl="0"/>
            <a:r>
              <a:rPr lang="en-AU" dirty="0"/>
              <a:t>List the hazards that are associated with the processes of steel construction.</a:t>
            </a:r>
          </a:p>
          <a:p>
            <a:pPr lvl="0"/>
            <a:r>
              <a:rPr lang="en-AU" dirty="0"/>
              <a:t>Describe the control measures that are available to minimise or remove the risk associated with these hazards.</a:t>
            </a:r>
          </a:p>
          <a:p>
            <a:pPr marL="0" indent="0">
              <a:buNone/>
            </a:pPr>
            <a:endParaRPr lang="en-AU" dirty="0"/>
          </a:p>
        </p:txBody>
      </p:sp>
    </p:spTree>
    <p:extLst>
      <p:ext uri="{BB962C8B-B14F-4D97-AF65-F5344CB8AC3E}">
        <p14:creationId xmlns:p14="http://schemas.microsoft.com/office/powerpoint/2010/main" val="4148668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66918"/>
            <a:ext cx="8229600" cy="1143000"/>
          </a:xfrm>
        </p:spPr>
        <p:txBody>
          <a:bodyPr/>
          <a:lstStyle/>
          <a:p>
            <a:r>
              <a:rPr lang="en-AU" dirty="0" smtClean="0"/>
              <a:t>What is steel construction work?</a:t>
            </a:r>
            <a:endParaRPr lang="en-AU" dirty="0"/>
          </a:p>
        </p:txBody>
      </p:sp>
      <p:sp>
        <p:nvSpPr>
          <p:cNvPr id="3" name="Content Placeholder 2"/>
          <p:cNvSpPr>
            <a:spLocks noGrp="1"/>
          </p:cNvSpPr>
          <p:nvPr>
            <p:ph idx="1"/>
          </p:nvPr>
        </p:nvSpPr>
        <p:spPr/>
        <p:txBody>
          <a:bodyPr>
            <a:normAutofit fontScale="70000" lnSpcReduction="20000"/>
          </a:bodyPr>
          <a:lstStyle/>
          <a:p>
            <a:pPr marL="0" indent="0">
              <a:buNone/>
            </a:pPr>
            <a:r>
              <a:rPr lang="en-AU" dirty="0"/>
              <a:t>Steel construction is any work to erect assembled portions and single components of structural steel, such as:</a:t>
            </a:r>
          </a:p>
          <a:p>
            <a:pPr lvl="0"/>
            <a:r>
              <a:rPr lang="en-AU" dirty="0"/>
              <a:t>columns; </a:t>
            </a:r>
          </a:p>
          <a:p>
            <a:pPr lvl="0"/>
            <a:r>
              <a:rPr lang="en-AU" dirty="0"/>
              <a:t>beams; </a:t>
            </a:r>
          </a:p>
          <a:p>
            <a:pPr lvl="0"/>
            <a:r>
              <a:rPr lang="en-AU" dirty="0"/>
              <a:t>bracing; </a:t>
            </a:r>
          </a:p>
          <a:p>
            <a:pPr lvl="0"/>
            <a:r>
              <a:rPr lang="en-AU" dirty="0"/>
              <a:t>rafters; </a:t>
            </a:r>
          </a:p>
          <a:p>
            <a:pPr lvl="0"/>
            <a:r>
              <a:rPr lang="en-AU" dirty="0"/>
              <a:t>purlins; </a:t>
            </a:r>
          </a:p>
          <a:p>
            <a:pPr lvl="0"/>
            <a:r>
              <a:rPr lang="en-AU" dirty="0"/>
              <a:t>girts; </a:t>
            </a:r>
          </a:p>
          <a:p>
            <a:pPr lvl="0"/>
            <a:r>
              <a:rPr lang="en-AU" dirty="0"/>
              <a:t>bridging and fly bracing; </a:t>
            </a:r>
          </a:p>
          <a:p>
            <a:pPr lvl="0"/>
            <a:r>
              <a:rPr lang="en-AU" dirty="0"/>
              <a:t>trusses; and </a:t>
            </a:r>
          </a:p>
          <a:p>
            <a:pPr lvl="0"/>
            <a:r>
              <a:rPr lang="en-AU" dirty="0"/>
              <a:t>other related steelwork for example, free standing structures</a:t>
            </a:r>
          </a:p>
          <a:p>
            <a:pPr marL="0" indent="0">
              <a:buNone/>
            </a:pPr>
            <a:endParaRPr lang="en-AU" dirty="0"/>
          </a:p>
        </p:txBody>
      </p:sp>
    </p:spTree>
    <p:extLst>
      <p:ext uri="{BB962C8B-B14F-4D97-AF65-F5344CB8AC3E}">
        <p14:creationId xmlns:p14="http://schemas.microsoft.com/office/powerpoint/2010/main" val="30321228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Planning</a:t>
            </a:r>
            <a:endParaRPr lang="en-AU" dirty="0"/>
          </a:p>
        </p:txBody>
      </p:sp>
      <p:sp>
        <p:nvSpPr>
          <p:cNvPr id="3" name="Content Placeholder 2"/>
          <p:cNvSpPr>
            <a:spLocks noGrp="1"/>
          </p:cNvSpPr>
          <p:nvPr>
            <p:ph idx="1"/>
          </p:nvPr>
        </p:nvSpPr>
        <p:spPr/>
        <p:txBody>
          <a:bodyPr/>
          <a:lstStyle/>
          <a:p>
            <a:pPr marL="0" indent="0">
              <a:buNone/>
            </a:pPr>
            <a:r>
              <a:rPr lang="en-AU" dirty="0"/>
              <a:t>Planning is an effective control measure for preventing the risk of injury or death arising from steel construction. Designers, principal contractors, erectors and fabricators have an important role in planning the work. </a:t>
            </a:r>
            <a:endParaRPr lang="en-AU" dirty="0" smtClean="0"/>
          </a:p>
          <a:p>
            <a:pPr marL="0" indent="0">
              <a:buNone/>
            </a:pPr>
            <a:endParaRPr lang="en-AU" dirty="0"/>
          </a:p>
        </p:txBody>
      </p:sp>
    </p:spTree>
    <p:extLst>
      <p:ext uri="{BB962C8B-B14F-4D97-AF65-F5344CB8AC3E}">
        <p14:creationId xmlns:p14="http://schemas.microsoft.com/office/powerpoint/2010/main" val="13888927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Factors to be considered in planning</a:t>
            </a:r>
            <a:endParaRPr lang="en-AU" dirty="0"/>
          </a:p>
        </p:txBody>
      </p:sp>
      <p:sp>
        <p:nvSpPr>
          <p:cNvPr id="3" name="Content Placeholder 2"/>
          <p:cNvSpPr>
            <a:spLocks noGrp="1"/>
          </p:cNvSpPr>
          <p:nvPr>
            <p:ph idx="1"/>
          </p:nvPr>
        </p:nvSpPr>
        <p:spPr/>
        <p:txBody>
          <a:bodyPr>
            <a:normAutofit fontScale="70000" lnSpcReduction="20000"/>
          </a:bodyPr>
          <a:lstStyle/>
          <a:p>
            <a:pPr marL="0" indent="0">
              <a:buNone/>
            </a:pPr>
            <a:r>
              <a:rPr lang="en-AU" dirty="0"/>
              <a:t>The designer, principal contractor, fabricator and the erector must consult, cooperate and coordinate with each other about the structure to be erected. </a:t>
            </a:r>
            <a:endParaRPr lang="en-AU" dirty="0" smtClean="0"/>
          </a:p>
          <a:p>
            <a:pPr marL="0" indent="0">
              <a:buNone/>
            </a:pPr>
            <a:endParaRPr lang="en-AU" dirty="0" smtClean="0"/>
          </a:p>
          <a:p>
            <a:pPr marL="0" indent="0">
              <a:buNone/>
            </a:pPr>
            <a:r>
              <a:rPr lang="en-AU" dirty="0" smtClean="0"/>
              <a:t>Consultation </a:t>
            </a:r>
            <a:r>
              <a:rPr lang="en-AU" dirty="0"/>
              <a:t>should address the hazards, associated risks and control measures that will be implemented during the steel construction work and cover all phases of the project. In addition to the risks of falls from heights, falling objects and the stability of structure, the consultation should consider other factors such as the sequence and the method of erection, in particular: </a:t>
            </a:r>
          </a:p>
          <a:p>
            <a:r>
              <a:rPr lang="en-AU" dirty="0" smtClean="0"/>
              <a:t>access </a:t>
            </a:r>
            <a:r>
              <a:rPr lang="en-AU" dirty="0"/>
              <a:t>to work areas where erection is taking place </a:t>
            </a:r>
          </a:p>
          <a:p>
            <a:r>
              <a:rPr lang="en-AU" dirty="0" smtClean="0"/>
              <a:t>location </a:t>
            </a:r>
            <a:r>
              <a:rPr lang="en-AU" dirty="0"/>
              <a:t>of other trades relative to the erection work </a:t>
            </a:r>
          </a:p>
          <a:p>
            <a:r>
              <a:rPr lang="en-AU" dirty="0" smtClean="0"/>
              <a:t>restricted </a:t>
            </a:r>
            <a:r>
              <a:rPr lang="en-AU" dirty="0"/>
              <a:t>areas and the need for barricades </a:t>
            </a:r>
          </a:p>
          <a:p>
            <a:r>
              <a:rPr lang="en-AU" dirty="0" smtClean="0"/>
              <a:t>criteria </a:t>
            </a:r>
            <a:r>
              <a:rPr lang="en-AU" dirty="0"/>
              <a:t>for safety (e.g. sequential erection). </a:t>
            </a:r>
          </a:p>
          <a:p>
            <a:pPr marL="0" indent="0">
              <a:buNone/>
            </a:pPr>
            <a:endParaRPr lang="en-AU" dirty="0"/>
          </a:p>
        </p:txBody>
      </p:sp>
    </p:spTree>
    <p:extLst>
      <p:ext uri="{BB962C8B-B14F-4D97-AF65-F5344CB8AC3E}">
        <p14:creationId xmlns:p14="http://schemas.microsoft.com/office/powerpoint/2010/main" val="429724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Hazards </a:t>
            </a:r>
            <a:endParaRPr lang="en-AU" dirty="0"/>
          </a:p>
        </p:txBody>
      </p:sp>
      <p:sp>
        <p:nvSpPr>
          <p:cNvPr id="3" name="Content Placeholder 2"/>
          <p:cNvSpPr>
            <a:spLocks noGrp="1"/>
          </p:cNvSpPr>
          <p:nvPr>
            <p:ph idx="1"/>
          </p:nvPr>
        </p:nvSpPr>
        <p:spPr/>
        <p:txBody>
          <a:bodyPr/>
          <a:lstStyle/>
          <a:p>
            <a:pPr marL="0" indent="0">
              <a:buNone/>
            </a:pPr>
            <a:r>
              <a:rPr lang="en-AU" dirty="0"/>
              <a:t>There are a range of general hazards associated with the erection of structural steel.  These include</a:t>
            </a:r>
            <a:r>
              <a:rPr lang="en-AU" dirty="0" smtClean="0"/>
              <a:t>:</a:t>
            </a:r>
          </a:p>
          <a:p>
            <a:pPr lvl="0"/>
            <a:r>
              <a:rPr lang="en-AU" dirty="0" smtClean="0"/>
              <a:t>Falling </a:t>
            </a:r>
            <a:r>
              <a:rPr lang="en-AU" dirty="0"/>
              <a:t>objects</a:t>
            </a:r>
          </a:p>
          <a:p>
            <a:pPr lvl="0"/>
            <a:r>
              <a:rPr lang="en-AU" dirty="0"/>
              <a:t>Falls from heights</a:t>
            </a:r>
          </a:p>
          <a:p>
            <a:pPr lvl="0"/>
            <a:r>
              <a:rPr lang="en-AU" dirty="0"/>
              <a:t>Collapse of structure</a:t>
            </a:r>
          </a:p>
          <a:p>
            <a:pPr lvl="0"/>
            <a:r>
              <a:rPr lang="en-AU" dirty="0"/>
              <a:t>Collapse of cranes.</a:t>
            </a:r>
          </a:p>
          <a:p>
            <a:pPr marL="0" indent="0">
              <a:buNone/>
            </a:pPr>
            <a:endParaRPr lang="en-AU" dirty="0"/>
          </a:p>
        </p:txBody>
      </p:sp>
      <p:pic>
        <p:nvPicPr>
          <p:cNvPr id="4" name="Picture 3"/>
          <p:cNvPicPr>
            <a:picLocks noChangeAspect="1"/>
          </p:cNvPicPr>
          <p:nvPr/>
        </p:nvPicPr>
        <p:blipFill>
          <a:blip r:embed="rId2"/>
          <a:stretch>
            <a:fillRect/>
          </a:stretch>
        </p:blipFill>
        <p:spPr>
          <a:xfrm>
            <a:off x="4981486" y="2902188"/>
            <a:ext cx="3505200" cy="2933700"/>
          </a:xfrm>
          <a:prstGeom prst="rect">
            <a:avLst/>
          </a:prstGeom>
        </p:spPr>
      </p:pic>
    </p:spTree>
    <p:extLst>
      <p:ext uri="{BB962C8B-B14F-4D97-AF65-F5344CB8AC3E}">
        <p14:creationId xmlns:p14="http://schemas.microsoft.com/office/powerpoint/2010/main" val="18231159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5453842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517</TotalTime>
  <Words>304</Words>
  <Application>Microsoft Office PowerPoint</Application>
  <PresentationFormat>On-screen Show (4:3)</PresentationFormat>
  <Paragraphs>37</Paragraphs>
  <Slides>7</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7</vt:i4>
      </vt:variant>
    </vt:vector>
  </HeadingPairs>
  <TitlesOfParts>
    <vt:vector size="9" baseType="lpstr">
      <vt:lpstr>Arial</vt:lpstr>
      <vt:lpstr>Office Theme</vt:lpstr>
      <vt:lpstr>PowerPoint Presentation</vt:lpstr>
      <vt:lpstr>Assessment criteria </vt:lpstr>
      <vt:lpstr>What is steel construction work?</vt:lpstr>
      <vt:lpstr>Planning</vt:lpstr>
      <vt:lpstr>Factors to be considered in planning</vt:lpstr>
      <vt:lpstr>Hazards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35</cp:revision>
  <dcterms:created xsi:type="dcterms:W3CDTF">2018-06-15T02:04:24Z</dcterms:created>
  <dcterms:modified xsi:type="dcterms:W3CDTF">2018-07-30T01:41:44Z</dcterms:modified>
</cp:coreProperties>
</file>