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9"/>
  </p:notesMasterIdLst>
  <p:sldIdLst>
    <p:sldId id="256" r:id="rId2"/>
    <p:sldId id="260" r:id="rId3"/>
    <p:sldId id="261" r:id="rId4"/>
    <p:sldId id="262" r:id="rId5"/>
    <p:sldId id="263" r:id="rId6"/>
    <p:sldId id="264" r:id="rId7"/>
    <p:sldId id="265" r:id="rId8"/>
    <p:sldId id="266" r:id="rId9"/>
    <p:sldId id="268" r:id="rId10"/>
    <p:sldId id="269" r:id="rId11"/>
    <p:sldId id="270" r:id="rId12"/>
    <p:sldId id="271" r:id="rId13"/>
    <p:sldId id="272" r:id="rId14"/>
    <p:sldId id="273" r:id="rId15"/>
    <p:sldId id="274"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58"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24" d="100"/>
          <a:sy n="124" d="100"/>
        </p:scale>
        <p:origin x="61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 Id="rId5" Type="http://schemas.openxmlformats.org/officeDocument/2006/relationships/image" Target="../media/image19.png"/><Relationship Id="rId4" Type="http://schemas.openxmlformats.org/officeDocument/2006/relationships/image" Target="../media/image18.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 Id="rId5" Type="http://schemas.openxmlformats.org/officeDocument/2006/relationships/image" Target="../media/image19.png"/><Relationship Id="rId4"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05EFBD-2959-4AC0-BAC2-45417113074A}" type="doc">
      <dgm:prSet loTypeId="urn:microsoft.com/office/officeart/2008/layout/VerticalCurvedList" loCatId="list" qsTypeId="urn:microsoft.com/office/officeart/2005/8/quickstyle/simple1" qsCatId="simple" csTypeId="urn:microsoft.com/office/officeart/2005/8/colors/accent5_3" csCatId="accent5" phldr="1"/>
      <dgm:spPr/>
      <dgm:t>
        <a:bodyPr/>
        <a:lstStyle/>
        <a:p>
          <a:endParaRPr lang="en-AU"/>
        </a:p>
      </dgm:t>
    </dgm:pt>
    <dgm:pt modelId="{273D2D95-ADA8-4B18-96D0-F80EB232EFC2}">
      <dgm:prSet phldrT="[Text]">
        <dgm:style>
          <a:lnRef idx="1">
            <a:schemeClr val="accent6"/>
          </a:lnRef>
          <a:fillRef idx="2">
            <a:schemeClr val="accent6"/>
          </a:fillRef>
          <a:effectRef idx="1">
            <a:schemeClr val="accent6"/>
          </a:effectRef>
          <a:fontRef idx="minor">
            <a:schemeClr val="dk1"/>
          </a:fontRef>
        </dgm:style>
      </dgm:prSet>
      <dgm:spPr>
        <a:solidFill>
          <a:schemeClr val="accent6">
            <a:lumMod val="75000"/>
          </a:schemeClr>
        </a:solidFill>
      </dgm:spPr>
      <dgm:t>
        <a:bodyPr/>
        <a:lstStyle/>
        <a:p>
          <a:r>
            <a:rPr lang="en-AU" altLang="en-US" dirty="0">
              <a:solidFill>
                <a:schemeClr val="bg1"/>
              </a:solidFill>
            </a:rPr>
            <a:t>WHS Act S19 Primary duty of care</a:t>
          </a:r>
          <a:endParaRPr lang="en-AU" dirty="0">
            <a:solidFill>
              <a:schemeClr val="bg1"/>
            </a:solidFill>
          </a:endParaRPr>
        </a:p>
      </dgm:t>
    </dgm:pt>
    <dgm:pt modelId="{EBC1B9F6-C775-4159-ACE1-258296408341}" type="parTrans" cxnId="{407A1144-10FE-410E-964B-743190BCD367}">
      <dgm:prSet/>
      <dgm:spPr/>
      <dgm:t>
        <a:bodyPr/>
        <a:lstStyle/>
        <a:p>
          <a:endParaRPr lang="en-AU"/>
        </a:p>
      </dgm:t>
    </dgm:pt>
    <dgm:pt modelId="{9C7648E2-6B72-42A8-87A5-EC9449B4C355}" type="sibTrans" cxnId="{407A1144-10FE-410E-964B-743190BCD367}">
      <dgm:prSet/>
      <dgm:spPr>
        <a:ln>
          <a:solidFill>
            <a:srgbClr val="F7994B"/>
          </a:solidFill>
        </a:ln>
      </dgm:spPr>
      <dgm:t>
        <a:bodyPr/>
        <a:lstStyle/>
        <a:p>
          <a:endParaRPr lang="en-AU"/>
        </a:p>
      </dgm:t>
    </dgm:pt>
    <dgm:pt modelId="{A139B73A-8408-472A-B585-0079447FB83A}">
      <dgm:prSet phldrT="[Text]" custT="1"/>
      <dgm:spPr>
        <a:solidFill>
          <a:srgbClr val="F68426"/>
        </a:solidFill>
      </dgm:spPr>
      <dgm:t>
        <a:bodyPr/>
        <a:lstStyle/>
        <a:p>
          <a:r>
            <a:rPr lang="en-AU" altLang="en-US" sz="2400" dirty="0"/>
            <a:t>WHS Act S21 Management or control of fixtures, fitting or plant at workplace </a:t>
          </a:r>
          <a:endParaRPr lang="en-AU" sz="2400" dirty="0"/>
        </a:p>
      </dgm:t>
    </dgm:pt>
    <dgm:pt modelId="{6D238175-4688-4F16-A1D4-C08492900301}" type="parTrans" cxnId="{5F60FACB-80CC-4DAC-8C37-DCE501FC0103}">
      <dgm:prSet/>
      <dgm:spPr/>
      <dgm:t>
        <a:bodyPr/>
        <a:lstStyle/>
        <a:p>
          <a:endParaRPr lang="en-AU"/>
        </a:p>
      </dgm:t>
    </dgm:pt>
    <dgm:pt modelId="{BCB2635B-42CD-4ED5-9C61-8E546CF3D03C}" type="sibTrans" cxnId="{5F60FACB-80CC-4DAC-8C37-DCE501FC0103}">
      <dgm:prSet/>
      <dgm:spPr/>
      <dgm:t>
        <a:bodyPr/>
        <a:lstStyle/>
        <a:p>
          <a:endParaRPr lang="en-AU"/>
        </a:p>
      </dgm:t>
    </dgm:pt>
    <dgm:pt modelId="{FD24FD38-0D84-4BA3-B3AF-455E7CFD899E}">
      <dgm:prSet phldrT="[Text]"/>
      <dgm:spPr>
        <a:solidFill>
          <a:srgbClr val="F8A45E"/>
        </a:solidFill>
      </dgm:spPr>
      <dgm:t>
        <a:bodyPr/>
        <a:lstStyle/>
        <a:p>
          <a:r>
            <a:rPr lang="en-AU" altLang="en-US" dirty="0"/>
            <a:t>Managing the work environment and facilities COP 2011</a:t>
          </a:r>
          <a:endParaRPr lang="en-AU" dirty="0"/>
        </a:p>
      </dgm:t>
    </dgm:pt>
    <dgm:pt modelId="{B2BFC267-62E8-4549-92DC-94AA82C6B766}" type="parTrans" cxnId="{EDB44326-7C1C-450E-B289-A1649708E0E1}">
      <dgm:prSet/>
      <dgm:spPr/>
      <dgm:t>
        <a:bodyPr/>
        <a:lstStyle/>
        <a:p>
          <a:endParaRPr lang="en-AU"/>
        </a:p>
      </dgm:t>
    </dgm:pt>
    <dgm:pt modelId="{83425DD7-807E-484A-A5CA-827F2CCEB03A}" type="sibTrans" cxnId="{EDB44326-7C1C-450E-B289-A1649708E0E1}">
      <dgm:prSet/>
      <dgm:spPr/>
      <dgm:t>
        <a:bodyPr/>
        <a:lstStyle/>
        <a:p>
          <a:endParaRPr lang="en-AU"/>
        </a:p>
      </dgm:t>
    </dgm:pt>
    <dgm:pt modelId="{9C839372-3CC1-470B-9B2D-72178EBA544C}">
      <dgm:prSet custT="1"/>
      <dgm:spPr>
        <a:solidFill>
          <a:srgbClr val="F6903C"/>
        </a:solidFill>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n-AU" altLang="en-US" sz="2400" dirty="0"/>
        </a:p>
        <a:p>
          <a:pPr marL="0" marR="0" lvl="0" indent="0" defTabSz="914400" eaLnBrk="1" fontAlgn="auto" latinLnBrk="0" hangingPunct="1">
            <a:lnSpc>
              <a:spcPct val="100000"/>
            </a:lnSpc>
            <a:spcBef>
              <a:spcPts val="0"/>
            </a:spcBef>
            <a:spcAft>
              <a:spcPts val="0"/>
            </a:spcAft>
            <a:buClrTx/>
            <a:buSzTx/>
            <a:buFontTx/>
            <a:buNone/>
            <a:tabLst/>
            <a:defRPr/>
          </a:pPr>
          <a:r>
            <a:rPr lang="en-AU" altLang="en-US" sz="2400" dirty="0"/>
            <a:t>WHS </a:t>
          </a:r>
          <a:r>
            <a:rPr lang="en-AU" altLang="en-US" sz="2400" dirty="0" err="1"/>
            <a:t>Regs</a:t>
          </a:r>
          <a:r>
            <a:rPr lang="en-AU" altLang="en-US" sz="2400" dirty="0"/>
            <a:t> 40 General workplace facilities</a:t>
          </a:r>
          <a:endParaRPr lang="en-AU" sz="2400" dirty="0"/>
        </a:p>
        <a:p>
          <a:pPr marL="0" lvl="0" defTabSz="1066800">
            <a:lnSpc>
              <a:spcPct val="90000"/>
            </a:lnSpc>
            <a:spcBef>
              <a:spcPct val="0"/>
            </a:spcBef>
            <a:spcAft>
              <a:spcPct val="35000"/>
            </a:spcAft>
            <a:buNone/>
          </a:pPr>
          <a:endParaRPr lang="en-AU" altLang="en-US" sz="3600" dirty="0"/>
        </a:p>
      </dgm:t>
    </dgm:pt>
    <dgm:pt modelId="{419E7FA8-6590-49BB-A630-3905CAB27E92}" type="parTrans" cxnId="{A076724D-494C-4D0C-BD1D-5AD12B096D9A}">
      <dgm:prSet/>
      <dgm:spPr/>
      <dgm:t>
        <a:bodyPr/>
        <a:lstStyle/>
        <a:p>
          <a:endParaRPr lang="en-AU"/>
        </a:p>
      </dgm:t>
    </dgm:pt>
    <dgm:pt modelId="{3BB74EEB-25D5-4425-930B-66876CF440C3}" type="sibTrans" cxnId="{A076724D-494C-4D0C-BD1D-5AD12B096D9A}">
      <dgm:prSet/>
      <dgm:spPr/>
      <dgm:t>
        <a:bodyPr/>
        <a:lstStyle/>
        <a:p>
          <a:endParaRPr lang="en-AU"/>
        </a:p>
      </dgm:t>
    </dgm:pt>
    <dgm:pt modelId="{F721E48A-6779-4DE6-B936-402B56FB8DD3}" type="pres">
      <dgm:prSet presAssocID="{5005EFBD-2959-4AC0-BAC2-45417113074A}" presName="Name0" presStyleCnt="0">
        <dgm:presLayoutVars>
          <dgm:chMax val="7"/>
          <dgm:chPref val="7"/>
          <dgm:dir/>
        </dgm:presLayoutVars>
      </dgm:prSet>
      <dgm:spPr/>
      <dgm:t>
        <a:bodyPr/>
        <a:lstStyle/>
        <a:p>
          <a:endParaRPr lang="en-AU"/>
        </a:p>
      </dgm:t>
    </dgm:pt>
    <dgm:pt modelId="{44C24976-4B09-4D90-A504-D104B1655F77}" type="pres">
      <dgm:prSet presAssocID="{5005EFBD-2959-4AC0-BAC2-45417113074A}" presName="Name1" presStyleCnt="0"/>
      <dgm:spPr/>
    </dgm:pt>
    <dgm:pt modelId="{BC7CEC40-7067-4843-BF8A-35375A7AD4E0}" type="pres">
      <dgm:prSet presAssocID="{5005EFBD-2959-4AC0-BAC2-45417113074A}" presName="cycle" presStyleCnt="0"/>
      <dgm:spPr/>
    </dgm:pt>
    <dgm:pt modelId="{E984D3C9-219B-4C6F-858E-B6212E15CE10}" type="pres">
      <dgm:prSet presAssocID="{5005EFBD-2959-4AC0-BAC2-45417113074A}" presName="srcNode" presStyleLbl="node1" presStyleIdx="0" presStyleCnt="4"/>
      <dgm:spPr/>
    </dgm:pt>
    <dgm:pt modelId="{F9657914-D167-4B9C-A6C8-925E1670EA95}" type="pres">
      <dgm:prSet presAssocID="{5005EFBD-2959-4AC0-BAC2-45417113074A}" presName="conn" presStyleLbl="parChTrans1D2" presStyleIdx="0" presStyleCnt="1"/>
      <dgm:spPr/>
      <dgm:t>
        <a:bodyPr/>
        <a:lstStyle/>
        <a:p>
          <a:endParaRPr lang="en-AU"/>
        </a:p>
      </dgm:t>
    </dgm:pt>
    <dgm:pt modelId="{ABCF592D-89AE-4004-B526-6BA6C0ACE10F}" type="pres">
      <dgm:prSet presAssocID="{5005EFBD-2959-4AC0-BAC2-45417113074A}" presName="extraNode" presStyleLbl="node1" presStyleIdx="0" presStyleCnt="4"/>
      <dgm:spPr/>
    </dgm:pt>
    <dgm:pt modelId="{68B0876E-13D1-4C76-9C77-2925E5462BA3}" type="pres">
      <dgm:prSet presAssocID="{5005EFBD-2959-4AC0-BAC2-45417113074A}" presName="dstNode" presStyleLbl="node1" presStyleIdx="0" presStyleCnt="4"/>
      <dgm:spPr/>
    </dgm:pt>
    <dgm:pt modelId="{59ADB849-BA44-4208-86F5-860C0CA27A46}" type="pres">
      <dgm:prSet presAssocID="{273D2D95-ADA8-4B18-96D0-F80EB232EFC2}" presName="text_1" presStyleLbl="node1" presStyleIdx="0" presStyleCnt="4">
        <dgm:presLayoutVars>
          <dgm:bulletEnabled val="1"/>
        </dgm:presLayoutVars>
      </dgm:prSet>
      <dgm:spPr/>
      <dgm:t>
        <a:bodyPr/>
        <a:lstStyle/>
        <a:p>
          <a:endParaRPr lang="en-AU"/>
        </a:p>
      </dgm:t>
    </dgm:pt>
    <dgm:pt modelId="{D762971A-02D5-4629-ADA8-A47658A0539A}" type="pres">
      <dgm:prSet presAssocID="{273D2D95-ADA8-4B18-96D0-F80EB232EFC2}" presName="accent_1" presStyleCnt="0"/>
      <dgm:spPr/>
    </dgm:pt>
    <dgm:pt modelId="{78574CC0-EA3E-4493-A7CF-3A5ACF158F64}" type="pres">
      <dgm:prSet presAssocID="{273D2D95-ADA8-4B18-96D0-F80EB232EFC2}" presName="accentRepeatNode" presStyleLbl="solidFgAcc1" presStyleIdx="0" presStyleCnt="4"/>
      <dgm:spPr>
        <a:ln>
          <a:solidFill>
            <a:srgbClr val="F68222"/>
          </a:solidFill>
        </a:ln>
      </dgm:spPr>
    </dgm:pt>
    <dgm:pt modelId="{301A298E-F7F5-4377-8642-FF0EE207E2E3}" type="pres">
      <dgm:prSet presAssocID="{A139B73A-8408-472A-B585-0079447FB83A}" presName="text_2" presStyleLbl="node1" presStyleIdx="1" presStyleCnt="4">
        <dgm:presLayoutVars>
          <dgm:bulletEnabled val="1"/>
        </dgm:presLayoutVars>
      </dgm:prSet>
      <dgm:spPr/>
      <dgm:t>
        <a:bodyPr/>
        <a:lstStyle/>
        <a:p>
          <a:endParaRPr lang="en-AU"/>
        </a:p>
      </dgm:t>
    </dgm:pt>
    <dgm:pt modelId="{CD2D865E-FBB2-4E5F-A0BB-6CCE1996A059}" type="pres">
      <dgm:prSet presAssocID="{A139B73A-8408-472A-B585-0079447FB83A}" presName="accent_2" presStyleCnt="0"/>
      <dgm:spPr/>
    </dgm:pt>
    <dgm:pt modelId="{9F8FE096-04BD-478A-8991-87B890452797}" type="pres">
      <dgm:prSet presAssocID="{A139B73A-8408-472A-B585-0079447FB83A}" presName="accentRepeatNode" presStyleLbl="solidFgAcc1" presStyleIdx="1" presStyleCnt="4"/>
      <dgm:spPr>
        <a:ln>
          <a:solidFill>
            <a:srgbClr val="F68222"/>
          </a:solidFill>
        </a:ln>
      </dgm:spPr>
    </dgm:pt>
    <dgm:pt modelId="{EAA8CB72-AD51-4B48-8112-CA5CE60556F5}" type="pres">
      <dgm:prSet presAssocID="{9C839372-3CC1-470B-9B2D-72178EBA544C}" presName="text_3" presStyleLbl="node1" presStyleIdx="2" presStyleCnt="4">
        <dgm:presLayoutVars>
          <dgm:bulletEnabled val="1"/>
        </dgm:presLayoutVars>
      </dgm:prSet>
      <dgm:spPr/>
      <dgm:t>
        <a:bodyPr/>
        <a:lstStyle/>
        <a:p>
          <a:endParaRPr lang="en-AU"/>
        </a:p>
      </dgm:t>
    </dgm:pt>
    <dgm:pt modelId="{DA24DCB4-029B-4E91-9DC6-4041C2ECF732}" type="pres">
      <dgm:prSet presAssocID="{9C839372-3CC1-470B-9B2D-72178EBA544C}" presName="accent_3" presStyleCnt="0"/>
      <dgm:spPr/>
    </dgm:pt>
    <dgm:pt modelId="{53230629-8533-4E99-BDAF-CDB077970CE7}" type="pres">
      <dgm:prSet presAssocID="{9C839372-3CC1-470B-9B2D-72178EBA544C}" presName="accentRepeatNode" presStyleLbl="solidFgAcc1" presStyleIdx="2" presStyleCnt="4"/>
      <dgm:spPr>
        <a:ln>
          <a:solidFill>
            <a:srgbClr val="F7994B"/>
          </a:solidFill>
        </a:ln>
      </dgm:spPr>
    </dgm:pt>
    <dgm:pt modelId="{B04B3B56-0ED6-402C-87EC-5EF77B5DE851}" type="pres">
      <dgm:prSet presAssocID="{FD24FD38-0D84-4BA3-B3AF-455E7CFD899E}" presName="text_4" presStyleLbl="node1" presStyleIdx="3" presStyleCnt="4">
        <dgm:presLayoutVars>
          <dgm:bulletEnabled val="1"/>
        </dgm:presLayoutVars>
      </dgm:prSet>
      <dgm:spPr/>
      <dgm:t>
        <a:bodyPr/>
        <a:lstStyle/>
        <a:p>
          <a:endParaRPr lang="en-AU"/>
        </a:p>
      </dgm:t>
    </dgm:pt>
    <dgm:pt modelId="{D9837BE0-1897-449B-9019-9B9F3FBBB981}" type="pres">
      <dgm:prSet presAssocID="{FD24FD38-0D84-4BA3-B3AF-455E7CFD899E}" presName="accent_4" presStyleCnt="0"/>
      <dgm:spPr/>
    </dgm:pt>
    <dgm:pt modelId="{01D37890-CA2D-43D8-B734-DC78335C860F}" type="pres">
      <dgm:prSet presAssocID="{FD24FD38-0D84-4BA3-B3AF-455E7CFD899E}" presName="accentRepeatNode" presStyleLbl="solidFgAcc1" presStyleIdx="3" presStyleCnt="4"/>
      <dgm:spPr>
        <a:ln>
          <a:solidFill>
            <a:srgbClr val="F7994B"/>
          </a:solidFill>
        </a:ln>
      </dgm:spPr>
    </dgm:pt>
  </dgm:ptLst>
  <dgm:cxnLst>
    <dgm:cxn modelId="{78FA3AA6-0117-4173-B393-070E8724298F}" type="presOf" srcId="{9C839372-3CC1-470B-9B2D-72178EBA544C}" destId="{EAA8CB72-AD51-4B48-8112-CA5CE60556F5}" srcOrd="0" destOrd="0" presId="urn:microsoft.com/office/officeart/2008/layout/VerticalCurvedList"/>
    <dgm:cxn modelId="{E48E408F-3D23-47A2-8A1A-41923CB22E2D}" type="presOf" srcId="{5005EFBD-2959-4AC0-BAC2-45417113074A}" destId="{F721E48A-6779-4DE6-B936-402B56FB8DD3}" srcOrd="0" destOrd="0" presId="urn:microsoft.com/office/officeart/2008/layout/VerticalCurvedList"/>
    <dgm:cxn modelId="{730D9711-A7B7-468F-A6B4-60148F41274F}" type="presOf" srcId="{273D2D95-ADA8-4B18-96D0-F80EB232EFC2}" destId="{59ADB849-BA44-4208-86F5-860C0CA27A46}" srcOrd="0" destOrd="0" presId="urn:microsoft.com/office/officeart/2008/layout/VerticalCurvedList"/>
    <dgm:cxn modelId="{407A1144-10FE-410E-964B-743190BCD367}" srcId="{5005EFBD-2959-4AC0-BAC2-45417113074A}" destId="{273D2D95-ADA8-4B18-96D0-F80EB232EFC2}" srcOrd="0" destOrd="0" parTransId="{EBC1B9F6-C775-4159-ACE1-258296408341}" sibTransId="{9C7648E2-6B72-42A8-87A5-EC9449B4C355}"/>
    <dgm:cxn modelId="{5F60FACB-80CC-4DAC-8C37-DCE501FC0103}" srcId="{5005EFBD-2959-4AC0-BAC2-45417113074A}" destId="{A139B73A-8408-472A-B585-0079447FB83A}" srcOrd="1" destOrd="0" parTransId="{6D238175-4688-4F16-A1D4-C08492900301}" sibTransId="{BCB2635B-42CD-4ED5-9C61-8E546CF3D03C}"/>
    <dgm:cxn modelId="{1E2370D4-83DD-4E50-8E04-406500AFC47F}" type="presOf" srcId="{FD24FD38-0D84-4BA3-B3AF-455E7CFD899E}" destId="{B04B3B56-0ED6-402C-87EC-5EF77B5DE851}" srcOrd="0" destOrd="0" presId="urn:microsoft.com/office/officeart/2008/layout/VerticalCurvedList"/>
    <dgm:cxn modelId="{EDB44326-7C1C-450E-B289-A1649708E0E1}" srcId="{5005EFBD-2959-4AC0-BAC2-45417113074A}" destId="{FD24FD38-0D84-4BA3-B3AF-455E7CFD899E}" srcOrd="3" destOrd="0" parTransId="{B2BFC267-62E8-4549-92DC-94AA82C6B766}" sibTransId="{83425DD7-807E-484A-A5CA-827F2CCEB03A}"/>
    <dgm:cxn modelId="{82C6CED8-0FDD-4C2D-8E9D-C2D0909F58E8}" type="presOf" srcId="{A139B73A-8408-472A-B585-0079447FB83A}" destId="{301A298E-F7F5-4377-8642-FF0EE207E2E3}" srcOrd="0" destOrd="0" presId="urn:microsoft.com/office/officeart/2008/layout/VerticalCurvedList"/>
    <dgm:cxn modelId="{A076724D-494C-4D0C-BD1D-5AD12B096D9A}" srcId="{5005EFBD-2959-4AC0-BAC2-45417113074A}" destId="{9C839372-3CC1-470B-9B2D-72178EBA544C}" srcOrd="2" destOrd="0" parTransId="{419E7FA8-6590-49BB-A630-3905CAB27E92}" sibTransId="{3BB74EEB-25D5-4425-930B-66876CF440C3}"/>
    <dgm:cxn modelId="{5AEB3DCA-775E-4D91-8710-6773F3DF7FD6}" type="presOf" srcId="{9C7648E2-6B72-42A8-87A5-EC9449B4C355}" destId="{F9657914-D167-4B9C-A6C8-925E1670EA95}" srcOrd="0" destOrd="0" presId="urn:microsoft.com/office/officeart/2008/layout/VerticalCurvedList"/>
    <dgm:cxn modelId="{24EDFBE2-8CEA-44D6-B44F-1611547C906C}" type="presParOf" srcId="{F721E48A-6779-4DE6-B936-402B56FB8DD3}" destId="{44C24976-4B09-4D90-A504-D104B1655F77}" srcOrd="0" destOrd="0" presId="urn:microsoft.com/office/officeart/2008/layout/VerticalCurvedList"/>
    <dgm:cxn modelId="{5483C98E-4C68-47CE-8DA0-D803DC41A84C}" type="presParOf" srcId="{44C24976-4B09-4D90-A504-D104B1655F77}" destId="{BC7CEC40-7067-4843-BF8A-35375A7AD4E0}" srcOrd="0" destOrd="0" presId="urn:microsoft.com/office/officeart/2008/layout/VerticalCurvedList"/>
    <dgm:cxn modelId="{0C53B826-B50E-4208-8C05-55F6448DD787}" type="presParOf" srcId="{BC7CEC40-7067-4843-BF8A-35375A7AD4E0}" destId="{E984D3C9-219B-4C6F-858E-B6212E15CE10}" srcOrd="0" destOrd="0" presId="urn:microsoft.com/office/officeart/2008/layout/VerticalCurvedList"/>
    <dgm:cxn modelId="{499211B2-670D-4FC1-B5DD-FC24156C3494}" type="presParOf" srcId="{BC7CEC40-7067-4843-BF8A-35375A7AD4E0}" destId="{F9657914-D167-4B9C-A6C8-925E1670EA95}" srcOrd="1" destOrd="0" presId="urn:microsoft.com/office/officeart/2008/layout/VerticalCurvedList"/>
    <dgm:cxn modelId="{DB923902-12FE-4ABE-88F0-FCA21222C494}" type="presParOf" srcId="{BC7CEC40-7067-4843-BF8A-35375A7AD4E0}" destId="{ABCF592D-89AE-4004-B526-6BA6C0ACE10F}" srcOrd="2" destOrd="0" presId="urn:microsoft.com/office/officeart/2008/layout/VerticalCurvedList"/>
    <dgm:cxn modelId="{E19EC78E-A92D-4E6D-8929-37DC784A7F32}" type="presParOf" srcId="{BC7CEC40-7067-4843-BF8A-35375A7AD4E0}" destId="{68B0876E-13D1-4C76-9C77-2925E5462BA3}" srcOrd="3" destOrd="0" presId="urn:microsoft.com/office/officeart/2008/layout/VerticalCurvedList"/>
    <dgm:cxn modelId="{3BC75B4D-12A3-4FF6-A457-8F5CABB1E637}" type="presParOf" srcId="{44C24976-4B09-4D90-A504-D104B1655F77}" destId="{59ADB849-BA44-4208-86F5-860C0CA27A46}" srcOrd="1" destOrd="0" presId="urn:microsoft.com/office/officeart/2008/layout/VerticalCurvedList"/>
    <dgm:cxn modelId="{88ECD1BA-707F-49A1-9D38-841059868106}" type="presParOf" srcId="{44C24976-4B09-4D90-A504-D104B1655F77}" destId="{D762971A-02D5-4629-ADA8-A47658A0539A}" srcOrd="2" destOrd="0" presId="urn:microsoft.com/office/officeart/2008/layout/VerticalCurvedList"/>
    <dgm:cxn modelId="{C930EF1B-4A16-4E43-964D-C2340675EDF2}" type="presParOf" srcId="{D762971A-02D5-4629-ADA8-A47658A0539A}" destId="{78574CC0-EA3E-4493-A7CF-3A5ACF158F64}" srcOrd="0" destOrd="0" presId="urn:microsoft.com/office/officeart/2008/layout/VerticalCurvedList"/>
    <dgm:cxn modelId="{1D676BAA-E145-4733-AAC8-FEDDC8F891F0}" type="presParOf" srcId="{44C24976-4B09-4D90-A504-D104B1655F77}" destId="{301A298E-F7F5-4377-8642-FF0EE207E2E3}" srcOrd="3" destOrd="0" presId="urn:microsoft.com/office/officeart/2008/layout/VerticalCurvedList"/>
    <dgm:cxn modelId="{E44A95CC-5E26-4A52-9A49-B91CD9CB03A6}" type="presParOf" srcId="{44C24976-4B09-4D90-A504-D104B1655F77}" destId="{CD2D865E-FBB2-4E5F-A0BB-6CCE1996A059}" srcOrd="4" destOrd="0" presId="urn:microsoft.com/office/officeart/2008/layout/VerticalCurvedList"/>
    <dgm:cxn modelId="{4D6C0596-38DD-49DA-8C19-D5C1A0DBDA9A}" type="presParOf" srcId="{CD2D865E-FBB2-4E5F-A0BB-6CCE1996A059}" destId="{9F8FE096-04BD-478A-8991-87B890452797}" srcOrd="0" destOrd="0" presId="urn:microsoft.com/office/officeart/2008/layout/VerticalCurvedList"/>
    <dgm:cxn modelId="{2AACC06B-72E1-4747-9CB9-9EEB6096B1C8}" type="presParOf" srcId="{44C24976-4B09-4D90-A504-D104B1655F77}" destId="{EAA8CB72-AD51-4B48-8112-CA5CE60556F5}" srcOrd="5" destOrd="0" presId="urn:microsoft.com/office/officeart/2008/layout/VerticalCurvedList"/>
    <dgm:cxn modelId="{5E6F315A-8155-4F69-9398-3157A5D34BD1}" type="presParOf" srcId="{44C24976-4B09-4D90-A504-D104B1655F77}" destId="{DA24DCB4-029B-4E91-9DC6-4041C2ECF732}" srcOrd="6" destOrd="0" presId="urn:microsoft.com/office/officeart/2008/layout/VerticalCurvedList"/>
    <dgm:cxn modelId="{98C46788-4932-45A7-A3F3-25269B74C6BE}" type="presParOf" srcId="{DA24DCB4-029B-4E91-9DC6-4041C2ECF732}" destId="{53230629-8533-4E99-BDAF-CDB077970CE7}" srcOrd="0" destOrd="0" presId="urn:microsoft.com/office/officeart/2008/layout/VerticalCurvedList"/>
    <dgm:cxn modelId="{4FE8A5AC-A13B-44B4-97A7-4A1AAAF9947E}" type="presParOf" srcId="{44C24976-4B09-4D90-A504-D104B1655F77}" destId="{B04B3B56-0ED6-402C-87EC-5EF77B5DE851}" srcOrd="7" destOrd="0" presId="urn:microsoft.com/office/officeart/2008/layout/VerticalCurvedList"/>
    <dgm:cxn modelId="{654A7EE2-3A59-40A6-A0F3-A3BB28A389EF}" type="presParOf" srcId="{44C24976-4B09-4D90-A504-D104B1655F77}" destId="{D9837BE0-1897-449B-9019-9B9F3FBBB981}" srcOrd="8" destOrd="0" presId="urn:microsoft.com/office/officeart/2008/layout/VerticalCurvedList"/>
    <dgm:cxn modelId="{8B8F716C-AE4C-4C85-A17B-617C289421AA}" type="presParOf" srcId="{D9837BE0-1897-449B-9019-9B9F3FBBB981}" destId="{01D37890-CA2D-43D8-B734-DC78335C860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47A346-AD8A-48EB-B636-EF4B335D97F8}" type="doc">
      <dgm:prSet loTypeId="urn:microsoft.com/office/officeart/2005/8/layout/vList4" loCatId="list" qsTypeId="urn:microsoft.com/office/officeart/2005/8/quickstyle/simple1" qsCatId="simple" csTypeId="urn:microsoft.com/office/officeart/2005/8/colors/accent5_3" csCatId="accent5" phldr="1"/>
      <dgm:spPr/>
      <dgm:t>
        <a:bodyPr/>
        <a:lstStyle/>
        <a:p>
          <a:endParaRPr lang="en-AU"/>
        </a:p>
      </dgm:t>
    </dgm:pt>
    <dgm:pt modelId="{355DA96A-9953-46A4-B20D-12976A45F73B}">
      <dgm:prSet phldrT="[Text]" custT="1"/>
      <dgm:spPr>
        <a:solidFill>
          <a:schemeClr val="accent6">
            <a:lumMod val="50000"/>
          </a:schemeClr>
        </a:solidFill>
      </dgm:spPr>
      <dgm:t>
        <a:bodyPr/>
        <a:lstStyle/>
        <a:p>
          <a:r>
            <a:rPr lang="en-AU" sz="2800" b="0" dirty="0"/>
            <a:t>Slip</a:t>
          </a:r>
          <a:endParaRPr lang="en-AU" sz="3400" b="0" dirty="0"/>
        </a:p>
      </dgm:t>
    </dgm:pt>
    <dgm:pt modelId="{E83F5034-3ED7-4FB0-82A1-C1C9E236F156}" type="parTrans" cxnId="{4102F89C-2E2F-4DE2-86B0-7C504550B82C}">
      <dgm:prSet/>
      <dgm:spPr/>
      <dgm:t>
        <a:bodyPr/>
        <a:lstStyle/>
        <a:p>
          <a:endParaRPr lang="en-AU"/>
        </a:p>
      </dgm:t>
    </dgm:pt>
    <dgm:pt modelId="{24071574-C178-4D78-B7CD-58787FB1E830}" type="sibTrans" cxnId="{4102F89C-2E2F-4DE2-86B0-7C504550B82C}">
      <dgm:prSet/>
      <dgm:spPr/>
      <dgm:t>
        <a:bodyPr/>
        <a:lstStyle/>
        <a:p>
          <a:endParaRPr lang="en-AU"/>
        </a:p>
      </dgm:t>
    </dgm:pt>
    <dgm:pt modelId="{CF31D917-75AC-4BB5-8C4C-7A2CCF955CA5}">
      <dgm:prSet phldrT="[Text]" custT="1"/>
      <dgm:spPr>
        <a:solidFill>
          <a:schemeClr val="accent6">
            <a:lumMod val="75000"/>
          </a:schemeClr>
        </a:solidFill>
      </dgm:spPr>
      <dgm:t>
        <a:bodyPr/>
        <a:lstStyle/>
        <a:p>
          <a:r>
            <a:rPr lang="en-AU" sz="2800" dirty="0"/>
            <a:t>Misstep</a:t>
          </a:r>
          <a:endParaRPr lang="en-AU" sz="3400" dirty="0"/>
        </a:p>
      </dgm:t>
    </dgm:pt>
    <dgm:pt modelId="{118630D6-11E6-4966-BDF1-E8A9C3E42994}" type="parTrans" cxnId="{0AAD6042-73E4-4E22-A135-64BC02FA43D7}">
      <dgm:prSet/>
      <dgm:spPr/>
      <dgm:t>
        <a:bodyPr/>
        <a:lstStyle/>
        <a:p>
          <a:endParaRPr lang="en-AU"/>
        </a:p>
      </dgm:t>
    </dgm:pt>
    <dgm:pt modelId="{F708C942-2F02-4F8A-84BA-080CD775DA19}" type="sibTrans" cxnId="{0AAD6042-73E4-4E22-A135-64BC02FA43D7}">
      <dgm:prSet/>
      <dgm:spPr/>
      <dgm:t>
        <a:bodyPr/>
        <a:lstStyle/>
        <a:p>
          <a:endParaRPr lang="en-AU"/>
        </a:p>
      </dgm:t>
    </dgm:pt>
    <dgm:pt modelId="{92860A75-790D-4345-A8C2-6A086ECA5AC7}">
      <dgm:prSet custT="1"/>
      <dgm:spPr>
        <a:solidFill>
          <a:srgbClr val="F68222"/>
        </a:solidFill>
      </dgm:spPr>
      <dgm:t>
        <a:bodyPr/>
        <a:lstStyle/>
        <a:p>
          <a:r>
            <a:rPr lang="en-AU" sz="2800" dirty="0"/>
            <a:t>Near other hazards</a:t>
          </a:r>
        </a:p>
      </dgm:t>
    </dgm:pt>
    <dgm:pt modelId="{6A236A77-1BA8-41A0-8CBA-623272C4D026}" type="parTrans" cxnId="{BF066A33-E8C4-4A79-843E-B81597BF0795}">
      <dgm:prSet/>
      <dgm:spPr/>
      <dgm:t>
        <a:bodyPr/>
        <a:lstStyle/>
        <a:p>
          <a:endParaRPr lang="en-AU"/>
        </a:p>
      </dgm:t>
    </dgm:pt>
    <dgm:pt modelId="{5B11B1E8-7EEF-451F-A935-064BFCBD8073}" type="sibTrans" cxnId="{BF066A33-E8C4-4A79-843E-B81597BF0795}">
      <dgm:prSet/>
      <dgm:spPr/>
      <dgm:t>
        <a:bodyPr/>
        <a:lstStyle/>
        <a:p>
          <a:endParaRPr lang="en-AU"/>
        </a:p>
      </dgm:t>
    </dgm:pt>
    <dgm:pt modelId="{18FC3351-5EC5-4A9F-B241-5DAE6853EF30}">
      <dgm:prSet custT="1"/>
      <dgm:spPr>
        <a:solidFill>
          <a:srgbClr val="F7994B"/>
        </a:solidFill>
      </dgm:spPr>
      <dgm:t>
        <a:bodyPr/>
        <a:lstStyle/>
        <a:p>
          <a:r>
            <a:rPr lang="en-AU" sz="2800" dirty="0"/>
            <a:t>Slip or trip without falling</a:t>
          </a:r>
        </a:p>
      </dgm:t>
    </dgm:pt>
    <dgm:pt modelId="{A700721B-4B2F-4FEF-BC16-A4ABFA7E5273}" type="parTrans" cxnId="{9F84AFBD-1D06-49B6-A73A-D576814EA837}">
      <dgm:prSet/>
      <dgm:spPr/>
      <dgm:t>
        <a:bodyPr/>
        <a:lstStyle/>
        <a:p>
          <a:endParaRPr lang="en-AU"/>
        </a:p>
      </dgm:t>
    </dgm:pt>
    <dgm:pt modelId="{57E80ABB-D6CF-4D69-9EC0-41F1B0BE2D34}" type="sibTrans" cxnId="{9F84AFBD-1D06-49B6-A73A-D576814EA837}">
      <dgm:prSet/>
      <dgm:spPr/>
      <dgm:t>
        <a:bodyPr/>
        <a:lstStyle/>
        <a:p>
          <a:endParaRPr lang="en-AU"/>
        </a:p>
      </dgm:t>
    </dgm:pt>
    <dgm:pt modelId="{5F3799C1-3124-4FD8-B7CC-2C30D558841F}">
      <dgm:prSet phldrT="[Text]" custT="1"/>
      <dgm:spPr>
        <a:solidFill>
          <a:srgbClr val="B05408"/>
        </a:solidFill>
      </dgm:spPr>
      <dgm:t>
        <a:bodyPr/>
        <a:lstStyle/>
        <a:p>
          <a:r>
            <a:rPr lang="en-AU" sz="2800" dirty="0"/>
            <a:t>Trip</a:t>
          </a:r>
          <a:endParaRPr lang="en-AU" sz="3400" dirty="0"/>
        </a:p>
      </dgm:t>
    </dgm:pt>
    <dgm:pt modelId="{4B18726B-C2EC-49C5-AE71-FD4E3CA395D3}" type="sibTrans" cxnId="{EC0A4CCE-A8E1-40FE-A2DB-87489B44EFB5}">
      <dgm:prSet/>
      <dgm:spPr/>
      <dgm:t>
        <a:bodyPr/>
        <a:lstStyle/>
        <a:p>
          <a:endParaRPr lang="en-AU"/>
        </a:p>
      </dgm:t>
    </dgm:pt>
    <dgm:pt modelId="{44241469-AF81-4A83-8AD6-6E3FA4D80261}" type="parTrans" cxnId="{EC0A4CCE-A8E1-40FE-A2DB-87489B44EFB5}">
      <dgm:prSet/>
      <dgm:spPr/>
      <dgm:t>
        <a:bodyPr/>
        <a:lstStyle/>
        <a:p>
          <a:endParaRPr lang="en-AU"/>
        </a:p>
      </dgm:t>
    </dgm:pt>
    <dgm:pt modelId="{D6AB4F15-5FD6-40F1-AA26-ABBAC3229089}" type="pres">
      <dgm:prSet presAssocID="{4547A346-AD8A-48EB-B636-EF4B335D97F8}" presName="linear" presStyleCnt="0">
        <dgm:presLayoutVars>
          <dgm:dir/>
          <dgm:resizeHandles val="exact"/>
        </dgm:presLayoutVars>
      </dgm:prSet>
      <dgm:spPr/>
      <dgm:t>
        <a:bodyPr/>
        <a:lstStyle/>
        <a:p>
          <a:endParaRPr lang="en-AU"/>
        </a:p>
      </dgm:t>
    </dgm:pt>
    <dgm:pt modelId="{594AFEBC-C424-4C4B-B350-FFEDA15C1283}" type="pres">
      <dgm:prSet presAssocID="{355DA96A-9953-46A4-B20D-12976A45F73B}" presName="comp" presStyleCnt="0"/>
      <dgm:spPr/>
    </dgm:pt>
    <dgm:pt modelId="{F0A1D1C5-B33A-4531-85F3-7769F4343C44}" type="pres">
      <dgm:prSet presAssocID="{355DA96A-9953-46A4-B20D-12976A45F73B}" presName="box" presStyleLbl="node1" presStyleIdx="0" presStyleCnt="5" custLinFactNeighborY="-1004"/>
      <dgm:spPr/>
      <dgm:t>
        <a:bodyPr/>
        <a:lstStyle/>
        <a:p>
          <a:endParaRPr lang="en-AU"/>
        </a:p>
      </dgm:t>
    </dgm:pt>
    <dgm:pt modelId="{F3734C2D-312D-496A-A4EF-A037931D37EF}" type="pres">
      <dgm:prSet presAssocID="{355DA96A-9953-46A4-B20D-12976A45F73B}" presName="img" presStyleLbl="fgImgPlace1" presStyleIdx="0" presStyleCnt="5"/>
      <dgm:spPr>
        <a:blipFill rotWithShape="1">
          <a:blip xmlns:r="http://schemas.openxmlformats.org/officeDocument/2006/relationships" r:embed="rId1"/>
          <a:stretch>
            <a:fillRect/>
          </a:stretch>
        </a:blipFill>
      </dgm:spPr>
    </dgm:pt>
    <dgm:pt modelId="{D23F6834-5BC1-4F47-8125-8669B3F639F2}" type="pres">
      <dgm:prSet presAssocID="{355DA96A-9953-46A4-B20D-12976A45F73B}" presName="text" presStyleLbl="node1" presStyleIdx="0" presStyleCnt="5">
        <dgm:presLayoutVars>
          <dgm:bulletEnabled val="1"/>
        </dgm:presLayoutVars>
      </dgm:prSet>
      <dgm:spPr/>
      <dgm:t>
        <a:bodyPr/>
        <a:lstStyle/>
        <a:p>
          <a:endParaRPr lang="en-AU"/>
        </a:p>
      </dgm:t>
    </dgm:pt>
    <dgm:pt modelId="{30789E1A-8725-4EEE-8DC6-98B18D00BD94}" type="pres">
      <dgm:prSet presAssocID="{24071574-C178-4D78-B7CD-58787FB1E830}" presName="spacer" presStyleCnt="0"/>
      <dgm:spPr/>
    </dgm:pt>
    <dgm:pt modelId="{8AC0AA71-8041-4BD2-8843-BB6E5E4581FA}" type="pres">
      <dgm:prSet presAssocID="{5F3799C1-3124-4FD8-B7CC-2C30D558841F}" presName="comp" presStyleCnt="0"/>
      <dgm:spPr/>
    </dgm:pt>
    <dgm:pt modelId="{0035CE46-6248-46BC-A9E5-FC9190F83AF7}" type="pres">
      <dgm:prSet presAssocID="{5F3799C1-3124-4FD8-B7CC-2C30D558841F}" presName="box" presStyleLbl="node1" presStyleIdx="1" presStyleCnt="5"/>
      <dgm:spPr/>
      <dgm:t>
        <a:bodyPr/>
        <a:lstStyle/>
        <a:p>
          <a:endParaRPr lang="en-AU"/>
        </a:p>
      </dgm:t>
    </dgm:pt>
    <dgm:pt modelId="{C6CAE656-43C0-4863-91A9-83C0D7CB389F}" type="pres">
      <dgm:prSet presAssocID="{5F3799C1-3124-4FD8-B7CC-2C30D558841F}" presName="img" presStyleLbl="fgImgPlace1" presStyleIdx="1" presStyleCnt="5"/>
      <dgm:spPr>
        <a:blipFill rotWithShape="1">
          <a:blip xmlns:r="http://schemas.openxmlformats.org/officeDocument/2006/relationships" r:embed="rId2"/>
          <a:stretch>
            <a:fillRect/>
          </a:stretch>
        </a:blipFill>
      </dgm:spPr>
    </dgm:pt>
    <dgm:pt modelId="{A25F1750-E89E-449F-B58E-D1B65E56A7A8}" type="pres">
      <dgm:prSet presAssocID="{5F3799C1-3124-4FD8-B7CC-2C30D558841F}" presName="text" presStyleLbl="node1" presStyleIdx="1" presStyleCnt="5">
        <dgm:presLayoutVars>
          <dgm:bulletEnabled val="1"/>
        </dgm:presLayoutVars>
      </dgm:prSet>
      <dgm:spPr/>
      <dgm:t>
        <a:bodyPr/>
        <a:lstStyle/>
        <a:p>
          <a:endParaRPr lang="en-AU"/>
        </a:p>
      </dgm:t>
    </dgm:pt>
    <dgm:pt modelId="{B65EACF8-EDDD-4C48-825A-BC63C3CBC3F5}" type="pres">
      <dgm:prSet presAssocID="{4B18726B-C2EC-49C5-AE71-FD4E3CA395D3}" presName="spacer" presStyleCnt="0"/>
      <dgm:spPr/>
    </dgm:pt>
    <dgm:pt modelId="{D1347D1A-A800-4A5F-83E0-6B6D3B8C84BD}" type="pres">
      <dgm:prSet presAssocID="{CF31D917-75AC-4BB5-8C4C-7A2CCF955CA5}" presName="comp" presStyleCnt="0"/>
      <dgm:spPr/>
    </dgm:pt>
    <dgm:pt modelId="{BD915581-DE1C-429A-8048-B7B795F05139}" type="pres">
      <dgm:prSet presAssocID="{CF31D917-75AC-4BB5-8C4C-7A2CCF955CA5}" presName="box" presStyleLbl="node1" presStyleIdx="2" presStyleCnt="5"/>
      <dgm:spPr/>
      <dgm:t>
        <a:bodyPr/>
        <a:lstStyle/>
        <a:p>
          <a:endParaRPr lang="en-AU"/>
        </a:p>
      </dgm:t>
    </dgm:pt>
    <dgm:pt modelId="{DA54AA13-FB7D-4709-BA67-7EB2DD485C23}" type="pres">
      <dgm:prSet presAssocID="{CF31D917-75AC-4BB5-8C4C-7A2CCF955CA5}" presName="img" presStyleLbl="fgImgPlace1" presStyleIdx="2" presStyleCnt="5"/>
      <dgm:spPr>
        <a:blipFill rotWithShape="1">
          <a:blip xmlns:r="http://schemas.openxmlformats.org/officeDocument/2006/relationships" r:embed="rId3"/>
          <a:stretch>
            <a:fillRect/>
          </a:stretch>
        </a:blipFill>
      </dgm:spPr>
    </dgm:pt>
    <dgm:pt modelId="{74CA1601-F5FC-407E-A8C6-1D63C911944F}" type="pres">
      <dgm:prSet presAssocID="{CF31D917-75AC-4BB5-8C4C-7A2CCF955CA5}" presName="text" presStyleLbl="node1" presStyleIdx="2" presStyleCnt="5">
        <dgm:presLayoutVars>
          <dgm:bulletEnabled val="1"/>
        </dgm:presLayoutVars>
      </dgm:prSet>
      <dgm:spPr/>
      <dgm:t>
        <a:bodyPr/>
        <a:lstStyle/>
        <a:p>
          <a:endParaRPr lang="en-AU"/>
        </a:p>
      </dgm:t>
    </dgm:pt>
    <dgm:pt modelId="{AC0F0F83-A24F-4C9D-A764-599EFA56C2FD}" type="pres">
      <dgm:prSet presAssocID="{F708C942-2F02-4F8A-84BA-080CD775DA19}" presName="spacer" presStyleCnt="0"/>
      <dgm:spPr/>
    </dgm:pt>
    <dgm:pt modelId="{465F6523-34C0-4E3C-84A4-0E2AA37CEECA}" type="pres">
      <dgm:prSet presAssocID="{92860A75-790D-4345-A8C2-6A086ECA5AC7}" presName="comp" presStyleCnt="0"/>
      <dgm:spPr/>
    </dgm:pt>
    <dgm:pt modelId="{2CD15BE0-8660-4165-ABA1-6EB9B453D7D1}" type="pres">
      <dgm:prSet presAssocID="{92860A75-790D-4345-A8C2-6A086ECA5AC7}" presName="box" presStyleLbl="node1" presStyleIdx="3" presStyleCnt="5"/>
      <dgm:spPr/>
      <dgm:t>
        <a:bodyPr/>
        <a:lstStyle/>
        <a:p>
          <a:endParaRPr lang="en-AU"/>
        </a:p>
      </dgm:t>
    </dgm:pt>
    <dgm:pt modelId="{A27C3B1A-30E4-479E-B9C1-F0F7F0FB9E58}" type="pres">
      <dgm:prSet presAssocID="{92860A75-790D-4345-A8C2-6A086ECA5AC7}" presName="img" presStyleLbl="fgImgPlace1" presStyleIdx="3" presStyleCnt="5"/>
      <dgm:spPr>
        <a:blipFill rotWithShape="1">
          <a:blip xmlns:r="http://schemas.openxmlformats.org/officeDocument/2006/relationships" r:embed="rId4"/>
          <a:stretch>
            <a:fillRect/>
          </a:stretch>
        </a:blipFill>
      </dgm:spPr>
    </dgm:pt>
    <dgm:pt modelId="{0DAE5177-55C0-4366-82D5-966CE93D789B}" type="pres">
      <dgm:prSet presAssocID="{92860A75-790D-4345-A8C2-6A086ECA5AC7}" presName="text" presStyleLbl="node1" presStyleIdx="3" presStyleCnt="5">
        <dgm:presLayoutVars>
          <dgm:bulletEnabled val="1"/>
        </dgm:presLayoutVars>
      </dgm:prSet>
      <dgm:spPr/>
      <dgm:t>
        <a:bodyPr/>
        <a:lstStyle/>
        <a:p>
          <a:endParaRPr lang="en-AU"/>
        </a:p>
      </dgm:t>
    </dgm:pt>
    <dgm:pt modelId="{558AF94C-7533-4907-9D5E-9EA5FD7D75EB}" type="pres">
      <dgm:prSet presAssocID="{5B11B1E8-7EEF-451F-A935-064BFCBD8073}" presName="spacer" presStyleCnt="0"/>
      <dgm:spPr/>
    </dgm:pt>
    <dgm:pt modelId="{B5A1884E-1291-4A7A-AB34-5BA256360009}" type="pres">
      <dgm:prSet presAssocID="{18FC3351-5EC5-4A9F-B241-5DAE6853EF30}" presName="comp" presStyleCnt="0"/>
      <dgm:spPr/>
    </dgm:pt>
    <dgm:pt modelId="{2C221F58-2E8D-40DE-A2B0-B98404C5633B}" type="pres">
      <dgm:prSet presAssocID="{18FC3351-5EC5-4A9F-B241-5DAE6853EF30}" presName="box" presStyleLbl="node1" presStyleIdx="4" presStyleCnt="5"/>
      <dgm:spPr/>
      <dgm:t>
        <a:bodyPr/>
        <a:lstStyle/>
        <a:p>
          <a:endParaRPr lang="en-AU"/>
        </a:p>
      </dgm:t>
    </dgm:pt>
    <dgm:pt modelId="{D6F791E3-EBC5-4FB0-9249-772F281937D3}" type="pres">
      <dgm:prSet presAssocID="{18FC3351-5EC5-4A9F-B241-5DAE6853EF30}" presName="img" presStyleLbl="fgImgPlace1" presStyleIdx="4" presStyleCnt="5"/>
      <dgm:spPr>
        <a:blipFill rotWithShape="1">
          <a:blip xmlns:r="http://schemas.openxmlformats.org/officeDocument/2006/relationships" r:embed="rId5"/>
          <a:stretch>
            <a:fillRect/>
          </a:stretch>
        </a:blipFill>
      </dgm:spPr>
    </dgm:pt>
    <dgm:pt modelId="{01647EC9-3500-47FD-805D-A878D9F23369}" type="pres">
      <dgm:prSet presAssocID="{18FC3351-5EC5-4A9F-B241-5DAE6853EF30}" presName="text" presStyleLbl="node1" presStyleIdx="4" presStyleCnt="5">
        <dgm:presLayoutVars>
          <dgm:bulletEnabled val="1"/>
        </dgm:presLayoutVars>
      </dgm:prSet>
      <dgm:spPr/>
      <dgm:t>
        <a:bodyPr/>
        <a:lstStyle/>
        <a:p>
          <a:endParaRPr lang="en-AU"/>
        </a:p>
      </dgm:t>
    </dgm:pt>
  </dgm:ptLst>
  <dgm:cxnLst>
    <dgm:cxn modelId="{207BF254-DBD4-4407-BED1-2722C9979CA9}" type="presOf" srcId="{CF31D917-75AC-4BB5-8C4C-7A2CCF955CA5}" destId="{74CA1601-F5FC-407E-A8C6-1D63C911944F}" srcOrd="1" destOrd="0" presId="urn:microsoft.com/office/officeart/2005/8/layout/vList4"/>
    <dgm:cxn modelId="{9F84AFBD-1D06-49B6-A73A-D576814EA837}" srcId="{4547A346-AD8A-48EB-B636-EF4B335D97F8}" destId="{18FC3351-5EC5-4A9F-B241-5DAE6853EF30}" srcOrd="4" destOrd="0" parTransId="{A700721B-4B2F-4FEF-BC16-A4ABFA7E5273}" sibTransId="{57E80ABB-D6CF-4D69-9EC0-41F1B0BE2D34}"/>
    <dgm:cxn modelId="{F0F642C0-F9B4-4B54-BAF9-424246D80D31}" type="presOf" srcId="{92860A75-790D-4345-A8C2-6A086ECA5AC7}" destId="{0DAE5177-55C0-4366-82D5-966CE93D789B}" srcOrd="1" destOrd="0" presId="urn:microsoft.com/office/officeart/2005/8/layout/vList4"/>
    <dgm:cxn modelId="{EC0A4CCE-A8E1-40FE-A2DB-87489B44EFB5}" srcId="{4547A346-AD8A-48EB-B636-EF4B335D97F8}" destId="{5F3799C1-3124-4FD8-B7CC-2C30D558841F}" srcOrd="1" destOrd="0" parTransId="{44241469-AF81-4A83-8AD6-6E3FA4D80261}" sibTransId="{4B18726B-C2EC-49C5-AE71-FD4E3CA395D3}"/>
    <dgm:cxn modelId="{3DAF1555-22E8-4B3A-9CCC-CD9DB12A6BD4}" type="presOf" srcId="{5F3799C1-3124-4FD8-B7CC-2C30D558841F}" destId="{A25F1750-E89E-449F-B58E-D1B65E56A7A8}" srcOrd="1" destOrd="0" presId="urn:microsoft.com/office/officeart/2005/8/layout/vList4"/>
    <dgm:cxn modelId="{BF066A33-E8C4-4A79-843E-B81597BF0795}" srcId="{4547A346-AD8A-48EB-B636-EF4B335D97F8}" destId="{92860A75-790D-4345-A8C2-6A086ECA5AC7}" srcOrd="3" destOrd="0" parTransId="{6A236A77-1BA8-41A0-8CBA-623272C4D026}" sibTransId="{5B11B1E8-7EEF-451F-A935-064BFCBD8073}"/>
    <dgm:cxn modelId="{69FB5259-7626-4393-A512-36F0F14F213F}" type="presOf" srcId="{18FC3351-5EC5-4A9F-B241-5DAE6853EF30}" destId="{2C221F58-2E8D-40DE-A2B0-B98404C5633B}" srcOrd="0" destOrd="0" presId="urn:microsoft.com/office/officeart/2005/8/layout/vList4"/>
    <dgm:cxn modelId="{6A32535F-F6C6-48AB-8FFB-26DD4FDC4C43}" type="presOf" srcId="{355DA96A-9953-46A4-B20D-12976A45F73B}" destId="{D23F6834-5BC1-4F47-8125-8669B3F639F2}" srcOrd="1" destOrd="0" presId="urn:microsoft.com/office/officeart/2005/8/layout/vList4"/>
    <dgm:cxn modelId="{171054E1-FED9-489A-90FA-2410198C01E3}" type="presOf" srcId="{92860A75-790D-4345-A8C2-6A086ECA5AC7}" destId="{2CD15BE0-8660-4165-ABA1-6EB9B453D7D1}" srcOrd="0" destOrd="0" presId="urn:microsoft.com/office/officeart/2005/8/layout/vList4"/>
    <dgm:cxn modelId="{0AAD6042-73E4-4E22-A135-64BC02FA43D7}" srcId="{4547A346-AD8A-48EB-B636-EF4B335D97F8}" destId="{CF31D917-75AC-4BB5-8C4C-7A2CCF955CA5}" srcOrd="2" destOrd="0" parTransId="{118630D6-11E6-4966-BDF1-E8A9C3E42994}" sibTransId="{F708C942-2F02-4F8A-84BA-080CD775DA19}"/>
    <dgm:cxn modelId="{4102F89C-2E2F-4DE2-86B0-7C504550B82C}" srcId="{4547A346-AD8A-48EB-B636-EF4B335D97F8}" destId="{355DA96A-9953-46A4-B20D-12976A45F73B}" srcOrd="0" destOrd="0" parTransId="{E83F5034-3ED7-4FB0-82A1-C1C9E236F156}" sibTransId="{24071574-C178-4D78-B7CD-58787FB1E830}"/>
    <dgm:cxn modelId="{22711750-3004-443C-A16C-60970BF6A7CF}" type="presOf" srcId="{355DA96A-9953-46A4-B20D-12976A45F73B}" destId="{F0A1D1C5-B33A-4531-85F3-7769F4343C44}" srcOrd="0" destOrd="0" presId="urn:microsoft.com/office/officeart/2005/8/layout/vList4"/>
    <dgm:cxn modelId="{30A83481-F450-4A57-87B7-CBDAF6B148F4}" type="presOf" srcId="{18FC3351-5EC5-4A9F-B241-5DAE6853EF30}" destId="{01647EC9-3500-47FD-805D-A878D9F23369}" srcOrd="1" destOrd="0" presId="urn:microsoft.com/office/officeart/2005/8/layout/vList4"/>
    <dgm:cxn modelId="{98FBC26B-9551-4D0F-BF53-9C5FE3CC5AA3}" type="presOf" srcId="{5F3799C1-3124-4FD8-B7CC-2C30D558841F}" destId="{0035CE46-6248-46BC-A9E5-FC9190F83AF7}" srcOrd="0" destOrd="0" presId="urn:microsoft.com/office/officeart/2005/8/layout/vList4"/>
    <dgm:cxn modelId="{D91C86F0-81E6-42AD-88D5-8CBB018E6C97}" type="presOf" srcId="{CF31D917-75AC-4BB5-8C4C-7A2CCF955CA5}" destId="{BD915581-DE1C-429A-8048-B7B795F05139}" srcOrd="0" destOrd="0" presId="urn:microsoft.com/office/officeart/2005/8/layout/vList4"/>
    <dgm:cxn modelId="{B24530FF-7A27-416B-9205-82E5CC0FF662}" type="presOf" srcId="{4547A346-AD8A-48EB-B636-EF4B335D97F8}" destId="{D6AB4F15-5FD6-40F1-AA26-ABBAC3229089}" srcOrd="0" destOrd="0" presId="urn:microsoft.com/office/officeart/2005/8/layout/vList4"/>
    <dgm:cxn modelId="{DF24E317-7FA8-496C-B2E8-78B4F5455FCC}" type="presParOf" srcId="{D6AB4F15-5FD6-40F1-AA26-ABBAC3229089}" destId="{594AFEBC-C424-4C4B-B350-FFEDA15C1283}" srcOrd="0" destOrd="0" presId="urn:microsoft.com/office/officeart/2005/8/layout/vList4"/>
    <dgm:cxn modelId="{E6DBD85B-FA74-42AE-80F8-A9DFFACB82F8}" type="presParOf" srcId="{594AFEBC-C424-4C4B-B350-FFEDA15C1283}" destId="{F0A1D1C5-B33A-4531-85F3-7769F4343C44}" srcOrd="0" destOrd="0" presId="urn:microsoft.com/office/officeart/2005/8/layout/vList4"/>
    <dgm:cxn modelId="{9E3DF743-F8CD-418A-A304-47E78EB5851F}" type="presParOf" srcId="{594AFEBC-C424-4C4B-B350-FFEDA15C1283}" destId="{F3734C2D-312D-496A-A4EF-A037931D37EF}" srcOrd="1" destOrd="0" presId="urn:microsoft.com/office/officeart/2005/8/layout/vList4"/>
    <dgm:cxn modelId="{6B0FA02A-F050-4DCA-A4AE-CE716E15868F}" type="presParOf" srcId="{594AFEBC-C424-4C4B-B350-FFEDA15C1283}" destId="{D23F6834-5BC1-4F47-8125-8669B3F639F2}" srcOrd="2" destOrd="0" presId="urn:microsoft.com/office/officeart/2005/8/layout/vList4"/>
    <dgm:cxn modelId="{674FBB40-B256-4310-A7B9-6A403923048D}" type="presParOf" srcId="{D6AB4F15-5FD6-40F1-AA26-ABBAC3229089}" destId="{30789E1A-8725-4EEE-8DC6-98B18D00BD94}" srcOrd="1" destOrd="0" presId="urn:microsoft.com/office/officeart/2005/8/layout/vList4"/>
    <dgm:cxn modelId="{3C9723DA-5A88-4727-9240-A2C28F3333E2}" type="presParOf" srcId="{D6AB4F15-5FD6-40F1-AA26-ABBAC3229089}" destId="{8AC0AA71-8041-4BD2-8843-BB6E5E4581FA}" srcOrd="2" destOrd="0" presId="urn:microsoft.com/office/officeart/2005/8/layout/vList4"/>
    <dgm:cxn modelId="{F49BBFB0-D07F-4A52-AB66-4330DB180BDD}" type="presParOf" srcId="{8AC0AA71-8041-4BD2-8843-BB6E5E4581FA}" destId="{0035CE46-6248-46BC-A9E5-FC9190F83AF7}" srcOrd="0" destOrd="0" presId="urn:microsoft.com/office/officeart/2005/8/layout/vList4"/>
    <dgm:cxn modelId="{B5D8B71A-6CD2-40B3-9115-4AF422A5C200}" type="presParOf" srcId="{8AC0AA71-8041-4BD2-8843-BB6E5E4581FA}" destId="{C6CAE656-43C0-4863-91A9-83C0D7CB389F}" srcOrd="1" destOrd="0" presId="urn:microsoft.com/office/officeart/2005/8/layout/vList4"/>
    <dgm:cxn modelId="{2DC9D249-D47E-49E2-9120-CECB4EB55CDF}" type="presParOf" srcId="{8AC0AA71-8041-4BD2-8843-BB6E5E4581FA}" destId="{A25F1750-E89E-449F-B58E-D1B65E56A7A8}" srcOrd="2" destOrd="0" presId="urn:microsoft.com/office/officeart/2005/8/layout/vList4"/>
    <dgm:cxn modelId="{6DDC288D-E5E4-4C0B-84B9-8A7B79D6C933}" type="presParOf" srcId="{D6AB4F15-5FD6-40F1-AA26-ABBAC3229089}" destId="{B65EACF8-EDDD-4C48-825A-BC63C3CBC3F5}" srcOrd="3" destOrd="0" presId="urn:microsoft.com/office/officeart/2005/8/layout/vList4"/>
    <dgm:cxn modelId="{8AA84756-3B4E-4627-A155-7E8D8D9BFE00}" type="presParOf" srcId="{D6AB4F15-5FD6-40F1-AA26-ABBAC3229089}" destId="{D1347D1A-A800-4A5F-83E0-6B6D3B8C84BD}" srcOrd="4" destOrd="0" presId="urn:microsoft.com/office/officeart/2005/8/layout/vList4"/>
    <dgm:cxn modelId="{C208677F-80F7-4CD7-9BE7-78B4CBF7500C}" type="presParOf" srcId="{D1347D1A-A800-4A5F-83E0-6B6D3B8C84BD}" destId="{BD915581-DE1C-429A-8048-B7B795F05139}" srcOrd="0" destOrd="0" presId="urn:microsoft.com/office/officeart/2005/8/layout/vList4"/>
    <dgm:cxn modelId="{58CBCB0A-0AED-4BFE-AE4B-9543D1066513}" type="presParOf" srcId="{D1347D1A-A800-4A5F-83E0-6B6D3B8C84BD}" destId="{DA54AA13-FB7D-4709-BA67-7EB2DD485C23}" srcOrd="1" destOrd="0" presId="urn:microsoft.com/office/officeart/2005/8/layout/vList4"/>
    <dgm:cxn modelId="{E07FF8BB-9E37-4542-BF74-AF63DE7F983C}" type="presParOf" srcId="{D1347D1A-A800-4A5F-83E0-6B6D3B8C84BD}" destId="{74CA1601-F5FC-407E-A8C6-1D63C911944F}" srcOrd="2" destOrd="0" presId="urn:microsoft.com/office/officeart/2005/8/layout/vList4"/>
    <dgm:cxn modelId="{F3C09F6F-73A9-4AAF-B338-6C4EEB8B106C}" type="presParOf" srcId="{D6AB4F15-5FD6-40F1-AA26-ABBAC3229089}" destId="{AC0F0F83-A24F-4C9D-A764-599EFA56C2FD}" srcOrd="5" destOrd="0" presId="urn:microsoft.com/office/officeart/2005/8/layout/vList4"/>
    <dgm:cxn modelId="{1A9EA37F-B009-4BB1-BB93-F1BE85671D00}" type="presParOf" srcId="{D6AB4F15-5FD6-40F1-AA26-ABBAC3229089}" destId="{465F6523-34C0-4E3C-84A4-0E2AA37CEECA}" srcOrd="6" destOrd="0" presId="urn:microsoft.com/office/officeart/2005/8/layout/vList4"/>
    <dgm:cxn modelId="{2CBC6956-2C81-45BD-BCB2-AF83DD8DB000}" type="presParOf" srcId="{465F6523-34C0-4E3C-84A4-0E2AA37CEECA}" destId="{2CD15BE0-8660-4165-ABA1-6EB9B453D7D1}" srcOrd="0" destOrd="0" presId="urn:microsoft.com/office/officeart/2005/8/layout/vList4"/>
    <dgm:cxn modelId="{B6A6FAC5-3575-4A23-B389-E827758AB232}" type="presParOf" srcId="{465F6523-34C0-4E3C-84A4-0E2AA37CEECA}" destId="{A27C3B1A-30E4-479E-B9C1-F0F7F0FB9E58}" srcOrd="1" destOrd="0" presId="urn:microsoft.com/office/officeart/2005/8/layout/vList4"/>
    <dgm:cxn modelId="{C65BD68F-E302-4971-9C2C-33C5D5F2FFA0}" type="presParOf" srcId="{465F6523-34C0-4E3C-84A4-0E2AA37CEECA}" destId="{0DAE5177-55C0-4366-82D5-966CE93D789B}" srcOrd="2" destOrd="0" presId="urn:microsoft.com/office/officeart/2005/8/layout/vList4"/>
    <dgm:cxn modelId="{A92D9DEA-567D-4EBC-8220-71A21BED85E5}" type="presParOf" srcId="{D6AB4F15-5FD6-40F1-AA26-ABBAC3229089}" destId="{558AF94C-7533-4907-9D5E-9EA5FD7D75EB}" srcOrd="7" destOrd="0" presId="urn:microsoft.com/office/officeart/2005/8/layout/vList4"/>
    <dgm:cxn modelId="{76353335-8E64-4CC7-91C5-C2F84BA857AB}" type="presParOf" srcId="{D6AB4F15-5FD6-40F1-AA26-ABBAC3229089}" destId="{B5A1884E-1291-4A7A-AB34-5BA256360009}" srcOrd="8" destOrd="0" presId="urn:microsoft.com/office/officeart/2005/8/layout/vList4"/>
    <dgm:cxn modelId="{AF6168D2-9E72-4483-9E69-B7CEEB002893}" type="presParOf" srcId="{B5A1884E-1291-4A7A-AB34-5BA256360009}" destId="{2C221F58-2E8D-40DE-A2B0-B98404C5633B}" srcOrd="0" destOrd="0" presId="urn:microsoft.com/office/officeart/2005/8/layout/vList4"/>
    <dgm:cxn modelId="{1C368D3A-494B-43DA-B272-601648397D9A}" type="presParOf" srcId="{B5A1884E-1291-4A7A-AB34-5BA256360009}" destId="{D6F791E3-EBC5-4FB0-9249-772F281937D3}" srcOrd="1" destOrd="0" presId="urn:microsoft.com/office/officeart/2005/8/layout/vList4"/>
    <dgm:cxn modelId="{B34E9739-6AEC-4392-ADB4-0896081B2CBA}" type="presParOf" srcId="{B5A1884E-1291-4A7A-AB34-5BA256360009}" destId="{01647EC9-3500-47FD-805D-A878D9F23369}"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AE51B0-C8D6-462E-972F-CFFCDB463365}" type="doc">
      <dgm:prSet loTypeId="urn:microsoft.com/office/officeart/2008/layout/VerticalCurvedList" loCatId="list" qsTypeId="urn:microsoft.com/office/officeart/2005/8/quickstyle/simple1" qsCatId="simple" csTypeId="urn:microsoft.com/office/officeart/2005/8/colors/accent5_3" csCatId="accent5" phldr="1"/>
      <dgm:spPr/>
      <dgm:t>
        <a:bodyPr/>
        <a:lstStyle/>
        <a:p>
          <a:endParaRPr lang="en-AU"/>
        </a:p>
      </dgm:t>
    </dgm:pt>
    <dgm:pt modelId="{4E9F1DFB-7CD6-4ACC-88ED-D7AF24E30F07}">
      <dgm:prSet phldrT="[Text]" custT="1"/>
      <dgm:spPr>
        <a:solidFill>
          <a:srgbClr val="B05408"/>
        </a:solidFill>
      </dgm:spPr>
      <dgm:t>
        <a:bodyPr/>
        <a:lstStyle/>
        <a:p>
          <a:r>
            <a:rPr lang="en-AU" dirty="0"/>
            <a:t>MSD Resource sheet – Slips, trips &amp; falls </a:t>
          </a:r>
        </a:p>
      </dgm:t>
    </dgm:pt>
    <dgm:pt modelId="{0DFD98CC-2852-4A80-856A-4294238A7215}" type="parTrans" cxnId="{F8BAC7BA-CEAA-448A-8BA5-E9B3321AEA7A}">
      <dgm:prSet/>
      <dgm:spPr/>
      <dgm:t>
        <a:bodyPr/>
        <a:lstStyle/>
        <a:p>
          <a:endParaRPr lang="en-AU"/>
        </a:p>
      </dgm:t>
    </dgm:pt>
    <dgm:pt modelId="{BC24D883-3A75-4690-8376-6FDA6328798B}" type="sibTrans" cxnId="{F8BAC7BA-CEAA-448A-8BA5-E9B3321AEA7A}">
      <dgm:prSet/>
      <dgm:spPr>
        <a:ln>
          <a:solidFill>
            <a:schemeClr val="accent6">
              <a:lumMod val="75000"/>
            </a:schemeClr>
          </a:solidFill>
        </a:ln>
      </dgm:spPr>
      <dgm:t>
        <a:bodyPr/>
        <a:lstStyle/>
        <a:p>
          <a:endParaRPr lang="en-AU"/>
        </a:p>
      </dgm:t>
    </dgm:pt>
    <dgm:pt modelId="{1A662AD1-5417-4A49-A869-CBD5D388CD72}">
      <dgm:prSet phldrT="[Text]"/>
      <dgm:spPr>
        <a:solidFill>
          <a:schemeClr val="accent6">
            <a:lumMod val="75000"/>
          </a:schemeClr>
        </a:solidFill>
      </dgm:spPr>
      <dgm:t>
        <a:bodyPr/>
        <a:lstStyle/>
        <a:p>
          <a:r>
            <a:rPr lang="en-AU" dirty="0"/>
            <a:t>STFAL checklists</a:t>
          </a:r>
        </a:p>
      </dgm:t>
    </dgm:pt>
    <dgm:pt modelId="{7C71FFD6-5E85-486B-8D08-2C1F358CC46E}" type="parTrans" cxnId="{FF4797D5-F992-457F-B925-38A45F031FCA}">
      <dgm:prSet/>
      <dgm:spPr/>
      <dgm:t>
        <a:bodyPr/>
        <a:lstStyle/>
        <a:p>
          <a:endParaRPr lang="en-AU"/>
        </a:p>
      </dgm:t>
    </dgm:pt>
    <dgm:pt modelId="{1A6D7E3D-8D4F-48BD-BA2D-3A7AC42BB8AF}" type="sibTrans" cxnId="{FF4797D5-F992-457F-B925-38A45F031FCA}">
      <dgm:prSet/>
      <dgm:spPr/>
      <dgm:t>
        <a:bodyPr/>
        <a:lstStyle/>
        <a:p>
          <a:endParaRPr lang="en-AU"/>
        </a:p>
      </dgm:t>
    </dgm:pt>
    <dgm:pt modelId="{482D609B-5ABA-4E72-9759-AB1B738F17E5}">
      <dgm:prSet/>
      <dgm:spPr>
        <a:solidFill>
          <a:srgbClr val="F6903C"/>
        </a:solidFill>
      </dgm:spPr>
      <dgm:t>
        <a:bodyPr/>
        <a:lstStyle/>
        <a:p>
          <a:r>
            <a:rPr lang="en-AU" dirty="0"/>
            <a:t>www.worksafe.qld.gov.au</a:t>
          </a:r>
        </a:p>
      </dgm:t>
    </dgm:pt>
    <dgm:pt modelId="{8C1374D4-0680-4E35-8EC1-DD9B2FBF2CC1}" type="parTrans" cxnId="{1420906D-5ADD-48E7-AD24-AF940652DD44}">
      <dgm:prSet/>
      <dgm:spPr/>
      <dgm:t>
        <a:bodyPr/>
        <a:lstStyle/>
        <a:p>
          <a:endParaRPr lang="en-AU"/>
        </a:p>
      </dgm:t>
    </dgm:pt>
    <dgm:pt modelId="{D9DF4C4F-CDAB-40E5-A1E3-4A7A367CE87D}" type="sibTrans" cxnId="{1420906D-5ADD-48E7-AD24-AF940652DD44}">
      <dgm:prSet/>
      <dgm:spPr/>
      <dgm:t>
        <a:bodyPr/>
        <a:lstStyle/>
        <a:p>
          <a:endParaRPr lang="en-AU"/>
        </a:p>
      </dgm:t>
    </dgm:pt>
    <dgm:pt modelId="{2D316D31-FA90-4FFB-B778-95048A917F33}">
      <dgm:prSet/>
      <dgm:spPr>
        <a:solidFill>
          <a:srgbClr val="F8A45E"/>
        </a:solidFill>
      </dgm:spPr>
      <dgm:t>
        <a:bodyPr/>
        <a:lstStyle/>
        <a:p>
          <a:r>
            <a:rPr lang="en-AU" dirty="0"/>
            <a:t>www.hse.gov.uk/slips/</a:t>
          </a:r>
        </a:p>
      </dgm:t>
    </dgm:pt>
    <dgm:pt modelId="{DB520006-4134-436F-9173-F7657E625FB8}" type="parTrans" cxnId="{3A181232-86EF-4ADA-90A2-960B3992FC46}">
      <dgm:prSet/>
      <dgm:spPr/>
      <dgm:t>
        <a:bodyPr/>
        <a:lstStyle/>
        <a:p>
          <a:endParaRPr lang="en-AU"/>
        </a:p>
      </dgm:t>
    </dgm:pt>
    <dgm:pt modelId="{D0055EB4-DBB5-4547-B1D5-46296EEC92EE}" type="sibTrans" cxnId="{3A181232-86EF-4ADA-90A2-960B3992FC46}">
      <dgm:prSet/>
      <dgm:spPr/>
      <dgm:t>
        <a:bodyPr/>
        <a:lstStyle/>
        <a:p>
          <a:endParaRPr lang="en-AU"/>
        </a:p>
      </dgm:t>
    </dgm:pt>
    <dgm:pt modelId="{93BAD956-6533-468F-BCB6-E7A144C4AAA8}" type="pres">
      <dgm:prSet presAssocID="{B8AE51B0-C8D6-462E-972F-CFFCDB463365}" presName="Name0" presStyleCnt="0">
        <dgm:presLayoutVars>
          <dgm:chMax val="7"/>
          <dgm:chPref val="7"/>
          <dgm:dir/>
        </dgm:presLayoutVars>
      </dgm:prSet>
      <dgm:spPr/>
      <dgm:t>
        <a:bodyPr/>
        <a:lstStyle/>
        <a:p>
          <a:endParaRPr lang="en-AU"/>
        </a:p>
      </dgm:t>
    </dgm:pt>
    <dgm:pt modelId="{838541EB-8438-41A5-A0F9-5EF3D20F43C7}" type="pres">
      <dgm:prSet presAssocID="{B8AE51B0-C8D6-462E-972F-CFFCDB463365}" presName="Name1" presStyleCnt="0"/>
      <dgm:spPr/>
    </dgm:pt>
    <dgm:pt modelId="{BEDBED5A-EF4C-435C-9005-3513A9513183}" type="pres">
      <dgm:prSet presAssocID="{B8AE51B0-C8D6-462E-972F-CFFCDB463365}" presName="cycle" presStyleCnt="0"/>
      <dgm:spPr/>
    </dgm:pt>
    <dgm:pt modelId="{FF2AE45A-A48B-4F1A-A477-D4C3C8CDF5EC}" type="pres">
      <dgm:prSet presAssocID="{B8AE51B0-C8D6-462E-972F-CFFCDB463365}" presName="srcNode" presStyleLbl="node1" presStyleIdx="0" presStyleCnt="4"/>
      <dgm:spPr/>
    </dgm:pt>
    <dgm:pt modelId="{DDC02B83-D062-4612-8C24-52296A01E8BB}" type="pres">
      <dgm:prSet presAssocID="{B8AE51B0-C8D6-462E-972F-CFFCDB463365}" presName="conn" presStyleLbl="parChTrans1D2" presStyleIdx="0" presStyleCnt="1"/>
      <dgm:spPr/>
      <dgm:t>
        <a:bodyPr/>
        <a:lstStyle/>
        <a:p>
          <a:endParaRPr lang="en-AU"/>
        </a:p>
      </dgm:t>
    </dgm:pt>
    <dgm:pt modelId="{778D08BD-A064-4083-93B7-338682D5BE14}" type="pres">
      <dgm:prSet presAssocID="{B8AE51B0-C8D6-462E-972F-CFFCDB463365}" presName="extraNode" presStyleLbl="node1" presStyleIdx="0" presStyleCnt="4"/>
      <dgm:spPr/>
    </dgm:pt>
    <dgm:pt modelId="{549A546B-2462-4910-9D6A-96CCBDE730D7}" type="pres">
      <dgm:prSet presAssocID="{B8AE51B0-C8D6-462E-972F-CFFCDB463365}" presName="dstNode" presStyleLbl="node1" presStyleIdx="0" presStyleCnt="4"/>
      <dgm:spPr/>
    </dgm:pt>
    <dgm:pt modelId="{6D00E3F2-410A-4D46-AAFC-3F9D1B8BFC82}" type="pres">
      <dgm:prSet presAssocID="{4E9F1DFB-7CD6-4ACC-88ED-D7AF24E30F07}" presName="text_1" presStyleLbl="node1" presStyleIdx="0" presStyleCnt="4">
        <dgm:presLayoutVars>
          <dgm:bulletEnabled val="1"/>
        </dgm:presLayoutVars>
      </dgm:prSet>
      <dgm:spPr/>
      <dgm:t>
        <a:bodyPr/>
        <a:lstStyle/>
        <a:p>
          <a:endParaRPr lang="en-AU"/>
        </a:p>
      </dgm:t>
    </dgm:pt>
    <dgm:pt modelId="{FCB53AAC-7D6E-4080-B7DD-6F01DD52FAC1}" type="pres">
      <dgm:prSet presAssocID="{4E9F1DFB-7CD6-4ACC-88ED-D7AF24E30F07}" presName="accent_1" presStyleCnt="0"/>
      <dgm:spPr/>
    </dgm:pt>
    <dgm:pt modelId="{FA203D3B-067F-433A-8298-659B4CE3B9E1}" type="pres">
      <dgm:prSet presAssocID="{4E9F1DFB-7CD6-4ACC-88ED-D7AF24E30F07}" presName="accentRepeatNode" presStyleLbl="solidFgAcc1" presStyleIdx="0" presStyleCnt="4"/>
      <dgm:spPr>
        <a:ln>
          <a:solidFill>
            <a:schemeClr val="accent6">
              <a:lumMod val="75000"/>
            </a:schemeClr>
          </a:solidFill>
        </a:ln>
      </dgm:spPr>
    </dgm:pt>
    <dgm:pt modelId="{E1EE1C4B-8613-41BB-A80F-014D19EADE53}" type="pres">
      <dgm:prSet presAssocID="{1A662AD1-5417-4A49-A869-CBD5D388CD72}" presName="text_2" presStyleLbl="node1" presStyleIdx="1" presStyleCnt="4">
        <dgm:presLayoutVars>
          <dgm:bulletEnabled val="1"/>
        </dgm:presLayoutVars>
      </dgm:prSet>
      <dgm:spPr/>
      <dgm:t>
        <a:bodyPr/>
        <a:lstStyle/>
        <a:p>
          <a:endParaRPr lang="en-AU"/>
        </a:p>
      </dgm:t>
    </dgm:pt>
    <dgm:pt modelId="{BE044E04-F84C-49BF-B72C-B8F8B4444727}" type="pres">
      <dgm:prSet presAssocID="{1A662AD1-5417-4A49-A869-CBD5D388CD72}" presName="accent_2" presStyleCnt="0"/>
      <dgm:spPr/>
    </dgm:pt>
    <dgm:pt modelId="{8FDBDF20-DE2F-4FA3-A117-B64DFA3DE5CA}" type="pres">
      <dgm:prSet presAssocID="{1A662AD1-5417-4A49-A869-CBD5D388CD72}" presName="accentRepeatNode" presStyleLbl="solidFgAcc1" presStyleIdx="1" presStyleCnt="4"/>
      <dgm:spPr>
        <a:solidFill>
          <a:schemeClr val="bg1"/>
        </a:solidFill>
        <a:ln>
          <a:solidFill>
            <a:srgbClr val="F68222"/>
          </a:solidFill>
        </a:ln>
      </dgm:spPr>
    </dgm:pt>
    <dgm:pt modelId="{A53121F4-2312-41EB-BF12-C533AFF743CD}" type="pres">
      <dgm:prSet presAssocID="{482D609B-5ABA-4E72-9759-AB1B738F17E5}" presName="text_3" presStyleLbl="node1" presStyleIdx="2" presStyleCnt="4">
        <dgm:presLayoutVars>
          <dgm:bulletEnabled val="1"/>
        </dgm:presLayoutVars>
      </dgm:prSet>
      <dgm:spPr/>
      <dgm:t>
        <a:bodyPr/>
        <a:lstStyle/>
        <a:p>
          <a:endParaRPr lang="en-AU"/>
        </a:p>
      </dgm:t>
    </dgm:pt>
    <dgm:pt modelId="{0AA9B718-CDFD-4B7D-9981-9D250B7013AE}" type="pres">
      <dgm:prSet presAssocID="{482D609B-5ABA-4E72-9759-AB1B738F17E5}" presName="accent_3" presStyleCnt="0"/>
      <dgm:spPr/>
    </dgm:pt>
    <dgm:pt modelId="{79AB69EC-82CD-4A34-9E89-4FAE3D6E07E7}" type="pres">
      <dgm:prSet presAssocID="{482D609B-5ABA-4E72-9759-AB1B738F17E5}" presName="accentRepeatNode" presStyleLbl="solidFgAcc1" presStyleIdx="2" presStyleCnt="4"/>
      <dgm:spPr>
        <a:solidFill>
          <a:schemeClr val="bg1"/>
        </a:solidFill>
        <a:ln>
          <a:solidFill>
            <a:srgbClr val="F68222"/>
          </a:solidFill>
        </a:ln>
      </dgm:spPr>
    </dgm:pt>
    <dgm:pt modelId="{3ADC0805-47E9-4B15-982F-8C7FD047719D}" type="pres">
      <dgm:prSet presAssocID="{2D316D31-FA90-4FFB-B778-95048A917F33}" presName="text_4" presStyleLbl="node1" presStyleIdx="3" presStyleCnt="4">
        <dgm:presLayoutVars>
          <dgm:bulletEnabled val="1"/>
        </dgm:presLayoutVars>
      </dgm:prSet>
      <dgm:spPr/>
      <dgm:t>
        <a:bodyPr/>
        <a:lstStyle/>
        <a:p>
          <a:endParaRPr lang="en-AU"/>
        </a:p>
      </dgm:t>
    </dgm:pt>
    <dgm:pt modelId="{3E0A3F8B-6F2C-43E6-9FB0-B77CF5DDD7B4}" type="pres">
      <dgm:prSet presAssocID="{2D316D31-FA90-4FFB-B778-95048A917F33}" presName="accent_4" presStyleCnt="0"/>
      <dgm:spPr/>
    </dgm:pt>
    <dgm:pt modelId="{2E4006EA-DC74-4A0F-962C-CB3E87658E07}" type="pres">
      <dgm:prSet presAssocID="{2D316D31-FA90-4FFB-B778-95048A917F33}" presName="accentRepeatNode" presStyleLbl="solidFgAcc1" presStyleIdx="3" presStyleCnt="4"/>
      <dgm:spPr>
        <a:ln>
          <a:solidFill>
            <a:srgbClr val="F68222"/>
          </a:solidFill>
        </a:ln>
      </dgm:spPr>
    </dgm:pt>
  </dgm:ptLst>
  <dgm:cxnLst>
    <dgm:cxn modelId="{1420906D-5ADD-48E7-AD24-AF940652DD44}" srcId="{B8AE51B0-C8D6-462E-972F-CFFCDB463365}" destId="{482D609B-5ABA-4E72-9759-AB1B738F17E5}" srcOrd="2" destOrd="0" parTransId="{8C1374D4-0680-4E35-8EC1-DD9B2FBF2CC1}" sibTransId="{D9DF4C4F-CDAB-40E5-A1E3-4A7A367CE87D}"/>
    <dgm:cxn modelId="{3FF65149-F8DD-4285-BCE2-2460AA7D3ACD}" type="presOf" srcId="{2D316D31-FA90-4FFB-B778-95048A917F33}" destId="{3ADC0805-47E9-4B15-982F-8C7FD047719D}" srcOrd="0" destOrd="0" presId="urn:microsoft.com/office/officeart/2008/layout/VerticalCurvedList"/>
    <dgm:cxn modelId="{FF4797D5-F992-457F-B925-38A45F031FCA}" srcId="{B8AE51B0-C8D6-462E-972F-CFFCDB463365}" destId="{1A662AD1-5417-4A49-A869-CBD5D388CD72}" srcOrd="1" destOrd="0" parTransId="{7C71FFD6-5E85-486B-8D08-2C1F358CC46E}" sibTransId="{1A6D7E3D-8D4F-48BD-BA2D-3A7AC42BB8AF}"/>
    <dgm:cxn modelId="{B4E6EEE5-5537-43E1-8D8B-67721F46A15F}" type="presOf" srcId="{BC24D883-3A75-4690-8376-6FDA6328798B}" destId="{DDC02B83-D062-4612-8C24-52296A01E8BB}" srcOrd="0" destOrd="0" presId="urn:microsoft.com/office/officeart/2008/layout/VerticalCurvedList"/>
    <dgm:cxn modelId="{9A297717-D361-489C-B20D-69FB60236F5B}" type="presOf" srcId="{4E9F1DFB-7CD6-4ACC-88ED-D7AF24E30F07}" destId="{6D00E3F2-410A-4D46-AAFC-3F9D1B8BFC82}" srcOrd="0" destOrd="0" presId="urn:microsoft.com/office/officeart/2008/layout/VerticalCurvedList"/>
    <dgm:cxn modelId="{F8BAC7BA-CEAA-448A-8BA5-E9B3321AEA7A}" srcId="{B8AE51B0-C8D6-462E-972F-CFFCDB463365}" destId="{4E9F1DFB-7CD6-4ACC-88ED-D7AF24E30F07}" srcOrd="0" destOrd="0" parTransId="{0DFD98CC-2852-4A80-856A-4294238A7215}" sibTransId="{BC24D883-3A75-4690-8376-6FDA6328798B}"/>
    <dgm:cxn modelId="{4ED51DB9-7531-459A-9A9D-48046DC1804D}" type="presOf" srcId="{B8AE51B0-C8D6-462E-972F-CFFCDB463365}" destId="{93BAD956-6533-468F-BCB6-E7A144C4AAA8}" srcOrd="0" destOrd="0" presId="urn:microsoft.com/office/officeart/2008/layout/VerticalCurvedList"/>
    <dgm:cxn modelId="{3A181232-86EF-4ADA-90A2-960B3992FC46}" srcId="{B8AE51B0-C8D6-462E-972F-CFFCDB463365}" destId="{2D316D31-FA90-4FFB-B778-95048A917F33}" srcOrd="3" destOrd="0" parTransId="{DB520006-4134-436F-9173-F7657E625FB8}" sibTransId="{D0055EB4-DBB5-4547-B1D5-46296EEC92EE}"/>
    <dgm:cxn modelId="{BF9F4F60-C625-40F8-BFDF-02742333E48A}" type="presOf" srcId="{482D609B-5ABA-4E72-9759-AB1B738F17E5}" destId="{A53121F4-2312-41EB-BF12-C533AFF743CD}" srcOrd="0" destOrd="0" presId="urn:microsoft.com/office/officeart/2008/layout/VerticalCurvedList"/>
    <dgm:cxn modelId="{24719659-ADF7-4986-9653-FB312F555407}" type="presOf" srcId="{1A662AD1-5417-4A49-A869-CBD5D388CD72}" destId="{E1EE1C4B-8613-41BB-A80F-014D19EADE53}" srcOrd="0" destOrd="0" presId="urn:microsoft.com/office/officeart/2008/layout/VerticalCurvedList"/>
    <dgm:cxn modelId="{CA03D165-2952-4E0D-B96B-01103C567031}" type="presParOf" srcId="{93BAD956-6533-468F-BCB6-E7A144C4AAA8}" destId="{838541EB-8438-41A5-A0F9-5EF3D20F43C7}" srcOrd="0" destOrd="0" presId="urn:microsoft.com/office/officeart/2008/layout/VerticalCurvedList"/>
    <dgm:cxn modelId="{5916CC79-3359-4DCA-B3BB-2007C8A4003F}" type="presParOf" srcId="{838541EB-8438-41A5-A0F9-5EF3D20F43C7}" destId="{BEDBED5A-EF4C-435C-9005-3513A9513183}" srcOrd="0" destOrd="0" presId="urn:microsoft.com/office/officeart/2008/layout/VerticalCurvedList"/>
    <dgm:cxn modelId="{E0D49092-5A7F-4616-8F15-CAF374FD6B73}" type="presParOf" srcId="{BEDBED5A-EF4C-435C-9005-3513A9513183}" destId="{FF2AE45A-A48B-4F1A-A477-D4C3C8CDF5EC}" srcOrd="0" destOrd="0" presId="urn:microsoft.com/office/officeart/2008/layout/VerticalCurvedList"/>
    <dgm:cxn modelId="{A0C3ADCE-3988-43DF-A222-9CA9DCBE75D1}" type="presParOf" srcId="{BEDBED5A-EF4C-435C-9005-3513A9513183}" destId="{DDC02B83-D062-4612-8C24-52296A01E8BB}" srcOrd="1" destOrd="0" presId="urn:microsoft.com/office/officeart/2008/layout/VerticalCurvedList"/>
    <dgm:cxn modelId="{19249E8B-701E-4C05-AC4D-5EA59C0D2336}" type="presParOf" srcId="{BEDBED5A-EF4C-435C-9005-3513A9513183}" destId="{778D08BD-A064-4083-93B7-338682D5BE14}" srcOrd="2" destOrd="0" presId="urn:microsoft.com/office/officeart/2008/layout/VerticalCurvedList"/>
    <dgm:cxn modelId="{4018BF24-0251-4CC9-9EA7-9C1B3AEAD001}" type="presParOf" srcId="{BEDBED5A-EF4C-435C-9005-3513A9513183}" destId="{549A546B-2462-4910-9D6A-96CCBDE730D7}" srcOrd="3" destOrd="0" presId="urn:microsoft.com/office/officeart/2008/layout/VerticalCurvedList"/>
    <dgm:cxn modelId="{DDFBEA8B-01F7-4D65-8B32-AC976D610794}" type="presParOf" srcId="{838541EB-8438-41A5-A0F9-5EF3D20F43C7}" destId="{6D00E3F2-410A-4D46-AAFC-3F9D1B8BFC82}" srcOrd="1" destOrd="0" presId="urn:microsoft.com/office/officeart/2008/layout/VerticalCurvedList"/>
    <dgm:cxn modelId="{8D2CBC8F-4C1A-4FAD-A5D1-F068D498D926}" type="presParOf" srcId="{838541EB-8438-41A5-A0F9-5EF3D20F43C7}" destId="{FCB53AAC-7D6E-4080-B7DD-6F01DD52FAC1}" srcOrd="2" destOrd="0" presId="urn:microsoft.com/office/officeart/2008/layout/VerticalCurvedList"/>
    <dgm:cxn modelId="{2E8D1CC9-0764-471F-A98D-44D871CC1A0C}" type="presParOf" srcId="{FCB53AAC-7D6E-4080-B7DD-6F01DD52FAC1}" destId="{FA203D3B-067F-433A-8298-659B4CE3B9E1}" srcOrd="0" destOrd="0" presId="urn:microsoft.com/office/officeart/2008/layout/VerticalCurvedList"/>
    <dgm:cxn modelId="{10E83816-E46A-43B8-8EE1-E53051E95132}" type="presParOf" srcId="{838541EB-8438-41A5-A0F9-5EF3D20F43C7}" destId="{E1EE1C4B-8613-41BB-A80F-014D19EADE53}" srcOrd="3" destOrd="0" presId="urn:microsoft.com/office/officeart/2008/layout/VerticalCurvedList"/>
    <dgm:cxn modelId="{12DE8A88-F809-4959-8129-ACFB5962A344}" type="presParOf" srcId="{838541EB-8438-41A5-A0F9-5EF3D20F43C7}" destId="{BE044E04-F84C-49BF-B72C-B8F8B4444727}" srcOrd="4" destOrd="0" presId="urn:microsoft.com/office/officeart/2008/layout/VerticalCurvedList"/>
    <dgm:cxn modelId="{FE5EDDCB-F155-43EE-ADA2-3BF85C814590}" type="presParOf" srcId="{BE044E04-F84C-49BF-B72C-B8F8B4444727}" destId="{8FDBDF20-DE2F-4FA3-A117-B64DFA3DE5CA}" srcOrd="0" destOrd="0" presId="urn:microsoft.com/office/officeart/2008/layout/VerticalCurvedList"/>
    <dgm:cxn modelId="{2350DCC8-8F96-4B8A-87A0-70B8B4E26EBF}" type="presParOf" srcId="{838541EB-8438-41A5-A0F9-5EF3D20F43C7}" destId="{A53121F4-2312-41EB-BF12-C533AFF743CD}" srcOrd="5" destOrd="0" presId="urn:microsoft.com/office/officeart/2008/layout/VerticalCurvedList"/>
    <dgm:cxn modelId="{B126D938-692F-4411-A334-2594B382B667}" type="presParOf" srcId="{838541EB-8438-41A5-A0F9-5EF3D20F43C7}" destId="{0AA9B718-CDFD-4B7D-9981-9D250B7013AE}" srcOrd="6" destOrd="0" presId="urn:microsoft.com/office/officeart/2008/layout/VerticalCurvedList"/>
    <dgm:cxn modelId="{70AB1734-70DF-4856-85C2-5432ED8565AB}" type="presParOf" srcId="{0AA9B718-CDFD-4B7D-9981-9D250B7013AE}" destId="{79AB69EC-82CD-4A34-9E89-4FAE3D6E07E7}" srcOrd="0" destOrd="0" presId="urn:microsoft.com/office/officeart/2008/layout/VerticalCurvedList"/>
    <dgm:cxn modelId="{90B05A52-41CE-4C48-95F1-B970103743E4}" type="presParOf" srcId="{838541EB-8438-41A5-A0F9-5EF3D20F43C7}" destId="{3ADC0805-47E9-4B15-982F-8C7FD047719D}" srcOrd="7" destOrd="0" presId="urn:microsoft.com/office/officeart/2008/layout/VerticalCurvedList"/>
    <dgm:cxn modelId="{BA73DB40-68ED-4A37-B33B-8321F7AA4A09}" type="presParOf" srcId="{838541EB-8438-41A5-A0F9-5EF3D20F43C7}" destId="{3E0A3F8B-6F2C-43E6-9FB0-B77CF5DDD7B4}" srcOrd="8" destOrd="0" presId="urn:microsoft.com/office/officeart/2008/layout/VerticalCurvedList"/>
    <dgm:cxn modelId="{9B551A36-4743-47C4-BB9B-C5B6AB31BA15}" type="presParOf" srcId="{3E0A3F8B-6F2C-43E6-9FB0-B77CF5DDD7B4}" destId="{2E4006EA-DC74-4A0F-962C-CB3E87658E0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657914-D167-4B9C-A6C8-925E1670EA95}">
      <dsp:nvSpPr>
        <dsp:cNvPr id="0" name=""/>
        <dsp:cNvSpPr/>
      </dsp:nvSpPr>
      <dsp:spPr>
        <a:xfrm>
          <a:off x="-4280519" y="-656699"/>
          <a:ext cx="5100025" cy="5100025"/>
        </a:xfrm>
        <a:prstGeom prst="blockArc">
          <a:avLst>
            <a:gd name="adj1" fmla="val 18900000"/>
            <a:gd name="adj2" fmla="val 2700000"/>
            <a:gd name="adj3" fmla="val 424"/>
          </a:avLst>
        </a:prstGeom>
        <a:noFill/>
        <a:ln w="25400" cap="flat" cmpd="sng" algn="ctr">
          <a:solidFill>
            <a:srgbClr val="F7994B"/>
          </a:solidFill>
          <a:prstDash val="solid"/>
        </a:ln>
        <a:effectLst/>
      </dsp:spPr>
      <dsp:style>
        <a:lnRef idx="2">
          <a:scrgbClr r="0" g="0" b="0"/>
        </a:lnRef>
        <a:fillRef idx="0">
          <a:scrgbClr r="0" g="0" b="0"/>
        </a:fillRef>
        <a:effectRef idx="0">
          <a:scrgbClr r="0" g="0" b="0"/>
        </a:effectRef>
        <a:fontRef idx="minor"/>
      </dsp:style>
    </dsp:sp>
    <dsp:sp modelId="{59ADB849-BA44-4208-86F5-860C0CA27A46}">
      <dsp:nvSpPr>
        <dsp:cNvPr id="0" name=""/>
        <dsp:cNvSpPr/>
      </dsp:nvSpPr>
      <dsp:spPr>
        <a:xfrm>
          <a:off x="429338" y="291115"/>
          <a:ext cx="6312880" cy="582534"/>
        </a:xfrm>
        <a:prstGeom prst="rect">
          <a:avLst/>
        </a:prstGeom>
        <a:solidFill>
          <a:schemeClr val="accent6">
            <a:lumMod val="75000"/>
          </a:schemeClr>
        </a:soli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462387" tIns="45720" rIns="45720" bIns="45720" numCol="1" spcCol="1270" anchor="ctr" anchorCtr="0">
          <a:noAutofit/>
        </a:bodyPr>
        <a:lstStyle/>
        <a:p>
          <a:pPr lvl="0" algn="l" defTabSz="800100">
            <a:lnSpc>
              <a:spcPct val="90000"/>
            </a:lnSpc>
            <a:spcBef>
              <a:spcPct val="0"/>
            </a:spcBef>
            <a:spcAft>
              <a:spcPct val="35000"/>
            </a:spcAft>
          </a:pPr>
          <a:r>
            <a:rPr lang="en-AU" altLang="en-US" sz="1800" kern="1200" dirty="0">
              <a:solidFill>
                <a:schemeClr val="bg1"/>
              </a:solidFill>
            </a:rPr>
            <a:t>WHS Act S19 Primary duty of care</a:t>
          </a:r>
          <a:endParaRPr lang="en-AU" sz="1800" kern="1200" dirty="0">
            <a:solidFill>
              <a:schemeClr val="bg1"/>
            </a:solidFill>
          </a:endParaRPr>
        </a:p>
      </dsp:txBody>
      <dsp:txXfrm>
        <a:off x="429338" y="291115"/>
        <a:ext cx="6312880" cy="582534"/>
      </dsp:txXfrm>
    </dsp:sp>
    <dsp:sp modelId="{78574CC0-EA3E-4493-A7CF-3A5ACF158F64}">
      <dsp:nvSpPr>
        <dsp:cNvPr id="0" name=""/>
        <dsp:cNvSpPr/>
      </dsp:nvSpPr>
      <dsp:spPr>
        <a:xfrm>
          <a:off x="65254" y="218298"/>
          <a:ext cx="728168" cy="728168"/>
        </a:xfrm>
        <a:prstGeom prst="ellipse">
          <a:avLst/>
        </a:prstGeom>
        <a:solidFill>
          <a:schemeClr val="lt1">
            <a:hueOff val="0"/>
            <a:satOff val="0"/>
            <a:lumOff val="0"/>
            <a:alphaOff val="0"/>
          </a:schemeClr>
        </a:solidFill>
        <a:ln w="25400" cap="flat" cmpd="sng" algn="ctr">
          <a:solidFill>
            <a:srgbClr val="F68222"/>
          </a:solidFill>
          <a:prstDash val="solid"/>
        </a:ln>
        <a:effectLst/>
      </dsp:spPr>
      <dsp:style>
        <a:lnRef idx="2">
          <a:scrgbClr r="0" g="0" b="0"/>
        </a:lnRef>
        <a:fillRef idx="1">
          <a:scrgbClr r="0" g="0" b="0"/>
        </a:fillRef>
        <a:effectRef idx="0">
          <a:scrgbClr r="0" g="0" b="0"/>
        </a:effectRef>
        <a:fontRef idx="minor"/>
      </dsp:style>
    </dsp:sp>
    <dsp:sp modelId="{301A298E-F7F5-4377-8642-FF0EE207E2E3}">
      <dsp:nvSpPr>
        <dsp:cNvPr id="0" name=""/>
        <dsp:cNvSpPr/>
      </dsp:nvSpPr>
      <dsp:spPr>
        <a:xfrm>
          <a:off x="763318" y="1165069"/>
          <a:ext cx="5978900" cy="582534"/>
        </a:xfrm>
        <a:prstGeom prst="rect">
          <a:avLst/>
        </a:prstGeom>
        <a:solidFill>
          <a:srgbClr val="F684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387" tIns="60960" rIns="60960" bIns="60960" numCol="1" spcCol="1270" anchor="ctr" anchorCtr="0">
          <a:noAutofit/>
        </a:bodyPr>
        <a:lstStyle/>
        <a:p>
          <a:pPr lvl="0" algn="l" defTabSz="1066800">
            <a:lnSpc>
              <a:spcPct val="90000"/>
            </a:lnSpc>
            <a:spcBef>
              <a:spcPct val="0"/>
            </a:spcBef>
            <a:spcAft>
              <a:spcPct val="35000"/>
            </a:spcAft>
          </a:pPr>
          <a:r>
            <a:rPr lang="en-AU" altLang="en-US" sz="2400" kern="1200" dirty="0"/>
            <a:t>WHS Act S21 Management or control of fixtures, fitting or plant at workplace </a:t>
          </a:r>
          <a:endParaRPr lang="en-AU" sz="2400" kern="1200" dirty="0"/>
        </a:p>
      </dsp:txBody>
      <dsp:txXfrm>
        <a:off x="763318" y="1165069"/>
        <a:ext cx="5978900" cy="582534"/>
      </dsp:txXfrm>
    </dsp:sp>
    <dsp:sp modelId="{9F8FE096-04BD-478A-8991-87B890452797}">
      <dsp:nvSpPr>
        <dsp:cNvPr id="0" name=""/>
        <dsp:cNvSpPr/>
      </dsp:nvSpPr>
      <dsp:spPr>
        <a:xfrm>
          <a:off x="399234" y="1092252"/>
          <a:ext cx="728168" cy="728168"/>
        </a:xfrm>
        <a:prstGeom prst="ellipse">
          <a:avLst/>
        </a:prstGeom>
        <a:solidFill>
          <a:schemeClr val="lt1">
            <a:hueOff val="0"/>
            <a:satOff val="0"/>
            <a:lumOff val="0"/>
            <a:alphaOff val="0"/>
          </a:schemeClr>
        </a:solidFill>
        <a:ln w="25400" cap="flat" cmpd="sng" algn="ctr">
          <a:solidFill>
            <a:srgbClr val="F68222"/>
          </a:solidFill>
          <a:prstDash val="solid"/>
        </a:ln>
        <a:effectLst/>
      </dsp:spPr>
      <dsp:style>
        <a:lnRef idx="2">
          <a:scrgbClr r="0" g="0" b="0"/>
        </a:lnRef>
        <a:fillRef idx="1">
          <a:scrgbClr r="0" g="0" b="0"/>
        </a:fillRef>
        <a:effectRef idx="0">
          <a:scrgbClr r="0" g="0" b="0"/>
        </a:effectRef>
        <a:fontRef idx="minor"/>
      </dsp:style>
    </dsp:sp>
    <dsp:sp modelId="{EAA8CB72-AD51-4B48-8112-CA5CE60556F5}">
      <dsp:nvSpPr>
        <dsp:cNvPr id="0" name=""/>
        <dsp:cNvSpPr/>
      </dsp:nvSpPr>
      <dsp:spPr>
        <a:xfrm>
          <a:off x="763318" y="2039022"/>
          <a:ext cx="5978900" cy="582534"/>
        </a:xfrm>
        <a:prstGeom prst="rect">
          <a:avLst/>
        </a:prstGeom>
        <a:solidFill>
          <a:srgbClr val="F6903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387" tIns="60960" rIns="60960" bIns="6096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endParaRPr lang="en-AU" altLang="en-US" sz="2400" kern="1200" dirty="0"/>
        </a:p>
        <a:p>
          <a:pPr marL="0" marR="0" lvl="0" indent="0" algn="l" defTabSz="914400" eaLnBrk="1" fontAlgn="auto" latinLnBrk="0" hangingPunct="1">
            <a:lnSpc>
              <a:spcPct val="100000"/>
            </a:lnSpc>
            <a:spcBef>
              <a:spcPct val="0"/>
            </a:spcBef>
            <a:spcAft>
              <a:spcPts val="0"/>
            </a:spcAft>
            <a:buClrTx/>
            <a:buSzTx/>
            <a:buFontTx/>
            <a:buNone/>
            <a:tabLst/>
            <a:defRPr/>
          </a:pPr>
          <a:r>
            <a:rPr lang="en-AU" altLang="en-US" sz="2400" kern="1200" dirty="0"/>
            <a:t>WHS </a:t>
          </a:r>
          <a:r>
            <a:rPr lang="en-AU" altLang="en-US" sz="2400" kern="1200" dirty="0" err="1"/>
            <a:t>Regs</a:t>
          </a:r>
          <a:r>
            <a:rPr lang="en-AU" altLang="en-US" sz="2400" kern="1200" dirty="0"/>
            <a:t> 40 General workplace facilities</a:t>
          </a:r>
          <a:endParaRPr lang="en-AU" sz="2400" kern="1200" dirty="0"/>
        </a:p>
        <a:p>
          <a:pPr marL="0" lvl="0" algn="l" defTabSz="1066800">
            <a:lnSpc>
              <a:spcPct val="90000"/>
            </a:lnSpc>
            <a:spcBef>
              <a:spcPct val="0"/>
            </a:spcBef>
            <a:spcAft>
              <a:spcPct val="35000"/>
            </a:spcAft>
            <a:buNone/>
          </a:pPr>
          <a:endParaRPr lang="en-AU" altLang="en-US" sz="3600" kern="1200" dirty="0"/>
        </a:p>
      </dsp:txBody>
      <dsp:txXfrm>
        <a:off x="763318" y="2039022"/>
        <a:ext cx="5978900" cy="582534"/>
      </dsp:txXfrm>
    </dsp:sp>
    <dsp:sp modelId="{53230629-8533-4E99-BDAF-CDB077970CE7}">
      <dsp:nvSpPr>
        <dsp:cNvPr id="0" name=""/>
        <dsp:cNvSpPr/>
      </dsp:nvSpPr>
      <dsp:spPr>
        <a:xfrm>
          <a:off x="399234" y="1966205"/>
          <a:ext cx="728168" cy="728168"/>
        </a:xfrm>
        <a:prstGeom prst="ellipse">
          <a:avLst/>
        </a:prstGeom>
        <a:solidFill>
          <a:schemeClr val="lt1">
            <a:hueOff val="0"/>
            <a:satOff val="0"/>
            <a:lumOff val="0"/>
            <a:alphaOff val="0"/>
          </a:schemeClr>
        </a:solidFill>
        <a:ln w="25400" cap="flat" cmpd="sng" algn="ctr">
          <a:solidFill>
            <a:srgbClr val="F7994B"/>
          </a:solidFill>
          <a:prstDash val="solid"/>
        </a:ln>
        <a:effectLst/>
      </dsp:spPr>
      <dsp:style>
        <a:lnRef idx="2">
          <a:scrgbClr r="0" g="0" b="0"/>
        </a:lnRef>
        <a:fillRef idx="1">
          <a:scrgbClr r="0" g="0" b="0"/>
        </a:fillRef>
        <a:effectRef idx="0">
          <a:scrgbClr r="0" g="0" b="0"/>
        </a:effectRef>
        <a:fontRef idx="minor"/>
      </dsp:style>
    </dsp:sp>
    <dsp:sp modelId="{B04B3B56-0ED6-402C-87EC-5EF77B5DE851}">
      <dsp:nvSpPr>
        <dsp:cNvPr id="0" name=""/>
        <dsp:cNvSpPr/>
      </dsp:nvSpPr>
      <dsp:spPr>
        <a:xfrm>
          <a:off x="429338" y="2912975"/>
          <a:ext cx="6312880" cy="582534"/>
        </a:xfrm>
        <a:prstGeom prst="rect">
          <a:avLst/>
        </a:prstGeom>
        <a:solidFill>
          <a:srgbClr val="F8A45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387" tIns="45720" rIns="45720" bIns="45720" numCol="1" spcCol="1270" anchor="ctr" anchorCtr="0">
          <a:noAutofit/>
        </a:bodyPr>
        <a:lstStyle/>
        <a:p>
          <a:pPr lvl="0" algn="l" defTabSz="800100">
            <a:lnSpc>
              <a:spcPct val="90000"/>
            </a:lnSpc>
            <a:spcBef>
              <a:spcPct val="0"/>
            </a:spcBef>
            <a:spcAft>
              <a:spcPct val="35000"/>
            </a:spcAft>
          </a:pPr>
          <a:r>
            <a:rPr lang="en-AU" altLang="en-US" sz="1800" kern="1200" dirty="0"/>
            <a:t>Managing the work environment and facilities COP 2011</a:t>
          </a:r>
          <a:endParaRPr lang="en-AU" sz="1800" kern="1200" dirty="0"/>
        </a:p>
      </dsp:txBody>
      <dsp:txXfrm>
        <a:off x="429338" y="2912975"/>
        <a:ext cx="6312880" cy="582534"/>
      </dsp:txXfrm>
    </dsp:sp>
    <dsp:sp modelId="{01D37890-CA2D-43D8-B734-DC78335C860F}">
      <dsp:nvSpPr>
        <dsp:cNvPr id="0" name=""/>
        <dsp:cNvSpPr/>
      </dsp:nvSpPr>
      <dsp:spPr>
        <a:xfrm>
          <a:off x="65254" y="2840158"/>
          <a:ext cx="728168" cy="728168"/>
        </a:xfrm>
        <a:prstGeom prst="ellipse">
          <a:avLst/>
        </a:prstGeom>
        <a:solidFill>
          <a:schemeClr val="lt1">
            <a:hueOff val="0"/>
            <a:satOff val="0"/>
            <a:lumOff val="0"/>
            <a:alphaOff val="0"/>
          </a:schemeClr>
        </a:solidFill>
        <a:ln w="25400" cap="flat" cmpd="sng" algn="ctr">
          <a:solidFill>
            <a:srgbClr val="F7994B"/>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A1D1C5-B33A-4531-85F3-7769F4343C44}">
      <dsp:nvSpPr>
        <dsp:cNvPr id="0" name=""/>
        <dsp:cNvSpPr/>
      </dsp:nvSpPr>
      <dsp:spPr>
        <a:xfrm>
          <a:off x="0" y="0"/>
          <a:ext cx="5942498" cy="737288"/>
        </a:xfrm>
        <a:prstGeom prst="roundRect">
          <a:avLst>
            <a:gd name="adj" fmla="val 10000"/>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AU" sz="2800" b="0" kern="1200" dirty="0"/>
            <a:t>Slip</a:t>
          </a:r>
          <a:endParaRPr lang="en-AU" sz="3400" b="0" kern="1200" dirty="0"/>
        </a:p>
      </dsp:txBody>
      <dsp:txXfrm>
        <a:off x="1262228" y="0"/>
        <a:ext cx="4680270" cy="737288"/>
      </dsp:txXfrm>
    </dsp:sp>
    <dsp:sp modelId="{F3734C2D-312D-496A-A4EF-A037931D37EF}">
      <dsp:nvSpPr>
        <dsp:cNvPr id="0" name=""/>
        <dsp:cNvSpPr/>
      </dsp:nvSpPr>
      <dsp:spPr>
        <a:xfrm>
          <a:off x="73728" y="73728"/>
          <a:ext cx="1188499" cy="589830"/>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35CE46-6248-46BC-A9E5-FC9190F83AF7}">
      <dsp:nvSpPr>
        <dsp:cNvPr id="0" name=""/>
        <dsp:cNvSpPr/>
      </dsp:nvSpPr>
      <dsp:spPr>
        <a:xfrm>
          <a:off x="0" y="811017"/>
          <a:ext cx="5942498" cy="737288"/>
        </a:xfrm>
        <a:prstGeom prst="roundRect">
          <a:avLst>
            <a:gd name="adj" fmla="val 10000"/>
          </a:avLst>
        </a:prstGeom>
        <a:solidFill>
          <a:srgbClr val="B0540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AU" sz="2800" kern="1200" dirty="0"/>
            <a:t>Trip</a:t>
          </a:r>
          <a:endParaRPr lang="en-AU" sz="3400" kern="1200" dirty="0"/>
        </a:p>
      </dsp:txBody>
      <dsp:txXfrm>
        <a:off x="1262228" y="811017"/>
        <a:ext cx="4680270" cy="737288"/>
      </dsp:txXfrm>
    </dsp:sp>
    <dsp:sp modelId="{C6CAE656-43C0-4863-91A9-83C0D7CB389F}">
      <dsp:nvSpPr>
        <dsp:cNvPr id="0" name=""/>
        <dsp:cNvSpPr/>
      </dsp:nvSpPr>
      <dsp:spPr>
        <a:xfrm>
          <a:off x="73728" y="884746"/>
          <a:ext cx="1188499" cy="589830"/>
        </a:xfrm>
        <a:prstGeom prst="roundRect">
          <a:avLst>
            <a:gd name="adj" fmla="val 10000"/>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915581-DE1C-429A-8048-B7B795F05139}">
      <dsp:nvSpPr>
        <dsp:cNvPr id="0" name=""/>
        <dsp:cNvSpPr/>
      </dsp:nvSpPr>
      <dsp:spPr>
        <a:xfrm>
          <a:off x="0" y="1622034"/>
          <a:ext cx="5942498" cy="737288"/>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AU" sz="2800" kern="1200" dirty="0"/>
            <a:t>Misstep</a:t>
          </a:r>
          <a:endParaRPr lang="en-AU" sz="3400" kern="1200" dirty="0"/>
        </a:p>
      </dsp:txBody>
      <dsp:txXfrm>
        <a:off x="1262228" y="1622034"/>
        <a:ext cx="4680270" cy="737288"/>
      </dsp:txXfrm>
    </dsp:sp>
    <dsp:sp modelId="{DA54AA13-FB7D-4709-BA67-7EB2DD485C23}">
      <dsp:nvSpPr>
        <dsp:cNvPr id="0" name=""/>
        <dsp:cNvSpPr/>
      </dsp:nvSpPr>
      <dsp:spPr>
        <a:xfrm>
          <a:off x="73728" y="1695763"/>
          <a:ext cx="1188499" cy="589830"/>
        </a:xfrm>
        <a:prstGeom prst="roundRect">
          <a:avLst>
            <a:gd name="adj" fmla="val 10000"/>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CD15BE0-8660-4165-ABA1-6EB9B453D7D1}">
      <dsp:nvSpPr>
        <dsp:cNvPr id="0" name=""/>
        <dsp:cNvSpPr/>
      </dsp:nvSpPr>
      <dsp:spPr>
        <a:xfrm>
          <a:off x="0" y="2433051"/>
          <a:ext cx="5942498" cy="737288"/>
        </a:xfrm>
        <a:prstGeom prst="roundRect">
          <a:avLst>
            <a:gd name="adj" fmla="val 10000"/>
          </a:avLst>
        </a:prstGeom>
        <a:solidFill>
          <a:srgbClr val="F6822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AU" sz="2800" kern="1200" dirty="0"/>
            <a:t>Near other hazards</a:t>
          </a:r>
        </a:p>
      </dsp:txBody>
      <dsp:txXfrm>
        <a:off x="1262228" y="2433051"/>
        <a:ext cx="4680270" cy="737288"/>
      </dsp:txXfrm>
    </dsp:sp>
    <dsp:sp modelId="{A27C3B1A-30E4-479E-B9C1-F0F7F0FB9E58}">
      <dsp:nvSpPr>
        <dsp:cNvPr id="0" name=""/>
        <dsp:cNvSpPr/>
      </dsp:nvSpPr>
      <dsp:spPr>
        <a:xfrm>
          <a:off x="73728" y="2506780"/>
          <a:ext cx="1188499" cy="589830"/>
        </a:xfrm>
        <a:prstGeom prst="roundRect">
          <a:avLst>
            <a:gd name="adj" fmla="val 10000"/>
          </a:avLst>
        </a:prstGeom>
        <a:blipFill rotWithShape="1">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C221F58-2E8D-40DE-A2B0-B98404C5633B}">
      <dsp:nvSpPr>
        <dsp:cNvPr id="0" name=""/>
        <dsp:cNvSpPr/>
      </dsp:nvSpPr>
      <dsp:spPr>
        <a:xfrm>
          <a:off x="0" y="3244069"/>
          <a:ext cx="5942498" cy="737288"/>
        </a:xfrm>
        <a:prstGeom prst="roundRect">
          <a:avLst>
            <a:gd name="adj" fmla="val 10000"/>
          </a:avLst>
        </a:prstGeom>
        <a:solidFill>
          <a:srgbClr val="F7994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AU" sz="2800" kern="1200" dirty="0"/>
            <a:t>Slip or trip without falling</a:t>
          </a:r>
        </a:p>
      </dsp:txBody>
      <dsp:txXfrm>
        <a:off x="1262228" y="3244069"/>
        <a:ext cx="4680270" cy="737288"/>
      </dsp:txXfrm>
    </dsp:sp>
    <dsp:sp modelId="{D6F791E3-EBC5-4FB0-9249-772F281937D3}">
      <dsp:nvSpPr>
        <dsp:cNvPr id="0" name=""/>
        <dsp:cNvSpPr/>
      </dsp:nvSpPr>
      <dsp:spPr>
        <a:xfrm>
          <a:off x="73728" y="3317797"/>
          <a:ext cx="1188499" cy="589830"/>
        </a:xfrm>
        <a:prstGeom prst="roundRect">
          <a:avLst>
            <a:gd name="adj" fmla="val 10000"/>
          </a:avLst>
        </a:prstGeom>
        <a:blipFill rotWithShape="1">
          <a:blip xmlns:r="http://schemas.openxmlformats.org/officeDocument/2006/relationships" r:embed="rId5"/>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C02B83-D062-4612-8C24-52296A01E8BB}">
      <dsp:nvSpPr>
        <dsp:cNvPr id="0" name=""/>
        <dsp:cNvSpPr/>
      </dsp:nvSpPr>
      <dsp:spPr>
        <a:xfrm>
          <a:off x="-4152417" y="-637224"/>
          <a:ext cx="4947849" cy="4947849"/>
        </a:xfrm>
        <a:prstGeom prst="blockArc">
          <a:avLst>
            <a:gd name="adj1" fmla="val 18900000"/>
            <a:gd name="adj2" fmla="val 2700000"/>
            <a:gd name="adj3" fmla="val 437"/>
          </a:avLst>
        </a:prstGeom>
        <a:noFill/>
        <a:ln w="25400" cap="flat" cmpd="sng" algn="ctr">
          <a:solidFill>
            <a:schemeClr val="accent6">
              <a:lumMod val="75000"/>
            </a:schemeClr>
          </a:solidFill>
          <a:prstDash val="solid"/>
        </a:ln>
        <a:effectLst/>
      </dsp:spPr>
      <dsp:style>
        <a:lnRef idx="2">
          <a:scrgbClr r="0" g="0" b="0"/>
        </a:lnRef>
        <a:fillRef idx="0">
          <a:scrgbClr r="0" g="0" b="0"/>
        </a:fillRef>
        <a:effectRef idx="0">
          <a:scrgbClr r="0" g="0" b="0"/>
        </a:effectRef>
        <a:fontRef idx="minor"/>
      </dsp:style>
    </dsp:sp>
    <dsp:sp modelId="{6D00E3F2-410A-4D46-AAFC-3F9D1B8BFC82}">
      <dsp:nvSpPr>
        <dsp:cNvPr id="0" name=""/>
        <dsp:cNvSpPr/>
      </dsp:nvSpPr>
      <dsp:spPr>
        <a:xfrm>
          <a:off x="416769" y="282410"/>
          <a:ext cx="7077105" cy="565115"/>
        </a:xfrm>
        <a:prstGeom prst="rect">
          <a:avLst/>
        </a:prstGeom>
        <a:solidFill>
          <a:srgbClr val="B0540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8561" tIns="91440" rIns="91440" bIns="91440" numCol="1" spcCol="1270" anchor="ctr" anchorCtr="0">
          <a:noAutofit/>
        </a:bodyPr>
        <a:lstStyle/>
        <a:p>
          <a:pPr lvl="0" algn="l" defTabSz="1600200">
            <a:lnSpc>
              <a:spcPct val="90000"/>
            </a:lnSpc>
            <a:spcBef>
              <a:spcPct val="0"/>
            </a:spcBef>
            <a:spcAft>
              <a:spcPct val="35000"/>
            </a:spcAft>
          </a:pPr>
          <a:r>
            <a:rPr lang="en-AU" sz="3600" kern="1200" dirty="0"/>
            <a:t>MSD Resource sheet – Slips, trips &amp; falls </a:t>
          </a:r>
        </a:p>
      </dsp:txBody>
      <dsp:txXfrm>
        <a:off x="416769" y="282410"/>
        <a:ext cx="7077105" cy="565115"/>
      </dsp:txXfrm>
    </dsp:sp>
    <dsp:sp modelId="{FA203D3B-067F-433A-8298-659B4CE3B9E1}">
      <dsp:nvSpPr>
        <dsp:cNvPr id="0" name=""/>
        <dsp:cNvSpPr/>
      </dsp:nvSpPr>
      <dsp:spPr>
        <a:xfrm>
          <a:off x="63572" y="211771"/>
          <a:ext cx="706394" cy="706394"/>
        </a:xfrm>
        <a:prstGeom prst="ellipse">
          <a:avLst/>
        </a:prstGeom>
        <a:solidFill>
          <a:schemeClr val="lt1">
            <a:hueOff val="0"/>
            <a:satOff val="0"/>
            <a:lumOff val="0"/>
            <a:alphaOff val="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sp>
    <dsp:sp modelId="{E1EE1C4B-8613-41BB-A80F-014D19EADE53}">
      <dsp:nvSpPr>
        <dsp:cNvPr id="0" name=""/>
        <dsp:cNvSpPr/>
      </dsp:nvSpPr>
      <dsp:spPr>
        <a:xfrm>
          <a:off x="740763" y="1130231"/>
          <a:ext cx="6753112" cy="565115"/>
        </a:xfrm>
        <a:prstGeom prst="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8561" tIns="78740" rIns="78740" bIns="78740" numCol="1" spcCol="1270" anchor="ctr" anchorCtr="0">
          <a:noAutofit/>
        </a:bodyPr>
        <a:lstStyle/>
        <a:p>
          <a:pPr lvl="0" algn="l" defTabSz="1377950">
            <a:lnSpc>
              <a:spcPct val="90000"/>
            </a:lnSpc>
            <a:spcBef>
              <a:spcPct val="0"/>
            </a:spcBef>
            <a:spcAft>
              <a:spcPct val="35000"/>
            </a:spcAft>
          </a:pPr>
          <a:r>
            <a:rPr lang="en-AU" sz="3100" kern="1200" dirty="0"/>
            <a:t>STFAL checklists</a:t>
          </a:r>
        </a:p>
      </dsp:txBody>
      <dsp:txXfrm>
        <a:off x="740763" y="1130231"/>
        <a:ext cx="6753112" cy="565115"/>
      </dsp:txXfrm>
    </dsp:sp>
    <dsp:sp modelId="{8FDBDF20-DE2F-4FA3-A117-B64DFA3DE5CA}">
      <dsp:nvSpPr>
        <dsp:cNvPr id="0" name=""/>
        <dsp:cNvSpPr/>
      </dsp:nvSpPr>
      <dsp:spPr>
        <a:xfrm>
          <a:off x="387566" y="1059592"/>
          <a:ext cx="706394" cy="706394"/>
        </a:xfrm>
        <a:prstGeom prst="ellipse">
          <a:avLst/>
        </a:prstGeom>
        <a:solidFill>
          <a:schemeClr val="bg1"/>
        </a:solidFill>
        <a:ln w="25400" cap="flat" cmpd="sng" algn="ctr">
          <a:solidFill>
            <a:srgbClr val="F68222"/>
          </a:solidFill>
          <a:prstDash val="solid"/>
        </a:ln>
        <a:effectLst/>
      </dsp:spPr>
      <dsp:style>
        <a:lnRef idx="2">
          <a:scrgbClr r="0" g="0" b="0"/>
        </a:lnRef>
        <a:fillRef idx="1">
          <a:scrgbClr r="0" g="0" b="0"/>
        </a:fillRef>
        <a:effectRef idx="0">
          <a:scrgbClr r="0" g="0" b="0"/>
        </a:effectRef>
        <a:fontRef idx="minor"/>
      </dsp:style>
    </dsp:sp>
    <dsp:sp modelId="{A53121F4-2312-41EB-BF12-C533AFF743CD}">
      <dsp:nvSpPr>
        <dsp:cNvPr id="0" name=""/>
        <dsp:cNvSpPr/>
      </dsp:nvSpPr>
      <dsp:spPr>
        <a:xfrm>
          <a:off x="740763" y="1978052"/>
          <a:ext cx="6753112" cy="565115"/>
        </a:xfrm>
        <a:prstGeom prst="rect">
          <a:avLst/>
        </a:prstGeom>
        <a:solidFill>
          <a:srgbClr val="F6903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8561" tIns="78740" rIns="78740" bIns="78740" numCol="1" spcCol="1270" anchor="ctr" anchorCtr="0">
          <a:noAutofit/>
        </a:bodyPr>
        <a:lstStyle/>
        <a:p>
          <a:pPr lvl="0" algn="l" defTabSz="1377950">
            <a:lnSpc>
              <a:spcPct val="90000"/>
            </a:lnSpc>
            <a:spcBef>
              <a:spcPct val="0"/>
            </a:spcBef>
            <a:spcAft>
              <a:spcPct val="35000"/>
            </a:spcAft>
          </a:pPr>
          <a:r>
            <a:rPr lang="en-AU" sz="3100" kern="1200" dirty="0"/>
            <a:t>www.worksafe.qld.gov.au</a:t>
          </a:r>
        </a:p>
      </dsp:txBody>
      <dsp:txXfrm>
        <a:off x="740763" y="1978052"/>
        <a:ext cx="6753112" cy="565115"/>
      </dsp:txXfrm>
    </dsp:sp>
    <dsp:sp modelId="{79AB69EC-82CD-4A34-9E89-4FAE3D6E07E7}">
      <dsp:nvSpPr>
        <dsp:cNvPr id="0" name=""/>
        <dsp:cNvSpPr/>
      </dsp:nvSpPr>
      <dsp:spPr>
        <a:xfrm>
          <a:off x="387566" y="1907412"/>
          <a:ext cx="706394" cy="706394"/>
        </a:xfrm>
        <a:prstGeom prst="ellipse">
          <a:avLst/>
        </a:prstGeom>
        <a:solidFill>
          <a:schemeClr val="bg1"/>
        </a:solidFill>
        <a:ln w="25400" cap="flat" cmpd="sng" algn="ctr">
          <a:solidFill>
            <a:srgbClr val="F68222"/>
          </a:solidFill>
          <a:prstDash val="solid"/>
        </a:ln>
        <a:effectLst/>
      </dsp:spPr>
      <dsp:style>
        <a:lnRef idx="2">
          <a:scrgbClr r="0" g="0" b="0"/>
        </a:lnRef>
        <a:fillRef idx="1">
          <a:scrgbClr r="0" g="0" b="0"/>
        </a:fillRef>
        <a:effectRef idx="0">
          <a:scrgbClr r="0" g="0" b="0"/>
        </a:effectRef>
        <a:fontRef idx="minor"/>
      </dsp:style>
    </dsp:sp>
    <dsp:sp modelId="{3ADC0805-47E9-4B15-982F-8C7FD047719D}">
      <dsp:nvSpPr>
        <dsp:cNvPr id="0" name=""/>
        <dsp:cNvSpPr/>
      </dsp:nvSpPr>
      <dsp:spPr>
        <a:xfrm>
          <a:off x="416769" y="2825873"/>
          <a:ext cx="7077105" cy="565115"/>
        </a:xfrm>
        <a:prstGeom prst="rect">
          <a:avLst/>
        </a:prstGeom>
        <a:solidFill>
          <a:srgbClr val="F8A45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8561" tIns="78740" rIns="78740" bIns="78740" numCol="1" spcCol="1270" anchor="ctr" anchorCtr="0">
          <a:noAutofit/>
        </a:bodyPr>
        <a:lstStyle/>
        <a:p>
          <a:pPr lvl="0" algn="l" defTabSz="1377950">
            <a:lnSpc>
              <a:spcPct val="90000"/>
            </a:lnSpc>
            <a:spcBef>
              <a:spcPct val="0"/>
            </a:spcBef>
            <a:spcAft>
              <a:spcPct val="35000"/>
            </a:spcAft>
          </a:pPr>
          <a:r>
            <a:rPr lang="en-AU" sz="3100" kern="1200" dirty="0"/>
            <a:t>www.hse.gov.uk/slips/</a:t>
          </a:r>
        </a:p>
      </dsp:txBody>
      <dsp:txXfrm>
        <a:off x="416769" y="2825873"/>
        <a:ext cx="7077105" cy="565115"/>
      </dsp:txXfrm>
    </dsp:sp>
    <dsp:sp modelId="{2E4006EA-DC74-4A0F-962C-CB3E87658E07}">
      <dsp:nvSpPr>
        <dsp:cNvPr id="0" name=""/>
        <dsp:cNvSpPr/>
      </dsp:nvSpPr>
      <dsp:spPr>
        <a:xfrm>
          <a:off x="63572" y="2755233"/>
          <a:ext cx="706394" cy="706394"/>
        </a:xfrm>
        <a:prstGeom prst="ellipse">
          <a:avLst/>
        </a:prstGeom>
        <a:solidFill>
          <a:schemeClr val="lt1">
            <a:hueOff val="0"/>
            <a:satOff val="0"/>
            <a:lumOff val="0"/>
            <a:alphaOff val="0"/>
          </a:schemeClr>
        </a:solidFill>
        <a:ln w="25400" cap="flat" cmpd="sng" algn="ctr">
          <a:solidFill>
            <a:srgbClr val="F68222"/>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71C063-16B9-46C2-B63D-4A4E3F105B97}" type="datetimeFigureOut">
              <a:rPr lang="en-AU" smtClean="0"/>
              <a:t>3/08/2018</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E078C3-3A8A-4115-A116-1E6606BC0917}" type="slidenum">
              <a:rPr lang="en-AU" smtClean="0"/>
              <a:t>‹#›</a:t>
            </a:fld>
            <a:endParaRPr lang="en-AU"/>
          </a:p>
        </p:txBody>
      </p:sp>
    </p:spTree>
    <p:extLst>
      <p:ext uri="{BB962C8B-B14F-4D97-AF65-F5344CB8AC3E}">
        <p14:creationId xmlns:p14="http://schemas.microsoft.com/office/powerpoint/2010/main" val="3963766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6" name="Rectangle 7"/>
          <p:cNvSpPr txBox="1">
            <a:spLocks noGrp="1" noChangeArrowheads="1"/>
          </p:cNvSpPr>
          <p:nvPr/>
        </p:nvSpPr>
        <p:spPr bwMode="auto">
          <a:xfrm>
            <a:off x="3741869" y="10236845"/>
            <a:ext cx="2860688" cy="537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95" tIns="45798" rIns="91595" bIns="45798" anchor="b"/>
          <a:lstStyle>
            <a:lvl1pPr algn="l" defTabSz="915988" eaLnBrk="0" hangingPunct="0">
              <a:defRPr sz="2400">
                <a:solidFill>
                  <a:schemeClr val="tx1"/>
                </a:solidFill>
                <a:latin typeface="Arial" panose="020B0604020202020204" pitchFamily="34" charset="0"/>
                <a:ea typeface="MS PGothic" panose="020B0600070205080204" pitchFamily="34" charset="-128"/>
              </a:defRPr>
            </a:lvl1pPr>
            <a:lvl2pPr marL="744538" indent="-287338" algn="l" defTabSz="915988" eaLnBrk="0" hangingPunct="0">
              <a:defRPr sz="2400">
                <a:solidFill>
                  <a:schemeClr val="tx1"/>
                </a:solidFill>
                <a:latin typeface="Arial" panose="020B0604020202020204" pitchFamily="34" charset="0"/>
                <a:ea typeface="MS PGothic" panose="020B0600070205080204" pitchFamily="34" charset="-128"/>
              </a:defRPr>
            </a:lvl2pPr>
            <a:lvl3pPr marL="1144588" indent="-228600" algn="l" defTabSz="915988" eaLnBrk="0" hangingPunct="0">
              <a:defRPr sz="2400">
                <a:solidFill>
                  <a:schemeClr val="tx1"/>
                </a:solidFill>
                <a:latin typeface="Arial" panose="020B0604020202020204" pitchFamily="34" charset="0"/>
                <a:ea typeface="MS PGothic" panose="020B0600070205080204" pitchFamily="34" charset="-128"/>
              </a:defRPr>
            </a:lvl3pPr>
            <a:lvl4pPr marL="1603375" indent="-230188" algn="l" defTabSz="915988" eaLnBrk="0" hangingPunct="0">
              <a:defRPr sz="2400">
                <a:solidFill>
                  <a:schemeClr val="tx1"/>
                </a:solidFill>
                <a:latin typeface="Arial" panose="020B0604020202020204" pitchFamily="34" charset="0"/>
                <a:ea typeface="MS PGothic" panose="020B0600070205080204" pitchFamily="34" charset="-128"/>
              </a:defRPr>
            </a:lvl4pPr>
            <a:lvl5pPr marL="2060575" indent="-228600" algn="l" defTabSz="915988" eaLnBrk="0" hangingPunct="0">
              <a:defRPr sz="2400">
                <a:solidFill>
                  <a:schemeClr val="tx1"/>
                </a:solidFill>
                <a:latin typeface="Arial" panose="020B0604020202020204" pitchFamily="34" charset="0"/>
                <a:ea typeface="MS PGothic" panose="020B0600070205080204" pitchFamily="34" charset="-128"/>
              </a:defRPr>
            </a:lvl5pPr>
            <a:lvl6pPr marL="2517775" indent="-228600" defTabSz="9159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4975" indent="-228600" defTabSz="9159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32175" indent="-228600" defTabSz="9159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9375" indent="-228600" defTabSz="9159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r" eaLnBrk="1" hangingPunct="1"/>
            <a:fld id="{B4B07360-CF6A-4E82-A439-0483CC158590}" type="slidenum">
              <a:rPr lang="en-AU" altLang="en-US" sz="1200"/>
              <a:pPr algn="r" eaLnBrk="1" hangingPunct="1"/>
              <a:t>18</a:t>
            </a:fld>
            <a:endParaRPr lang="en-AU" altLang="en-US" sz="1200" dirty="0"/>
          </a:p>
        </p:txBody>
      </p:sp>
      <p:sp>
        <p:nvSpPr>
          <p:cNvPr id="502787" name="Rectangle 2"/>
          <p:cNvSpPr>
            <a:spLocks noGrp="1" noRot="1" noChangeAspect="1" noChangeArrowheads="1" noTextEdit="1"/>
          </p:cNvSpPr>
          <p:nvPr>
            <p:ph type="sldImg"/>
          </p:nvPr>
        </p:nvSpPr>
        <p:spPr bwMode="auto">
          <a:xfrm>
            <a:off x="1165225" y="1241425"/>
            <a:ext cx="4467225" cy="3349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2788" name="Rectangle 3"/>
          <p:cNvSpPr>
            <a:spLocks noGrp="1" noChangeArrowheads="1"/>
          </p:cNvSpPr>
          <p:nvPr>
            <p:ph type="body" idx="1"/>
          </p:nvPr>
        </p:nvSpPr>
        <p:spPr bwMode="auto">
          <a:xfrm>
            <a:off x="660885" y="5120147"/>
            <a:ext cx="5282360" cy="484785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95" tIns="45798" rIns="91595" bIns="45798">
            <a:normAutofit/>
          </a:bodyPr>
          <a:lstStyle/>
          <a:p>
            <a:pPr marL="228600" marR="0" lvl="0" indent="-228600" algn="l" defTabSz="914400" rtl="0" eaLnBrk="1" fontAlgn="auto" latinLnBrk="0" hangingPunct="1">
              <a:lnSpc>
                <a:spcPct val="90000"/>
              </a:lnSpc>
              <a:spcBef>
                <a:spcPts val="0"/>
              </a:spcBef>
              <a:spcAft>
                <a:spcPts val="0"/>
              </a:spcAft>
              <a:buClrTx/>
              <a:buSzTx/>
              <a:buFontTx/>
              <a:buNone/>
              <a:tabLst/>
              <a:defRPr/>
            </a:pPr>
            <a:r>
              <a:rPr lang="en-AU" altLang="en-US" sz="1100" b="1" dirty="0"/>
              <a:t>WHS Regs </a:t>
            </a:r>
            <a:r>
              <a:rPr lang="en-AU" altLang="en-US" sz="1100" dirty="0"/>
              <a:t>Handouts</a:t>
            </a:r>
          </a:p>
          <a:p>
            <a:pPr marL="228600" indent="-228600" defTabSz="914400" eaLnBrk="1" hangingPunct="1"/>
            <a:r>
              <a:rPr lang="en-AU" altLang="en-US" sz="1000" b="1" dirty="0"/>
              <a:t>S40 Duty in relation to general workplace facilities</a:t>
            </a:r>
            <a:endParaRPr lang="en-AU" altLang="en-US" sz="1000" dirty="0"/>
          </a:p>
          <a:p>
            <a:pPr marL="228600" indent="-228600" defTabSz="914400" eaLnBrk="1" hangingPunct="1"/>
            <a:r>
              <a:rPr lang="en-AU" altLang="en-US" sz="1000" dirty="0"/>
              <a:t>A person conducting a business or undertaking at a workplace must ensure, so far as is reasonably practicable, the following—</a:t>
            </a:r>
          </a:p>
          <a:p>
            <a:pPr marL="228600" indent="-228600" defTabSz="914400" eaLnBrk="1" hangingPunct="1"/>
            <a:r>
              <a:rPr lang="en-AU" altLang="en-US" sz="1000" dirty="0"/>
              <a:t>(a) the layout of the workplace allows, and the workplace is maintained so as to allow, for persons to enter and exit and to move about without risk to health and safety, both under normal working conditions and in an emergency;</a:t>
            </a:r>
          </a:p>
          <a:p>
            <a:pPr marL="228600" indent="-228600" defTabSz="914400" eaLnBrk="1" hangingPunct="1"/>
            <a:r>
              <a:rPr lang="en-AU" altLang="en-US" sz="1000" dirty="0"/>
              <a:t>(b) work areas have space for work to be carried out without risk to health and safety;</a:t>
            </a:r>
          </a:p>
          <a:p>
            <a:pPr marL="228600" indent="-228600" defTabSz="914400" eaLnBrk="1" hangingPunct="1"/>
            <a:r>
              <a:rPr lang="en-AU" altLang="en-US" sz="1000" dirty="0"/>
              <a:t>(c) floors and other surfaces are designed, installed and maintained to allow work to be carried out without risk to health and safety;</a:t>
            </a:r>
          </a:p>
          <a:p>
            <a:pPr marL="228600" indent="-228600" defTabSz="914400" eaLnBrk="1" hangingPunct="1"/>
            <a:r>
              <a:rPr lang="en-AU" altLang="en-US" sz="1000" dirty="0"/>
              <a:t>(d) lighting enables—</a:t>
            </a:r>
          </a:p>
          <a:p>
            <a:pPr marL="685800" lvl="1" indent="-228600" defTabSz="914400" eaLnBrk="1" hangingPunct="1"/>
            <a:r>
              <a:rPr lang="en-AU" altLang="en-US" sz="1000" dirty="0"/>
              <a:t>(i) each worker to carry out work without risk to health and safety; and</a:t>
            </a:r>
          </a:p>
          <a:p>
            <a:pPr marL="685800" lvl="1" indent="-228600" defTabSz="914400" eaLnBrk="1" hangingPunct="1"/>
            <a:r>
              <a:rPr lang="en-AU" altLang="en-US" sz="1000" dirty="0"/>
              <a:t>(ii) persons to move within the workplace without risk to health and safety; and</a:t>
            </a:r>
          </a:p>
          <a:p>
            <a:pPr marL="0" indent="0">
              <a:buClr>
                <a:schemeClr val="tx1"/>
              </a:buClr>
              <a:buFont typeface="Arial" panose="020B0604020202020204" pitchFamily="34" charset="0"/>
              <a:buNone/>
            </a:pPr>
            <a:r>
              <a:rPr lang="en-AU" altLang="en-US" sz="1100" dirty="0"/>
              <a:t>If not covered in above</a:t>
            </a:r>
            <a:r>
              <a:rPr lang="en-AU" altLang="en-US" sz="1100" baseline="0" dirty="0"/>
              <a:t> </a:t>
            </a:r>
            <a:r>
              <a:rPr lang="en-AU" altLang="en-US" sz="1100" dirty="0"/>
              <a:t>apply</a:t>
            </a:r>
          </a:p>
          <a:p>
            <a:pPr marL="0" indent="0">
              <a:buClr>
                <a:schemeClr val="tx1"/>
              </a:buClr>
              <a:buFont typeface="Arial" panose="020B0604020202020204" pitchFamily="34" charset="0"/>
              <a:buNone/>
            </a:pPr>
            <a:r>
              <a:rPr lang="en-AU" altLang="en-US" sz="1100" dirty="0"/>
              <a:t>-WHS Act S19 Primary duty of care </a:t>
            </a:r>
          </a:p>
          <a:p>
            <a:pPr marL="0" indent="0">
              <a:buClr>
                <a:schemeClr val="tx1"/>
              </a:buClr>
              <a:buFont typeface="Arial" panose="020B0604020202020204" pitchFamily="34" charset="0"/>
              <a:buNone/>
            </a:pPr>
            <a:r>
              <a:rPr lang="en-AU" altLang="en-US" sz="1100" dirty="0"/>
              <a:t>-WHS Act S21 Management or control of fixtures, fitting or plant at workplace (plus</a:t>
            </a:r>
            <a:r>
              <a:rPr lang="en-AU" altLang="en-US" sz="1100" baseline="0" dirty="0"/>
              <a:t> S32/32) </a:t>
            </a:r>
            <a:r>
              <a:rPr lang="en-AU" altLang="en-US" sz="1100" baseline="0" dirty="0" err="1"/>
              <a:t>eg</a:t>
            </a:r>
            <a:r>
              <a:rPr lang="en-AU" altLang="en-US" sz="1100" baseline="0" dirty="0"/>
              <a:t> for landlord, body corporate</a:t>
            </a:r>
            <a:endParaRPr lang="en-AU" altLang="en-US" sz="1100" dirty="0"/>
          </a:p>
          <a:p>
            <a:pPr marL="228600" indent="-228600" defTabSz="914400"/>
            <a:r>
              <a:rPr lang="en-AU" altLang="en-US" sz="1100" b="1" dirty="0"/>
              <a:t>Managing the work environment and facilities 2011 COP</a:t>
            </a:r>
            <a:r>
              <a:rPr lang="en-AU" altLang="en-US" sz="1100" b="1" baseline="0" dirty="0"/>
              <a:t> </a:t>
            </a:r>
            <a:r>
              <a:rPr lang="en-AU" altLang="en-US" sz="1100" b="0" dirty="0"/>
              <a:t>esp. section 2 the work environment</a:t>
            </a:r>
          </a:p>
          <a:p>
            <a:pPr marL="228600" indent="-228600" defTabSz="914400"/>
            <a:r>
              <a:rPr lang="en-AU" altLang="en-US" sz="1100" b="0" dirty="0"/>
              <a:t>- access ways, housekeeping, work areas, floors and other surfaces, workstations, lighting</a:t>
            </a:r>
          </a:p>
          <a:p>
            <a:pPr marL="228600" indent="-228600" defTabSz="914400" eaLnBrk="1" hangingPunct="1"/>
            <a:endParaRPr lang="en-AU" altLang="en-US" sz="1100" dirty="0"/>
          </a:p>
        </p:txBody>
      </p:sp>
    </p:spTree>
    <p:extLst>
      <p:ext uri="{BB962C8B-B14F-4D97-AF65-F5344CB8AC3E}">
        <p14:creationId xmlns:p14="http://schemas.microsoft.com/office/powerpoint/2010/main" val="1855210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74688" y="808038"/>
            <a:ext cx="5387975" cy="4041775"/>
          </a:xfrm>
        </p:spPr>
      </p:sp>
      <p:sp>
        <p:nvSpPr>
          <p:cNvPr id="3" name="Notes Placeholder 2"/>
          <p:cNvSpPr>
            <a:spLocks noGrp="1"/>
          </p:cNvSpPr>
          <p:nvPr>
            <p:ph type="body" idx="1"/>
          </p:nvPr>
        </p:nvSpPr>
        <p:spPr/>
        <p:txBody>
          <a:bodyPr/>
          <a:lstStyle/>
          <a:p>
            <a:r>
              <a:rPr lang="en-AU" sz="1100" baseline="0" dirty="0"/>
              <a:t>STFAL commonly caused by slips, trips, misstepping on stairs</a:t>
            </a:r>
            <a:endParaRPr lang="en-AU" sz="110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AU" sz="1100" b="1" dirty="0"/>
              <a:t>Slip:</a:t>
            </a:r>
            <a:r>
              <a:rPr lang="en-AU" sz="1100" baseline="0" dirty="0"/>
              <a:t> </a:t>
            </a:r>
            <a:r>
              <a:rPr lang="en-AU" sz="1100" dirty="0"/>
              <a:t>occur when there is not enough</a:t>
            </a:r>
            <a:r>
              <a:rPr lang="en-AU" sz="1100" baseline="0" dirty="0"/>
              <a:t> grip (</a:t>
            </a:r>
            <a:r>
              <a:rPr lang="en-AU" sz="1100" dirty="0"/>
              <a:t>friction)</a:t>
            </a:r>
            <a:r>
              <a:rPr lang="en-AU" sz="1100" baseline="0" dirty="0"/>
              <a:t> between foot/shoe and walking surface, most commonly during heel strike and you lose your balance </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AU" sz="1100" b="1" dirty="0"/>
              <a:t>Trip:</a:t>
            </a:r>
            <a:r>
              <a:rPr lang="en-AU" sz="1100" b="1" baseline="0" dirty="0"/>
              <a:t> </a:t>
            </a:r>
            <a:r>
              <a:rPr lang="en-AU" sz="1100" dirty="0"/>
              <a:t>When your foot (or lower leg) hits an object and your upper body continues moving, throwing you off balance</a:t>
            </a:r>
          </a:p>
          <a:p>
            <a:r>
              <a:rPr lang="en-AU" sz="1100" b="1" dirty="0"/>
              <a:t>Misstep</a:t>
            </a:r>
            <a:r>
              <a:rPr lang="en-AU" sz="1100" dirty="0"/>
              <a:t>: commonly when you step down unexpectedly to a lower surface and lose your balance i.e. not seeing bottom step (often involve</a:t>
            </a:r>
            <a:r>
              <a:rPr lang="en-AU" sz="1100" baseline="0" dirty="0"/>
              <a:t> stairs)</a:t>
            </a:r>
            <a:endParaRPr lang="en-AU"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100" b="1" dirty="0"/>
              <a:t>Near other</a:t>
            </a:r>
            <a:r>
              <a:rPr lang="en-AU" sz="1100" b="1" baseline="0" dirty="0"/>
              <a:t> hazards: </a:t>
            </a:r>
            <a:r>
              <a:rPr lang="en-AU" sz="1100" baseline="0" dirty="0"/>
              <a:t>hot (deep fryer), sharp (knives), hard (edge of table), hazardous substance, at height (stairs) or adjacent to mobile plant, can result in greater consequences. </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100" baseline="0" dirty="0"/>
              <a:t>Check out </a:t>
            </a:r>
            <a:r>
              <a:rPr lang="en-AU" sz="1100" dirty="0"/>
              <a:t>Gavin McGuane’s story: He</a:t>
            </a:r>
            <a:r>
              <a:rPr lang="en-AU" sz="1100" baseline="0" dirty="0"/>
              <a:t> tripped and ended up spraying cleaning fluid into his eyes</a:t>
            </a:r>
            <a:r>
              <a:rPr lang="en-AU" sz="1050" baseline="0" dirty="0"/>
              <a:t> and permanently blinded him</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AU" sz="1050" baseline="0" dirty="0"/>
              <a:t>Notwithstanding this serious incident, STFAL can result in serious injury without involving an adjacent hazard. STFAL can involve </a:t>
            </a:r>
            <a:r>
              <a:rPr lang="en-AU" sz="1100" baseline="0" dirty="0"/>
              <a:t>sudden/high acceleration impact on the body </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AU" sz="1100" b="1" dirty="0"/>
              <a:t>Loss of balance and no fall </a:t>
            </a:r>
            <a:r>
              <a:rPr lang="en-AU" sz="1100" dirty="0"/>
              <a:t>can still result in injuries (often</a:t>
            </a:r>
            <a:r>
              <a:rPr lang="en-AU" sz="1100" baseline="0" dirty="0"/>
              <a:t> not included in STFAL data, in US this accounted for 4.4% of non fatal occupational injuries)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AU" sz="1100" b="1"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AU" sz="1100" b="1" baseline="0" dirty="0"/>
              <a:t>Ask group: What types of injuries result from STFAL?</a:t>
            </a:r>
            <a:endParaRPr lang="en-AU" sz="11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altLang="en-US" sz="1100" dirty="0"/>
              <a:t>STFAL</a:t>
            </a:r>
            <a:r>
              <a:rPr lang="en-AU" altLang="en-US" sz="1100" baseline="0" dirty="0"/>
              <a:t> </a:t>
            </a:r>
            <a:r>
              <a:rPr lang="en-AU" altLang="en-US" sz="1100" dirty="0"/>
              <a:t>can cause: fractures, bruises, lacerations, dislocations, concussion, permanent injuries or death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AU" sz="1100" dirty="0"/>
          </a:p>
          <a:p>
            <a:pPr marL="0" marR="0" lvl="0" indent="0" algn="l" defTabSz="457200" rtl="0" eaLnBrk="0" fontAlgn="base" latinLnBrk="0" hangingPunct="0">
              <a:lnSpc>
                <a:spcPct val="100000"/>
              </a:lnSpc>
              <a:spcBef>
                <a:spcPct val="30000"/>
              </a:spcBef>
              <a:spcAft>
                <a:spcPct val="0"/>
              </a:spcAft>
              <a:buClrTx/>
              <a:buSzTx/>
              <a:buFontTx/>
              <a:buNone/>
              <a:tabLst/>
              <a:defRPr/>
            </a:pPr>
            <a:endParaRPr lang="en-AU" sz="1100" dirty="0"/>
          </a:p>
          <a:p>
            <a:endParaRPr lang="en-AU" sz="1100" dirty="0"/>
          </a:p>
        </p:txBody>
      </p:sp>
      <p:sp>
        <p:nvSpPr>
          <p:cNvPr id="4" name="Slide Number Placeholder 3"/>
          <p:cNvSpPr>
            <a:spLocks noGrp="1"/>
          </p:cNvSpPr>
          <p:nvPr>
            <p:ph type="sldNum" sz="quarter" idx="10"/>
          </p:nvPr>
        </p:nvSpPr>
        <p:spPr/>
        <p:txBody>
          <a:bodyPr/>
          <a:lstStyle/>
          <a:p>
            <a:fld id="{793A0935-5193-4704-9B09-40AC7E77FB19}" type="slidenum">
              <a:rPr lang="en-AU" smtClean="0"/>
              <a:t>19</a:t>
            </a:fld>
            <a:endParaRPr lang="en-AU" dirty="0"/>
          </a:p>
        </p:txBody>
      </p:sp>
    </p:spTree>
    <p:extLst>
      <p:ext uri="{BB962C8B-B14F-4D97-AF65-F5344CB8AC3E}">
        <p14:creationId xmlns:p14="http://schemas.microsoft.com/office/powerpoint/2010/main" val="3864584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74688" y="808038"/>
            <a:ext cx="5387975" cy="4041775"/>
          </a:xfrm>
        </p:spPr>
      </p:sp>
      <p:sp>
        <p:nvSpPr>
          <p:cNvPr id="3" name="Notes Placeholder 2"/>
          <p:cNvSpPr>
            <a:spLocks noGrp="1"/>
          </p:cNvSpPr>
          <p:nvPr>
            <p:ph type="body" idx="1"/>
          </p:nvPr>
        </p:nvSpPr>
        <p:spPr/>
        <p:txBody>
          <a:bodyPr>
            <a:normAutofit fontScale="85000" lnSpcReduction="20000"/>
          </a:bodyPr>
          <a:lstStyle/>
          <a:p>
            <a:pPr marL="171450" indent="-171450">
              <a:buFont typeface="Arial" panose="020B0604020202020204" pitchFamily="34" charset="0"/>
              <a:buChar char="•"/>
            </a:pPr>
            <a:r>
              <a:rPr lang="en-AU" sz="1200" u="none" baseline="0" dirty="0">
                <a:solidFill>
                  <a:prstClr val="black"/>
                </a:solidFill>
                <a:latin typeface="Calibri" panose="020F0502020204030204" pitchFamily="34" charset="0"/>
                <a:cs typeface="Times New Roman" panose="02020603050405020304" pitchFamily="18" charset="0"/>
              </a:rPr>
              <a:t>Following incidents, we see at many </a:t>
            </a:r>
            <a:r>
              <a:rPr lang="en-AU" u="none" dirty="0"/>
              <a:t>workplace identify</a:t>
            </a:r>
            <a:r>
              <a:rPr lang="en-AU" u="none" baseline="0" dirty="0"/>
              <a:t> </a:t>
            </a:r>
            <a:r>
              <a:rPr lang="en-AU" u="none" dirty="0"/>
              <a:t>only a couple of factors that contribute to slips and falls e.g. workers</a:t>
            </a:r>
            <a:r>
              <a:rPr lang="en-AU" u="none" baseline="0" dirty="0"/>
              <a:t> not paying attention</a:t>
            </a:r>
            <a:r>
              <a:rPr lang="en-AU" u="none" dirty="0"/>
              <a:t>, slippery</a:t>
            </a:r>
            <a:r>
              <a:rPr lang="en-AU" u="none" baseline="0" dirty="0"/>
              <a:t> floors. This leads to workplaces to focus on these factors to when controlling the risk (such as after incidents)</a:t>
            </a:r>
            <a:r>
              <a:rPr lang="en-AU" u="none" dirty="0"/>
              <a:t>. </a:t>
            </a:r>
          </a:p>
          <a:p>
            <a:pPr marL="171450" indent="-171450">
              <a:buFont typeface="Arial" panose="020B0604020202020204" pitchFamily="34" charset="0"/>
              <a:buChar char="•"/>
            </a:pPr>
            <a:r>
              <a:rPr lang="en-AU" dirty="0"/>
              <a:t>Share a case study of:</a:t>
            </a:r>
          </a:p>
          <a:p>
            <a:pPr marL="628650" lvl="1" indent="-171450">
              <a:buFont typeface="Arial" panose="020B0604020202020204" pitchFamily="34" charset="0"/>
              <a:buChar char="•"/>
            </a:pPr>
            <a:r>
              <a:rPr lang="en-AU" dirty="0"/>
              <a:t>a young fast food</a:t>
            </a:r>
            <a:r>
              <a:rPr lang="en-AU" baseline="0" dirty="0"/>
              <a:t> </a:t>
            </a:r>
            <a:r>
              <a:rPr lang="en-AU" dirty="0"/>
              <a:t>worker who sustaining horrific</a:t>
            </a:r>
            <a:r>
              <a:rPr lang="en-AU" baseline="0" dirty="0"/>
              <a:t> </a:t>
            </a:r>
            <a:r>
              <a:rPr lang="en-AU" dirty="0"/>
              <a:t>burns </a:t>
            </a:r>
            <a:r>
              <a:rPr lang="en-AU" dirty="0">
                <a:effectLst/>
              </a:rPr>
              <a:t>after slipping and falling, being drenched in several litres of 160C oil drained from a deep fryer</a:t>
            </a:r>
          </a:p>
          <a:p>
            <a:pPr marL="628650" lvl="1" indent="-171450">
              <a:buFont typeface="Arial" panose="020B0604020202020204" pitchFamily="34" charset="0"/>
              <a:buChar char="•"/>
            </a:pPr>
            <a:r>
              <a:rPr lang="en-AU" dirty="0">
                <a:effectLst/>
              </a:rPr>
              <a:t>The</a:t>
            </a:r>
            <a:r>
              <a:rPr lang="en-AU" baseline="0" dirty="0">
                <a:effectLst/>
              </a:rPr>
              <a:t> work was h</a:t>
            </a:r>
            <a:r>
              <a:rPr lang="en-AU" dirty="0">
                <a:effectLst/>
              </a:rPr>
              <a:t>ospitalised for several days, requiring skin grafts on her arms and legs, suffered severe pain, and became anxious and socially withdrawn after being doused in the dangerous liquid.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effectLst/>
              </a:rPr>
              <a:t>Towards the </a:t>
            </a:r>
            <a:r>
              <a:rPr lang="en-AU" baseline="0" dirty="0">
                <a:effectLst/>
              </a:rPr>
              <a:t>end of operating hours, the oil from the deep fryer is decanted into the blue bucket positioned on the floor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aseline="0" dirty="0">
                <a:effectLst/>
              </a:rPr>
              <a:t>This practice had been occurring for a number of months and accepted by the supervisor/manager as standard practice.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effectLst/>
              </a:rPr>
              <a:t>The tiled</a:t>
            </a:r>
            <a:r>
              <a:rPr lang="en-AU" baseline="0" dirty="0">
                <a:effectLst/>
              </a:rPr>
              <a:t> area you can see, is the main thoroughfare for staff to prepare food and to access other areas of the store.</a:t>
            </a:r>
            <a:endParaRPr lang="en-AU" dirty="0">
              <a:effectLst/>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baseline="0" dirty="0">
                <a:effectLst/>
              </a:rPr>
              <a:t>ASK: What do you think are the risk factors in this case? Each participant to nominate one risk factor. See sheet</a:t>
            </a:r>
            <a:endParaRPr lang="en-AU" b="1" dirty="0">
              <a:effectLst/>
            </a:endParaRPr>
          </a:p>
          <a:p>
            <a:pPr marL="628650" lvl="1" indent="-171450">
              <a:buFont typeface="Arial" panose="020B0604020202020204" pitchFamily="34" charset="0"/>
              <a:buChar char="•"/>
            </a:pPr>
            <a:r>
              <a:rPr lang="en-AU" baseline="0" dirty="0">
                <a:effectLst/>
              </a:rPr>
              <a:t>Floor oily from deep fryer, decanting oil into bucket, humidity from deep fryer</a:t>
            </a:r>
          </a:p>
          <a:p>
            <a:pPr marL="628650" lvl="1" indent="-171450">
              <a:buFont typeface="Arial" panose="020B0604020202020204" pitchFamily="34" charset="0"/>
              <a:buChar char="•"/>
            </a:pPr>
            <a:r>
              <a:rPr lang="en-AU" baseline="0" dirty="0">
                <a:effectLst/>
              </a:rPr>
              <a:t>Slip resistance of flooring could be low due to wear and tear, floor not being cleaned properly (regular and periodic deep clean),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aseline="0" dirty="0">
                <a:effectLst/>
              </a:rPr>
              <a:t>Rushing due to lots of customers, New worker not know that floor is slippery</a:t>
            </a:r>
          </a:p>
          <a:p>
            <a:pPr marL="628650" lvl="1" indent="-171450">
              <a:buFont typeface="Arial" panose="020B0604020202020204" pitchFamily="34" charset="0"/>
              <a:buChar char="•"/>
            </a:pPr>
            <a:r>
              <a:rPr lang="en-AU" baseline="0" dirty="0">
                <a:effectLst/>
              </a:rPr>
              <a:t>Only required to wear closed in footwear, not checked for good condition</a:t>
            </a:r>
          </a:p>
          <a:p>
            <a:pPr marL="628650" lvl="1" indent="-171450">
              <a:buFont typeface="Arial" panose="020B0604020202020204" pitchFamily="34" charset="0"/>
              <a:buChar char="•"/>
            </a:pPr>
            <a:r>
              <a:rPr lang="en-AU" baseline="0" dirty="0">
                <a:effectLst/>
              </a:rPr>
              <a:t>Poor visibility of spots of oil, lighting, colours of tiles</a:t>
            </a:r>
          </a:p>
          <a:p>
            <a:pPr marL="628650" lvl="1" indent="-171450">
              <a:buFont typeface="Arial" panose="020B0604020202020204" pitchFamily="34" charset="0"/>
              <a:buChar char="•"/>
            </a:pPr>
            <a:r>
              <a:rPr lang="en-AU" baseline="0" dirty="0">
                <a:effectLst/>
              </a:rPr>
              <a:t>Why was unlidded hot oil container on the floor</a:t>
            </a:r>
          </a:p>
          <a:p>
            <a:pPr marL="628650" lvl="1" indent="-171450">
              <a:buFont typeface="Arial" panose="020B0604020202020204" pitchFamily="34" charset="0"/>
              <a:buChar char="•"/>
            </a:pPr>
            <a:r>
              <a:rPr lang="en-AU" baseline="0" dirty="0">
                <a:effectLst/>
              </a:rPr>
              <a:t>Tight area to walk due to clutter and bucket</a:t>
            </a:r>
          </a:p>
          <a:p>
            <a:pPr marL="0" lvl="0" indent="0">
              <a:buFont typeface="Arial" panose="020B0604020202020204" pitchFamily="34" charset="0"/>
              <a:buNone/>
            </a:pPr>
            <a:r>
              <a:rPr lang="en-AU" baseline="0" dirty="0">
                <a:effectLst/>
              </a:rPr>
              <a:t>We can group the risk factors into a number of categories e.g. work area, work task, worker, organisational/systems factors (lead to STFAL risk factor model)</a:t>
            </a:r>
          </a:p>
          <a:p>
            <a:endParaRPr lang="en-AU" dirty="0"/>
          </a:p>
        </p:txBody>
      </p:sp>
    </p:spTree>
    <p:extLst>
      <p:ext uri="{BB962C8B-B14F-4D97-AF65-F5344CB8AC3E}">
        <p14:creationId xmlns:p14="http://schemas.microsoft.com/office/powerpoint/2010/main" val="1662573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normAutofit/>
          </a:bodyPr>
          <a:lstStyle/>
          <a:p>
            <a:pPr marL="171450" indent="-171450" defTabSz="914400" eaLnBrk="1" hangingPunct="1">
              <a:buFont typeface="Arial" panose="020B0604020202020204" pitchFamily="34" charset="0"/>
              <a:buChar char="•"/>
            </a:pPr>
            <a:r>
              <a:rPr lang="en-AU" altLang="en-US" dirty="0"/>
              <a:t>Like many other hazards, STFAL usually involves a </a:t>
            </a:r>
            <a:r>
              <a:rPr lang="en-AU" altLang="en-US" b="1" dirty="0"/>
              <a:t>combination of factors</a:t>
            </a:r>
            <a:r>
              <a:rPr lang="en-AU" altLang="en-US" dirty="0"/>
              <a:t> rather than a single issue </a:t>
            </a:r>
            <a:r>
              <a:rPr lang="en-AU" altLang="en-US" baseline="0" dirty="0"/>
              <a:t>that contribute to an incident </a:t>
            </a:r>
            <a:endParaRPr lang="en-AU" altLang="en-US" dirty="0"/>
          </a:p>
          <a:p>
            <a:pPr marL="171450" indent="-171450" defTabSz="914400" eaLnBrk="1" hangingPunct="1">
              <a:buFont typeface="Arial" panose="020B0604020202020204" pitchFamily="34" charset="0"/>
              <a:buChar char="•"/>
            </a:pPr>
            <a:r>
              <a:rPr lang="en-AU" altLang="en-US" dirty="0"/>
              <a:t>They will not all be significant in every case, but need to be considered to clearly ID/assess</a:t>
            </a:r>
            <a:r>
              <a:rPr lang="en-AU" altLang="en-US" baseline="0" dirty="0"/>
              <a:t> then more effectively control </a:t>
            </a:r>
            <a:r>
              <a:rPr lang="en-AU" altLang="en-US" dirty="0"/>
              <a:t>STFAL risks</a:t>
            </a:r>
          </a:p>
          <a:p>
            <a:pPr marL="171450" indent="-171450" defTabSz="914400" eaLnBrk="1" hangingPunct="1">
              <a:buFont typeface="Arial" panose="020B0604020202020204" pitchFamily="34" charset="0"/>
              <a:buChar char="•"/>
            </a:pPr>
            <a:r>
              <a:rPr lang="en-AU" altLang="en-US" dirty="0"/>
              <a:t>This model is based on </a:t>
            </a:r>
            <a:r>
              <a:rPr lang="en-AU" altLang="en-US" baseline="0" dirty="0"/>
              <a:t>good work design which looks at the work area, work activity, workers and way work is organised. </a:t>
            </a:r>
          </a:p>
          <a:p>
            <a:pPr marL="171450" indent="-171450" defTabSz="914400" eaLnBrk="1" hangingPunct="1">
              <a:buFont typeface="Arial" panose="020B0604020202020204" pitchFamily="34" charset="0"/>
              <a:buChar char="•"/>
            </a:pPr>
            <a:r>
              <a:rPr lang="en-AU" altLang="en-US" baseline="0" dirty="0"/>
              <a:t>Traditionally the focus has been on work area </a:t>
            </a:r>
            <a:r>
              <a:rPr lang="en-AU" altLang="en-US" baseline="0" dirty="0" err="1"/>
              <a:t>eg</a:t>
            </a:r>
            <a:r>
              <a:rPr lang="en-AU" altLang="en-US" baseline="0" dirty="0"/>
              <a:t> flooring, but we know that it wider than this.</a:t>
            </a:r>
          </a:p>
          <a:p>
            <a:pPr marL="171450" indent="-171450" defTabSz="914400" eaLnBrk="1" hangingPunct="1">
              <a:buFont typeface="Arial" panose="020B0604020202020204" pitchFamily="34" charset="0"/>
              <a:buChar char="•"/>
            </a:pPr>
            <a:r>
              <a:rPr lang="en-AU" altLang="en-US" baseline="0" dirty="0"/>
              <a:t>For STFAL we also acknowledge the external factors that impact on the risk factors as seen in this diagram.</a:t>
            </a:r>
          </a:p>
          <a:p>
            <a:pPr marL="171450" indent="-171450" defTabSz="914400" eaLnBrk="1" hangingPunct="1">
              <a:buFont typeface="Arial" panose="020B0604020202020204" pitchFamily="34" charset="0"/>
              <a:buChar char="•"/>
            </a:pPr>
            <a:r>
              <a:rPr lang="en-AU" altLang="en-US" dirty="0"/>
              <a:t>Let’s discuss</a:t>
            </a:r>
            <a:r>
              <a:rPr lang="en-AU" altLang="en-US" baseline="0" dirty="0"/>
              <a:t> the risk factors and areas in next slides. The information we are going over now is covered in your notes</a:t>
            </a:r>
            <a:endParaRPr lang="en-AU" dirty="0"/>
          </a:p>
        </p:txBody>
      </p:sp>
      <p:sp>
        <p:nvSpPr>
          <p:cNvPr id="4" name="Slide Number Placeholder 3"/>
          <p:cNvSpPr>
            <a:spLocks noGrp="1"/>
          </p:cNvSpPr>
          <p:nvPr>
            <p:ph type="sldNum" sz="quarter" idx="10"/>
          </p:nvPr>
        </p:nvSpPr>
        <p:spPr/>
        <p:txBody>
          <a:bodyPr/>
          <a:lstStyle/>
          <a:p>
            <a:pPr>
              <a:defRPr/>
            </a:pPr>
            <a:fld id="{10A0EB1B-2CA2-4904-B5F9-8B66412C7C63}" type="slidenum">
              <a:rPr lang="en-US" smtClean="0"/>
              <a:pPr>
                <a:defRPr/>
              </a:pPr>
              <a:t>21</a:t>
            </a:fld>
            <a:endParaRPr lang="en-US" dirty="0"/>
          </a:p>
        </p:txBody>
      </p:sp>
    </p:spTree>
    <p:extLst>
      <p:ext uri="{BB962C8B-B14F-4D97-AF65-F5344CB8AC3E}">
        <p14:creationId xmlns:p14="http://schemas.microsoft.com/office/powerpoint/2010/main" val="1301633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100" kern="1200" dirty="0">
                <a:solidFill>
                  <a:schemeClr val="tx1"/>
                </a:solidFill>
                <a:effectLst/>
                <a:latin typeface="+mn-lt"/>
                <a:ea typeface="+mn-ea"/>
                <a:cs typeface="+mn-cs"/>
              </a:rPr>
              <a:t>For</a:t>
            </a:r>
            <a:r>
              <a:rPr lang="en-US" sz="1100" kern="1200" baseline="0" dirty="0">
                <a:solidFill>
                  <a:schemeClr val="tx1"/>
                </a:solidFill>
                <a:effectLst/>
                <a:latin typeface="+mn-lt"/>
                <a:ea typeface="+mn-ea"/>
                <a:cs typeface="+mn-cs"/>
              </a:rPr>
              <a:t> safe walking we need:</a:t>
            </a: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Sufficient</a:t>
            </a:r>
            <a:r>
              <a:rPr lang="en-AU" sz="1100" kern="1200" baseline="0" dirty="0">
                <a:solidFill>
                  <a:schemeClr val="tx1"/>
                </a:solidFill>
                <a:effectLst/>
                <a:latin typeface="+mn-lt"/>
                <a:ea typeface="+mn-ea"/>
                <a:cs typeface="+mn-cs"/>
              </a:rPr>
              <a:t> grip between floor/ground surface and your feet</a:t>
            </a:r>
          </a:p>
          <a:p>
            <a:pPr marL="171450" lvl="0" indent="-171450">
              <a:buFont typeface="Arial" panose="020B0604020202020204" pitchFamily="34" charset="0"/>
              <a:buChar char="•"/>
            </a:pPr>
            <a:r>
              <a:rPr lang="en-AU" sz="1100" kern="1200" baseline="0" dirty="0">
                <a:solidFill>
                  <a:schemeClr val="tx1"/>
                </a:solidFill>
                <a:effectLst/>
                <a:latin typeface="+mn-lt"/>
                <a:ea typeface="+mn-ea"/>
                <a:cs typeface="+mn-cs"/>
              </a:rPr>
              <a:t>Smooth even level surfaces</a:t>
            </a:r>
          </a:p>
          <a:p>
            <a:pPr marL="0" lvl="0" indent="0">
              <a:buFont typeface="Arial" panose="020B0604020202020204" pitchFamily="34" charset="0"/>
              <a:buNone/>
            </a:pPr>
            <a:r>
              <a:rPr lang="en-AU" sz="1100" kern="1200" dirty="0">
                <a:solidFill>
                  <a:schemeClr val="tx1"/>
                </a:solidFill>
                <a:effectLst/>
                <a:latin typeface="+mn-lt"/>
                <a:ea typeface="+mn-ea"/>
                <a:cs typeface="+mn-cs"/>
              </a:rPr>
              <a:t>Slip resistance </a:t>
            </a:r>
            <a:r>
              <a:rPr lang="en-AU" sz="1100" kern="1200" baseline="0" dirty="0">
                <a:solidFill>
                  <a:schemeClr val="tx1"/>
                </a:solidFill>
                <a:effectLst/>
                <a:latin typeface="+mn-lt"/>
                <a:ea typeface="+mn-ea"/>
                <a:cs typeface="+mn-cs"/>
              </a:rPr>
              <a:t>(amount of “grip” of walking surface):</a:t>
            </a:r>
          </a:p>
          <a:p>
            <a:pPr marL="171450" lvl="0" indent="-171450">
              <a:buFont typeface="Arial" panose="020B0604020202020204" pitchFamily="34" charset="0"/>
              <a:buChar char="•"/>
            </a:pPr>
            <a:r>
              <a:rPr lang="en-AU" sz="1100" kern="1200" baseline="0" dirty="0">
                <a:solidFill>
                  <a:schemeClr val="tx1"/>
                </a:solidFill>
                <a:effectLst/>
                <a:latin typeface="+mn-lt"/>
                <a:ea typeface="+mn-ea"/>
                <a:cs typeface="+mn-cs"/>
              </a:rPr>
              <a:t> </a:t>
            </a:r>
            <a:r>
              <a:rPr lang="en-AU" sz="1100" kern="1200" dirty="0">
                <a:solidFill>
                  <a:schemeClr val="tx1"/>
                </a:solidFill>
                <a:effectLst/>
                <a:latin typeface="+mn-lt"/>
                <a:ea typeface="+mn-ea"/>
                <a:cs typeface="+mn-cs"/>
              </a:rPr>
              <a:t>needs to be adequate for expected activity, amount and type of contamination, people walking in the area</a:t>
            </a: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Can</a:t>
            </a:r>
            <a:r>
              <a:rPr lang="en-AU" sz="1100" kern="1200" baseline="0" dirty="0">
                <a:solidFill>
                  <a:schemeClr val="tx1"/>
                </a:solidFill>
                <a:effectLst/>
                <a:latin typeface="+mn-lt"/>
                <a:ea typeface="+mn-ea"/>
                <a:cs typeface="+mn-cs"/>
              </a:rPr>
              <a:t> be objectively measured with testing equipment e.g. Pendulum as per Australian standard method, slip alert </a:t>
            </a:r>
          </a:p>
          <a:p>
            <a:pPr marL="171450" lvl="0" indent="-171450">
              <a:buFont typeface="Arial" panose="020B0604020202020204" pitchFamily="34" charset="0"/>
              <a:buChar char="•"/>
            </a:pPr>
            <a:r>
              <a:rPr lang="en-AU" sz="1100" kern="1200" baseline="0" dirty="0">
                <a:solidFill>
                  <a:schemeClr val="tx1"/>
                </a:solidFill>
                <a:effectLst/>
                <a:latin typeface="+mn-lt"/>
                <a:ea typeface="+mn-ea"/>
                <a:cs typeface="+mn-cs"/>
              </a:rPr>
              <a:t>Is just one of the risk factors, many focus on the number rather the combination of risk factors</a:t>
            </a:r>
            <a:endParaRPr lang="en-AU"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Part of flooring with low slip resistance (e.g. grate covers)</a:t>
            </a:r>
            <a:r>
              <a:rPr lang="en-AU" sz="1100" kern="1200" baseline="0" dirty="0">
                <a:solidFill>
                  <a:schemeClr val="tx1"/>
                </a:solidFill>
                <a:effectLst/>
                <a:latin typeface="+mn-lt"/>
                <a:ea typeface="+mn-ea"/>
                <a:cs typeface="+mn-cs"/>
              </a:rPr>
              <a:t> even if other parts of flooring with sufficient grip</a:t>
            </a:r>
            <a:endParaRPr lang="en-AU"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Can Change between different floor surfaces</a:t>
            </a:r>
          </a:p>
          <a:p>
            <a:endParaRPr lang="en-AU" sz="1100" dirty="0"/>
          </a:p>
        </p:txBody>
      </p:sp>
      <p:sp>
        <p:nvSpPr>
          <p:cNvPr id="4" name="Slide Number Placeholder 3"/>
          <p:cNvSpPr>
            <a:spLocks noGrp="1"/>
          </p:cNvSpPr>
          <p:nvPr>
            <p:ph type="sldNum" sz="quarter" idx="10"/>
          </p:nvPr>
        </p:nvSpPr>
        <p:spPr/>
        <p:txBody>
          <a:bodyPr/>
          <a:lstStyle/>
          <a:p>
            <a:fld id="{7D249A9B-9B31-4BC7-892E-821D5123E68F}" type="slidenum">
              <a:rPr lang="en-AU" smtClean="0"/>
              <a:t>22</a:t>
            </a:fld>
            <a:endParaRPr lang="en-AU" dirty="0"/>
          </a:p>
        </p:txBody>
      </p:sp>
    </p:spTree>
    <p:extLst>
      <p:ext uri="{BB962C8B-B14F-4D97-AF65-F5344CB8AC3E}">
        <p14:creationId xmlns:p14="http://schemas.microsoft.com/office/powerpoint/2010/main" val="3045864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defTabSz="914400" eaLnBrk="1" hangingPunct="1">
              <a:buFont typeface="Arial" panose="020B0604020202020204" pitchFamily="34" charset="0"/>
              <a:buChar char="•"/>
            </a:pPr>
            <a:r>
              <a:rPr lang="en-AU" altLang="en-US" sz="1100" dirty="0"/>
              <a:t>Research</a:t>
            </a:r>
            <a:r>
              <a:rPr lang="en-AU" altLang="en-US" sz="1100" baseline="0" dirty="0"/>
              <a:t> has shown that the presence of contaminants increase the risk of slips by 14.6 times</a:t>
            </a:r>
            <a:endParaRPr lang="en-AU" altLang="en-US" sz="1100" dirty="0"/>
          </a:p>
          <a:p>
            <a:pPr marL="171450" indent="-171450" defTabSz="914400" eaLnBrk="1" hangingPunct="1">
              <a:buFont typeface="Arial" panose="020B0604020202020204" pitchFamily="34" charset="0"/>
              <a:buChar char="•"/>
            </a:pPr>
            <a:r>
              <a:rPr lang="en-AU" altLang="en-US" sz="1100" dirty="0"/>
              <a:t>Contaminants can be considered any substance or waste on the floor/ground surface</a:t>
            </a:r>
          </a:p>
          <a:p>
            <a:pPr lvl="0"/>
            <a:r>
              <a:rPr lang="en-US" sz="1100" b="1" kern="1200" dirty="0">
                <a:solidFill>
                  <a:schemeClr val="tx1"/>
                </a:solidFill>
                <a:effectLst/>
                <a:latin typeface="+mn-lt"/>
                <a:ea typeface="+mn-ea"/>
                <a:cs typeface="+mn-cs"/>
              </a:rPr>
              <a:t>Water and other contamination (includes rain/weather)</a:t>
            </a:r>
            <a:endParaRPr lang="en-AU" sz="11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type –</a:t>
            </a:r>
            <a:r>
              <a:rPr lang="en-AU" sz="1100" kern="1200" baseline="0" dirty="0">
                <a:solidFill>
                  <a:schemeClr val="tx1"/>
                </a:solidFill>
                <a:effectLst/>
                <a:latin typeface="+mn-lt"/>
                <a:ea typeface="+mn-ea"/>
                <a:cs typeface="+mn-cs"/>
              </a:rPr>
              <a:t> dry/</a:t>
            </a:r>
            <a:r>
              <a:rPr lang="en-AU" sz="1100" kern="1200" dirty="0">
                <a:solidFill>
                  <a:schemeClr val="tx1"/>
                </a:solidFill>
                <a:effectLst/>
                <a:latin typeface="+mn-lt"/>
                <a:ea typeface="+mn-ea"/>
                <a:cs typeface="+mn-cs"/>
              </a:rPr>
              <a:t>dusty, water based, oily, greasy, semi-solid (e.g. moss,</a:t>
            </a:r>
            <a:r>
              <a:rPr lang="en-AU" sz="1100" kern="1200" baseline="0" dirty="0">
                <a:solidFill>
                  <a:schemeClr val="tx1"/>
                </a:solidFill>
                <a:effectLst/>
                <a:latin typeface="+mn-lt"/>
                <a:ea typeface="+mn-ea"/>
                <a:cs typeface="+mn-cs"/>
              </a:rPr>
              <a:t> food</a:t>
            </a:r>
            <a:r>
              <a:rPr lang="en-AU" sz="1100" kern="1200" dirty="0">
                <a:solidFill>
                  <a:schemeClr val="tx1"/>
                </a:solidFill>
                <a:effectLst/>
                <a:latin typeface="+mn-lt"/>
                <a:ea typeface="+mn-ea"/>
                <a:cs typeface="+mn-cs"/>
              </a:rPr>
              <a:t>), mud</a:t>
            </a:r>
          </a:p>
          <a:p>
            <a:pPr marL="628650" lvl="1" indent="-171450">
              <a:buFont typeface="Arial" panose="020B0604020202020204" pitchFamily="34" charset="0"/>
              <a:buChar char="•"/>
            </a:pPr>
            <a:r>
              <a:rPr lang="en-AU" sz="1100" kern="1200" dirty="0">
                <a:solidFill>
                  <a:schemeClr val="tx1"/>
                </a:solidFill>
                <a:effectLst/>
                <a:latin typeface="+mn-lt"/>
                <a:ea typeface="+mn-ea"/>
                <a:cs typeface="+mn-cs"/>
              </a:rPr>
              <a:t>Greater</a:t>
            </a:r>
            <a:r>
              <a:rPr lang="en-AU" sz="1100" kern="1200" baseline="0" dirty="0">
                <a:solidFill>
                  <a:schemeClr val="tx1"/>
                </a:solidFill>
                <a:effectLst/>
                <a:latin typeface="+mn-lt"/>
                <a:ea typeface="+mn-ea"/>
                <a:cs typeface="+mn-cs"/>
              </a:rPr>
              <a:t> viscosity greater risk of slipping e.g. grease compared with water</a:t>
            </a:r>
            <a:endParaRPr lang="en-AU"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amount (very light/light/medium/heavy), </a:t>
            </a: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recurrence after cleaning (indicates cleaning</a:t>
            </a:r>
            <a:r>
              <a:rPr lang="en-AU" sz="1100" kern="1200" baseline="0" dirty="0">
                <a:solidFill>
                  <a:schemeClr val="tx1"/>
                </a:solidFill>
                <a:effectLst/>
                <a:latin typeface="+mn-lt"/>
                <a:ea typeface="+mn-ea"/>
                <a:cs typeface="+mn-cs"/>
              </a:rPr>
              <a:t> procedure not keeping up)</a:t>
            </a:r>
            <a:endParaRPr lang="en-AU"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consider source of contamination,</a:t>
            </a:r>
            <a:r>
              <a:rPr lang="en-AU" altLang="en-US" sz="1100" b="1" dirty="0"/>
              <a:t> </a:t>
            </a:r>
            <a:r>
              <a:rPr lang="en-AU" altLang="en-US" sz="1100" b="0" dirty="0"/>
              <a:t>external and internal areas </a:t>
            </a:r>
          </a:p>
          <a:p>
            <a:pPr lvl="0"/>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D249A9B-9B31-4BC7-892E-821D5123E68F}" type="slidenum">
              <a:rPr lang="en-AU" smtClean="0"/>
              <a:t>23</a:t>
            </a:fld>
            <a:endParaRPr lang="en-AU" dirty="0"/>
          </a:p>
        </p:txBody>
      </p:sp>
    </p:spTree>
    <p:extLst>
      <p:ext uri="{BB962C8B-B14F-4D97-AF65-F5344CB8AC3E}">
        <p14:creationId xmlns:p14="http://schemas.microsoft.com/office/powerpoint/2010/main" val="18304844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100" kern="1200" dirty="0">
                <a:solidFill>
                  <a:schemeClr val="tx1"/>
                </a:solidFill>
                <a:effectLst/>
                <a:latin typeface="+mn-lt"/>
                <a:ea typeface="+mn-ea"/>
                <a:cs typeface="+mn-cs"/>
              </a:rPr>
              <a:t>Cleaning (practice/systems) linked closely with contamination</a:t>
            </a:r>
            <a:endParaRPr lang="en-AU"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100" kern="1200" dirty="0">
                <a:solidFill>
                  <a:schemeClr val="tx1"/>
                </a:solidFill>
                <a:effectLst/>
                <a:latin typeface="+mn-lt"/>
                <a:ea typeface="+mn-ea"/>
                <a:cs typeface="+mn-cs"/>
              </a:rPr>
              <a:t>correct method for type of flooring (manufacturers’ instructions)</a:t>
            </a:r>
            <a:endParaRPr lang="en-AU"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100" kern="1200" dirty="0">
                <a:solidFill>
                  <a:schemeClr val="tx1"/>
                </a:solidFill>
                <a:effectLst/>
                <a:latin typeface="+mn-lt"/>
                <a:ea typeface="+mn-ea"/>
                <a:cs typeface="+mn-cs"/>
              </a:rPr>
              <a:t>Adequate for amount/type of contamination (no excess residue, periodic deep clean)</a:t>
            </a:r>
            <a:endParaRPr lang="en-AU"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100" kern="1200" dirty="0">
                <a:solidFill>
                  <a:schemeClr val="tx1"/>
                </a:solidFill>
                <a:effectLst/>
                <a:latin typeface="+mn-lt"/>
                <a:ea typeface="+mn-ea"/>
                <a:cs typeface="+mn-cs"/>
              </a:rPr>
              <a:t>Cleaning equipment – is it clean &amp; in good order? E.g. dirty brooms/mop</a:t>
            </a:r>
            <a:endParaRPr lang="en-AU"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100" kern="1200" dirty="0">
                <a:solidFill>
                  <a:schemeClr val="tx1"/>
                </a:solidFill>
                <a:effectLst/>
                <a:latin typeface="+mn-lt"/>
                <a:ea typeface="+mn-ea"/>
                <a:cs typeface="+mn-cs"/>
              </a:rPr>
              <a:t>Scheduled with minimal pedestrian traffic, </a:t>
            </a:r>
            <a:r>
              <a:rPr lang="en-US" sz="1100" kern="1200" dirty="0" err="1">
                <a:solidFill>
                  <a:schemeClr val="tx1"/>
                </a:solidFill>
                <a:effectLst/>
                <a:latin typeface="+mn-lt"/>
                <a:ea typeface="+mn-ea"/>
                <a:cs typeface="+mn-cs"/>
              </a:rPr>
              <a:t>eg</a:t>
            </a:r>
            <a:r>
              <a:rPr lang="en-US" sz="1100" kern="1200" dirty="0">
                <a:solidFill>
                  <a:schemeClr val="tx1"/>
                </a:solidFill>
                <a:effectLst/>
                <a:latin typeface="+mn-lt"/>
                <a:ea typeface="+mn-ea"/>
                <a:cs typeface="+mn-cs"/>
              </a:rPr>
              <a:t> only cleaning half of the walkway at one time so have dry area for pedestrians</a:t>
            </a:r>
            <a:r>
              <a:rPr lang="en-US" sz="1100" kern="1200" baseline="0" dirty="0">
                <a:solidFill>
                  <a:schemeClr val="tx1"/>
                </a:solidFill>
                <a:effectLst/>
                <a:latin typeface="+mn-lt"/>
                <a:ea typeface="+mn-ea"/>
                <a:cs typeface="+mn-cs"/>
              </a:rPr>
              <a:t> to walk on </a:t>
            </a:r>
            <a:endParaRPr lang="en-AU"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100" kern="1200" dirty="0">
                <a:solidFill>
                  <a:schemeClr val="tx1"/>
                </a:solidFill>
                <a:effectLst/>
                <a:latin typeface="+mn-lt"/>
                <a:ea typeface="+mn-ea"/>
                <a:cs typeface="+mn-cs"/>
              </a:rPr>
              <a:t>Effectively keep pedestrians off till fully clean &amp; dry </a:t>
            </a:r>
            <a:r>
              <a:rPr lang="en-US" sz="1100" kern="1200" dirty="0" err="1">
                <a:solidFill>
                  <a:schemeClr val="tx1"/>
                </a:solidFill>
                <a:effectLst/>
                <a:latin typeface="+mn-lt"/>
                <a:ea typeface="+mn-ea"/>
                <a:cs typeface="+mn-cs"/>
              </a:rPr>
              <a:t>eg</a:t>
            </a:r>
            <a:r>
              <a:rPr lang="en-US" sz="1100" kern="1200" dirty="0">
                <a:solidFill>
                  <a:schemeClr val="tx1"/>
                </a:solidFill>
                <a:effectLst/>
                <a:latin typeface="+mn-lt"/>
                <a:ea typeface="+mn-ea"/>
                <a:cs typeface="+mn-cs"/>
              </a:rPr>
              <a:t> barricades/cones</a:t>
            </a:r>
            <a:r>
              <a:rPr lang="en-US" sz="1100" kern="1200" baseline="0" dirty="0">
                <a:solidFill>
                  <a:schemeClr val="tx1"/>
                </a:solidFill>
                <a:effectLst/>
                <a:latin typeface="+mn-lt"/>
                <a:ea typeface="+mn-ea"/>
                <a:cs typeface="+mn-cs"/>
              </a:rPr>
              <a:t> with chains</a:t>
            </a:r>
            <a:endParaRPr lang="en-AU"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100" kern="1200" dirty="0">
                <a:solidFill>
                  <a:schemeClr val="tx1"/>
                </a:solidFill>
                <a:effectLst/>
                <a:latin typeface="+mn-lt"/>
                <a:ea typeface="+mn-ea"/>
                <a:cs typeface="+mn-cs"/>
              </a:rPr>
              <a:t>Spills attended to promptly – spills management</a:t>
            </a:r>
            <a:r>
              <a:rPr lang="en-US" sz="1100" kern="1200" baseline="0" dirty="0">
                <a:solidFill>
                  <a:schemeClr val="tx1"/>
                </a:solidFill>
                <a:effectLst/>
                <a:latin typeface="+mn-lt"/>
                <a:ea typeface="+mn-ea"/>
                <a:cs typeface="+mn-cs"/>
              </a:rPr>
              <a:t> policy/finders keepers</a:t>
            </a:r>
            <a:endParaRPr lang="en-AU"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D249A9B-9B31-4BC7-892E-821D5123E68F}" type="slidenum">
              <a:rPr lang="en-AU" smtClean="0"/>
              <a:t>24</a:t>
            </a:fld>
            <a:endParaRPr lang="en-AU" dirty="0"/>
          </a:p>
        </p:txBody>
      </p:sp>
    </p:spTree>
    <p:extLst>
      <p:ext uri="{BB962C8B-B14F-4D97-AF65-F5344CB8AC3E}">
        <p14:creationId xmlns:p14="http://schemas.microsoft.com/office/powerpoint/2010/main" val="41616874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400" eaLnBrk="1" hangingPunct="1">
              <a:lnSpc>
                <a:spcPct val="80000"/>
              </a:lnSpc>
            </a:pPr>
            <a:r>
              <a:rPr lang="en-AU" altLang="en-US" sz="1000" b="1" dirty="0"/>
              <a:t>Level, even and smooth surfaces are needed for safe</a:t>
            </a:r>
            <a:r>
              <a:rPr lang="en-AU" altLang="en-US" sz="1000" b="1" baseline="0" dirty="0"/>
              <a:t> walking</a:t>
            </a:r>
          </a:p>
          <a:p>
            <a:pPr defTabSz="914400" eaLnBrk="1" hangingPunct="1">
              <a:lnSpc>
                <a:spcPct val="80000"/>
              </a:lnSpc>
            </a:pPr>
            <a:r>
              <a:rPr lang="en-AU" altLang="en-US" sz="1000" dirty="0"/>
              <a:t>common causes</a:t>
            </a:r>
            <a:r>
              <a:rPr lang="en-AU" altLang="en-US" sz="1000" baseline="0" dirty="0"/>
              <a:t> of u</a:t>
            </a:r>
            <a:r>
              <a:rPr lang="en-AU" altLang="en-US" sz="1000" dirty="0"/>
              <a:t>neven surfaces  </a:t>
            </a:r>
          </a:p>
          <a:p>
            <a:pPr lvl="1" defTabSz="914400" eaLnBrk="1" hangingPunct="1">
              <a:lnSpc>
                <a:spcPct val="80000"/>
              </a:lnSpc>
              <a:buFontTx/>
              <a:buChar char="•"/>
            </a:pPr>
            <a:r>
              <a:rPr lang="en-AU" altLang="en-US" sz="1000" dirty="0"/>
              <a:t>Loose floor surfaces (mats, tiles, edge of carpet)</a:t>
            </a:r>
          </a:p>
          <a:p>
            <a:pPr lvl="1" defTabSz="914400" eaLnBrk="1" hangingPunct="1">
              <a:lnSpc>
                <a:spcPct val="80000"/>
              </a:lnSpc>
              <a:buFontTx/>
              <a:buChar char="•"/>
            </a:pPr>
            <a:r>
              <a:rPr lang="en-AU" altLang="en-US" sz="1000" dirty="0"/>
              <a:t>Pot holes, missing grate covers</a:t>
            </a:r>
          </a:p>
          <a:p>
            <a:pPr defTabSz="914400" eaLnBrk="1" hangingPunct="1">
              <a:lnSpc>
                <a:spcPct val="80000"/>
              </a:lnSpc>
            </a:pPr>
            <a:endParaRPr lang="en-AU" altLang="en-US" sz="1000" baseline="0" dirty="0"/>
          </a:p>
          <a:p>
            <a:pPr defTabSz="914400" eaLnBrk="1" hangingPunct="1">
              <a:lnSpc>
                <a:spcPct val="80000"/>
              </a:lnSpc>
            </a:pPr>
            <a:r>
              <a:rPr lang="en-AU" altLang="en-US" sz="1000" baseline="0" dirty="0"/>
              <a:t>Look at video on stair design (click on sub-way video)</a:t>
            </a:r>
          </a:p>
          <a:p>
            <a:pPr defTabSz="914400" eaLnBrk="1" hangingPunct="1">
              <a:lnSpc>
                <a:spcPct val="80000"/>
              </a:lnSpc>
            </a:pPr>
            <a:r>
              <a:rPr lang="en-AU" altLang="en-US" sz="1000" b="1" baseline="0" dirty="0"/>
              <a:t>Safer walking on stairs requires:</a:t>
            </a:r>
          </a:p>
          <a:p>
            <a:pPr marL="171450" indent="-171450" defTabSz="914400" eaLnBrk="1" hangingPunct="1">
              <a:lnSpc>
                <a:spcPct val="80000"/>
              </a:lnSpc>
              <a:buFont typeface="Arial" panose="020B0604020202020204" pitchFamily="34" charset="0"/>
              <a:buChar char="•"/>
            </a:pPr>
            <a:r>
              <a:rPr lang="en-AU" altLang="en-US" sz="1000" baseline="0" dirty="0"/>
              <a:t>Consistent stair geometry/dimension that are consistent with AS 1657</a:t>
            </a:r>
            <a:endParaRPr lang="en-AU" altLang="en-US" sz="1000" dirty="0"/>
          </a:p>
          <a:p>
            <a:pPr marL="628650" lvl="1" indent="-171450" defTabSz="914400" eaLnBrk="1" hangingPunct="1">
              <a:lnSpc>
                <a:spcPct val="80000"/>
              </a:lnSpc>
              <a:buFont typeface="Arial" panose="020B0604020202020204" pitchFamily="34" charset="0"/>
              <a:buChar char="•"/>
            </a:pPr>
            <a:r>
              <a:rPr lang="en-AU" altLang="en-US" sz="1000" baseline="0" dirty="0"/>
              <a:t>Subway video is a great example of less than a cm consistently tripped people up</a:t>
            </a:r>
          </a:p>
          <a:p>
            <a:pPr marL="171450" lvl="0" indent="-171450" defTabSz="914400" eaLnBrk="1" hangingPunct="1">
              <a:lnSpc>
                <a:spcPct val="80000"/>
              </a:lnSpc>
              <a:buFont typeface="Arial" panose="020B0604020202020204" pitchFamily="34" charset="0"/>
              <a:buChar char="•"/>
            </a:pPr>
            <a:r>
              <a:rPr lang="en-AU" altLang="en-US" sz="1000" baseline="0" dirty="0"/>
              <a:t>Questions to ask when using stairs – does it feel consistent and not awkward to use?</a:t>
            </a:r>
          </a:p>
          <a:p>
            <a:pPr marL="171450" lvl="0" indent="-171450" defTabSz="914400" eaLnBrk="1" hangingPunct="1">
              <a:lnSpc>
                <a:spcPct val="80000"/>
              </a:lnSpc>
              <a:buFont typeface="Arial" panose="020B0604020202020204" pitchFamily="34" charset="0"/>
              <a:buChar char="•"/>
            </a:pPr>
            <a:r>
              <a:rPr lang="en-AU" altLang="en-US" sz="1000" baseline="0" dirty="0"/>
              <a:t>May need to carefully measure each step</a:t>
            </a:r>
          </a:p>
          <a:p>
            <a:pPr marL="171450" lvl="0" indent="-171450" defTabSz="914400" eaLnBrk="1" hangingPunct="1">
              <a:lnSpc>
                <a:spcPct val="80000"/>
              </a:lnSpc>
              <a:buFont typeface="Arial" panose="020B0604020202020204" pitchFamily="34" charset="0"/>
              <a:buChar char="•"/>
            </a:pPr>
            <a:r>
              <a:rPr lang="en-AU" altLang="en-US" sz="1000" baseline="0" dirty="0"/>
              <a:t>Check nosing on stairs are non-slip, not rounded, not rough (can trip)</a:t>
            </a:r>
          </a:p>
          <a:p>
            <a:pPr marL="171450" lvl="0" indent="-171450" defTabSz="914400" eaLnBrk="1" hangingPunct="1">
              <a:lnSpc>
                <a:spcPct val="80000"/>
              </a:lnSpc>
              <a:buFont typeface="Arial" panose="020B0604020202020204" pitchFamily="34" charset="0"/>
              <a:buChar char="•"/>
            </a:pPr>
            <a:endParaRPr lang="en-AU" altLang="en-US" sz="1000" baseline="0" dirty="0"/>
          </a:p>
          <a:p>
            <a:pPr marL="171450" lvl="0" indent="-171450" defTabSz="914400" eaLnBrk="1" hangingPunct="1">
              <a:lnSpc>
                <a:spcPct val="80000"/>
              </a:lnSpc>
              <a:buFont typeface="Arial" panose="020B0604020202020204" pitchFamily="34" charset="0"/>
              <a:buChar char="•"/>
            </a:pPr>
            <a:r>
              <a:rPr lang="en-AU" altLang="en-US" sz="1000" b="1" baseline="0" dirty="0"/>
              <a:t>Handrails on stairs and ramps </a:t>
            </a:r>
          </a:p>
          <a:p>
            <a:pPr marL="628650" lvl="1" indent="-171450" defTabSz="914400" eaLnBrk="1" hangingPunct="1">
              <a:lnSpc>
                <a:spcPct val="80000"/>
              </a:lnSpc>
              <a:buFont typeface="Arial" panose="020B0604020202020204" pitchFamily="34" charset="0"/>
              <a:buChar char="•"/>
            </a:pPr>
            <a:r>
              <a:rPr lang="en-AU" altLang="en-US" sz="1000" baseline="0" dirty="0"/>
              <a:t>Need to be easy to reach and use</a:t>
            </a:r>
          </a:p>
          <a:p>
            <a:pPr marL="628650" lvl="1" indent="-171450" defTabSz="914400" eaLnBrk="1" hangingPunct="1">
              <a:lnSpc>
                <a:spcPct val="80000"/>
              </a:lnSpc>
              <a:buFont typeface="Arial" panose="020B0604020202020204" pitchFamily="34" charset="0"/>
              <a:buChar char="•"/>
            </a:pPr>
            <a:r>
              <a:rPr lang="en-AU" altLang="en-US" sz="1000" baseline="0" dirty="0"/>
              <a:t>Consistent within AS 1657</a:t>
            </a:r>
          </a:p>
          <a:p>
            <a:pPr marL="457200" lvl="1" indent="0" defTabSz="914400" eaLnBrk="1" hangingPunct="1">
              <a:lnSpc>
                <a:spcPct val="80000"/>
              </a:lnSpc>
              <a:buFont typeface="Arial" panose="020B0604020202020204" pitchFamily="34" charset="0"/>
              <a:buNone/>
            </a:pPr>
            <a:endParaRPr lang="en-AU" altLang="en-US" sz="1000" dirty="0"/>
          </a:p>
          <a:p>
            <a:endParaRPr lang="en-AU" dirty="0"/>
          </a:p>
        </p:txBody>
      </p:sp>
      <p:sp>
        <p:nvSpPr>
          <p:cNvPr id="4" name="Slide Number Placeholder 3"/>
          <p:cNvSpPr>
            <a:spLocks noGrp="1"/>
          </p:cNvSpPr>
          <p:nvPr>
            <p:ph type="sldNum" sz="quarter" idx="10"/>
          </p:nvPr>
        </p:nvSpPr>
        <p:spPr/>
        <p:txBody>
          <a:bodyPr/>
          <a:lstStyle/>
          <a:p>
            <a:fld id="{7D249A9B-9B31-4BC7-892E-821D5123E68F}" type="slidenum">
              <a:rPr lang="en-AU" smtClean="0"/>
              <a:t>25</a:t>
            </a:fld>
            <a:endParaRPr lang="en-AU" dirty="0"/>
          </a:p>
        </p:txBody>
      </p:sp>
    </p:spTree>
    <p:extLst>
      <p:ext uri="{BB962C8B-B14F-4D97-AF65-F5344CB8AC3E}">
        <p14:creationId xmlns:p14="http://schemas.microsoft.com/office/powerpoint/2010/main" val="3842558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Temporary</a:t>
            </a:r>
            <a:r>
              <a:rPr lang="en-US" sz="1200" kern="1200" baseline="0" dirty="0">
                <a:solidFill>
                  <a:schemeClr val="tx1"/>
                </a:solidFill>
                <a:effectLst/>
                <a:latin typeface="+mn-lt"/>
                <a:ea typeface="+mn-ea"/>
                <a:cs typeface="+mn-cs"/>
              </a:rPr>
              <a:t> obstacles include: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items left out/incorrectly stored/cluttered e.g. pallets</a:t>
            </a:r>
            <a:endParaRPr lang="en-AU"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cords and other items are left on the floor</a:t>
            </a:r>
            <a:endParaRPr lang="en-AU"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walkways used as storage areas, need adequate storage</a:t>
            </a:r>
            <a:endParaRPr lang="en-AU"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Housekeeping</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areas left unclean</a:t>
            </a:r>
            <a:endParaRPr lang="en-AU"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flooring is in a poor state of repair</a:t>
            </a:r>
            <a:endParaRPr lang="en-AU"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spills and other contaminants/waste left where they fall</a:t>
            </a:r>
            <a:endParaRPr lang="en-AU"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D249A9B-9B31-4BC7-892E-821D5123E68F}" type="slidenum">
              <a:rPr lang="en-AU" smtClean="0"/>
              <a:t>26</a:t>
            </a:fld>
            <a:endParaRPr lang="en-AU" dirty="0"/>
          </a:p>
        </p:txBody>
      </p:sp>
    </p:spTree>
    <p:extLst>
      <p:ext uri="{BB962C8B-B14F-4D97-AF65-F5344CB8AC3E}">
        <p14:creationId xmlns:p14="http://schemas.microsoft.com/office/powerpoint/2010/main" val="3520996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altLang="en-US" sz="1200" u="sng" dirty="0"/>
              <a:t>No matter how good the floor is, if you can’t see where you are going there is always the risk that someone might slip and fall</a:t>
            </a:r>
          </a:p>
          <a:p>
            <a:pPr lvl="0"/>
            <a:endParaRPr lang="en-US" sz="1200" dirty="0"/>
          </a:p>
          <a:p>
            <a:pPr marL="57150" indent="0">
              <a:buNone/>
            </a:pPr>
            <a:r>
              <a:rPr lang="en-AU" sz="1200" dirty="0">
                <a:solidFill>
                  <a:schemeClr val="tx1"/>
                </a:solidFill>
              </a:rPr>
              <a:t>Greater risk when hazard:</a:t>
            </a:r>
          </a:p>
          <a:p>
            <a:pPr marL="514350" indent="-457200">
              <a:buFont typeface="Arial" panose="020B0604020202020204" pitchFamily="34" charset="0"/>
              <a:buChar char="•"/>
            </a:pPr>
            <a:r>
              <a:rPr lang="en-AU" sz="1200" dirty="0">
                <a:solidFill>
                  <a:schemeClr val="tx1"/>
                </a:solidFill>
              </a:rPr>
              <a:t>unexpected</a:t>
            </a:r>
          </a:p>
          <a:p>
            <a:pPr marL="514350" indent="-457200">
              <a:buFont typeface="Arial" panose="020B0604020202020204" pitchFamily="34" charset="0"/>
              <a:buChar char="•"/>
            </a:pPr>
            <a:r>
              <a:rPr lang="en-AU" sz="1200" dirty="0">
                <a:solidFill>
                  <a:schemeClr val="tx1"/>
                </a:solidFill>
              </a:rPr>
              <a:t>cannot be easily seen</a:t>
            </a:r>
          </a:p>
          <a:p>
            <a:pPr marL="514350" indent="-457200">
              <a:buFont typeface="Arial" panose="020B0604020202020204" pitchFamily="34" charset="0"/>
              <a:buChar char="•"/>
            </a:pPr>
            <a:r>
              <a:rPr lang="en-AU" sz="1200" dirty="0">
                <a:solidFill>
                  <a:schemeClr val="tx1"/>
                </a:solidFill>
              </a:rPr>
              <a:t>blends into surroundings</a:t>
            </a:r>
          </a:p>
          <a:p>
            <a:pPr lvl="0"/>
            <a:endParaRPr lang="en-US" sz="1200" dirty="0"/>
          </a:p>
          <a:p>
            <a:pPr lvl="0"/>
            <a:r>
              <a:rPr lang="en-US" sz="1200" dirty="0"/>
              <a:t>Visibility/detectability of hazard</a:t>
            </a:r>
            <a:endParaRPr lang="en-AU" sz="1200" dirty="0"/>
          </a:p>
          <a:p>
            <a:pPr marL="628650" lvl="1" indent="-171450">
              <a:buFont typeface="Arial" panose="020B0604020202020204" pitchFamily="34" charset="0"/>
              <a:buChar char="•"/>
            </a:pPr>
            <a:r>
              <a:rPr lang="en-AU" sz="1200" dirty="0"/>
              <a:t>Adequate and even lighting to clearly see path of travel and hazard/changes</a:t>
            </a:r>
          </a:p>
          <a:p>
            <a:pPr marL="628650" lvl="1" indent="-171450">
              <a:buFont typeface="Arial" panose="020B0604020202020204" pitchFamily="34" charset="0"/>
              <a:buChar char="•"/>
            </a:pPr>
            <a:r>
              <a:rPr lang="en-AU" sz="1200" dirty="0"/>
              <a:t>Can easily see edge of stair/step, change in floor surfaces, start/end of ramp</a:t>
            </a:r>
          </a:p>
          <a:p>
            <a:pPr marL="628650" lvl="1" indent="-171450">
              <a:buFont typeface="Arial" panose="020B0604020202020204" pitchFamily="34" charset="0"/>
              <a:buChar char="•"/>
            </a:pPr>
            <a:r>
              <a:rPr lang="en-AU" sz="1200" dirty="0"/>
              <a:t>If unable to remove, highlight hazards e.g. yellow</a:t>
            </a:r>
            <a:r>
              <a:rPr lang="en-AU" sz="1200" baseline="0" dirty="0"/>
              <a:t> paint</a:t>
            </a:r>
            <a:endParaRPr lang="en-AU" sz="1200" dirty="0"/>
          </a:p>
          <a:p>
            <a:pPr marL="628650" lvl="1" indent="-171450">
              <a:buFont typeface="Arial" panose="020B0604020202020204" pitchFamily="34" charset="0"/>
              <a:buChar char="•"/>
            </a:pPr>
            <a:r>
              <a:rPr lang="en-AU" sz="1200" dirty="0"/>
              <a:t>Also check</a:t>
            </a:r>
            <a:r>
              <a:rPr lang="en-AU" sz="1200" baseline="0" dirty="0"/>
              <a:t> if anything else will distract from paying attention to hazards e.g. loud noises, assisting someone e.g. patient</a:t>
            </a:r>
          </a:p>
          <a:p>
            <a:pPr eaLnBrk="1" hangingPunct="1">
              <a:buFontTx/>
              <a:buNone/>
            </a:pPr>
            <a:endParaRPr lang="en-AU" altLang="en-US" sz="1200" dirty="0"/>
          </a:p>
        </p:txBody>
      </p:sp>
      <p:sp>
        <p:nvSpPr>
          <p:cNvPr id="4" name="Slide Number Placeholder 3"/>
          <p:cNvSpPr>
            <a:spLocks noGrp="1"/>
          </p:cNvSpPr>
          <p:nvPr>
            <p:ph type="sldNum" sz="quarter" idx="10"/>
          </p:nvPr>
        </p:nvSpPr>
        <p:spPr/>
        <p:txBody>
          <a:bodyPr/>
          <a:lstStyle/>
          <a:p>
            <a:fld id="{7D249A9B-9B31-4BC7-892E-821D5123E68F}" type="slidenum">
              <a:rPr lang="en-AU" smtClean="0"/>
              <a:t>27</a:t>
            </a:fld>
            <a:endParaRPr lang="en-AU" dirty="0"/>
          </a:p>
        </p:txBody>
      </p:sp>
    </p:spTree>
    <p:extLst>
      <p:ext uri="{BB962C8B-B14F-4D97-AF65-F5344CB8AC3E}">
        <p14:creationId xmlns:p14="http://schemas.microsoft.com/office/powerpoint/2010/main" val="1336906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Where is the edge of the step?</a:t>
            </a:r>
          </a:p>
          <a:p>
            <a:r>
              <a:rPr lang="en-AU" dirty="0"/>
              <a:t>How steep are the stairs?</a:t>
            </a:r>
          </a:p>
          <a:p>
            <a:r>
              <a:rPr lang="en-AU" dirty="0"/>
              <a:t>Other scary stairs images</a:t>
            </a:r>
            <a:r>
              <a:rPr lang="en-AU" baseline="0" dirty="0"/>
              <a:t> welcome</a:t>
            </a:r>
            <a:endParaRPr lang="en-AU" dirty="0"/>
          </a:p>
        </p:txBody>
      </p:sp>
    </p:spTree>
    <p:extLst>
      <p:ext uri="{BB962C8B-B14F-4D97-AF65-F5344CB8AC3E}">
        <p14:creationId xmlns:p14="http://schemas.microsoft.com/office/powerpoint/2010/main" val="40813659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AU" sz="1200" kern="1200" dirty="0">
                <a:solidFill>
                  <a:schemeClr val="tx1"/>
                </a:solidFill>
                <a:effectLst/>
                <a:latin typeface="+mn-lt"/>
                <a:ea typeface="+mn-ea"/>
                <a:cs typeface="+mn-cs"/>
              </a:rPr>
              <a:t>What are</a:t>
            </a:r>
            <a:r>
              <a:rPr lang="en-AU" sz="1200" kern="1200" baseline="0" dirty="0">
                <a:solidFill>
                  <a:schemeClr val="tx1"/>
                </a:solidFill>
                <a:effectLst/>
                <a:latin typeface="+mn-lt"/>
                <a:ea typeface="+mn-ea"/>
                <a:cs typeface="+mn-cs"/>
              </a:rPr>
              <a:t> aspects of the task that impact on safe walking?</a:t>
            </a:r>
            <a:endParaRPr lang="en-AU" sz="1200" kern="1200" dirty="0">
              <a:solidFill>
                <a:schemeClr val="tx1"/>
              </a:solidFill>
              <a:effectLst/>
              <a:latin typeface="+mn-lt"/>
              <a:ea typeface="+mn-ea"/>
              <a:cs typeface="+mn-cs"/>
            </a:endParaRPr>
          </a:p>
          <a:p>
            <a:pPr lvl="0"/>
            <a:endParaRPr lang="en-AU" sz="1200" kern="1200" dirty="0">
              <a:solidFill>
                <a:schemeClr val="tx1"/>
              </a:solidFill>
              <a:effectLst/>
              <a:latin typeface="+mn-lt"/>
              <a:ea typeface="+mn-ea"/>
              <a:cs typeface="+mn-cs"/>
            </a:endParaRPr>
          </a:p>
          <a:p>
            <a:pPr defTabSz="914400" eaLnBrk="1" hangingPunct="1"/>
            <a:endParaRPr lang="en-AU" altLang="en-US" sz="1000" dirty="0"/>
          </a:p>
          <a:p>
            <a:pPr lvl="1"/>
            <a:endParaRPr lang="en-AU" sz="1600" kern="1200" dirty="0">
              <a:solidFill>
                <a:schemeClr val="tx1"/>
              </a:solidFill>
              <a:effectLst/>
              <a:latin typeface="+mn-lt"/>
              <a:ea typeface="+mn-ea"/>
              <a:cs typeface="+mn-cs"/>
            </a:endParaRPr>
          </a:p>
          <a:p>
            <a:endParaRPr lang="en-AU" dirty="0"/>
          </a:p>
        </p:txBody>
      </p:sp>
      <p:sp>
        <p:nvSpPr>
          <p:cNvPr id="4" name="Slide Number Placeholder 3"/>
          <p:cNvSpPr>
            <a:spLocks noGrp="1"/>
          </p:cNvSpPr>
          <p:nvPr>
            <p:ph type="sldNum" sz="quarter" idx="10"/>
          </p:nvPr>
        </p:nvSpPr>
        <p:spPr/>
        <p:txBody>
          <a:bodyPr/>
          <a:lstStyle/>
          <a:p>
            <a:fld id="{7D249A9B-9B31-4BC7-892E-821D5123E68F}" type="slidenum">
              <a:rPr lang="en-AU" smtClean="0"/>
              <a:t>29</a:t>
            </a:fld>
            <a:endParaRPr lang="en-AU" dirty="0"/>
          </a:p>
        </p:txBody>
      </p:sp>
    </p:spTree>
    <p:extLst>
      <p:ext uri="{BB962C8B-B14F-4D97-AF65-F5344CB8AC3E}">
        <p14:creationId xmlns:p14="http://schemas.microsoft.com/office/powerpoint/2010/main" val="18693797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AU" sz="1100" b="1" kern="1200" dirty="0">
                <a:solidFill>
                  <a:schemeClr val="tx1"/>
                </a:solidFill>
                <a:effectLst/>
                <a:latin typeface="+mn-lt"/>
                <a:ea typeface="+mn-ea"/>
                <a:cs typeface="+mn-cs"/>
              </a:rPr>
              <a:t>Footwear - </a:t>
            </a:r>
            <a:r>
              <a:rPr lang="en-AU" sz="1100" kern="1200" dirty="0">
                <a:solidFill>
                  <a:schemeClr val="tx1"/>
                </a:solidFill>
                <a:effectLst/>
                <a:latin typeface="+mn-lt"/>
                <a:ea typeface="+mn-ea"/>
                <a:cs typeface="+mn-cs"/>
              </a:rPr>
              <a:t>Important</a:t>
            </a:r>
            <a:r>
              <a:rPr lang="en-AU" sz="1100" kern="1200" baseline="0" dirty="0">
                <a:solidFill>
                  <a:schemeClr val="tx1"/>
                </a:solidFill>
                <a:effectLst/>
                <a:latin typeface="+mn-lt"/>
                <a:ea typeface="+mn-ea"/>
                <a:cs typeface="+mn-cs"/>
              </a:rPr>
              <a:t> but not only control measure</a:t>
            </a:r>
            <a:endParaRPr lang="en-AU"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suitable </a:t>
            </a:r>
            <a:r>
              <a:rPr lang="en-AU" sz="1100" kern="1200" baseline="0" dirty="0">
                <a:solidFill>
                  <a:schemeClr val="tx1"/>
                </a:solidFill>
                <a:effectLst/>
                <a:latin typeface="+mn-lt"/>
                <a:ea typeface="+mn-ea"/>
                <a:cs typeface="+mn-cs"/>
              </a:rPr>
              <a:t>footwear can </a:t>
            </a:r>
            <a:r>
              <a:rPr lang="en-AU" sz="1100" kern="1200" dirty="0">
                <a:solidFill>
                  <a:schemeClr val="tx1"/>
                </a:solidFill>
                <a:effectLst/>
                <a:latin typeface="+mn-lt"/>
                <a:ea typeface="+mn-ea"/>
                <a:cs typeface="+mn-cs"/>
              </a:rPr>
              <a:t>provide good grip on floor during work activity (and expected contaminants)</a:t>
            </a: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Inappropriate</a:t>
            </a:r>
            <a:r>
              <a:rPr lang="en-AU" sz="1100" kern="1200" baseline="0" dirty="0">
                <a:solidFill>
                  <a:schemeClr val="tx1"/>
                </a:solidFill>
                <a:effectLst/>
                <a:latin typeface="+mn-lt"/>
                <a:ea typeface="+mn-ea"/>
                <a:cs typeface="+mn-cs"/>
              </a:rPr>
              <a:t> footwear increases risks (e.g. office staff wearing dress shoes through warehouse)</a:t>
            </a:r>
            <a:endParaRPr lang="en-AU" sz="1100" kern="1200" dirty="0">
              <a:solidFill>
                <a:schemeClr val="tx1"/>
              </a:solidFill>
              <a:effectLst/>
              <a:latin typeface="+mn-lt"/>
              <a:ea typeface="+mn-ea"/>
              <a:cs typeface="+mn-cs"/>
            </a:endParaRPr>
          </a:p>
          <a:p>
            <a:pPr defTabSz="914400" eaLnBrk="1" hangingPunct="1">
              <a:lnSpc>
                <a:spcPct val="80000"/>
              </a:lnSpc>
              <a:buFontTx/>
              <a:buChar char="•"/>
            </a:pPr>
            <a:r>
              <a:rPr lang="en-AU" altLang="en-US" sz="1100" dirty="0"/>
              <a:t>suitable shoes:</a:t>
            </a:r>
          </a:p>
          <a:p>
            <a:pPr lvl="1" defTabSz="914400" eaLnBrk="1" hangingPunct="1">
              <a:lnSpc>
                <a:spcPct val="80000"/>
              </a:lnSpc>
              <a:buFontTx/>
              <a:buChar char="•"/>
            </a:pPr>
            <a:r>
              <a:rPr lang="en-AU" altLang="en-US" sz="1100" dirty="0"/>
              <a:t>Have non-slip soles (to provide grip when walking)</a:t>
            </a:r>
          </a:p>
          <a:p>
            <a:pPr lvl="1" defTabSz="914400" eaLnBrk="1" hangingPunct="1">
              <a:lnSpc>
                <a:spcPct val="80000"/>
              </a:lnSpc>
              <a:buFontTx/>
              <a:buChar char="•"/>
            </a:pPr>
            <a:r>
              <a:rPr lang="en-AU" altLang="en-US" sz="1100" dirty="0"/>
              <a:t>Keep treads clean (clogged treads do not provide the grip needed)</a:t>
            </a:r>
          </a:p>
          <a:p>
            <a:pPr lvl="1" defTabSz="914400" eaLnBrk="1" hangingPunct="1">
              <a:lnSpc>
                <a:spcPct val="80000"/>
              </a:lnSpc>
              <a:buFontTx/>
              <a:buChar char="•"/>
            </a:pPr>
            <a:r>
              <a:rPr lang="en-AU" altLang="en-US" sz="1100" dirty="0"/>
              <a:t>Make sure they fit well (for comfort and for better grip when walking)</a:t>
            </a:r>
          </a:p>
          <a:p>
            <a:pPr defTabSz="914400" eaLnBrk="1" hangingPunct="1">
              <a:lnSpc>
                <a:spcPct val="80000"/>
              </a:lnSpc>
              <a:buFontTx/>
              <a:buChar char="•"/>
            </a:pPr>
            <a:r>
              <a:rPr lang="en-AU" altLang="en-US" sz="1100" dirty="0"/>
              <a:t>For some work areas may need more slip-resistant footwear depending on level and type of contaminants. Trial first before buying for all workers. </a:t>
            </a:r>
          </a:p>
          <a:p>
            <a:pPr lvl="1" defTabSz="914400" eaLnBrk="1" hangingPunct="1">
              <a:lnSpc>
                <a:spcPct val="80000"/>
              </a:lnSpc>
              <a:buFontTx/>
              <a:buChar char="•"/>
            </a:pPr>
            <a:r>
              <a:rPr lang="en-AU" altLang="en-US" sz="1100" dirty="0"/>
              <a:t>Good tread pattern and a flexible sole is important. Better with well-defined tread pattern (the more edges, ,the firmer the grip) Please refer to AS 2210 and HSE footwear guide. More</a:t>
            </a:r>
            <a:r>
              <a:rPr lang="en-AU" altLang="en-US" sz="1100" baseline="0" dirty="0"/>
              <a:t> info on web site</a:t>
            </a:r>
            <a:endParaRPr lang="en-AU" altLang="en-US" sz="1100" dirty="0"/>
          </a:p>
          <a:p>
            <a:pPr lvl="0"/>
            <a:r>
              <a:rPr lang="en-AU" sz="1100" b="1" kern="1200" dirty="0">
                <a:solidFill>
                  <a:schemeClr val="tx1"/>
                </a:solidFill>
                <a:effectLst/>
                <a:latin typeface="+mn-lt"/>
                <a:ea typeface="+mn-ea"/>
                <a:cs typeface="+mn-cs"/>
              </a:rPr>
              <a:t>Let’s look</a:t>
            </a:r>
            <a:r>
              <a:rPr lang="en-AU" sz="1100" b="1" kern="1200" baseline="0" dirty="0">
                <a:solidFill>
                  <a:schemeClr val="tx1"/>
                </a:solidFill>
                <a:effectLst/>
                <a:latin typeface="+mn-lt"/>
                <a:ea typeface="+mn-ea"/>
                <a:cs typeface="+mn-cs"/>
              </a:rPr>
              <a:t> at the sole of our own shoes…</a:t>
            </a:r>
          </a:p>
          <a:p>
            <a:pPr lvl="0"/>
            <a:endParaRPr lang="en-AU" sz="1100" kern="1200" baseline="0" dirty="0">
              <a:solidFill>
                <a:schemeClr val="tx1"/>
              </a:solidFill>
              <a:effectLst/>
              <a:latin typeface="+mn-lt"/>
              <a:ea typeface="+mn-ea"/>
              <a:cs typeface="+mn-cs"/>
            </a:endParaRPr>
          </a:p>
          <a:p>
            <a:pPr lvl="0"/>
            <a:r>
              <a:rPr lang="en-AU" sz="1100" b="1" kern="1200" dirty="0">
                <a:solidFill>
                  <a:schemeClr val="tx1"/>
                </a:solidFill>
                <a:effectLst/>
                <a:latin typeface="+mn-lt"/>
                <a:ea typeface="+mn-ea"/>
                <a:cs typeface="+mn-cs"/>
              </a:rPr>
              <a:t>Individual characteristics </a:t>
            </a:r>
            <a:r>
              <a:rPr lang="en-AU" sz="1100" b="0" kern="1200" dirty="0">
                <a:solidFill>
                  <a:schemeClr val="tx1"/>
                </a:solidFill>
                <a:effectLst/>
                <a:latin typeface="+mn-lt"/>
                <a:ea typeface="+mn-ea"/>
                <a:cs typeface="+mn-cs"/>
              </a:rPr>
              <a:t>can influence their</a:t>
            </a:r>
            <a:r>
              <a:rPr lang="en-AU" sz="1100" b="0" kern="1200" baseline="0" dirty="0">
                <a:solidFill>
                  <a:schemeClr val="tx1"/>
                </a:solidFill>
                <a:effectLst/>
                <a:latin typeface="+mn-lt"/>
                <a:ea typeface="+mn-ea"/>
                <a:cs typeface="+mn-cs"/>
              </a:rPr>
              <a:t> needs to safely walk</a:t>
            </a:r>
            <a:endParaRPr lang="en-AU" sz="1100" b="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altLang="en-US" sz="1100" dirty="0"/>
              <a:t>Who will be walking in the area: office staff,</a:t>
            </a:r>
            <a:r>
              <a:rPr lang="en-AU" altLang="en-US" sz="1100" baseline="0" dirty="0"/>
              <a:t> customers</a:t>
            </a:r>
            <a:r>
              <a:rPr lang="en-AU" altLang="en-US" sz="1100" dirty="0"/>
              <a:t>, patients, members of the public?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100" kern="1200" dirty="0">
                <a:solidFill>
                  <a:schemeClr val="tx1"/>
                </a:solidFill>
                <a:effectLst/>
                <a:latin typeface="+mn-lt"/>
                <a:ea typeface="+mn-ea"/>
                <a:cs typeface="+mn-cs"/>
              </a:rPr>
              <a:t>Mobility, strength, cognitive ability, visual ability, fatigue,</a:t>
            </a:r>
            <a:r>
              <a:rPr lang="en-AU" sz="1100" kern="1200" baseline="0" dirty="0">
                <a:solidFill>
                  <a:schemeClr val="tx1"/>
                </a:solidFill>
                <a:effectLst/>
                <a:latin typeface="+mn-lt"/>
                <a:ea typeface="+mn-ea"/>
                <a:cs typeface="+mn-cs"/>
              </a:rPr>
              <a:t> medication</a:t>
            </a:r>
            <a:r>
              <a:rPr lang="en-AU" sz="1100" kern="1200" dirty="0">
                <a:solidFill>
                  <a:schemeClr val="tx1"/>
                </a:solidFill>
                <a:effectLst/>
                <a:latin typeface="+mn-lt"/>
                <a:ea typeface="+mn-ea"/>
                <a:cs typeface="+mn-cs"/>
              </a:rPr>
              <a:t> etc.. footwear (</a:t>
            </a:r>
            <a:r>
              <a:rPr lang="en-AU" sz="1100" dirty="0"/>
              <a:t>Reports</a:t>
            </a:r>
            <a:r>
              <a:rPr lang="en-AU" sz="1100" baseline="0" dirty="0"/>
              <a:t> of people using multi-focals or even bi-focals complain about not able to see changes in surface/step perception</a:t>
            </a:r>
            <a:endParaRPr lang="en-AU" sz="1100" dirty="0"/>
          </a:p>
          <a:p>
            <a:pPr marL="0" lvl="0" indent="0">
              <a:buFont typeface="Arial" panose="020B0604020202020204" pitchFamily="34" charset="0"/>
              <a:buNone/>
            </a:pPr>
            <a:r>
              <a:rPr lang="en-AU" sz="1100" b="1" kern="1200" dirty="0">
                <a:solidFill>
                  <a:schemeClr val="tx1"/>
                </a:solidFill>
                <a:effectLst/>
                <a:latin typeface="+mn-lt"/>
                <a:ea typeface="MS PGothic" panose="020B0600070205080204" pitchFamily="34" charset="-128"/>
                <a:cs typeface="MS PGothic" charset="0"/>
              </a:rPr>
              <a:t>Experience </a:t>
            </a:r>
            <a:endParaRPr lang="en-AU"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100" kern="1200" dirty="0">
                <a:solidFill>
                  <a:schemeClr val="tx1"/>
                </a:solidFill>
                <a:effectLst/>
                <a:latin typeface="+mn-lt"/>
                <a:ea typeface="+mn-ea"/>
                <a:cs typeface="+mn-cs"/>
              </a:rPr>
              <a:t>Experience/familiarity with work task &amp; work area e.g. know area</a:t>
            </a:r>
            <a:r>
              <a:rPr lang="en-AU" sz="1100" kern="1200" baseline="0" dirty="0">
                <a:solidFill>
                  <a:schemeClr val="tx1"/>
                </a:solidFill>
                <a:effectLst/>
                <a:latin typeface="+mn-lt"/>
                <a:ea typeface="+mn-ea"/>
                <a:cs typeface="+mn-cs"/>
              </a:rPr>
              <a:t> near back stairs prone to poor drainage</a:t>
            </a:r>
            <a:endParaRPr lang="en-AU" sz="1100" kern="1200" dirty="0">
              <a:solidFill>
                <a:schemeClr val="tx1"/>
              </a:solidFill>
              <a:effectLst/>
              <a:latin typeface="+mn-lt"/>
              <a:ea typeface="+mn-ea"/>
              <a:cs typeface="+mn-cs"/>
            </a:endParaRPr>
          </a:p>
          <a:p>
            <a:pPr lvl="1"/>
            <a:endParaRPr lang="en-AU"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D249A9B-9B31-4BC7-892E-821D5123E68F}" type="slidenum">
              <a:rPr lang="en-AU" smtClean="0"/>
              <a:t>30</a:t>
            </a:fld>
            <a:endParaRPr lang="en-AU" dirty="0"/>
          </a:p>
        </p:txBody>
      </p:sp>
    </p:spTree>
    <p:extLst>
      <p:ext uri="{BB962C8B-B14F-4D97-AF65-F5344CB8AC3E}">
        <p14:creationId xmlns:p14="http://schemas.microsoft.com/office/powerpoint/2010/main" val="558577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the way the work is organised</a:t>
            </a:r>
            <a:endParaRPr lang="en-AU" dirty="0"/>
          </a:p>
          <a:p>
            <a:pPr lvl="0"/>
            <a:r>
              <a:rPr lang="en-AU" sz="1200" b="1" kern="1200" dirty="0">
                <a:solidFill>
                  <a:schemeClr val="tx1"/>
                </a:solidFill>
                <a:effectLst/>
                <a:latin typeface="+mn-lt"/>
                <a:ea typeface="+mn-ea"/>
                <a:cs typeface="+mn-cs"/>
              </a:rPr>
              <a:t>Work planning (current &amp; future)</a:t>
            </a:r>
            <a:endParaRPr lang="en-AU" sz="16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Safe work procedures e.g. routes and</a:t>
            </a:r>
            <a:r>
              <a:rPr lang="en-AU" sz="1200" kern="1200" baseline="0" dirty="0">
                <a:solidFill>
                  <a:schemeClr val="tx1"/>
                </a:solidFill>
                <a:effectLst/>
                <a:latin typeface="+mn-lt"/>
                <a:ea typeface="+mn-ea"/>
                <a:cs typeface="+mn-cs"/>
              </a:rPr>
              <a:t> equipment used</a:t>
            </a:r>
            <a:endParaRPr lang="en-AU" sz="18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work hours/fatigue</a:t>
            </a:r>
            <a:endParaRPr lang="en-AU" sz="18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Staffing level (e.g. peak times), skill mix, shift arrangements</a:t>
            </a:r>
            <a:endParaRPr lang="en-AU" sz="16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 Workers control/input into how work is done</a:t>
            </a:r>
            <a:endParaRPr lang="en-AU" sz="1600" kern="1200" dirty="0">
              <a:solidFill>
                <a:schemeClr val="tx1"/>
              </a:solidFill>
              <a:effectLst/>
              <a:latin typeface="+mn-lt"/>
              <a:ea typeface="+mn-ea"/>
              <a:cs typeface="+mn-cs"/>
            </a:endParaRPr>
          </a:p>
          <a:p>
            <a:pPr lvl="0"/>
            <a:r>
              <a:rPr lang="en-AU" sz="1200" b="1" kern="1200" dirty="0">
                <a:solidFill>
                  <a:schemeClr val="tx1"/>
                </a:solidFill>
                <a:effectLst/>
                <a:latin typeface="+mn-lt"/>
                <a:ea typeface="+mn-ea"/>
                <a:cs typeface="+mn-cs"/>
              </a:rPr>
              <a:t>Production demands/ incentives:</a:t>
            </a:r>
            <a:endParaRPr lang="en-AU" sz="16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increase pace (finish &amp; go, per piece payment)</a:t>
            </a:r>
            <a:endParaRPr lang="en-AU" sz="16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Time pressures/deadlines</a:t>
            </a:r>
            <a:endParaRPr lang="en-AU" sz="1600" kern="1200" dirty="0">
              <a:solidFill>
                <a:schemeClr val="tx1"/>
              </a:solidFill>
              <a:effectLst/>
              <a:latin typeface="+mn-lt"/>
              <a:ea typeface="+mn-ea"/>
              <a:cs typeface="+mn-cs"/>
            </a:endParaRPr>
          </a:p>
          <a:p>
            <a:pPr lvl="0"/>
            <a:r>
              <a:rPr lang="en-AU" sz="1200" b="1" kern="1200" dirty="0">
                <a:solidFill>
                  <a:schemeClr val="tx1"/>
                </a:solidFill>
                <a:effectLst/>
                <a:latin typeface="+mn-lt"/>
                <a:ea typeface="+mn-ea"/>
                <a:cs typeface="+mn-cs"/>
              </a:rPr>
              <a:t>Maintenance</a:t>
            </a:r>
            <a:endParaRPr lang="en-AU" sz="16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proactive or only reactive</a:t>
            </a:r>
            <a:endParaRPr lang="en-AU" sz="16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equipment e.g. leaks</a:t>
            </a:r>
            <a:endParaRPr lang="en-AU" sz="16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flooring/access ways</a:t>
            </a:r>
            <a:endParaRPr lang="en-AU" sz="1600" kern="1200" dirty="0">
              <a:solidFill>
                <a:schemeClr val="tx1"/>
              </a:solidFill>
              <a:effectLst/>
              <a:latin typeface="+mn-lt"/>
              <a:ea typeface="+mn-ea"/>
              <a:cs typeface="+mn-cs"/>
            </a:endParaRPr>
          </a:p>
          <a:p>
            <a:pPr lvl="0"/>
            <a:r>
              <a:rPr lang="en-AU" sz="1200" b="1" kern="1200" dirty="0">
                <a:solidFill>
                  <a:schemeClr val="tx1"/>
                </a:solidFill>
                <a:effectLst/>
                <a:latin typeface="+mn-lt"/>
                <a:ea typeface="+mn-ea"/>
                <a:cs typeface="+mn-cs"/>
              </a:rPr>
              <a:t>Training:</a:t>
            </a:r>
            <a:r>
              <a:rPr lang="en-AU" sz="1200" b="1" kern="1200" baseline="0" dirty="0">
                <a:solidFill>
                  <a:schemeClr val="tx1"/>
                </a:solidFill>
                <a:effectLst/>
                <a:latin typeface="+mn-lt"/>
                <a:ea typeface="+mn-ea"/>
                <a:cs typeface="+mn-cs"/>
              </a:rPr>
              <a:t> </a:t>
            </a:r>
            <a:r>
              <a:rPr lang="en-AU" sz="1200" kern="1200" dirty="0">
                <a:solidFill>
                  <a:schemeClr val="tx1"/>
                </a:solidFill>
                <a:effectLst/>
                <a:latin typeface="+mn-lt"/>
                <a:ea typeface="+mn-ea"/>
                <a:cs typeface="+mn-cs"/>
              </a:rPr>
              <a:t>Knowledge</a:t>
            </a:r>
            <a:r>
              <a:rPr lang="en-AU" sz="1200" kern="1200" baseline="0" dirty="0">
                <a:solidFill>
                  <a:schemeClr val="tx1"/>
                </a:solidFill>
                <a:effectLst/>
                <a:latin typeface="+mn-lt"/>
                <a:ea typeface="+mn-ea"/>
                <a:cs typeface="+mn-cs"/>
              </a:rPr>
              <a:t> of STFAL risks and how to control e.g. why spillages cause injury and importance of keeping people off floors till fully dry </a:t>
            </a:r>
          </a:p>
          <a:p>
            <a:pPr lvl="0"/>
            <a:r>
              <a:rPr lang="en-AU" sz="1200" b="1" kern="1200" baseline="0" dirty="0">
                <a:solidFill>
                  <a:schemeClr val="tx1"/>
                </a:solidFill>
                <a:effectLst/>
                <a:latin typeface="+mn-lt"/>
                <a:ea typeface="+mn-ea"/>
                <a:cs typeface="+mn-cs"/>
              </a:rPr>
              <a:t>Supervision: </a:t>
            </a:r>
            <a:r>
              <a:rPr lang="en-AU" sz="1200" kern="1200" dirty="0">
                <a:solidFill>
                  <a:schemeClr val="tx1"/>
                </a:solidFill>
                <a:effectLst/>
                <a:latin typeface="+mn-lt"/>
                <a:ea typeface="+mn-ea"/>
                <a:cs typeface="+mn-cs"/>
              </a:rPr>
              <a:t>STFAL controls used properly &amp; Cleaning procedures followed</a:t>
            </a:r>
            <a:endParaRPr lang="en-AU" dirty="0"/>
          </a:p>
        </p:txBody>
      </p:sp>
      <p:sp>
        <p:nvSpPr>
          <p:cNvPr id="4" name="Slide Number Placeholder 3"/>
          <p:cNvSpPr>
            <a:spLocks noGrp="1"/>
          </p:cNvSpPr>
          <p:nvPr>
            <p:ph type="sldNum" sz="quarter" idx="10"/>
          </p:nvPr>
        </p:nvSpPr>
        <p:spPr/>
        <p:txBody>
          <a:bodyPr/>
          <a:lstStyle/>
          <a:p>
            <a:fld id="{7D249A9B-9B31-4BC7-892E-821D5123E68F}" type="slidenum">
              <a:rPr lang="en-AU" smtClean="0"/>
              <a:t>31</a:t>
            </a:fld>
            <a:endParaRPr lang="en-AU" dirty="0"/>
          </a:p>
        </p:txBody>
      </p:sp>
    </p:spTree>
    <p:extLst>
      <p:ext uri="{BB962C8B-B14F-4D97-AF65-F5344CB8AC3E}">
        <p14:creationId xmlns:p14="http://schemas.microsoft.com/office/powerpoint/2010/main" val="23921700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landlord often responsible for fittings, fixtures and plant at the workplace e.g. flooring, cold room, refrigeration. Check</a:t>
            </a:r>
            <a:r>
              <a:rPr lang="en-AU" sz="1200" kern="1200" baseline="0" dirty="0">
                <a:solidFill>
                  <a:schemeClr val="tx1"/>
                </a:solidFill>
                <a:effectLst/>
                <a:latin typeface="+mn-lt"/>
                <a:ea typeface="+mn-ea"/>
                <a:cs typeface="+mn-cs"/>
              </a:rPr>
              <a:t> lease agreements</a:t>
            </a:r>
            <a:endParaRPr lang="en-AU"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other tenants can create hazards e.g. leakage onto common area</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body corporate - responsible for common area e.g. lighting, cleaning</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designers - specifying flooring or designing out trip hazards</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manufacturers/suppliers/installers e.g. through flooring that meets slip resistance criteria, products/equipment that do not contaminant </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supply chain/customers can contribute to STFAL e.g. timeframes for work to be completed can increase, STFAL hazards when working at customer site</a:t>
            </a:r>
          </a:p>
          <a:p>
            <a:pPr marL="171450" indent="-171450">
              <a:buFont typeface="Arial" panose="020B0604020202020204" pitchFamily="34" charset="0"/>
              <a:buChar char="•"/>
            </a:pPr>
            <a:r>
              <a:rPr lang="en-AU" sz="1200" kern="1200" dirty="0">
                <a:solidFill>
                  <a:schemeClr val="tx1"/>
                </a:solidFill>
                <a:effectLst/>
                <a:latin typeface="+mn-lt"/>
                <a:ea typeface="+mn-ea"/>
                <a:cs typeface="+mn-cs"/>
              </a:rPr>
              <a:t>sub-contractors activities can create STFAL hazards e.g. truck washing sub-contractor floods access areas</a:t>
            </a:r>
            <a:endParaRPr lang="en-AU" dirty="0"/>
          </a:p>
        </p:txBody>
      </p:sp>
      <p:sp>
        <p:nvSpPr>
          <p:cNvPr id="4" name="Slide Number Placeholder 3"/>
          <p:cNvSpPr>
            <a:spLocks noGrp="1"/>
          </p:cNvSpPr>
          <p:nvPr>
            <p:ph type="sldNum" sz="quarter" idx="10"/>
          </p:nvPr>
        </p:nvSpPr>
        <p:spPr/>
        <p:txBody>
          <a:bodyPr/>
          <a:lstStyle/>
          <a:p>
            <a:fld id="{7D249A9B-9B31-4BC7-892E-821D5123E68F}" type="slidenum">
              <a:rPr lang="en-AU" smtClean="0"/>
              <a:t>32</a:t>
            </a:fld>
            <a:endParaRPr lang="en-AU" dirty="0"/>
          </a:p>
        </p:txBody>
      </p:sp>
    </p:spTree>
    <p:extLst>
      <p:ext uri="{BB962C8B-B14F-4D97-AF65-F5344CB8AC3E}">
        <p14:creationId xmlns:p14="http://schemas.microsoft.com/office/powerpoint/2010/main" val="3899336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endParaRPr lang="en-AU" altLang="en-US" dirty="0"/>
          </a:p>
        </p:txBody>
      </p:sp>
    </p:spTree>
    <p:extLst>
      <p:ext uri="{BB962C8B-B14F-4D97-AF65-F5344CB8AC3E}">
        <p14:creationId xmlns:p14="http://schemas.microsoft.com/office/powerpoint/2010/main" val="23357251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r>
              <a:rPr lang="en-AU" altLang="en-US" dirty="0"/>
              <a:t>Extra notes on design improvements:</a:t>
            </a:r>
          </a:p>
          <a:p>
            <a:pPr marL="171450" indent="-171450">
              <a:buFont typeface="Arial" panose="020B0604020202020204" pitchFamily="34" charset="0"/>
              <a:buChar char="•"/>
            </a:pPr>
            <a:r>
              <a:rPr lang="en-AU" altLang="en-US" dirty="0"/>
              <a:t>Design</a:t>
            </a:r>
            <a:r>
              <a:rPr lang="en-AU" altLang="en-US" baseline="0" dirty="0"/>
              <a:t> </a:t>
            </a:r>
            <a:r>
              <a:rPr lang="en-AU" altLang="en-US" dirty="0"/>
              <a:t>AS 1657 fixed platforms, walkways, stairways and ladders – design construction and installation</a:t>
            </a:r>
          </a:p>
          <a:p>
            <a:pPr marL="171450" indent="-171450">
              <a:buFont typeface="Arial" panose="020B0604020202020204" pitchFamily="34" charset="0"/>
              <a:buChar char="•"/>
            </a:pPr>
            <a:r>
              <a:rPr lang="en-AU" altLang="en-US" dirty="0"/>
              <a:t>Slip resistance of floor surfaces</a:t>
            </a:r>
          </a:p>
          <a:p>
            <a:pPr marL="171450" indent="-171450">
              <a:buFont typeface="Arial" panose="020B0604020202020204" pitchFamily="34" charset="0"/>
              <a:buChar char="•"/>
            </a:pPr>
            <a:r>
              <a:rPr lang="en-AU" altLang="en-US" dirty="0"/>
              <a:t>Drainage – appropriate drainage without excess angle creating increased slip hazard</a:t>
            </a:r>
          </a:p>
          <a:p>
            <a:pPr marL="171450" indent="-171450">
              <a:buFont typeface="Arial" panose="020B0604020202020204" pitchFamily="34" charset="0"/>
              <a:buChar char="•"/>
            </a:pPr>
            <a:r>
              <a:rPr lang="en-AU" altLang="en-US" dirty="0"/>
              <a:t>Level floor surfaces</a:t>
            </a:r>
          </a:p>
          <a:p>
            <a:pPr marL="171450" indent="-171450">
              <a:buFont typeface="Arial" panose="020B0604020202020204" pitchFamily="34" charset="0"/>
              <a:buChar char="•"/>
            </a:pPr>
            <a:r>
              <a:rPr lang="en-AU" altLang="en-US" dirty="0"/>
              <a:t>Elimination of isolated steps and other isolated trip hazards</a:t>
            </a:r>
          </a:p>
          <a:p>
            <a:pPr marL="171450" indent="-171450">
              <a:buFont typeface="Arial" panose="020B0604020202020204" pitchFamily="34" charset="0"/>
              <a:buChar char="•"/>
            </a:pPr>
            <a:r>
              <a:rPr lang="en-AU" altLang="en-US" dirty="0"/>
              <a:t>Design of rise and going of stairs</a:t>
            </a:r>
          </a:p>
          <a:p>
            <a:pPr marL="171450" indent="-171450">
              <a:buFont typeface="Arial" panose="020B0604020202020204" pitchFamily="34" charset="0"/>
              <a:buChar char="•"/>
            </a:pPr>
            <a:r>
              <a:rPr lang="en-AU" altLang="en-US" dirty="0"/>
              <a:t>Recess shower hobs</a:t>
            </a:r>
          </a:p>
          <a:p>
            <a:pPr marL="171450" indent="-171450">
              <a:buFont typeface="Arial" panose="020B0604020202020204" pitchFamily="34" charset="0"/>
              <a:buChar char="•"/>
            </a:pPr>
            <a:r>
              <a:rPr lang="en-AU" altLang="en-US" dirty="0"/>
              <a:t>Recess or rebating sliding door frames into concrete slab</a:t>
            </a:r>
          </a:p>
          <a:p>
            <a:pPr marL="171450" indent="-171450">
              <a:buFont typeface="Arial" panose="020B0604020202020204" pitchFamily="34" charset="0"/>
              <a:buChar char="•"/>
            </a:pPr>
            <a:r>
              <a:rPr lang="en-AU" altLang="en-US" dirty="0"/>
              <a:t>Plenty of storage areas</a:t>
            </a:r>
          </a:p>
          <a:p>
            <a:pPr marL="171450" indent="-171450">
              <a:buFont typeface="Arial" panose="020B0604020202020204" pitchFamily="34" charset="0"/>
              <a:buChar char="•"/>
            </a:pPr>
            <a:r>
              <a:rPr lang="en-AU" altLang="en-US" dirty="0"/>
              <a:t>Adequate space around work areas/stations</a:t>
            </a:r>
          </a:p>
          <a:p>
            <a:pPr marL="171450" indent="-171450">
              <a:buFont typeface="Arial" panose="020B0604020202020204" pitchFamily="34" charset="0"/>
              <a:buChar char="•"/>
            </a:pPr>
            <a:r>
              <a:rPr lang="en-AU" altLang="en-US" dirty="0"/>
              <a:t>Lighting plan to ensure adequate and even lighting</a:t>
            </a:r>
          </a:p>
        </p:txBody>
      </p:sp>
    </p:spTree>
    <p:extLst>
      <p:ext uri="{BB962C8B-B14F-4D97-AF65-F5344CB8AC3E}">
        <p14:creationId xmlns:p14="http://schemas.microsoft.com/office/powerpoint/2010/main" val="10814357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endParaRPr lang="en-AU" altLang="en-US" dirty="0"/>
          </a:p>
        </p:txBody>
      </p:sp>
    </p:spTree>
    <p:extLst>
      <p:ext uri="{BB962C8B-B14F-4D97-AF65-F5344CB8AC3E}">
        <p14:creationId xmlns:p14="http://schemas.microsoft.com/office/powerpoint/2010/main" val="14209506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7D249A9B-9B31-4BC7-892E-821D5123E68F}" type="slidenum">
              <a:rPr lang="en-AU" smtClean="0"/>
              <a:t>36</a:t>
            </a:fld>
            <a:endParaRPr lang="en-AU" dirty="0"/>
          </a:p>
        </p:txBody>
      </p:sp>
    </p:spTree>
    <p:extLst>
      <p:ext uri="{BB962C8B-B14F-4D97-AF65-F5344CB8AC3E}">
        <p14:creationId xmlns:p14="http://schemas.microsoft.com/office/powerpoint/2010/main" val="1216633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jpg"/><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9.jpg"/><Relationship Id="rId4" Type="http://schemas.openxmlformats.org/officeDocument/2006/relationships/image" Target="../media/image28.jpg"/></Relationships>
</file>

<file path=ppt/slides/_rels/slide2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youtube.com/watch?v=ap-22FjgoE4" TargetMode="External"/><Relationship Id="rId7"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25.png"/><Relationship Id="rId5" Type="http://schemas.openxmlformats.org/officeDocument/2006/relationships/image" Target="../media/image31.jpeg"/><Relationship Id="rId10" Type="http://schemas.openxmlformats.org/officeDocument/2006/relationships/image" Target="../media/image26.PNG"/><Relationship Id="rId4" Type="http://schemas.openxmlformats.org/officeDocument/2006/relationships/image" Target="../media/image30.png"/><Relationship Id="rId9" Type="http://schemas.openxmlformats.org/officeDocument/2006/relationships/hyperlink" Target="http://https/www.youtube.com/watch?v=ap-22FjgoE4"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6.PNG"/><Relationship Id="rId4" Type="http://schemas.openxmlformats.org/officeDocument/2006/relationships/image" Target="../media/image37.jpeg"/></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9.jpg"/></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jpg"/><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4.jpg"/></Relationships>
</file>

<file path=ppt/slides/_rels/slide3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PREVENTING MUSCULOSKELETAL DISORDERS</a:t>
            </a:r>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77500" lnSpcReduction="20000"/>
          </a:bodyPr>
          <a:lstStyle/>
          <a:p>
            <a:pPr lvl="0"/>
            <a:r>
              <a:rPr lang="en-AU" dirty="0"/>
              <a:t>Identify the relevant </a:t>
            </a:r>
            <a:r>
              <a:rPr lang="en-US" dirty="0"/>
              <a:t>Queensland Work Health and Safety legislation specifically the hazardous manual tasks regulation and code of </a:t>
            </a:r>
            <a:r>
              <a:rPr lang="en-US" dirty="0" smtClean="0"/>
              <a:t>practice</a:t>
            </a:r>
            <a:endParaRPr lang="en-AU" dirty="0"/>
          </a:p>
          <a:p>
            <a:r>
              <a:rPr lang="en-US" dirty="0"/>
              <a:t>Apply risk management strategies for </a:t>
            </a:r>
            <a:r>
              <a:rPr lang="en-US" dirty="0" smtClean="0"/>
              <a:t>hazardous manual tasks </a:t>
            </a:r>
          </a:p>
          <a:p>
            <a:pPr lvl="0"/>
            <a:r>
              <a:rPr lang="en-AU" dirty="0"/>
              <a:t>Identify the relevant Queensland Work Health and Safety legislation relating to STFAL in the current Regulations and code of practice. </a:t>
            </a:r>
          </a:p>
          <a:p>
            <a:pPr lvl="0"/>
            <a:r>
              <a:rPr lang="en-AU" dirty="0"/>
              <a:t>Understand how STFAL occur </a:t>
            </a:r>
          </a:p>
          <a:p>
            <a:pPr lvl="0"/>
            <a:r>
              <a:rPr lang="en-AU" dirty="0"/>
              <a:t>Understand and identify common occupational STFAL hazards and influencing factors</a:t>
            </a:r>
            <a:endParaRPr lang="en-AU" dirty="0"/>
          </a:p>
          <a:p>
            <a:pPr lvl="0"/>
            <a:r>
              <a:rPr lang="en-AU" dirty="0"/>
              <a:t>Understand how to manage occupational STFAL risks</a:t>
            </a:r>
          </a:p>
          <a:p>
            <a:endParaRPr lang="en-AU" dirty="0"/>
          </a:p>
        </p:txBody>
      </p:sp>
    </p:spTree>
    <p:extLst>
      <p:ext uri="{BB962C8B-B14F-4D97-AF65-F5344CB8AC3E}">
        <p14:creationId xmlns:p14="http://schemas.microsoft.com/office/powerpoint/2010/main" val="12857228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ergonomics?</a:t>
            </a:r>
            <a:endParaRPr lang="en-AU" dirty="0"/>
          </a:p>
        </p:txBody>
      </p:sp>
      <p:sp>
        <p:nvSpPr>
          <p:cNvPr id="3" name="Content Placeholder 2"/>
          <p:cNvSpPr>
            <a:spLocks noGrp="1"/>
          </p:cNvSpPr>
          <p:nvPr>
            <p:ph idx="1"/>
          </p:nvPr>
        </p:nvSpPr>
        <p:spPr/>
        <p:txBody>
          <a:bodyPr/>
          <a:lstStyle/>
          <a:p>
            <a:pPr marL="0" indent="0">
              <a:buNone/>
            </a:pPr>
            <a:r>
              <a:rPr lang="en-US" dirty="0"/>
              <a:t>Ergonomics is the scientific study of human work and the interaction between workers, tools and the environment. The term ergonomics is derived from the Greek words “</a:t>
            </a:r>
            <a:r>
              <a:rPr lang="en-US" dirty="0" err="1"/>
              <a:t>ergos</a:t>
            </a:r>
            <a:r>
              <a:rPr lang="en-US" dirty="0"/>
              <a:t>” meaning work and “nomos” meaning natural law. Ergonomics is an applied science with knowledge drawn from psychology, biology, medicine and engineering.  </a:t>
            </a:r>
            <a:endParaRPr lang="en-AU" dirty="0"/>
          </a:p>
          <a:p>
            <a:pPr marL="0" indent="0">
              <a:buNone/>
            </a:pPr>
            <a:endParaRPr lang="en-AU" dirty="0"/>
          </a:p>
        </p:txBody>
      </p:sp>
    </p:spTree>
    <p:extLst>
      <p:ext uri="{BB962C8B-B14F-4D97-AF65-F5344CB8AC3E}">
        <p14:creationId xmlns:p14="http://schemas.microsoft.com/office/powerpoint/2010/main" val="1058789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2308" y="1325936"/>
            <a:ext cx="7009089" cy="4759819"/>
          </a:xfrm>
          <a:prstGeom prst="rect">
            <a:avLst/>
          </a:prstGeom>
        </p:spPr>
      </p:pic>
    </p:spTree>
    <p:extLst>
      <p:ext uri="{BB962C8B-B14F-4D97-AF65-F5344CB8AC3E}">
        <p14:creationId xmlns:p14="http://schemas.microsoft.com/office/powerpoint/2010/main" val="3083727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Economics of Ergonomics</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9174" y="1600200"/>
            <a:ext cx="6365652" cy="4525963"/>
          </a:xfrm>
        </p:spPr>
      </p:pic>
    </p:spTree>
    <p:extLst>
      <p:ext uri="{BB962C8B-B14F-4D97-AF65-F5344CB8AC3E}">
        <p14:creationId xmlns:p14="http://schemas.microsoft.com/office/powerpoint/2010/main" val="866251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Musculoskeletal Disorders</a:t>
            </a:r>
            <a:endParaRPr lang="en-AU" dirty="0"/>
          </a:p>
        </p:txBody>
      </p:sp>
      <p:sp>
        <p:nvSpPr>
          <p:cNvPr id="3" name="Content Placeholder 2"/>
          <p:cNvSpPr>
            <a:spLocks noGrp="1"/>
          </p:cNvSpPr>
          <p:nvPr>
            <p:ph idx="1"/>
          </p:nvPr>
        </p:nvSpPr>
        <p:spPr/>
        <p:txBody>
          <a:bodyPr/>
          <a:lstStyle/>
          <a:p>
            <a:pPr marL="0" indent="0">
              <a:buNone/>
            </a:pPr>
            <a:r>
              <a:rPr lang="en-AU" dirty="0" smtClean="0"/>
              <a:t>Sprains and Strains</a:t>
            </a:r>
          </a:p>
          <a:p>
            <a:pPr marL="0" indent="0">
              <a:buNone/>
            </a:pPr>
            <a:endParaRPr lang="en-AU"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1290" y="2639546"/>
            <a:ext cx="2857500" cy="276225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9866" y="2610643"/>
            <a:ext cx="3130761" cy="2791153"/>
          </a:xfrm>
          <a:prstGeom prst="rect">
            <a:avLst/>
          </a:prstGeom>
        </p:spPr>
      </p:pic>
    </p:spTree>
    <p:extLst>
      <p:ext uri="{BB962C8B-B14F-4D97-AF65-F5344CB8AC3E}">
        <p14:creationId xmlns:p14="http://schemas.microsoft.com/office/powerpoint/2010/main" val="105226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 </a:t>
            </a:r>
            <a:endParaRPr lang="en-AU" dirty="0"/>
          </a:p>
        </p:txBody>
      </p:sp>
      <p:sp>
        <p:nvSpPr>
          <p:cNvPr id="3" name="Content Placeholder 2"/>
          <p:cNvSpPr>
            <a:spLocks noGrp="1"/>
          </p:cNvSpPr>
          <p:nvPr>
            <p:ph idx="1"/>
          </p:nvPr>
        </p:nvSpPr>
        <p:spPr/>
        <p:txBody>
          <a:bodyPr/>
          <a:lstStyle/>
          <a:p>
            <a:r>
              <a:rPr lang="en-AU" dirty="0" smtClean="0"/>
              <a:t>WHS Act</a:t>
            </a:r>
          </a:p>
          <a:p>
            <a:r>
              <a:rPr lang="en-AU" dirty="0" smtClean="0"/>
              <a:t>WHS Regulation</a:t>
            </a:r>
          </a:p>
          <a:p>
            <a:pPr lvl="0"/>
            <a:r>
              <a:rPr lang="en-US" dirty="0"/>
              <a:t>Hazardous Manual Tasks Code of Practice 2011(HMTCOP 2011) </a:t>
            </a:r>
            <a:endParaRPr lang="en-US" dirty="0" smtClean="0"/>
          </a:p>
          <a:p>
            <a:r>
              <a:rPr lang="en-US" dirty="0"/>
              <a:t>Manual Tasks Involving the Handling of People Code of Practice 2001 </a:t>
            </a:r>
            <a:endParaRPr lang="en-AU" dirty="0"/>
          </a:p>
          <a:p>
            <a:pPr lvl="0"/>
            <a:endParaRPr lang="en-AU" dirty="0"/>
          </a:p>
        </p:txBody>
      </p:sp>
    </p:spTree>
    <p:extLst>
      <p:ext uri="{BB962C8B-B14F-4D97-AF65-F5344CB8AC3E}">
        <p14:creationId xmlns:p14="http://schemas.microsoft.com/office/powerpoint/2010/main" val="721448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Risk Management</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7610" y="1600200"/>
            <a:ext cx="4748779" cy="4525963"/>
          </a:xfrm>
        </p:spPr>
      </p:pic>
    </p:spTree>
    <p:extLst>
      <p:ext uri="{BB962C8B-B14F-4D97-AF65-F5344CB8AC3E}">
        <p14:creationId xmlns:p14="http://schemas.microsoft.com/office/powerpoint/2010/main" val="3409447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What is required to manage the risk?</a:t>
            </a:r>
            <a:endParaRPr lang="en-AU" dirty="0"/>
          </a:p>
        </p:txBody>
      </p:sp>
      <p:pic>
        <p:nvPicPr>
          <p:cNvPr id="4" name="Content Placeholder 3"/>
          <p:cNvPicPr>
            <a:picLocks noGrp="1" noChangeAspect="1"/>
          </p:cNvPicPr>
          <p:nvPr>
            <p:ph idx="1"/>
          </p:nvPr>
        </p:nvPicPr>
        <p:blipFill>
          <a:blip r:embed="rId2"/>
          <a:stretch>
            <a:fillRect/>
          </a:stretch>
        </p:blipFill>
        <p:spPr>
          <a:xfrm>
            <a:off x="944717" y="1700093"/>
            <a:ext cx="7254565" cy="4978923"/>
          </a:xfrm>
          <a:prstGeom prst="rect">
            <a:avLst/>
          </a:prstGeom>
        </p:spPr>
      </p:pic>
    </p:spTree>
    <p:extLst>
      <p:ext uri="{BB962C8B-B14F-4D97-AF65-F5344CB8AC3E}">
        <p14:creationId xmlns:p14="http://schemas.microsoft.com/office/powerpoint/2010/main" val="245908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Identifying HMT’s</a:t>
            </a:r>
            <a:endParaRPr lang="en-AU" dirty="0"/>
          </a:p>
        </p:txBody>
      </p:sp>
      <p:sp>
        <p:nvSpPr>
          <p:cNvPr id="3" name="Content Placeholder 2"/>
          <p:cNvSpPr>
            <a:spLocks noGrp="1"/>
          </p:cNvSpPr>
          <p:nvPr>
            <p:ph idx="1"/>
          </p:nvPr>
        </p:nvSpPr>
        <p:spPr>
          <a:xfrm>
            <a:off x="457200" y="1600200"/>
            <a:ext cx="5052252" cy="4777548"/>
          </a:xfrm>
        </p:spPr>
        <p:txBody>
          <a:bodyPr>
            <a:normAutofit fontScale="70000" lnSpcReduction="20000"/>
          </a:bodyPr>
          <a:lstStyle/>
          <a:p>
            <a:pPr marL="0" indent="0">
              <a:buNone/>
            </a:pPr>
            <a:r>
              <a:rPr lang="en-AU" dirty="0"/>
              <a:t>Workers who perform manual tasks can provide valuable information about discomfort, muscular aches and pains that can signal potential hazards. For example, you could ask workers to identify tasks that: </a:t>
            </a:r>
          </a:p>
          <a:p>
            <a:r>
              <a:rPr lang="en-AU" dirty="0" smtClean="0"/>
              <a:t>are </a:t>
            </a:r>
            <a:r>
              <a:rPr lang="en-AU" dirty="0"/>
              <a:t>difficult to do (or appear harder than they should be) </a:t>
            </a:r>
          </a:p>
          <a:p>
            <a:r>
              <a:rPr lang="en-AU" dirty="0" smtClean="0"/>
              <a:t>are </a:t>
            </a:r>
            <a:r>
              <a:rPr lang="en-AU" dirty="0"/>
              <a:t>very tiring (muscle fatigue reduces work capacity) </a:t>
            </a:r>
          </a:p>
          <a:p>
            <a:r>
              <a:rPr lang="en-AU" dirty="0" smtClean="0"/>
              <a:t>are </a:t>
            </a:r>
            <a:r>
              <a:rPr lang="en-AU" dirty="0"/>
              <a:t>awkward or dangerous (for example, difficulty controlling loads) </a:t>
            </a:r>
          </a:p>
          <a:p>
            <a:r>
              <a:rPr lang="en-AU" dirty="0" smtClean="0"/>
              <a:t>cause </a:t>
            </a:r>
            <a:r>
              <a:rPr lang="en-AU" dirty="0"/>
              <a:t>discomfort. </a:t>
            </a:r>
          </a:p>
          <a:p>
            <a:pPr marL="0" indent="0">
              <a:buNone/>
            </a:pP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4405" y="1948703"/>
            <a:ext cx="3343275" cy="3390900"/>
          </a:xfrm>
          <a:prstGeom prst="rect">
            <a:avLst/>
          </a:prstGeom>
        </p:spPr>
      </p:pic>
    </p:spTree>
    <p:extLst>
      <p:ext uri="{BB962C8B-B14F-4D97-AF65-F5344CB8AC3E}">
        <p14:creationId xmlns:p14="http://schemas.microsoft.com/office/powerpoint/2010/main" val="2826359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Sources of risk </a:t>
            </a:r>
            <a:endParaRPr lang="en-AU" dirty="0"/>
          </a:p>
        </p:txBody>
      </p:sp>
      <p:sp>
        <p:nvSpPr>
          <p:cNvPr id="3" name="Content Placeholder 2"/>
          <p:cNvSpPr>
            <a:spLocks noGrp="1"/>
          </p:cNvSpPr>
          <p:nvPr>
            <p:ph idx="1"/>
          </p:nvPr>
        </p:nvSpPr>
        <p:spPr>
          <a:xfrm>
            <a:off x="457200" y="1600200"/>
            <a:ext cx="4644998" cy="4693024"/>
          </a:xfrm>
        </p:spPr>
        <p:txBody>
          <a:bodyPr>
            <a:normAutofit fontScale="85000" lnSpcReduction="10000"/>
          </a:bodyPr>
          <a:lstStyle/>
          <a:p>
            <a:pPr marL="0" indent="0">
              <a:buNone/>
            </a:pPr>
            <a:r>
              <a:rPr lang="en-AU" dirty="0"/>
              <a:t>The main sources of risk are: </a:t>
            </a:r>
          </a:p>
          <a:p>
            <a:r>
              <a:rPr lang="en-AU" dirty="0" smtClean="0"/>
              <a:t>work </a:t>
            </a:r>
            <a:r>
              <a:rPr lang="en-AU" dirty="0"/>
              <a:t>area design and layout </a:t>
            </a:r>
          </a:p>
          <a:p>
            <a:r>
              <a:rPr lang="en-AU" dirty="0" smtClean="0"/>
              <a:t>the </a:t>
            </a:r>
            <a:r>
              <a:rPr lang="en-AU" dirty="0"/>
              <a:t>nature, size, weight or number of things handled in performing the manual task, </a:t>
            </a:r>
          </a:p>
          <a:p>
            <a:r>
              <a:rPr lang="en-AU" dirty="0" smtClean="0"/>
              <a:t>systems </a:t>
            </a:r>
            <a:r>
              <a:rPr lang="en-AU" dirty="0"/>
              <a:t>of work </a:t>
            </a:r>
          </a:p>
          <a:p>
            <a:r>
              <a:rPr lang="en-AU" dirty="0" smtClean="0"/>
              <a:t>the </a:t>
            </a:r>
            <a:r>
              <a:rPr lang="en-AU" dirty="0"/>
              <a:t>environment in which the manual task is performed. </a:t>
            </a:r>
          </a:p>
          <a:p>
            <a:pPr marL="0" indent="0">
              <a:buNone/>
            </a:pP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3525" y="1155887"/>
            <a:ext cx="3343275" cy="279082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2599" y="4048125"/>
            <a:ext cx="2905125" cy="2809875"/>
          </a:xfrm>
          <a:prstGeom prst="rect">
            <a:avLst/>
          </a:prstGeom>
        </p:spPr>
      </p:pic>
    </p:spTree>
    <p:extLst>
      <p:ext uri="{BB962C8B-B14F-4D97-AF65-F5344CB8AC3E}">
        <p14:creationId xmlns:p14="http://schemas.microsoft.com/office/powerpoint/2010/main" val="1635016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Controlling the risks</a:t>
            </a:r>
            <a:endParaRPr lang="en-AU" dirty="0"/>
          </a:p>
        </p:txBody>
      </p:sp>
      <p:pic>
        <p:nvPicPr>
          <p:cNvPr id="4" name="Content Placeholder 3"/>
          <p:cNvPicPr>
            <a:picLocks noGrp="1" noChangeAspect="1"/>
          </p:cNvPicPr>
          <p:nvPr>
            <p:ph idx="1"/>
          </p:nvPr>
        </p:nvPicPr>
        <p:blipFill>
          <a:blip r:embed="rId2"/>
          <a:stretch>
            <a:fillRect/>
          </a:stretch>
        </p:blipFill>
        <p:spPr>
          <a:xfrm>
            <a:off x="904875" y="1996281"/>
            <a:ext cx="7334250" cy="3733800"/>
          </a:xfrm>
          <a:prstGeom prst="rect">
            <a:avLst/>
          </a:prstGeom>
        </p:spPr>
      </p:pic>
    </p:spTree>
    <p:extLst>
      <p:ext uri="{BB962C8B-B14F-4D97-AF65-F5344CB8AC3E}">
        <p14:creationId xmlns:p14="http://schemas.microsoft.com/office/powerpoint/2010/main" val="3013750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0730"/>
            <a:ext cx="8229600" cy="1143000"/>
          </a:xfrm>
        </p:spPr>
        <p:txBody>
          <a:bodyPr/>
          <a:lstStyle/>
          <a:p>
            <a:r>
              <a:rPr lang="en-AU" dirty="0" smtClean="0"/>
              <a:t>Changing the design or layout</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4490" y="1874904"/>
            <a:ext cx="3695020" cy="3577511"/>
          </a:xfrm>
        </p:spPr>
      </p:pic>
    </p:spTree>
    <p:extLst>
      <p:ext uri="{BB962C8B-B14F-4D97-AF65-F5344CB8AC3E}">
        <p14:creationId xmlns:p14="http://schemas.microsoft.com/office/powerpoint/2010/main" val="442809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Changing the nature of the work</a:t>
            </a:r>
            <a:endParaRPr lang="en-AU"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1275" y="2099663"/>
            <a:ext cx="3981450" cy="3657600"/>
          </a:xfrm>
          <a:prstGeom prst="rect">
            <a:avLst/>
          </a:prstGeom>
        </p:spPr>
      </p:pic>
    </p:spTree>
    <p:extLst>
      <p:ext uri="{BB962C8B-B14F-4D97-AF65-F5344CB8AC3E}">
        <p14:creationId xmlns:p14="http://schemas.microsoft.com/office/powerpoint/2010/main" val="3116358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Administrative Controls</a:t>
            </a:r>
            <a:endParaRPr lang="en-AU" dirty="0"/>
          </a:p>
        </p:txBody>
      </p:sp>
      <p:sp>
        <p:nvSpPr>
          <p:cNvPr id="3" name="Content Placeholder 2"/>
          <p:cNvSpPr>
            <a:spLocks noGrp="1"/>
          </p:cNvSpPr>
          <p:nvPr>
            <p:ph idx="1"/>
          </p:nvPr>
        </p:nvSpPr>
        <p:spPr/>
        <p:txBody>
          <a:bodyPr/>
          <a:lstStyle/>
          <a:p>
            <a:r>
              <a:rPr lang="en-AU" dirty="0" smtClean="0"/>
              <a:t>Lifting technique training not effective</a:t>
            </a:r>
          </a:p>
          <a:p>
            <a:r>
              <a:rPr lang="en-AU" dirty="0" smtClean="0"/>
              <a:t>Job rotation</a:t>
            </a:r>
          </a:p>
          <a:p>
            <a:r>
              <a:rPr lang="en-AU" dirty="0" smtClean="0"/>
              <a:t>Team handling</a:t>
            </a:r>
          </a:p>
          <a:p>
            <a:r>
              <a:rPr lang="en-AU" dirty="0" smtClean="0"/>
              <a:t>Work environment</a:t>
            </a:r>
            <a:endParaRPr lang="en-AU" dirty="0"/>
          </a:p>
        </p:txBody>
      </p:sp>
    </p:spTree>
    <p:extLst>
      <p:ext uri="{BB962C8B-B14F-4D97-AF65-F5344CB8AC3E}">
        <p14:creationId xmlns:p14="http://schemas.microsoft.com/office/powerpoint/2010/main" val="2782603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3108543"/>
          </a:xfrm>
          <a:prstGeom prst="rect">
            <a:avLst/>
          </a:prstGeom>
          <a:noFill/>
        </p:spPr>
        <p:txBody>
          <a:bodyPr wrap="square" rtlCol="0">
            <a:spAutoFit/>
          </a:bodyPr>
          <a:lstStyle/>
          <a:p>
            <a:r>
              <a:rPr lang="en-AU" sz="2800" dirty="0" smtClean="0"/>
              <a:t>PREVENTING MUSCULOSKELETAL DISORDERS</a:t>
            </a:r>
          </a:p>
          <a:p>
            <a:r>
              <a:rPr lang="en-AU" sz="2800" dirty="0" smtClean="0"/>
              <a:t>SLIPS, TRIPS AND FALLS AT LEVEL</a:t>
            </a:r>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403871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DBEF0E-6B98-4845-B485-F74D137E6F34}"/>
              </a:ext>
            </a:extLst>
          </p:cNvPr>
          <p:cNvSpPr>
            <a:spLocks noGrp="1"/>
          </p:cNvSpPr>
          <p:nvPr>
            <p:ph type="title"/>
          </p:nvPr>
        </p:nvSpPr>
        <p:spPr/>
        <p:txBody>
          <a:bodyPr/>
          <a:lstStyle/>
          <a:p>
            <a:r>
              <a:rPr lang="en-AU" dirty="0"/>
              <a:t>Assessment Criteria</a:t>
            </a:r>
          </a:p>
        </p:txBody>
      </p:sp>
      <p:sp>
        <p:nvSpPr>
          <p:cNvPr id="3" name="Content Placeholder 2">
            <a:extLst>
              <a:ext uri="{FF2B5EF4-FFF2-40B4-BE49-F238E27FC236}">
                <a16:creationId xmlns:a16="http://schemas.microsoft.com/office/drawing/2014/main" xmlns="" id="{7972FDDF-CE85-40AA-90CC-9FB29077E5B8}"/>
              </a:ext>
            </a:extLst>
          </p:cNvPr>
          <p:cNvSpPr>
            <a:spLocks noGrp="1"/>
          </p:cNvSpPr>
          <p:nvPr>
            <p:ph idx="1"/>
          </p:nvPr>
        </p:nvSpPr>
        <p:spPr/>
        <p:txBody>
          <a:bodyPr>
            <a:normAutofit fontScale="92500" lnSpcReduction="10000"/>
          </a:bodyPr>
          <a:lstStyle/>
          <a:p>
            <a:pPr marL="385763" indent="-385763">
              <a:buFont typeface="+mj-lt"/>
              <a:buAutoNum type="arabicPeriod"/>
            </a:pPr>
            <a:r>
              <a:rPr lang="en-AU" dirty="0"/>
              <a:t>Identify the relevant Queensland Work Health and Safety legislation relating to STFAL in the current Regulations and code of practice. </a:t>
            </a:r>
          </a:p>
          <a:p>
            <a:pPr marL="385763" indent="-385763">
              <a:buFont typeface="+mj-lt"/>
              <a:buAutoNum type="arabicPeriod"/>
            </a:pPr>
            <a:r>
              <a:rPr lang="en-AU" dirty="0"/>
              <a:t>Understand how STFAL occur </a:t>
            </a:r>
          </a:p>
          <a:p>
            <a:pPr marL="385763" indent="-385763">
              <a:buFont typeface="+mj-lt"/>
              <a:buAutoNum type="arabicPeriod"/>
            </a:pPr>
            <a:r>
              <a:rPr lang="en-AU" dirty="0"/>
              <a:t>Understand and identify common occupational STFAL hazards and influencing factors</a:t>
            </a:r>
          </a:p>
          <a:p>
            <a:pPr marL="385763" indent="-385763">
              <a:buFont typeface="+mj-lt"/>
              <a:buAutoNum type="arabicPeriod"/>
            </a:pPr>
            <a:r>
              <a:rPr lang="en-AU" dirty="0"/>
              <a:t>Understand how to manage occupational STFAL risks</a:t>
            </a:r>
          </a:p>
          <a:p>
            <a:endParaRPr lang="en-AU" dirty="0"/>
          </a:p>
        </p:txBody>
      </p:sp>
    </p:spTree>
    <p:extLst>
      <p:ext uri="{BB962C8B-B14F-4D97-AF65-F5344CB8AC3E}">
        <p14:creationId xmlns:p14="http://schemas.microsoft.com/office/powerpoint/2010/main" val="3893272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a:xfrm>
            <a:off x="457200" y="1131162"/>
            <a:ext cx="8229600" cy="857250"/>
          </a:xfrm>
        </p:spPr>
        <p:txBody>
          <a:bodyPr>
            <a:normAutofit/>
          </a:bodyPr>
          <a:lstStyle/>
          <a:p>
            <a:r>
              <a:rPr lang="en-AU" altLang="en-US" sz="3600" dirty="0"/>
              <a:t>STFAL relevant legislation</a:t>
            </a:r>
          </a:p>
        </p:txBody>
      </p:sp>
      <p:graphicFrame>
        <p:nvGraphicFramePr>
          <p:cNvPr id="2" name="Diagram 1"/>
          <p:cNvGraphicFramePr/>
          <p:nvPr>
            <p:extLst/>
          </p:nvPr>
        </p:nvGraphicFramePr>
        <p:xfrm>
          <a:off x="996628" y="1812396"/>
          <a:ext cx="6793025" cy="37866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9888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6885" y="1123042"/>
            <a:ext cx="5915025" cy="550367"/>
          </a:xfrm>
        </p:spPr>
        <p:txBody>
          <a:bodyPr>
            <a:normAutofit fontScale="90000"/>
          </a:bodyPr>
          <a:lstStyle/>
          <a:p>
            <a:r>
              <a:rPr lang="en-AU" dirty="0"/>
              <a:t>  Mechanism</a:t>
            </a:r>
          </a:p>
        </p:txBody>
      </p:sp>
      <p:graphicFrame>
        <p:nvGraphicFramePr>
          <p:cNvPr id="6" name="Content Placeholder 5"/>
          <p:cNvGraphicFramePr>
            <a:graphicFrameLocks noGrp="1"/>
          </p:cNvGraphicFramePr>
          <p:nvPr>
            <p:ph idx="1"/>
            <p:extLst/>
          </p:nvPr>
        </p:nvGraphicFramePr>
        <p:xfrm>
          <a:off x="466928" y="1673408"/>
          <a:ext cx="5942499" cy="39840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56074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6087" y="1370565"/>
            <a:ext cx="6172200" cy="378620"/>
          </a:xfrm>
        </p:spPr>
        <p:txBody>
          <a:bodyPr>
            <a:normAutofit fontScale="90000"/>
          </a:bodyPr>
          <a:lstStyle/>
          <a:p>
            <a:r>
              <a:rPr lang="en-AU" dirty="0"/>
              <a:t>What are the risk factors?</a:t>
            </a:r>
          </a:p>
        </p:txBody>
      </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l="13854" t="5332" r="29567" b="9716"/>
          <a:stretch/>
        </p:blipFill>
        <p:spPr>
          <a:xfrm>
            <a:off x="2175858" y="1948295"/>
            <a:ext cx="3779869" cy="3973090"/>
          </a:xfrm>
          <a:prstGeom prst="rect">
            <a:avLst/>
          </a:prstGeom>
          <a:ln>
            <a:noFill/>
          </a:ln>
          <a:effectLst>
            <a:outerShdw blurRad="50800" dist="38100" dir="2700000" algn="tl" rotWithShape="0">
              <a:prstClr val="black">
                <a:alpha val="40000"/>
              </a:prst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1892444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11081" t="7269" r="18096" b="6571"/>
          <a:stretch/>
        </p:blipFill>
        <p:spPr>
          <a:xfrm>
            <a:off x="2079863" y="1855499"/>
            <a:ext cx="4640978" cy="3991511"/>
          </a:xfrm>
          <a:prstGeom prst="rect">
            <a:avLst/>
          </a:prstGeom>
        </p:spPr>
      </p:pic>
      <p:sp>
        <p:nvSpPr>
          <p:cNvPr id="2" name="Title 1"/>
          <p:cNvSpPr>
            <a:spLocks noGrp="1"/>
          </p:cNvSpPr>
          <p:nvPr>
            <p:ph type="title"/>
          </p:nvPr>
        </p:nvSpPr>
        <p:spPr>
          <a:xfrm>
            <a:off x="409313" y="1346846"/>
            <a:ext cx="8229600" cy="378390"/>
          </a:xfrm>
        </p:spPr>
        <p:txBody>
          <a:bodyPr>
            <a:noAutofit/>
          </a:bodyPr>
          <a:lstStyle/>
          <a:p>
            <a:r>
              <a:rPr lang="en-AU" sz="3600" dirty="0"/>
              <a:t>STFAL risk factors</a:t>
            </a:r>
          </a:p>
        </p:txBody>
      </p:sp>
      <p:sp>
        <p:nvSpPr>
          <p:cNvPr id="12" name="Rectangle 9"/>
          <p:cNvSpPr>
            <a:spLocks noChangeArrowheads="1"/>
          </p:cNvSpPr>
          <p:nvPr/>
        </p:nvSpPr>
        <p:spPr bwMode="auto">
          <a:xfrm>
            <a:off x="1143004" y="83739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AU" sz="1350" dirty="0"/>
          </a:p>
        </p:txBody>
      </p:sp>
      <p:sp>
        <p:nvSpPr>
          <p:cNvPr id="13" name="Rectangle 13"/>
          <p:cNvSpPr>
            <a:spLocks noChangeArrowheads="1"/>
          </p:cNvSpPr>
          <p:nvPr/>
        </p:nvSpPr>
        <p:spPr bwMode="auto">
          <a:xfrm>
            <a:off x="1143004" y="1008842"/>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AU" sz="1350" dirty="0"/>
          </a:p>
        </p:txBody>
      </p:sp>
    </p:spTree>
    <p:extLst>
      <p:ext uri="{BB962C8B-B14F-4D97-AF65-F5344CB8AC3E}">
        <p14:creationId xmlns:p14="http://schemas.microsoft.com/office/powerpoint/2010/main" val="13279059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451" y="1008313"/>
            <a:ext cx="4812451" cy="857250"/>
          </a:xfrm>
        </p:spPr>
        <p:txBody>
          <a:bodyPr>
            <a:normAutofit/>
          </a:bodyPr>
          <a:lstStyle/>
          <a:p>
            <a:r>
              <a:rPr lang="en-AU" sz="3200" dirty="0"/>
              <a:t>Work area</a:t>
            </a:r>
          </a:p>
        </p:txBody>
      </p:sp>
      <p:sp>
        <p:nvSpPr>
          <p:cNvPr id="6" name="Content Placeholder 5"/>
          <p:cNvSpPr>
            <a:spLocks noGrp="1"/>
          </p:cNvSpPr>
          <p:nvPr>
            <p:ph idx="1"/>
          </p:nvPr>
        </p:nvSpPr>
        <p:spPr>
          <a:xfrm>
            <a:off x="353502" y="2016625"/>
            <a:ext cx="5891462" cy="3541094"/>
          </a:xfrm>
        </p:spPr>
        <p:txBody>
          <a:bodyPr>
            <a:noAutofit/>
          </a:bodyPr>
          <a:lstStyle/>
          <a:p>
            <a:pPr marL="0" indent="0">
              <a:buNone/>
            </a:pPr>
            <a:r>
              <a:rPr lang="en-AU" i="1" dirty="0">
                <a:latin typeface="Arial" panose="020B0604020202020204" pitchFamily="34" charset="0"/>
                <a:cs typeface="Arial" panose="020B0604020202020204" pitchFamily="34" charset="0"/>
              </a:rPr>
              <a:t>Walking/ground surface</a:t>
            </a:r>
          </a:p>
          <a:p>
            <a:pPr lvl="0"/>
            <a:r>
              <a:rPr lang="en-AU" dirty="0">
                <a:latin typeface="Arial" panose="020B0604020202020204" pitchFamily="34" charset="0"/>
                <a:cs typeface="Arial" panose="020B0604020202020204" pitchFamily="34" charset="0"/>
              </a:rPr>
              <a:t>Slip resistance</a:t>
            </a:r>
          </a:p>
          <a:p>
            <a:pPr lvl="1"/>
            <a:r>
              <a:rPr lang="en-AU" sz="2000" dirty="0">
                <a:latin typeface="Arial" panose="020B0604020202020204" pitchFamily="34" charset="0"/>
                <a:cs typeface="Arial" panose="020B0604020202020204" pitchFamily="34" charset="0"/>
              </a:rPr>
              <a:t>Needs to be adequate for activity, expected contamination and expected pedestrians </a:t>
            </a:r>
          </a:p>
          <a:p>
            <a:pPr lvl="1"/>
            <a:r>
              <a:rPr lang="en-AU" sz="2000" dirty="0">
                <a:latin typeface="Arial" panose="020B0604020202020204" pitchFamily="34" charset="0"/>
                <a:cs typeface="Arial" panose="020B0604020202020204" pitchFamily="34" charset="0"/>
              </a:rPr>
              <a:t>Can be lower in spots</a:t>
            </a:r>
          </a:p>
          <a:p>
            <a:pPr lvl="1"/>
            <a:r>
              <a:rPr lang="en-AU" sz="2000" dirty="0">
                <a:latin typeface="Arial" panose="020B0604020202020204" pitchFamily="34" charset="0"/>
                <a:cs typeface="Arial" panose="020B0604020202020204" pitchFamily="34" charset="0"/>
              </a:rPr>
              <a:t>Change between floor surfaces</a:t>
            </a:r>
          </a:p>
          <a:p>
            <a:pPr lvl="1"/>
            <a:r>
              <a:rPr lang="en-AU" sz="2000" dirty="0">
                <a:latin typeface="Arial" panose="020B0604020202020204" pitchFamily="34" charset="0"/>
                <a:cs typeface="Arial" panose="020B0604020202020204" pitchFamily="34" charset="0"/>
              </a:rPr>
              <a:t>More info in Australian Standards</a:t>
            </a:r>
          </a:p>
          <a:p>
            <a:r>
              <a:rPr lang="en-AU" dirty="0">
                <a:latin typeface="Arial" panose="020B0604020202020204" pitchFamily="34" charset="0"/>
                <a:cs typeface="Arial" panose="020B0604020202020204" pitchFamily="34" charset="0"/>
              </a:rPr>
              <a:t>Linked to quality of cleaning</a:t>
            </a:r>
          </a:p>
          <a:p>
            <a:pPr marL="0" indent="0">
              <a:buNone/>
            </a:pPr>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p:txBody>
      </p:sp>
      <p:pic>
        <p:nvPicPr>
          <p:cNvPr id="12" name="Content Placeholder 2"/>
          <p:cNvPicPr>
            <a:picLocks noGrp="1" noChangeAspect="1"/>
          </p:cNvPicPr>
          <p:nvPr>
            <p:ph sz="half" idx="4294967295"/>
          </p:nvPr>
        </p:nvPicPr>
        <p:blipFill>
          <a:blip r:embed="rId3">
            <a:extLst>
              <a:ext uri="{28A0092B-C50C-407E-A947-70E740481C1C}">
                <a14:useLocalDpi xmlns:a14="http://schemas.microsoft.com/office/drawing/2010/main" val="0"/>
              </a:ext>
            </a:extLst>
          </a:blip>
          <a:stretch>
            <a:fillRect/>
          </a:stretch>
        </p:blipFill>
        <p:spPr>
          <a:xfrm>
            <a:off x="6982923" y="4460228"/>
            <a:ext cx="1795718" cy="1009973"/>
          </a:xfrm>
          <a:ln>
            <a:noFill/>
          </a:ln>
          <a:effectLst/>
          <a:scene3d>
            <a:camera prst="orthographicFront">
              <a:rot lat="0" lon="0" rev="0"/>
            </a:camera>
            <a:lightRig rig="glow" dir="t">
              <a:rot lat="0" lon="0" rev="4800000"/>
            </a:lightRig>
          </a:scene3d>
          <a:sp3d prstMaterial="matte">
            <a:bevelT w="127000" h="63500"/>
          </a:sp3d>
        </p:spPr>
      </p:pic>
      <p:sp>
        <p:nvSpPr>
          <p:cNvPr id="13" name="Rectangle 12"/>
          <p:cNvSpPr/>
          <p:nvPr/>
        </p:nvSpPr>
        <p:spPr>
          <a:xfrm>
            <a:off x="3874351" y="3170173"/>
            <a:ext cx="1395301" cy="51765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42614" y="2911867"/>
            <a:ext cx="1876337" cy="1249640"/>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42614" y="1260252"/>
            <a:ext cx="1850231" cy="1385888"/>
          </a:xfrm>
          <a:prstGeom prst="rect">
            <a:avLst/>
          </a:prstGeom>
        </p:spPr>
      </p:pic>
      <p:pic>
        <p:nvPicPr>
          <p:cNvPr id="9" name="Picture 8"/>
          <p:cNvPicPr>
            <a:picLocks noChangeAspect="1"/>
          </p:cNvPicPr>
          <p:nvPr/>
        </p:nvPicPr>
        <p:blipFill>
          <a:blip r:embed="rId6"/>
          <a:stretch>
            <a:fillRect/>
          </a:stretch>
        </p:blipFill>
        <p:spPr>
          <a:xfrm>
            <a:off x="0" y="857251"/>
            <a:ext cx="1242204" cy="1138373"/>
          </a:xfrm>
          <a:prstGeom prst="rect">
            <a:avLst/>
          </a:prstGeom>
        </p:spPr>
      </p:pic>
    </p:spTree>
    <p:extLst>
      <p:ext uri="{BB962C8B-B14F-4D97-AF65-F5344CB8AC3E}">
        <p14:creationId xmlns:p14="http://schemas.microsoft.com/office/powerpoint/2010/main" val="235502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32927" y="2731392"/>
            <a:ext cx="4768065" cy="3608598"/>
          </a:xfrm>
        </p:spPr>
        <p:txBody>
          <a:bodyPr>
            <a:noAutofit/>
          </a:bodyPr>
          <a:lstStyle/>
          <a:p>
            <a:pPr>
              <a:buFont typeface="Arial" panose="020B0604020202020204" pitchFamily="34" charset="0"/>
              <a:buChar char="•"/>
            </a:pPr>
            <a:r>
              <a:rPr lang="en-US" sz="2200" dirty="0"/>
              <a:t>Includes rain/ weather </a:t>
            </a:r>
            <a:endParaRPr lang="en-AU" sz="2200" dirty="0"/>
          </a:p>
          <a:p>
            <a:pPr>
              <a:spcBef>
                <a:spcPts val="1200"/>
              </a:spcBef>
              <a:buFont typeface="Arial" panose="020B0604020202020204" pitchFamily="34" charset="0"/>
              <a:buChar char="•"/>
            </a:pPr>
            <a:r>
              <a:rPr lang="en-AU" sz="2200" dirty="0"/>
              <a:t>Some types more slippery than others (dusty, water based, oily, greasy, semi-solid, mud)</a:t>
            </a:r>
          </a:p>
          <a:p>
            <a:pPr>
              <a:spcBef>
                <a:spcPts val="1200"/>
              </a:spcBef>
              <a:buFont typeface="Arial" panose="020B0604020202020204" pitchFamily="34" charset="0"/>
              <a:buChar char="•"/>
            </a:pPr>
            <a:r>
              <a:rPr lang="en-AU" sz="2200" dirty="0"/>
              <a:t>Recurrence after cleaning (Are cleaning procedures keeping up?)</a:t>
            </a:r>
          </a:p>
          <a:p>
            <a:pPr>
              <a:buFont typeface="Arial" panose="020B0604020202020204" pitchFamily="34" charset="0"/>
              <a:buChar char="•"/>
            </a:pPr>
            <a:endParaRPr lang="en-AU" sz="2200" dirty="0"/>
          </a:p>
        </p:txBody>
      </p:sp>
      <p:sp>
        <p:nvSpPr>
          <p:cNvPr id="7" name="Text Placeholder 6"/>
          <p:cNvSpPr>
            <a:spLocks noGrp="1"/>
          </p:cNvSpPr>
          <p:nvPr>
            <p:ph type="body" idx="4294967295"/>
          </p:nvPr>
        </p:nvSpPr>
        <p:spPr>
          <a:xfrm>
            <a:off x="256939" y="2107165"/>
            <a:ext cx="4844053" cy="901700"/>
          </a:xfrm>
        </p:spPr>
        <p:txBody>
          <a:bodyPr>
            <a:noAutofit/>
          </a:bodyPr>
          <a:lstStyle/>
          <a:p>
            <a:pPr marL="0" indent="0">
              <a:buNone/>
            </a:pPr>
            <a:r>
              <a:rPr lang="en-US" i="1" dirty="0"/>
              <a:t>Water and other contaminants</a:t>
            </a:r>
            <a:endParaRPr lang="en-AU" i="1"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857251"/>
            <a:ext cx="1186249" cy="1159376"/>
          </a:xfrm>
          <a:prstGeom prst="rect">
            <a:avLst/>
          </a:prstGeom>
        </p:spPr>
      </p:pic>
      <p:pic>
        <p:nvPicPr>
          <p:cNvPr id="11" name="Picture 10"/>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val="0"/>
              </a:ext>
            </a:extLst>
          </a:blip>
          <a:srcRect t="2422"/>
          <a:stretch/>
        </p:blipFill>
        <p:spPr>
          <a:xfrm rot="5400000">
            <a:off x="4600263" y="1546905"/>
            <a:ext cx="5143500" cy="3764191"/>
          </a:xfrm>
          <a:prstGeom prst="rect">
            <a:avLst/>
          </a:prstGeom>
        </p:spPr>
      </p:pic>
      <p:sp>
        <p:nvSpPr>
          <p:cNvPr id="13" name="Title 1"/>
          <p:cNvSpPr>
            <a:spLocks noGrp="1"/>
          </p:cNvSpPr>
          <p:nvPr>
            <p:ph type="title"/>
          </p:nvPr>
        </p:nvSpPr>
        <p:spPr>
          <a:xfrm>
            <a:off x="-154186" y="1008313"/>
            <a:ext cx="4812451" cy="857250"/>
          </a:xfrm>
        </p:spPr>
        <p:txBody>
          <a:bodyPr>
            <a:normAutofit/>
          </a:bodyPr>
          <a:lstStyle/>
          <a:p>
            <a:r>
              <a:rPr lang="en-AU" sz="3200" dirty="0"/>
              <a:t>Work area</a:t>
            </a:r>
          </a:p>
        </p:txBody>
      </p:sp>
      <p:pic>
        <p:nvPicPr>
          <p:cNvPr id="14" name="Picture 13"/>
          <p:cNvPicPr>
            <a:picLocks noChangeAspect="1"/>
          </p:cNvPicPr>
          <p:nvPr/>
        </p:nvPicPr>
        <p:blipFill>
          <a:blip r:embed="rId6"/>
          <a:stretch>
            <a:fillRect/>
          </a:stretch>
        </p:blipFill>
        <p:spPr>
          <a:xfrm>
            <a:off x="0" y="857251"/>
            <a:ext cx="1242204" cy="1138373"/>
          </a:xfrm>
          <a:prstGeom prst="rect">
            <a:avLst/>
          </a:prstGeom>
        </p:spPr>
      </p:pic>
    </p:spTree>
    <p:extLst>
      <p:ext uri="{BB962C8B-B14F-4D97-AF65-F5344CB8AC3E}">
        <p14:creationId xmlns:p14="http://schemas.microsoft.com/office/powerpoint/2010/main" val="1532501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4294967295"/>
          </p:nvPr>
        </p:nvSpPr>
        <p:spPr>
          <a:xfrm>
            <a:off x="634791" y="2094090"/>
            <a:ext cx="5720668" cy="655789"/>
          </a:xfrm>
        </p:spPr>
        <p:txBody>
          <a:bodyPr>
            <a:normAutofit/>
          </a:bodyPr>
          <a:lstStyle/>
          <a:p>
            <a:pPr marL="0" indent="0">
              <a:buNone/>
            </a:pPr>
            <a:r>
              <a:rPr lang="en-US" i="1" dirty="0"/>
              <a:t>Cleaning (practice/systems)</a:t>
            </a:r>
            <a:endParaRPr lang="en-AU" i="1" dirty="0"/>
          </a:p>
        </p:txBody>
      </p:sp>
      <p:sp>
        <p:nvSpPr>
          <p:cNvPr id="6" name="Content Placeholder 5"/>
          <p:cNvSpPr>
            <a:spLocks noGrp="1"/>
          </p:cNvSpPr>
          <p:nvPr>
            <p:ph sz="quarter" idx="4294967295"/>
          </p:nvPr>
        </p:nvSpPr>
        <p:spPr>
          <a:xfrm>
            <a:off x="593124" y="2752432"/>
            <a:ext cx="8509210" cy="3709987"/>
          </a:xfrm>
        </p:spPr>
        <p:txBody>
          <a:bodyPr>
            <a:noAutofit/>
          </a:bodyPr>
          <a:lstStyle/>
          <a:p>
            <a:pPr>
              <a:spcBef>
                <a:spcPts val="600"/>
              </a:spcBef>
              <a:spcAft>
                <a:spcPts val="400"/>
              </a:spcAft>
              <a:buFont typeface="Arial" panose="020B0604020202020204" pitchFamily="34" charset="0"/>
              <a:buChar char="•"/>
            </a:pPr>
            <a:r>
              <a:rPr lang="en-US" sz="2000" dirty="0"/>
              <a:t>Correct method for type of flooring (manufacturers’ instructions)</a:t>
            </a:r>
            <a:endParaRPr lang="en-AU" sz="2000" dirty="0"/>
          </a:p>
          <a:p>
            <a:pPr>
              <a:spcBef>
                <a:spcPts val="600"/>
              </a:spcBef>
              <a:spcAft>
                <a:spcPts val="400"/>
              </a:spcAft>
              <a:buFont typeface="Arial" panose="020B0604020202020204" pitchFamily="34" charset="0"/>
              <a:buChar char="•"/>
            </a:pPr>
            <a:r>
              <a:rPr lang="en-US" sz="2000" dirty="0"/>
              <a:t>Adequate for amount/type of contamination</a:t>
            </a:r>
            <a:endParaRPr lang="en-AU" sz="2000" dirty="0"/>
          </a:p>
          <a:p>
            <a:pPr>
              <a:spcBef>
                <a:spcPts val="600"/>
              </a:spcBef>
              <a:spcAft>
                <a:spcPts val="400"/>
              </a:spcAft>
              <a:buFont typeface="Arial" panose="020B0604020202020204" pitchFamily="34" charset="0"/>
              <a:buChar char="•"/>
            </a:pPr>
            <a:r>
              <a:rPr lang="en-US" sz="2000" dirty="0"/>
              <a:t>Cleaning equipment – is clean &amp; in good order</a:t>
            </a:r>
            <a:endParaRPr lang="en-AU" sz="2000" dirty="0"/>
          </a:p>
          <a:p>
            <a:pPr>
              <a:spcBef>
                <a:spcPts val="600"/>
              </a:spcBef>
              <a:spcAft>
                <a:spcPts val="400"/>
              </a:spcAft>
              <a:buFont typeface="Arial" panose="020B0604020202020204" pitchFamily="34" charset="0"/>
              <a:buChar char="•"/>
            </a:pPr>
            <a:r>
              <a:rPr lang="en-US" sz="2000" dirty="0"/>
              <a:t>Scheduled with minimal pedestrian traffic</a:t>
            </a:r>
            <a:endParaRPr lang="en-AU" sz="2000" dirty="0"/>
          </a:p>
          <a:p>
            <a:pPr>
              <a:spcBef>
                <a:spcPts val="600"/>
              </a:spcBef>
              <a:spcAft>
                <a:spcPts val="400"/>
              </a:spcAft>
              <a:buFont typeface="Arial" panose="020B0604020202020204" pitchFamily="34" charset="0"/>
              <a:buChar char="•"/>
            </a:pPr>
            <a:r>
              <a:rPr lang="en-US" sz="2000" dirty="0"/>
              <a:t>Effectively keeps pedestrians off till fully clean and dry</a:t>
            </a:r>
            <a:endParaRPr lang="en-AU" sz="2000" dirty="0"/>
          </a:p>
          <a:p>
            <a:pPr>
              <a:spcBef>
                <a:spcPts val="600"/>
              </a:spcBef>
              <a:spcAft>
                <a:spcPts val="400"/>
              </a:spcAft>
              <a:buFont typeface="Arial" panose="020B0604020202020204" pitchFamily="34" charset="0"/>
              <a:buChar char="•"/>
            </a:pPr>
            <a:r>
              <a:rPr lang="en-US" sz="2000" dirty="0"/>
              <a:t>Spills attended to promptly</a:t>
            </a:r>
            <a:endParaRPr lang="en-AU" sz="2000"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857251"/>
            <a:ext cx="1186249" cy="1159376"/>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6977" b="12026"/>
          <a:stretch/>
        </p:blipFill>
        <p:spPr>
          <a:xfrm>
            <a:off x="6575418" y="1244600"/>
            <a:ext cx="1763951" cy="1428750"/>
          </a:xfrm>
          <a:prstGeom prst="rect">
            <a:avLst/>
          </a:prstGeom>
        </p:spPr>
      </p:pic>
      <p:pic>
        <p:nvPicPr>
          <p:cNvPr id="9" name="Picture 8"/>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240956" y="2885480"/>
            <a:ext cx="2903045" cy="2903045"/>
          </a:xfrm>
          <a:prstGeom prst="rect">
            <a:avLst/>
          </a:prstGeom>
        </p:spPr>
      </p:pic>
      <p:sp>
        <p:nvSpPr>
          <p:cNvPr id="13" name="Title 1"/>
          <p:cNvSpPr>
            <a:spLocks noGrp="1"/>
          </p:cNvSpPr>
          <p:nvPr>
            <p:ph type="title"/>
          </p:nvPr>
        </p:nvSpPr>
        <p:spPr>
          <a:xfrm>
            <a:off x="-223198" y="1008313"/>
            <a:ext cx="4812451" cy="857250"/>
          </a:xfrm>
        </p:spPr>
        <p:txBody>
          <a:bodyPr>
            <a:normAutofit/>
          </a:bodyPr>
          <a:lstStyle/>
          <a:p>
            <a:r>
              <a:rPr lang="en-AU" sz="3200" dirty="0"/>
              <a:t>Work area</a:t>
            </a:r>
          </a:p>
        </p:txBody>
      </p:sp>
      <p:pic>
        <p:nvPicPr>
          <p:cNvPr id="12" name="Picture 11"/>
          <p:cNvPicPr>
            <a:picLocks noChangeAspect="1"/>
          </p:cNvPicPr>
          <p:nvPr/>
        </p:nvPicPr>
        <p:blipFill>
          <a:blip r:embed="rId6"/>
          <a:stretch>
            <a:fillRect/>
          </a:stretch>
        </p:blipFill>
        <p:spPr>
          <a:xfrm>
            <a:off x="0" y="857251"/>
            <a:ext cx="1242204" cy="1138373"/>
          </a:xfrm>
          <a:prstGeom prst="rect">
            <a:avLst/>
          </a:prstGeom>
        </p:spPr>
      </p:pic>
    </p:spTree>
    <p:extLst>
      <p:ext uri="{BB962C8B-B14F-4D97-AF65-F5344CB8AC3E}">
        <p14:creationId xmlns:p14="http://schemas.microsoft.com/office/powerpoint/2010/main" val="3245004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48" y="2782458"/>
            <a:ext cx="4756678" cy="3394472"/>
          </a:xfrm>
        </p:spPr>
        <p:txBody>
          <a:bodyPr>
            <a:normAutofit/>
          </a:bodyPr>
          <a:lstStyle/>
          <a:p>
            <a:pPr lvl="1">
              <a:spcBef>
                <a:spcPts val="1200"/>
              </a:spcBef>
              <a:buFont typeface="Arial" panose="020B0604020202020204" pitchFamily="34" charset="0"/>
              <a:buChar char="•"/>
            </a:pPr>
            <a:r>
              <a:rPr lang="en-AU" sz="2000" dirty="0"/>
              <a:t>Holes, protrusions, rough ground, uneven paths, curled edge of lino</a:t>
            </a:r>
          </a:p>
          <a:p>
            <a:pPr lvl="1">
              <a:spcBef>
                <a:spcPts val="1200"/>
              </a:spcBef>
              <a:buFont typeface="Arial" panose="020B0604020202020204" pitchFamily="34" charset="0"/>
              <a:buChar char="•"/>
            </a:pPr>
            <a:r>
              <a:rPr lang="en-AU" sz="2000" dirty="0"/>
              <a:t>Stairs and ramp dimensions consistent/within AS 1657 dimensions</a:t>
            </a:r>
          </a:p>
          <a:p>
            <a:pPr lvl="1">
              <a:spcBef>
                <a:spcPts val="1200"/>
              </a:spcBef>
              <a:buFont typeface="Arial" panose="020B0604020202020204" pitchFamily="34" charset="0"/>
              <a:buChar char="•"/>
            </a:pPr>
            <a:r>
              <a:rPr lang="en-AU" sz="2000" dirty="0"/>
              <a:t>Handrails – ease of use and position</a:t>
            </a:r>
          </a:p>
        </p:txBody>
      </p:sp>
      <p:sp>
        <p:nvSpPr>
          <p:cNvPr id="4" name="Text Placeholder 3"/>
          <p:cNvSpPr>
            <a:spLocks noGrp="1"/>
          </p:cNvSpPr>
          <p:nvPr>
            <p:ph type="body" idx="4294967295"/>
          </p:nvPr>
        </p:nvSpPr>
        <p:spPr>
          <a:xfrm>
            <a:off x="375530" y="2062151"/>
            <a:ext cx="5244575" cy="619125"/>
          </a:xfrm>
        </p:spPr>
        <p:txBody>
          <a:bodyPr>
            <a:noAutofit/>
          </a:bodyPr>
          <a:lstStyle/>
          <a:p>
            <a:pPr marL="0" indent="0">
              <a:buNone/>
            </a:pPr>
            <a:r>
              <a:rPr lang="en-US" i="1" dirty="0"/>
              <a:t>Surface/structural irregularities</a:t>
            </a:r>
            <a:endParaRPr lang="en-AU" i="1" dirty="0"/>
          </a:p>
          <a:p>
            <a:endParaRPr lang="en-AU" sz="2800" dirty="0"/>
          </a:p>
        </p:txBody>
      </p:sp>
      <p:sp>
        <p:nvSpPr>
          <p:cNvPr id="6" name="Content Placeholder 5"/>
          <p:cNvSpPr>
            <a:spLocks noGrp="1"/>
          </p:cNvSpPr>
          <p:nvPr>
            <p:ph sz="quarter" idx="4294967295"/>
          </p:nvPr>
        </p:nvSpPr>
        <p:spPr>
          <a:xfrm>
            <a:off x="7192964" y="3814764"/>
            <a:ext cx="1951037" cy="500062"/>
          </a:xfrm>
        </p:spPr>
        <p:txBody>
          <a:bodyPr>
            <a:normAutofit fontScale="70000" lnSpcReduction="20000"/>
          </a:bodyPr>
          <a:lstStyle/>
          <a:p>
            <a:pPr marL="0" indent="0">
              <a:buNone/>
            </a:pPr>
            <a:r>
              <a:rPr lang="en-AU" dirty="0">
                <a:hlinkClick r:id="rId3"/>
              </a:rPr>
              <a:t>Subway video</a:t>
            </a:r>
            <a:endParaRPr lang="en-AU" dirty="0"/>
          </a:p>
          <a:p>
            <a:endParaRPr lang="en-AU" dirty="0"/>
          </a:p>
        </p:txBody>
      </p:sp>
      <p:pic>
        <p:nvPicPr>
          <p:cNvPr id="7" name="Picture 6"/>
          <p:cNvPicPr>
            <a:picLocks noChangeAspect="1"/>
          </p:cNvPicPr>
          <p:nvPr/>
        </p:nvPicPr>
        <p:blipFill>
          <a:blip r:embed="rId4"/>
          <a:stretch>
            <a:fillRect/>
          </a:stretch>
        </p:blipFill>
        <p:spPr>
          <a:xfrm>
            <a:off x="7403606" y="4314536"/>
            <a:ext cx="1660487" cy="1549293"/>
          </a:xfrm>
          <a:prstGeom prst="rect">
            <a:avLst/>
          </a:prstGeom>
        </p:spPr>
      </p:pic>
      <p:pic>
        <p:nvPicPr>
          <p:cNvPr id="8" name="Picture 8" descr="Badly broken uneven pav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8030" y="1479187"/>
            <a:ext cx="1517727" cy="113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6"/>
          <a:stretch>
            <a:fillRect/>
          </a:stretch>
        </p:blipFill>
        <p:spPr>
          <a:xfrm>
            <a:off x="4315861" y="2446171"/>
            <a:ext cx="2660413" cy="1649504"/>
          </a:xfrm>
          <a:prstGeom prst="rect">
            <a:avLst/>
          </a:prstGeom>
        </p:spPr>
      </p:pic>
      <p:pic>
        <p:nvPicPr>
          <p:cNvPr id="10" name="Picture 9"/>
          <p:cNvPicPr>
            <a:picLocks noChangeAspect="1"/>
          </p:cNvPicPr>
          <p:nvPr/>
        </p:nvPicPr>
        <p:blipFill>
          <a:blip r:embed="rId7"/>
          <a:stretch>
            <a:fillRect/>
          </a:stretch>
        </p:blipFill>
        <p:spPr>
          <a:xfrm>
            <a:off x="5439661" y="4342238"/>
            <a:ext cx="1620827" cy="1521593"/>
          </a:xfrm>
          <a:prstGeom prst="rect">
            <a:avLst/>
          </a:prstGeom>
        </p:spPr>
      </p:pic>
      <p:sp>
        <p:nvSpPr>
          <p:cNvPr id="13" name="Rounded Rectangle 12">
            <a:hlinkClick r:id="rId3"/>
          </p:cNvPr>
          <p:cNvSpPr/>
          <p:nvPr/>
        </p:nvSpPr>
        <p:spPr>
          <a:xfrm>
            <a:off x="7514518" y="2958557"/>
            <a:ext cx="1091239" cy="873121"/>
          </a:xfrm>
          <a:prstGeom prst="roundRect">
            <a:avLst>
              <a:gd name="adj" fmla="val 10000"/>
            </a:avLst>
          </a:prstGeom>
          <a:blipFill rotWithShape="1">
            <a:blip r:embed="rId8"/>
            <a:stretch>
              <a:fillRect/>
            </a:stretch>
          </a:blipFill>
          <a:ln w="25400" cap="flat"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hueOff val="0"/>
              <a:satOff val="0"/>
              <a:lumOff val="0"/>
              <a:alphaOff val="0"/>
            </a:schemeClr>
          </a:fontRef>
        </p:style>
      </p:sp>
      <p:sp>
        <p:nvSpPr>
          <p:cNvPr id="12" name="Action Button: Forward or Next 11">
            <a:hlinkClick r:id="rId9" highlightClick="1"/>
            <a:hlinkHover r:id="rId3"/>
          </p:cNvPr>
          <p:cNvSpPr/>
          <p:nvPr/>
        </p:nvSpPr>
        <p:spPr>
          <a:xfrm>
            <a:off x="7243330" y="3028191"/>
            <a:ext cx="494414" cy="39142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dirty="0"/>
          </a:p>
        </p:txBody>
      </p:sp>
      <p:pic>
        <p:nvPicPr>
          <p:cNvPr id="14" name="Picture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 y="857251"/>
            <a:ext cx="1186249" cy="1159376"/>
          </a:xfrm>
          <a:prstGeom prst="rect">
            <a:avLst/>
          </a:prstGeom>
        </p:spPr>
      </p:pic>
      <p:sp>
        <p:nvSpPr>
          <p:cNvPr id="15" name="Title 1"/>
          <p:cNvSpPr txBox="1">
            <a:spLocks/>
          </p:cNvSpPr>
          <p:nvPr/>
        </p:nvSpPr>
        <p:spPr>
          <a:xfrm>
            <a:off x="-240451" y="1008313"/>
            <a:ext cx="4812451" cy="85725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rgbClr val="1187A7"/>
                </a:solidFill>
                <a:latin typeface="+mj-lt"/>
                <a:ea typeface="+mj-ea"/>
                <a:cs typeface="+mj-cs"/>
              </a:defRPr>
            </a:lvl1pPr>
          </a:lstStyle>
          <a:p>
            <a:r>
              <a:rPr lang="en-AU" sz="3200" dirty="0">
                <a:solidFill>
                  <a:schemeClr val="tx1"/>
                </a:solidFill>
              </a:rPr>
              <a:t>Work area</a:t>
            </a:r>
          </a:p>
        </p:txBody>
      </p:sp>
      <p:pic>
        <p:nvPicPr>
          <p:cNvPr id="16" name="Picture 15"/>
          <p:cNvPicPr>
            <a:picLocks noChangeAspect="1"/>
          </p:cNvPicPr>
          <p:nvPr/>
        </p:nvPicPr>
        <p:blipFill>
          <a:blip r:embed="rId11"/>
          <a:stretch>
            <a:fillRect/>
          </a:stretch>
        </p:blipFill>
        <p:spPr>
          <a:xfrm>
            <a:off x="0" y="857251"/>
            <a:ext cx="1242204" cy="1138373"/>
          </a:xfrm>
          <a:prstGeom prst="rect">
            <a:avLst/>
          </a:prstGeom>
        </p:spPr>
      </p:pic>
    </p:spTree>
    <p:extLst>
      <p:ext uri="{BB962C8B-B14F-4D97-AF65-F5344CB8AC3E}">
        <p14:creationId xmlns:p14="http://schemas.microsoft.com/office/powerpoint/2010/main" val="33183543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241251" y="2599447"/>
            <a:ext cx="4114800" cy="2418200"/>
          </a:xfrm>
        </p:spPr>
        <p:txBody>
          <a:bodyPr>
            <a:normAutofit/>
          </a:bodyPr>
          <a:lstStyle/>
          <a:p>
            <a:pPr>
              <a:spcBef>
                <a:spcPts val="1200"/>
              </a:spcBef>
              <a:defRPr/>
            </a:pPr>
            <a:r>
              <a:rPr lang="en-US" sz="2000" dirty="0"/>
              <a:t>Items left out/incorrectly stored/cluttered e.g. pallets</a:t>
            </a:r>
            <a:endParaRPr lang="en-AU" sz="2000" dirty="0"/>
          </a:p>
          <a:p>
            <a:pPr>
              <a:spcBef>
                <a:spcPts val="1200"/>
              </a:spcBef>
              <a:defRPr/>
            </a:pPr>
            <a:r>
              <a:rPr lang="en-US" sz="2000" dirty="0"/>
              <a:t>Cords and other items are left on the floor</a:t>
            </a:r>
            <a:endParaRPr lang="en-AU" sz="2000" dirty="0"/>
          </a:p>
          <a:p>
            <a:endParaRPr lang="en-AU" sz="3600" dirty="0"/>
          </a:p>
        </p:txBody>
      </p:sp>
      <p:sp>
        <p:nvSpPr>
          <p:cNvPr id="7" name="Text Placeholder 6"/>
          <p:cNvSpPr>
            <a:spLocks noGrp="1"/>
          </p:cNvSpPr>
          <p:nvPr>
            <p:ph type="body" idx="4294967295"/>
          </p:nvPr>
        </p:nvSpPr>
        <p:spPr>
          <a:xfrm>
            <a:off x="241251" y="2037054"/>
            <a:ext cx="3868738" cy="617537"/>
          </a:xfrm>
        </p:spPr>
        <p:txBody>
          <a:bodyPr>
            <a:normAutofit fontScale="92500"/>
          </a:bodyPr>
          <a:lstStyle/>
          <a:p>
            <a:pPr marL="0" indent="0">
              <a:buNone/>
            </a:pPr>
            <a:r>
              <a:rPr lang="en-US" i="1" dirty="0"/>
              <a:t>Temporary obstacles</a:t>
            </a:r>
            <a:endParaRPr lang="en-AU" i="1" dirty="0"/>
          </a:p>
        </p:txBody>
      </p:sp>
      <p:sp>
        <p:nvSpPr>
          <p:cNvPr id="9" name="Text Placeholder 8"/>
          <p:cNvSpPr>
            <a:spLocks noGrp="1"/>
          </p:cNvSpPr>
          <p:nvPr>
            <p:ph type="body" sz="quarter" idx="4294967295"/>
          </p:nvPr>
        </p:nvSpPr>
        <p:spPr>
          <a:xfrm>
            <a:off x="5145133" y="2038691"/>
            <a:ext cx="2914650" cy="619125"/>
          </a:xfrm>
        </p:spPr>
        <p:txBody>
          <a:bodyPr>
            <a:normAutofit/>
          </a:bodyPr>
          <a:lstStyle/>
          <a:p>
            <a:pPr marL="0" indent="0">
              <a:buNone/>
            </a:pPr>
            <a:r>
              <a:rPr lang="en-AU" i="1" dirty="0"/>
              <a:t>Housekeeping</a:t>
            </a:r>
          </a:p>
        </p:txBody>
      </p:sp>
      <p:sp>
        <p:nvSpPr>
          <p:cNvPr id="10" name="Content Placeholder 9"/>
          <p:cNvSpPr>
            <a:spLocks noGrp="1"/>
          </p:cNvSpPr>
          <p:nvPr>
            <p:ph sz="quarter" idx="4294967295"/>
          </p:nvPr>
        </p:nvSpPr>
        <p:spPr>
          <a:xfrm>
            <a:off x="5145133" y="2598216"/>
            <a:ext cx="3945968" cy="3111500"/>
          </a:xfrm>
        </p:spPr>
        <p:txBody>
          <a:bodyPr>
            <a:normAutofit/>
          </a:bodyPr>
          <a:lstStyle/>
          <a:p>
            <a:pPr>
              <a:spcBef>
                <a:spcPts val="1200"/>
              </a:spcBef>
            </a:pPr>
            <a:r>
              <a:rPr lang="en-AU" sz="2000" dirty="0"/>
              <a:t>Walkways/work areas unmarked</a:t>
            </a:r>
          </a:p>
          <a:p>
            <a:pPr>
              <a:spcBef>
                <a:spcPts val="1200"/>
              </a:spcBef>
            </a:pPr>
            <a:r>
              <a:rPr lang="en-US" sz="2000" dirty="0"/>
              <a:t>Areas left unclean &amp; cluttered</a:t>
            </a:r>
            <a:endParaRPr lang="en-AU" sz="2000" dirty="0"/>
          </a:p>
          <a:p>
            <a:pPr>
              <a:spcBef>
                <a:spcPts val="1200"/>
              </a:spcBef>
            </a:pPr>
            <a:r>
              <a:rPr lang="en-US" sz="2000" dirty="0"/>
              <a:t>Flooring is in a poor state of repair</a:t>
            </a:r>
            <a:endParaRPr lang="en-AU" sz="2000" dirty="0"/>
          </a:p>
          <a:p>
            <a:pPr>
              <a:spcBef>
                <a:spcPts val="1200"/>
              </a:spcBef>
            </a:pPr>
            <a:r>
              <a:rPr lang="en-US" sz="2000" dirty="0"/>
              <a:t>Spills and other contaminants/ waste left where they fall</a:t>
            </a:r>
            <a:endParaRPr lang="en-AU" sz="2000" dirty="0"/>
          </a:p>
        </p:txBody>
      </p:sp>
      <p:pic>
        <p:nvPicPr>
          <p:cNvPr id="12" name="Picture 11"/>
          <p:cNvPicPr>
            <a:picLocks noChangeAspect="1"/>
          </p:cNvPicPr>
          <p:nvPr/>
        </p:nvPicPr>
        <p:blipFill>
          <a:blip r:embed="rId3"/>
          <a:stretch>
            <a:fillRect/>
          </a:stretch>
        </p:blipFill>
        <p:spPr>
          <a:xfrm>
            <a:off x="2165775" y="3872375"/>
            <a:ext cx="2433724" cy="1775679"/>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857251"/>
            <a:ext cx="1186249" cy="1159376"/>
          </a:xfrm>
          <a:prstGeom prst="rect">
            <a:avLst/>
          </a:prstGeom>
        </p:spPr>
      </p:pic>
      <p:sp>
        <p:nvSpPr>
          <p:cNvPr id="14" name="Title 1"/>
          <p:cNvSpPr txBox="1">
            <a:spLocks/>
          </p:cNvSpPr>
          <p:nvPr/>
        </p:nvSpPr>
        <p:spPr>
          <a:xfrm>
            <a:off x="-240451" y="1008313"/>
            <a:ext cx="4812451" cy="85725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rgbClr val="1187A7"/>
                </a:solidFill>
                <a:latin typeface="+mj-lt"/>
                <a:ea typeface="+mj-ea"/>
                <a:cs typeface="+mj-cs"/>
              </a:defRPr>
            </a:lvl1pPr>
          </a:lstStyle>
          <a:p>
            <a:r>
              <a:rPr lang="en-AU" sz="3200" dirty="0">
                <a:solidFill>
                  <a:schemeClr val="tx1"/>
                </a:solidFill>
              </a:rPr>
              <a:t>Work area</a:t>
            </a:r>
          </a:p>
        </p:txBody>
      </p:sp>
      <p:pic>
        <p:nvPicPr>
          <p:cNvPr id="15" name="Picture 14"/>
          <p:cNvPicPr>
            <a:picLocks noChangeAspect="1"/>
          </p:cNvPicPr>
          <p:nvPr/>
        </p:nvPicPr>
        <p:blipFill>
          <a:blip r:embed="rId5"/>
          <a:stretch>
            <a:fillRect/>
          </a:stretch>
        </p:blipFill>
        <p:spPr>
          <a:xfrm>
            <a:off x="0" y="857251"/>
            <a:ext cx="1242204" cy="1138373"/>
          </a:xfrm>
          <a:prstGeom prst="rect">
            <a:avLst/>
          </a:prstGeom>
        </p:spPr>
      </p:pic>
    </p:spTree>
    <p:extLst>
      <p:ext uri="{BB962C8B-B14F-4D97-AF65-F5344CB8AC3E}">
        <p14:creationId xmlns:p14="http://schemas.microsoft.com/office/powerpoint/2010/main" val="2323124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1450" y="1995625"/>
            <a:ext cx="6362700" cy="3557684"/>
          </a:xfrm>
        </p:spPr>
        <p:txBody>
          <a:bodyPr>
            <a:noAutofit/>
          </a:bodyPr>
          <a:lstStyle/>
          <a:p>
            <a:pPr marL="42862" indent="0">
              <a:buNone/>
            </a:pPr>
            <a:r>
              <a:rPr lang="en-US" sz="2100" i="1" dirty="0"/>
              <a:t>Visibility/detectability of hazard</a:t>
            </a:r>
            <a:endParaRPr lang="en-AU" sz="2100" i="1" dirty="0"/>
          </a:p>
          <a:p>
            <a:pPr marL="42862" indent="0">
              <a:buNone/>
            </a:pPr>
            <a:endParaRPr lang="en-AU" sz="600" dirty="0"/>
          </a:p>
          <a:p>
            <a:pPr marL="42862" indent="0">
              <a:buNone/>
            </a:pPr>
            <a:r>
              <a:rPr lang="en-AU" sz="1800" dirty="0"/>
              <a:t>Greater risk when hazard:</a:t>
            </a:r>
          </a:p>
          <a:p>
            <a:pPr marL="385754"/>
            <a:r>
              <a:rPr lang="en-AU" sz="1800" dirty="0"/>
              <a:t>unexpected</a:t>
            </a:r>
          </a:p>
          <a:p>
            <a:pPr marL="385754"/>
            <a:r>
              <a:rPr lang="en-AU" sz="1800" dirty="0"/>
              <a:t>cannot be easily seen</a:t>
            </a:r>
          </a:p>
          <a:p>
            <a:pPr marL="385754"/>
            <a:r>
              <a:rPr lang="en-AU" sz="1800" dirty="0"/>
              <a:t>blends into surroundings</a:t>
            </a:r>
          </a:p>
          <a:p>
            <a:pPr marL="42862" indent="0">
              <a:spcBef>
                <a:spcPts val="1200"/>
              </a:spcBef>
              <a:buNone/>
            </a:pPr>
            <a:r>
              <a:rPr lang="en-AU" sz="1800" dirty="0"/>
              <a:t>Need:</a:t>
            </a:r>
          </a:p>
          <a:p>
            <a:pPr marL="385754"/>
            <a:r>
              <a:rPr lang="en-AU" sz="1800" dirty="0"/>
              <a:t>adequate and even lighting to clearly see hazard/changes</a:t>
            </a:r>
          </a:p>
          <a:p>
            <a:pPr marL="385754"/>
            <a:r>
              <a:rPr lang="en-AU" sz="1800" dirty="0"/>
              <a:t>clearly marked edge of stair/step, change in floor surfaces, start/end of ramp and surface hazard</a:t>
            </a:r>
          </a:p>
        </p:txBody>
      </p:sp>
      <p:pic>
        <p:nvPicPr>
          <p:cNvPr id="4" name="Picture 4" descr="LED-Lighting-Hospital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9818" y="4204794"/>
            <a:ext cx="2449279" cy="163023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Nd9GcT2F7z0RBkxNrvUWIaK9uqTThwX0YbqC4GhMYbmriF5qzugsIm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4864" y="2443067"/>
            <a:ext cx="2834215" cy="16798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857251"/>
            <a:ext cx="1186249" cy="1159376"/>
          </a:xfrm>
          <a:prstGeom prst="rect">
            <a:avLst/>
          </a:prstGeom>
        </p:spPr>
      </p:pic>
      <p:sp>
        <p:nvSpPr>
          <p:cNvPr id="8" name="Title 1"/>
          <p:cNvSpPr txBox="1">
            <a:spLocks/>
          </p:cNvSpPr>
          <p:nvPr/>
        </p:nvSpPr>
        <p:spPr>
          <a:xfrm>
            <a:off x="-240451" y="1008313"/>
            <a:ext cx="4812451" cy="85725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rgbClr val="1187A7"/>
                </a:solidFill>
                <a:latin typeface="+mj-lt"/>
                <a:ea typeface="+mj-ea"/>
                <a:cs typeface="+mj-cs"/>
              </a:defRPr>
            </a:lvl1pPr>
          </a:lstStyle>
          <a:p>
            <a:r>
              <a:rPr lang="en-AU" sz="3200" dirty="0">
                <a:solidFill>
                  <a:schemeClr val="tx1"/>
                </a:solidFill>
              </a:rPr>
              <a:t>Work area</a:t>
            </a:r>
          </a:p>
        </p:txBody>
      </p:sp>
      <p:pic>
        <p:nvPicPr>
          <p:cNvPr id="11" name="Picture 10"/>
          <p:cNvPicPr>
            <a:picLocks noChangeAspect="1"/>
          </p:cNvPicPr>
          <p:nvPr/>
        </p:nvPicPr>
        <p:blipFill>
          <a:blip r:embed="rId6"/>
          <a:stretch>
            <a:fillRect/>
          </a:stretch>
        </p:blipFill>
        <p:spPr>
          <a:xfrm>
            <a:off x="0" y="857251"/>
            <a:ext cx="1242204" cy="1138373"/>
          </a:xfrm>
          <a:prstGeom prst="rect">
            <a:avLst/>
          </a:prstGeom>
        </p:spPr>
      </p:pic>
    </p:spTree>
    <p:extLst>
      <p:ext uri="{BB962C8B-B14F-4D97-AF65-F5344CB8AC3E}">
        <p14:creationId xmlns:p14="http://schemas.microsoft.com/office/powerpoint/2010/main" val="3753583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 y="891532"/>
            <a:ext cx="9249549" cy="5056094"/>
          </a:xfrm>
          <a:prstGeom prst="rect">
            <a:avLst/>
          </a:prstGeom>
        </p:spPr>
      </p:pic>
      <p:sp>
        <p:nvSpPr>
          <p:cNvPr id="2" name="Title 1"/>
          <p:cNvSpPr>
            <a:spLocks noGrp="1"/>
          </p:cNvSpPr>
          <p:nvPr>
            <p:ph type="title"/>
          </p:nvPr>
        </p:nvSpPr>
        <p:spPr>
          <a:xfrm>
            <a:off x="5557371" y="1483034"/>
            <a:ext cx="3692178" cy="757343"/>
          </a:xfrm>
        </p:spPr>
        <p:txBody>
          <a:bodyPr>
            <a:normAutofit fontScale="90000"/>
          </a:bodyPr>
          <a:lstStyle/>
          <a:p>
            <a:r>
              <a:rPr lang="en-AU" dirty="0"/>
              <a:t>Scary stairs gallery</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1" y="3982856"/>
            <a:ext cx="2750678" cy="1964770"/>
          </a:xfrm>
          <a:prstGeom prst="rect">
            <a:avLst/>
          </a:prstGeom>
        </p:spPr>
      </p:pic>
    </p:spTree>
    <p:extLst>
      <p:ext uri="{BB962C8B-B14F-4D97-AF65-F5344CB8AC3E}">
        <p14:creationId xmlns:p14="http://schemas.microsoft.com/office/powerpoint/2010/main" val="3765063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254" y="1934720"/>
            <a:ext cx="5948598" cy="2261681"/>
          </a:xfrm>
        </p:spPr>
        <p:txBody>
          <a:bodyPr>
            <a:noAutofit/>
          </a:bodyPr>
          <a:lstStyle/>
          <a:p>
            <a:pPr lvl="0"/>
            <a:r>
              <a:rPr lang="en-AU" sz="2100" dirty="0"/>
              <a:t>Load handling (carrying, pushing, pulling) </a:t>
            </a:r>
          </a:p>
          <a:p>
            <a:pPr>
              <a:spcBef>
                <a:spcPts val="600"/>
              </a:spcBef>
            </a:pPr>
            <a:r>
              <a:rPr lang="en-AU" sz="2100" dirty="0"/>
              <a:t>Pace of work/time pressure/scheduling</a:t>
            </a:r>
          </a:p>
          <a:p>
            <a:pPr>
              <a:spcBef>
                <a:spcPts val="600"/>
              </a:spcBef>
            </a:pPr>
            <a:r>
              <a:rPr lang="en-AU" sz="2100" dirty="0"/>
              <a:t>Attentional demands</a:t>
            </a:r>
          </a:p>
          <a:p>
            <a:pPr>
              <a:spcBef>
                <a:spcPts val="600"/>
              </a:spcBef>
            </a:pPr>
            <a:r>
              <a:rPr lang="en-AU" sz="2100" dirty="0"/>
              <a:t>Interaction of other workers/</a:t>
            </a:r>
          </a:p>
          <a:p>
            <a:pPr marL="361941" indent="0">
              <a:lnSpc>
                <a:spcPct val="90000"/>
              </a:lnSpc>
              <a:spcBef>
                <a:spcPts val="0"/>
              </a:spcBef>
              <a:buNone/>
            </a:pPr>
            <a:r>
              <a:rPr lang="en-AU" sz="2100" dirty="0"/>
              <a:t>other activities</a:t>
            </a:r>
          </a:p>
        </p:txBody>
      </p:sp>
      <p:pic>
        <p:nvPicPr>
          <p:cNvPr id="4" name="Picture 6" descr="live-without-a-mobile-for-d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130" y="4358400"/>
            <a:ext cx="2544484" cy="1392073"/>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p:cNvSpPr txBox="1">
            <a:spLocks/>
          </p:cNvSpPr>
          <p:nvPr/>
        </p:nvSpPr>
        <p:spPr>
          <a:xfrm>
            <a:off x="176734" y="1008313"/>
            <a:ext cx="4395267" cy="85725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rgbClr val="1187A7"/>
                </a:solidFill>
                <a:latin typeface="+mj-lt"/>
                <a:ea typeface="+mj-ea"/>
                <a:cs typeface="+mj-cs"/>
              </a:defRPr>
            </a:lvl1pPr>
          </a:lstStyle>
          <a:p>
            <a:r>
              <a:rPr lang="en-AU" sz="3200" dirty="0">
                <a:solidFill>
                  <a:schemeClr val="tx1"/>
                </a:solidFill>
              </a:rPr>
              <a:t>Work activity</a:t>
            </a:r>
          </a:p>
        </p:txBody>
      </p:sp>
      <p:pic>
        <p:nvPicPr>
          <p:cNvPr id="7" name="Picture 6"/>
          <p:cNvPicPr>
            <a:picLocks noChangeAspect="1"/>
          </p:cNvPicPr>
          <p:nvPr/>
        </p:nvPicPr>
        <p:blipFill rotWithShape="1">
          <a:blip r:embed="rId4"/>
          <a:srcRect t="6353" r="432"/>
          <a:stretch/>
        </p:blipFill>
        <p:spPr>
          <a:xfrm>
            <a:off x="5952169" y="1301750"/>
            <a:ext cx="2944181" cy="1842720"/>
          </a:xfrm>
          <a:prstGeom prst="rect">
            <a:avLst/>
          </a:prstGeom>
        </p:spPr>
      </p:pic>
      <p:pic>
        <p:nvPicPr>
          <p:cNvPr id="10" name="Picture 9"/>
          <p:cNvPicPr>
            <a:picLocks noChangeAspect="1"/>
          </p:cNvPicPr>
          <p:nvPr/>
        </p:nvPicPr>
        <p:blipFill rotWithShape="1">
          <a:blip r:embed="rId5">
            <a:extLst>
              <a:ext uri="{28A0092B-C50C-407E-A947-70E740481C1C}">
                <a14:useLocalDpi xmlns:a14="http://schemas.microsoft.com/office/drawing/2010/main" val="0"/>
              </a:ext>
            </a:extLst>
          </a:blip>
          <a:srcRect r="6738"/>
          <a:stretch/>
        </p:blipFill>
        <p:spPr>
          <a:xfrm>
            <a:off x="4637502" y="3319736"/>
            <a:ext cx="3022600" cy="2430737"/>
          </a:xfrm>
          <a:prstGeom prst="rect">
            <a:avLst/>
          </a:prstGeom>
        </p:spPr>
      </p:pic>
      <p:pic>
        <p:nvPicPr>
          <p:cNvPr id="11" name="Picture 10"/>
          <p:cNvPicPr>
            <a:picLocks noChangeAspect="1"/>
          </p:cNvPicPr>
          <p:nvPr/>
        </p:nvPicPr>
        <p:blipFill>
          <a:blip r:embed="rId6"/>
          <a:stretch>
            <a:fillRect/>
          </a:stretch>
        </p:blipFill>
        <p:spPr>
          <a:xfrm>
            <a:off x="1" y="857252"/>
            <a:ext cx="1181819" cy="1105702"/>
          </a:xfrm>
          <a:prstGeom prst="rect">
            <a:avLst/>
          </a:prstGeom>
        </p:spPr>
      </p:pic>
    </p:spTree>
    <p:extLst>
      <p:ext uri="{BB962C8B-B14F-4D97-AF65-F5344CB8AC3E}">
        <p14:creationId xmlns:p14="http://schemas.microsoft.com/office/powerpoint/2010/main" val="27037300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2057404"/>
            <a:ext cx="4230061" cy="3394472"/>
          </a:xfrm>
        </p:spPr>
        <p:txBody>
          <a:bodyPr>
            <a:noAutofit/>
          </a:bodyPr>
          <a:lstStyle/>
          <a:p>
            <a:pPr lvl="0"/>
            <a:r>
              <a:rPr lang="en-AU" sz="2200" dirty="0"/>
              <a:t>Footwear</a:t>
            </a:r>
          </a:p>
          <a:p>
            <a:pPr lvl="0"/>
            <a:r>
              <a:rPr lang="en-AU" sz="2200" dirty="0"/>
              <a:t>Individual characteristics and experience </a:t>
            </a:r>
          </a:p>
          <a:p>
            <a:endParaRPr lang="en-AU" sz="2200" dirty="0"/>
          </a:p>
        </p:txBody>
      </p:sp>
      <p:pic>
        <p:nvPicPr>
          <p:cNvPr id="4" name="Picture 4" descr="16_e_pic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4458" y="2793185"/>
            <a:ext cx="2906994" cy="2861225"/>
          </a:xfrm>
          <a:prstGeom prst="rect">
            <a:avLst/>
          </a:prstGeom>
          <a:solidFill>
            <a:schemeClr val="bg1"/>
          </a:solidFill>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349" y="3474776"/>
            <a:ext cx="3207416" cy="2125845"/>
          </a:xfrm>
          <a:prstGeom prst="rect">
            <a:avLst/>
          </a:prstGeom>
        </p:spPr>
      </p:pic>
      <p:sp>
        <p:nvSpPr>
          <p:cNvPr id="7" name="AutoShape 2" descr="Image result for young old workers"/>
          <p:cNvSpPr>
            <a:spLocks noChangeAspect="1" noChangeArrowheads="1"/>
          </p:cNvSpPr>
          <p:nvPr/>
        </p:nvSpPr>
        <p:spPr bwMode="auto">
          <a:xfrm>
            <a:off x="-23813"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pic>
        <p:nvPicPr>
          <p:cNvPr id="8" name="Picture 7"/>
          <p:cNvPicPr>
            <a:picLocks noChangeAspect="1"/>
          </p:cNvPicPr>
          <p:nvPr/>
        </p:nvPicPr>
        <p:blipFill>
          <a:blip r:embed="rId5"/>
          <a:stretch>
            <a:fillRect/>
          </a:stretch>
        </p:blipFill>
        <p:spPr>
          <a:xfrm>
            <a:off x="6665327" y="1263814"/>
            <a:ext cx="2200385" cy="1464256"/>
          </a:xfrm>
          <a:prstGeom prst="rect">
            <a:avLst/>
          </a:prstGeom>
        </p:spPr>
      </p:pic>
      <p:sp>
        <p:nvSpPr>
          <p:cNvPr id="9" name="Title 1"/>
          <p:cNvSpPr txBox="1">
            <a:spLocks/>
          </p:cNvSpPr>
          <p:nvPr/>
        </p:nvSpPr>
        <p:spPr>
          <a:xfrm>
            <a:off x="298514" y="1051408"/>
            <a:ext cx="4812451" cy="85725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rgbClr val="1187A7"/>
                </a:solidFill>
                <a:latin typeface="+mj-lt"/>
                <a:ea typeface="+mj-ea"/>
                <a:cs typeface="+mj-cs"/>
              </a:defRPr>
            </a:lvl1pPr>
          </a:lstStyle>
          <a:p>
            <a:r>
              <a:rPr lang="en-AU" sz="3200" dirty="0"/>
              <a:t>Workers/others</a:t>
            </a:r>
          </a:p>
        </p:txBody>
      </p:sp>
      <p:pic>
        <p:nvPicPr>
          <p:cNvPr id="11" name="Picture 10"/>
          <p:cNvPicPr>
            <a:picLocks noChangeAspect="1"/>
          </p:cNvPicPr>
          <p:nvPr/>
        </p:nvPicPr>
        <p:blipFill rotWithShape="1">
          <a:blip r:embed="rId6"/>
          <a:srcRect t="1911"/>
          <a:stretch/>
        </p:blipFill>
        <p:spPr>
          <a:xfrm>
            <a:off x="-23812" y="848626"/>
            <a:ext cx="1208320" cy="1208779"/>
          </a:xfrm>
          <a:prstGeom prst="rect">
            <a:avLst/>
          </a:prstGeom>
        </p:spPr>
      </p:pic>
    </p:spTree>
    <p:extLst>
      <p:ext uri="{BB962C8B-B14F-4D97-AF65-F5344CB8AC3E}">
        <p14:creationId xmlns:p14="http://schemas.microsoft.com/office/powerpoint/2010/main" val="37746144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6777" y="1167880"/>
            <a:ext cx="7908587" cy="496112"/>
          </a:xfrm>
        </p:spPr>
        <p:txBody>
          <a:bodyPr>
            <a:noAutofit/>
          </a:bodyPr>
          <a:lstStyle/>
          <a:p>
            <a:r>
              <a:rPr lang="en-AU" sz="3200" dirty="0"/>
              <a:t>Organisations factors/Systems of work </a:t>
            </a:r>
          </a:p>
        </p:txBody>
      </p:sp>
      <p:sp>
        <p:nvSpPr>
          <p:cNvPr id="3" name="Content Placeholder 2"/>
          <p:cNvSpPr>
            <a:spLocks noGrp="1"/>
          </p:cNvSpPr>
          <p:nvPr>
            <p:ph idx="1"/>
          </p:nvPr>
        </p:nvSpPr>
        <p:spPr>
          <a:xfrm>
            <a:off x="547689" y="2100723"/>
            <a:ext cx="4955957" cy="3394472"/>
          </a:xfrm>
        </p:spPr>
        <p:txBody>
          <a:bodyPr>
            <a:noAutofit/>
          </a:bodyPr>
          <a:lstStyle/>
          <a:p>
            <a:pPr lvl="0"/>
            <a:r>
              <a:rPr lang="en-AU" sz="2200" dirty="0"/>
              <a:t>Work planning (current and future) </a:t>
            </a:r>
          </a:p>
          <a:p>
            <a:pPr lvl="0"/>
            <a:r>
              <a:rPr lang="en-AU" sz="2200" dirty="0"/>
              <a:t>Production demands/incentives</a:t>
            </a:r>
          </a:p>
          <a:p>
            <a:pPr lvl="0"/>
            <a:r>
              <a:rPr lang="en-AU" sz="2200" dirty="0"/>
              <a:t>Maintenance</a:t>
            </a:r>
          </a:p>
          <a:p>
            <a:pPr lvl="0"/>
            <a:r>
              <a:rPr lang="en-AU" sz="2200" dirty="0"/>
              <a:t>Training</a:t>
            </a:r>
          </a:p>
          <a:p>
            <a:pPr lvl="0"/>
            <a:r>
              <a:rPr lang="en-AU" sz="2200" dirty="0"/>
              <a:t>Supervision</a:t>
            </a:r>
          </a:p>
        </p:txBody>
      </p:sp>
      <p:sp>
        <p:nvSpPr>
          <p:cNvPr id="5" name="AutoShape 2" descr="Image result for clock deadline"/>
          <p:cNvSpPr>
            <a:spLocks noChangeAspect="1" noChangeArrowheads="1"/>
          </p:cNvSpPr>
          <p:nvPr/>
        </p:nvSpPr>
        <p:spPr bwMode="auto">
          <a:xfrm>
            <a:off x="-23813"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sp>
        <p:nvSpPr>
          <p:cNvPr id="7" name="AutoShape 4" descr="Image result for leaking oil on floor machine industrial"/>
          <p:cNvSpPr>
            <a:spLocks noChangeAspect="1" noChangeArrowheads="1"/>
          </p:cNvSpPr>
          <p:nvPr/>
        </p:nvSpPr>
        <p:spPr bwMode="auto">
          <a:xfrm>
            <a:off x="90488" y="8691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pic>
        <p:nvPicPr>
          <p:cNvPr id="8" name="Picture 7"/>
          <p:cNvPicPr>
            <a:picLocks noChangeAspect="1"/>
          </p:cNvPicPr>
          <p:nvPr/>
        </p:nvPicPr>
        <p:blipFill rotWithShape="1">
          <a:blip r:embed="rId3"/>
          <a:srcRect t="30483" r="68868" b="289"/>
          <a:stretch/>
        </p:blipFill>
        <p:spPr>
          <a:xfrm>
            <a:off x="6396309" y="1950243"/>
            <a:ext cx="1677088" cy="1864632"/>
          </a:xfrm>
          <a:prstGeom prst="rect">
            <a:avLst/>
          </a:prstGeom>
        </p:spPr>
      </p:pic>
      <p:sp>
        <p:nvSpPr>
          <p:cNvPr id="9" name="AutoShape 6" descr="Image result for leaking machine industrial"/>
          <p:cNvSpPr>
            <a:spLocks noChangeAspect="1" noChangeArrowheads="1"/>
          </p:cNvSpPr>
          <p:nvPr/>
        </p:nvSpPr>
        <p:spPr bwMode="auto">
          <a:xfrm>
            <a:off x="204788" y="9834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sp>
        <p:nvSpPr>
          <p:cNvPr id="10" name="AutoShape 2" descr="Image result for maintenance"/>
          <p:cNvSpPr>
            <a:spLocks noChangeAspect="1" noChangeArrowheads="1"/>
          </p:cNvSpPr>
          <p:nvPr/>
        </p:nvSpPr>
        <p:spPr bwMode="auto">
          <a:xfrm>
            <a:off x="319088" y="10977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pic>
        <p:nvPicPr>
          <p:cNvPr id="18" name="Picture 17"/>
          <p:cNvPicPr>
            <a:picLocks noChangeAspect="1"/>
          </p:cNvPicPr>
          <p:nvPr/>
        </p:nvPicPr>
        <p:blipFill>
          <a:blip r:embed="rId4">
            <a:duotone>
              <a:schemeClr val="accent6">
                <a:shade val="45000"/>
                <a:satMod val="135000"/>
              </a:schemeClr>
              <a:prstClr val="white"/>
            </a:duotone>
          </a:blip>
          <a:stretch>
            <a:fillRect/>
          </a:stretch>
        </p:blipFill>
        <p:spPr>
          <a:xfrm>
            <a:off x="1536937" y="4222311"/>
            <a:ext cx="1417697" cy="1417697"/>
          </a:xfrm>
          <a:prstGeom prst="rect">
            <a:avLst/>
          </a:prstGeom>
        </p:spPr>
      </p:pic>
      <p:pic>
        <p:nvPicPr>
          <p:cNvPr id="19" name="Picture 18"/>
          <p:cNvPicPr>
            <a:picLocks noChangeAspect="1"/>
          </p:cNvPicPr>
          <p:nvPr/>
        </p:nvPicPr>
        <p:blipFill>
          <a:blip r:embed="rId5">
            <a:duotone>
              <a:schemeClr val="accent6">
                <a:shade val="45000"/>
                <a:satMod val="135000"/>
              </a:schemeClr>
              <a:prstClr val="white"/>
            </a:duotone>
          </a:blip>
          <a:stretch>
            <a:fillRect/>
          </a:stretch>
        </p:blipFill>
        <p:spPr>
          <a:xfrm>
            <a:off x="6200794" y="4293149"/>
            <a:ext cx="1158162" cy="1158162"/>
          </a:xfrm>
          <a:prstGeom prst="rect">
            <a:avLst/>
          </a:prstGeom>
        </p:spPr>
      </p:pic>
      <p:pic>
        <p:nvPicPr>
          <p:cNvPr id="20" name="Picture 19"/>
          <p:cNvPicPr>
            <a:picLocks noChangeAspect="1"/>
          </p:cNvPicPr>
          <p:nvPr/>
        </p:nvPicPr>
        <p:blipFill>
          <a:blip r:embed="rId6"/>
          <a:stretch>
            <a:fillRect/>
          </a:stretch>
        </p:blipFill>
        <p:spPr>
          <a:xfrm>
            <a:off x="3863869" y="4176862"/>
            <a:ext cx="1390739" cy="1390739"/>
          </a:xfrm>
          <a:prstGeom prst="rect">
            <a:avLst/>
          </a:prstGeom>
        </p:spPr>
      </p:pic>
      <p:pic>
        <p:nvPicPr>
          <p:cNvPr id="21" name="Picture 20"/>
          <p:cNvPicPr>
            <a:picLocks noChangeAspect="1"/>
          </p:cNvPicPr>
          <p:nvPr/>
        </p:nvPicPr>
        <p:blipFill>
          <a:blip r:embed="rId7"/>
          <a:stretch>
            <a:fillRect/>
          </a:stretch>
        </p:blipFill>
        <p:spPr>
          <a:xfrm>
            <a:off x="1" y="857252"/>
            <a:ext cx="1168483" cy="1199071"/>
          </a:xfrm>
          <a:prstGeom prst="rect">
            <a:avLst/>
          </a:prstGeom>
        </p:spPr>
      </p:pic>
    </p:spTree>
    <p:extLst>
      <p:ext uri="{BB962C8B-B14F-4D97-AF65-F5344CB8AC3E}">
        <p14:creationId xmlns:p14="http://schemas.microsoft.com/office/powerpoint/2010/main" val="14029064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8963" y="1133369"/>
            <a:ext cx="8795691" cy="701507"/>
          </a:xfrm>
        </p:spPr>
        <p:txBody>
          <a:bodyPr>
            <a:normAutofit fontScale="90000"/>
          </a:bodyPr>
          <a:lstStyle/>
          <a:p>
            <a:pPr marL="354005" indent="-354005" algn="l"/>
            <a:r>
              <a:rPr lang="en-AU" dirty="0"/>
              <a:t>External factors </a:t>
            </a:r>
            <a:r>
              <a:rPr lang="en-AU" sz="2200" dirty="0"/>
              <a:t>(that impact on STFAL risks)</a:t>
            </a:r>
            <a:endParaRPr lang="en-AU" dirty="0"/>
          </a:p>
        </p:txBody>
      </p:sp>
      <p:sp>
        <p:nvSpPr>
          <p:cNvPr id="3" name="Content Placeholder 2"/>
          <p:cNvSpPr>
            <a:spLocks noGrp="1"/>
          </p:cNvSpPr>
          <p:nvPr>
            <p:ph idx="1"/>
          </p:nvPr>
        </p:nvSpPr>
        <p:spPr>
          <a:xfrm>
            <a:off x="602993" y="2199789"/>
            <a:ext cx="6763965" cy="3437228"/>
          </a:xfrm>
        </p:spPr>
        <p:txBody>
          <a:bodyPr>
            <a:noAutofit/>
          </a:bodyPr>
          <a:lstStyle/>
          <a:p>
            <a:pPr>
              <a:spcBef>
                <a:spcPts val="1200"/>
              </a:spcBef>
            </a:pPr>
            <a:r>
              <a:rPr lang="en-AU" dirty="0"/>
              <a:t>Landlord/other tenants</a:t>
            </a:r>
          </a:p>
          <a:p>
            <a:pPr>
              <a:spcBef>
                <a:spcPts val="1200"/>
              </a:spcBef>
            </a:pPr>
            <a:r>
              <a:rPr lang="en-AU" dirty="0"/>
              <a:t>Customer/customer site/sub-contractor</a:t>
            </a:r>
          </a:p>
          <a:p>
            <a:pPr>
              <a:spcBef>
                <a:spcPts val="1200"/>
              </a:spcBef>
            </a:pPr>
            <a:r>
              <a:rPr lang="en-AU" dirty="0"/>
              <a:t>Designers/manufacturers/</a:t>
            </a:r>
          </a:p>
          <a:p>
            <a:pPr marL="266693" indent="95248">
              <a:spcBef>
                <a:spcPts val="0"/>
              </a:spcBef>
              <a:buNone/>
            </a:pPr>
            <a:r>
              <a:rPr lang="en-AU" dirty="0"/>
              <a:t>suppliers/installers</a:t>
            </a:r>
          </a:p>
        </p:txBody>
      </p:sp>
      <p:sp>
        <p:nvSpPr>
          <p:cNvPr id="5" name="AutoShape 2" descr="Image result for landlord"/>
          <p:cNvSpPr>
            <a:spLocks noChangeAspect="1" noChangeArrowheads="1"/>
          </p:cNvSpPr>
          <p:nvPr/>
        </p:nvSpPr>
        <p:spPr bwMode="auto">
          <a:xfrm>
            <a:off x="-23813"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sp>
        <p:nvSpPr>
          <p:cNvPr id="8" name="AutoShape 4" descr="Image result for commercial architect designer plans health"/>
          <p:cNvSpPr>
            <a:spLocks noChangeAspect="1" noChangeArrowheads="1"/>
          </p:cNvSpPr>
          <p:nvPr/>
        </p:nvSpPr>
        <p:spPr bwMode="auto">
          <a:xfrm>
            <a:off x="90488" y="8691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pic>
        <p:nvPicPr>
          <p:cNvPr id="7" name="Picture 6"/>
          <p:cNvPicPr>
            <a:picLocks noChangeAspect="1"/>
          </p:cNvPicPr>
          <p:nvPr/>
        </p:nvPicPr>
        <p:blipFill>
          <a:blip r:embed="rId3"/>
          <a:stretch>
            <a:fillRect/>
          </a:stretch>
        </p:blipFill>
        <p:spPr>
          <a:xfrm>
            <a:off x="-23812" y="857252"/>
            <a:ext cx="1292775" cy="1348248"/>
          </a:xfrm>
          <a:prstGeom prst="rect">
            <a:avLst/>
          </a:prstGeom>
        </p:spPr>
      </p:pic>
      <p:pic>
        <p:nvPicPr>
          <p:cNvPr id="14" name="Picture 13"/>
          <p:cNvPicPr>
            <a:picLocks noChangeAspect="1"/>
          </p:cNvPicPr>
          <p:nvPr/>
        </p:nvPicPr>
        <p:blipFill rotWithShape="1">
          <a:blip r:embed="rId4">
            <a:clrChange>
              <a:clrFrom>
                <a:srgbClr val="FEFCFD"/>
              </a:clrFrom>
              <a:clrTo>
                <a:srgbClr val="FEFCFD">
                  <a:alpha val="0"/>
                </a:srgbClr>
              </a:clrTo>
            </a:clrChange>
            <a:extLst>
              <a:ext uri="{28A0092B-C50C-407E-A947-70E740481C1C}">
                <a14:useLocalDpi xmlns:a14="http://schemas.microsoft.com/office/drawing/2010/main" val="0"/>
              </a:ext>
            </a:extLst>
          </a:blip>
          <a:srcRect l="3018" t="20797" r="12313" b="7254"/>
          <a:stretch/>
        </p:blipFill>
        <p:spPr>
          <a:xfrm>
            <a:off x="3518572" y="3068065"/>
            <a:ext cx="5625428" cy="2688989"/>
          </a:xfrm>
          <a:prstGeom prst="rect">
            <a:avLst/>
          </a:prstGeom>
        </p:spPr>
      </p:pic>
    </p:spTree>
    <p:extLst>
      <p:ext uri="{BB962C8B-B14F-4D97-AF65-F5344CB8AC3E}">
        <p14:creationId xmlns:p14="http://schemas.microsoft.com/office/powerpoint/2010/main" val="1616243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50197" y="1004208"/>
            <a:ext cx="8229600" cy="927986"/>
          </a:xfrm>
        </p:spPr>
        <p:txBody>
          <a:bodyPr>
            <a:normAutofit/>
          </a:bodyPr>
          <a:lstStyle/>
          <a:p>
            <a:r>
              <a:rPr lang="en-AU" sz="3600" dirty="0"/>
              <a:t>Ways to reduce risks</a:t>
            </a:r>
          </a:p>
        </p:txBody>
      </p:sp>
      <p:sp>
        <p:nvSpPr>
          <p:cNvPr id="2" name="Content Placeholder 1"/>
          <p:cNvSpPr>
            <a:spLocks noGrp="1"/>
          </p:cNvSpPr>
          <p:nvPr>
            <p:ph idx="1"/>
          </p:nvPr>
        </p:nvSpPr>
        <p:spPr>
          <a:xfrm>
            <a:off x="583662" y="1785237"/>
            <a:ext cx="7762672" cy="3666640"/>
          </a:xfrm>
        </p:spPr>
        <p:txBody>
          <a:bodyPr>
            <a:noAutofit/>
          </a:bodyPr>
          <a:lstStyle/>
          <a:p>
            <a:pPr marL="0" indent="0">
              <a:spcBef>
                <a:spcPts val="1800"/>
              </a:spcBef>
              <a:buNone/>
            </a:pPr>
            <a:r>
              <a:rPr lang="en-AU" dirty="0"/>
              <a:t>Eliminate surface/structural irregularities</a:t>
            </a:r>
          </a:p>
          <a:p>
            <a:r>
              <a:rPr lang="en-AU" sz="1900" dirty="0"/>
              <a:t>Design out/remove hazards</a:t>
            </a:r>
          </a:p>
          <a:p>
            <a:r>
              <a:rPr lang="en-AU" sz="1900" dirty="0"/>
              <a:t>Replace surface</a:t>
            </a:r>
          </a:p>
          <a:p>
            <a:pPr marL="0" indent="0">
              <a:spcBef>
                <a:spcPts val="1800"/>
              </a:spcBef>
              <a:buNone/>
            </a:pPr>
            <a:r>
              <a:rPr lang="en-AU" dirty="0"/>
              <a:t>Provide safe stairs/ramps/handrails</a:t>
            </a:r>
          </a:p>
          <a:p>
            <a:r>
              <a:rPr lang="en-AU" sz="1900" dirty="0"/>
              <a:t>Check dimensions</a:t>
            </a:r>
          </a:p>
          <a:p>
            <a:pPr marL="0" indent="0">
              <a:spcBef>
                <a:spcPts val="1800"/>
              </a:spcBef>
              <a:buNone/>
            </a:pPr>
            <a:r>
              <a:rPr lang="en-AU" dirty="0"/>
              <a:t>Check and reduce slipperiness of </a:t>
            </a:r>
          </a:p>
          <a:p>
            <a:pPr marL="0" indent="0">
              <a:spcBef>
                <a:spcPts val="0"/>
              </a:spcBef>
              <a:buNone/>
            </a:pPr>
            <a:r>
              <a:rPr lang="en-AU" dirty="0"/>
              <a:t>walking surface</a:t>
            </a:r>
          </a:p>
          <a:p>
            <a:r>
              <a:rPr lang="en-AU" sz="1900" dirty="0"/>
              <a:t>Correct flooring for use</a:t>
            </a:r>
          </a:p>
          <a:p>
            <a:r>
              <a:rPr lang="en-AU" sz="1900" dirty="0"/>
              <a:t>Cleaning procedures</a:t>
            </a:r>
          </a:p>
        </p:txBody>
      </p:sp>
      <p:pic>
        <p:nvPicPr>
          <p:cNvPr id="3" name="Picture 2"/>
          <p:cNvPicPr>
            <a:picLocks noChangeAspect="1"/>
          </p:cNvPicPr>
          <p:nvPr/>
        </p:nvPicPr>
        <p:blipFill rotWithShape="1">
          <a:blip r:embed="rId3"/>
          <a:srcRect b="14415"/>
          <a:stretch/>
        </p:blipFill>
        <p:spPr>
          <a:xfrm>
            <a:off x="5791308" y="2302174"/>
            <a:ext cx="3169960" cy="2713008"/>
          </a:xfrm>
          <a:prstGeom prst="rect">
            <a:avLst/>
          </a:prstGeom>
        </p:spPr>
      </p:pic>
    </p:spTree>
    <p:extLst>
      <p:ext uri="{BB962C8B-B14F-4D97-AF65-F5344CB8AC3E}">
        <p14:creationId xmlns:p14="http://schemas.microsoft.com/office/powerpoint/2010/main" val="20936336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50197" y="1083151"/>
            <a:ext cx="8229600" cy="927986"/>
          </a:xfrm>
        </p:spPr>
        <p:txBody>
          <a:bodyPr>
            <a:normAutofit/>
          </a:bodyPr>
          <a:lstStyle/>
          <a:p>
            <a:r>
              <a:rPr lang="en-AU" sz="3600" dirty="0"/>
              <a:t>Ways to reduce risks</a:t>
            </a:r>
          </a:p>
        </p:txBody>
      </p:sp>
      <p:pic>
        <p:nvPicPr>
          <p:cNvPr id="3" name="Picture 2"/>
          <p:cNvPicPr>
            <a:picLocks noChangeAspect="1"/>
          </p:cNvPicPr>
          <p:nvPr/>
        </p:nvPicPr>
        <p:blipFill>
          <a:blip r:embed="rId3"/>
          <a:stretch>
            <a:fillRect/>
          </a:stretch>
        </p:blipFill>
        <p:spPr>
          <a:xfrm>
            <a:off x="4931706" y="2487645"/>
            <a:ext cx="4212295" cy="2831710"/>
          </a:xfrm>
          <a:prstGeom prst="rect">
            <a:avLst/>
          </a:prstGeom>
        </p:spPr>
      </p:pic>
      <p:sp>
        <p:nvSpPr>
          <p:cNvPr id="6" name="Content Placeholder 2"/>
          <p:cNvSpPr>
            <a:spLocks noGrp="1"/>
          </p:cNvSpPr>
          <p:nvPr/>
        </p:nvSpPr>
        <p:spPr>
          <a:xfrm>
            <a:off x="4692770" y="1810267"/>
            <a:ext cx="4544082" cy="3785621"/>
          </a:xfrm>
          <a:prstGeom prst="rect">
            <a:avLst/>
          </a:prstGeom>
          <a:gradFill flip="none" rotWithShape="1">
            <a:gsLst>
              <a:gs pos="0">
                <a:schemeClr val="bg1"/>
              </a:gs>
              <a:gs pos="90000">
                <a:schemeClr val="bg1">
                  <a:alpha val="0"/>
                </a:schemeClr>
              </a:gs>
              <a:gs pos="41000">
                <a:srgbClr val="FFFFFF"/>
              </a:gs>
              <a:gs pos="53000">
                <a:srgbClr val="FFFFFF">
                  <a:alpha val="90000"/>
                </a:srgbClr>
              </a:gs>
              <a:gs pos="65000">
                <a:schemeClr val="bg1">
                  <a:alpha val="63000"/>
                </a:schemeClr>
              </a:gs>
            </a:gsLst>
            <a:lin ang="0" scaled="1"/>
            <a:tileRect/>
          </a:gradFill>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1950"/>
              </a:spcBef>
              <a:buFont typeface="Arial" panose="020B0604020202020204" pitchFamily="34" charset="0"/>
              <a:buChar char="•"/>
              <a:defRPr/>
            </a:pPr>
            <a:endParaRPr lang="en-AU" sz="1600" dirty="0">
              <a:latin typeface="Arial" panose="020B0604020202020204" pitchFamily="34" charset="0"/>
              <a:cs typeface="Arial" panose="020B0604020202020204" pitchFamily="34" charset="0"/>
            </a:endParaRPr>
          </a:p>
          <a:p>
            <a:pPr marL="0" indent="0">
              <a:buNone/>
            </a:pPr>
            <a:endParaRPr lang="en-AU" sz="1600" dirty="0"/>
          </a:p>
        </p:txBody>
      </p:sp>
      <p:sp>
        <p:nvSpPr>
          <p:cNvPr id="2" name="Content Placeholder 1"/>
          <p:cNvSpPr>
            <a:spLocks noGrp="1"/>
          </p:cNvSpPr>
          <p:nvPr>
            <p:ph idx="1"/>
          </p:nvPr>
        </p:nvSpPr>
        <p:spPr>
          <a:xfrm>
            <a:off x="583662" y="1785237"/>
            <a:ext cx="7762672" cy="3666640"/>
          </a:xfrm>
        </p:spPr>
        <p:txBody>
          <a:bodyPr>
            <a:noAutofit/>
          </a:bodyPr>
          <a:lstStyle/>
          <a:p>
            <a:pPr marL="0" indent="0">
              <a:buNone/>
            </a:pPr>
            <a:r>
              <a:rPr lang="en-AU" sz="2300" dirty="0"/>
              <a:t>Stop/contain water and other contaminants (including rain)</a:t>
            </a:r>
          </a:p>
          <a:p>
            <a:r>
              <a:rPr lang="en-AU" sz="1800" dirty="0"/>
              <a:t>Drainage and maintenance</a:t>
            </a:r>
          </a:p>
          <a:p>
            <a:r>
              <a:rPr lang="en-AU" sz="1800" dirty="0"/>
              <a:t>Absorb it, cover it, bin it</a:t>
            </a:r>
          </a:p>
          <a:p>
            <a:pPr marL="0" indent="0">
              <a:spcBef>
                <a:spcPts val="1200"/>
              </a:spcBef>
              <a:buNone/>
            </a:pPr>
            <a:r>
              <a:rPr lang="en-AU" sz="2300" dirty="0"/>
              <a:t>Keep floors dry and clean, keep people off floor till dry</a:t>
            </a:r>
          </a:p>
          <a:p>
            <a:r>
              <a:rPr lang="en-AU" sz="1800" dirty="0"/>
              <a:t>Cleaning methods, products and equipment</a:t>
            </a:r>
          </a:p>
          <a:p>
            <a:r>
              <a:rPr lang="en-AU" sz="1800" dirty="0"/>
              <a:t>Routine management</a:t>
            </a:r>
          </a:p>
          <a:p>
            <a:r>
              <a:rPr lang="en-AU" sz="1800" dirty="0"/>
              <a:t>Barricades, signage</a:t>
            </a:r>
          </a:p>
          <a:p>
            <a:pPr marL="0" indent="0">
              <a:spcBef>
                <a:spcPts val="1200"/>
              </a:spcBef>
              <a:buNone/>
            </a:pPr>
            <a:r>
              <a:rPr lang="en-AU" sz="2300" dirty="0"/>
              <a:t>Keep walkways/work areas clear </a:t>
            </a:r>
          </a:p>
          <a:p>
            <a:r>
              <a:rPr lang="en-AU" sz="1800" dirty="0"/>
              <a:t>Remove obstacles</a:t>
            </a:r>
          </a:p>
          <a:p>
            <a:r>
              <a:rPr lang="en-AU" sz="1800" dirty="0"/>
              <a:t>Sufficient storage and bins</a:t>
            </a:r>
          </a:p>
          <a:p>
            <a:pPr marL="0" indent="0">
              <a:buNone/>
            </a:pPr>
            <a:endParaRPr lang="en-AU" sz="1800" dirty="0"/>
          </a:p>
        </p:txBody>
      </p:sp>
    </p:spTree>
    <p:extLst>
      <p:ext uri="{BB962C8B-B14F-4D97-AF65-F5344CB8AC3E}">
        <p14:creationId xmlns:p14="http://schemas.microsoft.com/office/powerpoint/2010/main" val="3696937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50197" y="996044"/>
            <a:ext cx="8229600" cy="927986"/>
          </a:xfrm>
        </p:spPr>
        <p:txBody>
          <a:bodyPr>
            <a:normAutofit/>
          </a:bodyPr>
          <a:lstStyle/>
          <a:p>
            <a:r>
              <a:rPr lang="en-AU" sz="3600" dirty="0"/>
              <a:t>Ways to reduce risks</a:t>
            </a:r>
          </a:p>
        </p:txBody>
      </p:sp>
      <p:pic>
        <p:nvPicPr>
          <p:cNvPr id="3" name="Picture 2"/>
          <p:cNvPicPr>
            <a:picLocks noChangeAspect="1"/>
          </p:cNvPicPr>
          <p:nvPr/>
        </p:nvPicPr>
        <p:blipFill rotWithShape="1">
          <a:blip r:embed="rId3"/>
          <a:srcRect r="8888"/>
          <a:stretch/>
        </p:blipFill>
        <p:spPr>
          <a:xfrm>
            <a:off x="5076240" y="2246100"/>
            <a:ext cx="4067761" cy="2960208"/>
          </a:xfrm>
          <a:prstGeom prst="rect">
            <a:avLst/>
          </a:prstGeom>
        </p:spPr>
      </p:pic>
      <p:sp>
        <p:nvSpPr>
          <p:cNvPr id="6" name="Content Placeholder 2"/>
          <p:cNvSpPr>
            <a:spLocks noGrp="1"/>
          </p:cNvSpPr>
          <p:nvPr/>
        </p:nvSpPr>
        <p:spPr>
          <a:xfrm>
            <a:off x="3601652" y="1666256"/>
            <a:ext cx="4544082" cy="3785621"/>
          </a:xfrm>
          <a:prstGeom prst="rect">
            <a:avLst/>
          </a:prstGeom>
          <a:gradFill flip="none" rotWithShape="1">
            <a:gsLst>
              <a:gs pos="0">
                <a:schemeClr val="bg1"/>
              </a:gs>
              <a:gs pos="90000">
                <a:schemeClr val="bg1">
                  <a:alpha val="0"/>
                </a:schemeClr>
              </a:gs>
              <a:gs pos="41000">
                <a:srgbClr val="FFFFFF"/>
              </a:gs>
              <a:gs pos="53000">
                <a:srgbClr val="FFFFFF">
                  <a:alpha val="90000"/>
                </a:srgbClr>
              </a:gs>
              <a:gs pos="65000">
                <a:schemeClr val="bg1">
                  <a:alpha val="63000"/>
                </a:schemeClr>
              </a:gs>
            </a:gsLst>
            <a:lin ang="0" scaled="1"/>
            <a:tileRect/>
          </a:gradFill>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1950"/>
              </a:spcBef>
              <a:buFont typeface="Arial" panose="020B0604020202020204" pitchFamily="34" charset="0"/>
              <a:buChar char="•"/>
              <a:defRPr/>
            </a:pPr>
            <a:endParaRPr lang="en-AU" sz="1600" dirty="0">
              <a:latin typeface="Arial" panose="020B0604020202020204" pitchFamily="34" charset="0"/>
              <a:cs typeface="Arial" panose="020B0604020202020204" pitchFamily="34" charset="0"/>
            </a:endParaRPr>
          </a:p>
          <a:p>
            <a:pPr marL="0" indent="0">
              <a:buNone/>
            </a:pPr>
            <a:endParaRPr lang="en-AU" sz="1600" dirty="0"/>
          </a:p>
        </p:txBody>
      </p:sp>
      <p:sp>
        <p:nvSpPr>
          <p:cNvPr id="2" name="Content Placeholder 1"/>
          <p:cNvSpPr>
            <a:spLocks noGrp="1"/>
          </p:cNvSpPr>
          <p:nvPr>
            <p:ph idx="1"/>
          </p:nvPr>
        </p:nvSpPr>
        <p:spPr>
          <a:xfrm>
            <a:off x="583662" y="1785237"/>
            <a:ext cx="7762672" cy="3666640"/>
          </a:xfrm>
        </p:spPr>
        <p:txBody>
          <a:bodyPr>
            <a:noAutofit/>
          </a:bodyPr>
          <a:lstStyle/>
          <a:p>
            <a:pPr marL="0" indent="0">
              <a:buNone/>
            </a:pPr>
            <a:r>
              <a:rPr lang="en-AU" dirty="0"/>
              <a:t>Improve visibility/detectability of hazard</a:t>
            </a:r>
          </a:p>
          <a:p>
            <a:r>
              <a:rPr lang="en-AU" sz="1900" dirty="0"/>
              <a:t>Highlight, </a:t>
            </a:r>
            <a:r>
              <a:rPr lang="en-AU" sz="1900" dirty="0" err="1"/>
              <a:t>eg</a:t>
            </a:r>
            <a:r>
              <a:rPr lang="en-AU" sz="1900" dirty="0"/>
              <a:t>, paint step edge yellow</a:t>
            </a:r>
          </a:p>
          <a:p>
            <a:r>
              <a:rPr lang="en-AU" sz="1900" dirty="0"/>
              <a:t>Adequate and even lighting</a:t>
            </a:r>
          </a:p>
          <a:p>
            <a:pPr marL="0" indent="0">
              <a:spcBef>
                <a:spcPts val="1200"/>
              </a:spcBef>
              <a:buNone/>
            </a:pPr>
            <a:r>
              <a:rPr lang="en-AU" dirty="0"/>
              <a:t>Plan for safe work (current and future)</a:t>
            </a:r>
          </a:p>
          <a:p>
            <a:r>
              <a:rPr lang="en-AU" sz="1900" dirty="0"/>
              <a:t>Load handling, scheduling, route</a:t>
            </a:r>
          </a:p>
          <a:p>
            <a:r>
              <a:rPr lang="en-AU" sz="1900" dirty="0"/>
              <a:t>Mobile phone policy</a:t>
            </a:r>
          </a:p>
          <a:p>
            <a:pPr marL="0" indent="0">
              <a:spcBef>
                <a:spcPts val="1200"/>
              </a:spcBef>
              <a:buNone/>
            </a:pPr>
            <a:r>
              <a:rPr lang="en-AU" dirty="0"/>
              <a:t>Wear suitable shoes </a:t>
            </a:r>
          </a:p>
          <a:p>
            <a:pPr marL="0" indent="0">
              <a:spcBef>
                <a:spcPts val="1200"/>
              </a:spcBef>
              <a:buNone/>
            </a:pPr>
            <a:r>
              <a:rPr lang="en-AU" dirty="0"/>
              <a:t>Communicate, train and supervise</a:t>
            </a:r>
          </a:p>
          <a:p>
            <a:pPr marL="0" indent="0">
              <a:buNone/>
            </a:pPr>
            <a:endParaRPr lang="en-AU" sz="2000" dirty="0"/>
          </a:p>
        </p:txBody>
      </p:sp>
    </p:spTree>
    <p:extLst>
      <p:ext uri="{BB962C8B-B14F-4D97-AF65-F5344CB8AC3E}">
        <p14:creationId xmlns:p14="http://schemas.microsoft.com/office/powerpoint/2010/main" val="3082487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068" y="1067273"/>
            <a:ext cx="8229600" cy="720328"/>
          </a:xfrm>
        </p:spPr>
        <p:txBody>
          <a:bodyPr>
            <a:normAutofit fontScale="90000"/>
          </a:bodyPr>
          <a:lstStyle/>
          <a:p>
            <a:r>
              <a:rPr lang="en-AU" dirty="0"/>
              <a:t>STFAL resources</a:t>
            </a:r>
          </a:p>
        </p:txBody>
      </p:sp>
      <p:graphicFrame>
        <p:nvGraphicFramePr>
          <p:cNvPr id="3" name="Diagram 2"/>
          <p:cNvGraphicFramePr/>
          <p:nvPr>
            <p:extLst/>
          </p:nvPr>
        </p:nvGraphicFramePr>
        <p:xfrm>
          <a:off x="996950" y="1787601"/>
          <a:ext cx="7542893" cy="367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85107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253</TotalTime>
  <Words>3042</Words>
  <Application>Microsoft Office PowerPoint</Application>
  <PresentationFormat>On-screen Show (4:3)</PresentationFormat>
  <Paragraphs>349</Paragraphs>
  <Slides>37</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MS PGothic</vt:lpstr>
      <vt:lpstr>Arial</vt:lpstr>
      <vt:lpstr>Calibri</vt:lpstr>
      <vt:lpstr>Times New Roman</vt:lpstr>
      <vt:lpstr>Office Theme</vt:lpstr>
      <vt:lpstr>PowerPoint Presentation</vt:lpstr>
      <vt:lpstr>Assessment Criteria</vt:lpstr>
      <vt:lpstr>What is ergonomics?</vt:lpstr>
      <vt:lpstr>PowerPoint Presentation</vt:lpstr>
      <vt:lpstr>Economics of Ergonomics</vt:lpstr>
      <vt:lpstr>Musculoskeletal Disorders</vt:lpstr>
      <vt:lpstr>Legislation </vt:lpstr>
      <vt:lpstr>Risk Management</vt:lpstr>
      <vt:lpstr>What is required to manage the risk?</vt:lpstr>
      <vt:lpstr>Identifying HMT’s</vt:lpstr>
      <vt:lpstr>Sources of risk </vt:lpstr>
      <vt:lpstr>Controlling the risks</vt:lpstr>
      <vt:lpstr>Changing the design or layout</vt:lpstr>
      <vt:lpstr>Changing the nature of the work</vt:lpstr>
      <vt:lpstr>Administrative Controls</vt:lpstr>
      <vt:lpstr>PowerPoint Presentation</vt:lpstr>
      <vt:lpstr>Assessment Criteria</vt:lpstr>
      <vt:lpstr>STFAL relevant legislation</vt:lpstr>
      <vt:lpstr>  Mechanism</vt:lpstr>
      <vt:lpstr>What are the risk factors?</vt:lpstr>
      <vt:lpstr>STFAL risk factors</vt:lpstr>
      <vt:lpstr>Work area</vt:lpstr>
      <vt:lpstr>Work area</vt:lpstr>
      <vt:lpstr>Work area</vt:lpstr>
      <vt:lpstr>PowerPoint Presentation</vt:lpstr>
      <vt:lpstr>PowerPoint Presentation</vt:lpstr>
      <vt:lpstr>PowerPoint Presentation</vt:lpstr>
      <vt:lpstr>Scary stairs gallery</vt:lpstr>
      <vt:lpstr>PowerPoint Presentation</vt:lpstr>
      <vt:lpstr>PowerPoint Presentation</vt:lpstr>
      <vt:lpstr>Organisations factors/Systems of work </vt:lpstr>
      <vt:lpstr>External factors (that impact on STFAL risks)</vt:lpstr>
      <vt:lpstr>Ways to reduce risks</vt:lpstr>
      <vt:lpstr>Ways to reduce risks</vt:lpstr>
      <vt:lpstr>Ways to reduce risks</vt:lpstr>
      <vt:lpstr>STFAL resources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16</cp:revision>
  <dcterms:created xsi:type="dcterms:W3CDTF">2018-06-15T02:04:24Z</dcterms:created>
  <dcterms:modified xsi:type="dcterms:W3CDTF">2018-08-03T06:54:09Z</dcterms:modified>
</cp:coreProperties>
</file>