
<file path=[Content_Types].xml><?xml version="1.0" encoding="utf-8"?>
<Types xmlns="http://schemas.openxmlformats.org/package/2006/content-types">
  <Default Extension="emf" ContentType="image/x-emf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63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3" autoAdjust="0"/>
    <p:restoredTop sz="94660"/>
  </p:normalViewPr>
  <p:slideViewPr>
    <p:cSldViewPr snapToGrid="0">
      <p:cViewPr varScale="1">
        <p:scale>
          <a:sx n="86" d="100"/>
          <a:sy n="86" d="100"/>
        </p:scale>
        <p:origin x="59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70251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27951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8815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8024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83924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79314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24395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3839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45698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1672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50167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024053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96051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30389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8697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80634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46249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20A092A-9FF0-4F95-B8D4-F6C54A4F29B4}" type="datetimeFigureOut">
              <a:rPr lang="en-AU" smtClean="0"/>
              <a:t>12/08/2020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745BF7B-14E1-4E5B-9BCE-9C4322B7192C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689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4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6.emf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65F131-74F0-420C-9A41-A26547CA5E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1012" y="1364973"/>
            <a:ext cx="8689976" cy="3140765"/>
          </a:xfrm>
        </p:spPr>
        <p:txBody>
          <a:bodyPr>
            <a:normAutofit/>
          </a:bodyPr>
          <a:lstStyle/>
          <a:p>
            <a:r>
              <a:rPr lang="en-AU" cap="none" dirty="0"/>
              <a:t>Person centred-care:</a:t>
            </a:r>
            <a:br>
              <a:rPr lang="en-AU" cap="none" dirty="0"/>
            </a:br>
            <a:r>
              <a:rPr lang="en-AU" cap="none" dirty="0"/>
              <a:t>Using positive person work</a:t>
            </a:r>
            <a:br>
              <a:rPr lang="en-AU" cap="none" dirty="0"/>
            </a:br>
            <a:r>
              <a:rPr lang="en-AU" cap="none" dirty="0"/>
              <a:t>&amp;</a:t>
            </a:r>
            <a:br>
              <a:rPr lang="en-AU" cap="none" dirty="0"/>
            </a:br>
            <a:r>
              <a:rPr lang="en-AU" cap="none" dirty="0"/>
              <a:t>avoiding malignant psychology.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098E3-E50A-4AEC-B9B8-A8F90BAD25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5102087"/>
            <a:ext cx="8689976" cy="553277"/>
          </a:xfrm>
        </p:spPr>
        <p:txBody>
          <a:bodyPr/>
          <a:lstStyle/>
          <a:p>
            <a:endParaRPr lang="en-AU" cap="none" dirty="0">
              <a:solidFill>
                <a:schemeClr val="tx1"/>
              </a:solidFill>
            </a:endParaRPr>
          </a:p>
        </p:txBody>
      </p:sp>
      <p:pic>
        <p:nvPicPr>
          <p:cNvPr id="4" name="cad104Recorded ">
            <a:hlinkClick r:id="" action="ppaction://media"/>
            <a:extLst>
              <a:ext uri="{FF2B5EF4-FFF2-40B4-BE49-F238E27FC236}">
                <a16:creationId xmlns:a16="http://schemas.microsoft.com/office/drawing/2014/main" id="{03B8EFD9-2A2D-4261-B404-5A8AEE11706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05321" y="354495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88754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83"/>
    </mc:Choice>
    <mc:Fallback xmlns="">
      <p:transition spd="slow" advTm="29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70" objId="4"/>
        <p14:stopEvt time="29483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E88E0D-E4BF-4327-A93B-C52E31EC9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cap="none" dirty="0"/>
              <a:t>Person Centred-care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E2DD3-28A9-4887-9561-2F5705B9AC0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2800" cap="none" dirty="0"/>
              <a:t>The </a:t>
            </a:r>
            <a:r>
              <a:rPr lang="en-AU" sz="2800" b="1" cap="none" dirty="0"/>
              <a:t>person</a:t>
            </a:r>
            <a:r>
              <a:rPr lang="en-AU" sz="2800" cap="none" dirty="0"/>
              <a:t> comes first.</a:t>
            </a:r>
          </a:p>
          <a:p>
            <a:pPr marL="0" indent="0">
              <a:buNone/>
            </a:pPr>
            <a:endParaRPr lang="en-AU" sz="2800" cap="none" dirty="0"/>
          </a:p>
          <a:p>
            <a:pPr marL="0" indent="0">
              <a:buNone/>
            </a:pPr>
            <a:r>
              <a:rPr lang="en-AU" sz="2800" cap="none" dirty="0"/>
              <a:t>“The person with dementia is equal to the person caring for them.” 								      (</a:t>
            </a:r>
            <a:r>
              <a:rPr lang="en-AU" sz="2800" cap="none" dirty="0" err="1"/>
              <a:t>Kitwood</a:t>
            </a:r>
            <a:r>
              <a:rPr lang="en-AU" sz="2800" cap="none" dirty="0"/>
              <a:t>, 1997)</a:t>
            </a:r>
          </a:p>
        </p:txBody>
      </p:sp>
      <p:pic>
        <p:nvPicPr>
          <p:cNvPr id="5" name="2Recorded Sound">
            <a:hlinkClick r:id="" action="ppaction://media"/>
            <a:extLst>
              <a:ext uri="{FF2B5EF4-FFF2-40B4-BE49-F238E27FC236}">
                <a16:creationId xmlns:a16="http://schemas.microsoft.com/office/drawing/2014/main" id="{522909C4-6CCD-4004-9B49-A19D65C3E9E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00" y="31371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96484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7819">
        <p15:prstTrans prst="pageCurlDouble"/>
      </p:transition>
    </mc:Choice>
    <mc:Fallback xmlns="">
      <p:transition spd="slow" advTm="578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49" objId="5"/>
        <p14:stopEvt time="57819" objId="5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33624-7EE0-440C-A261-68D439B56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b="1" cap="none" dirty="0"/>
              <a:t>Personhood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B66DE-26B6-4E32-AB45-C8BD3A3C2088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2800" cap="none" dirty="0"/>
              <a:t>Is the value we instil in someone, whilst taking into account what makes them who they are.  Placing importance on reciprocal relationships.</a:t>
            </a:r>
          </a:p>
          <a:p>
            <a:pPr marL="0" indent="0">
              <a:buNone/>
            </a:pPr>
            <a:r>
              <a:rPr lang="en-AU" sz="2800" cap="none" dirty="0"/>
              <a:t>“A standing or status that is bestowed upon one human being by others, in the context of relationship and social being.  It implies recognition, respect and trust.”</a:t>
            </a:r>
          </a:p>
          <a:p>
            <a:pPr marL="0" indent="0">
              <a:buNone/>
            </a:pPr>
            <a:r>
              <a:rPr lang="en-AU" sz="2800" cap="none" dirty="0"/>
              <a:t>								     (</a:t>
            </a:r>
            <a:r>
              <a:rPr lang="en-AU" sz="2800" cap="none" dirty="0" err="1"/>
              <a:t>Kitwood</a:t>
            </a:r>
            <a:r>
              <a:rPr lang="en-AU" sz="2800" cap="none" dirty="0"/>
              <a:t>, 1997)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6CAB281-3E36-435E-B866-8CC6F206991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00" y="31371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91533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4809">
        <p15:prstTrans prst="pageCurlDouble"/>
      </p:transition>
    </mc:Choice>
    <mc:Fallback xmlns="">
      <p:transition spd="slow" advTm="248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95" objId="4"/>
        <p14:stopEvt time="24809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38F6CEA-5B1F-45F1-ACB2-02D6C415D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61257"/>
            <a:ext cx="10363200" cy="159543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cap="none" dirty="0"/>
              <a:t>Psychological needs</a:t>
            </a:r>
          </a:p>
        </p:txBody>
      </p:sp>
      <p:pic>
        <p:nvPicPr>
          <p:cNvPr id="5" name="Content Placeholder 4" descr="A close up of a mans face&#10;&#10;Description automatically generated">
            <a:extLst>
              <a:ext uri="{FF2B5EF4-FFF2-40B4-BE49-F238E27FC236}">
                <a16:creationId xmlns:a16="http://schemas.microsoft.com/office/drawing/2014/main" id="{697458C0-58F7-4FED-8589-857E8E942C3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2893" y="1943583"/>
            <a:ext cx="5206213" cy="4343470"/>
          </a:xfrm>
          <a:prstGeom prst="roundRect">
            <a:avLst>
              <a:gd name="adj" fmla="val 5301"/>
            </a:avLst>
          </a:prstGeom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CCDC460-29DB-410D-8A59-74119FE49D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27387" y="24937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769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7000"/>
    </mc:Choice>
    <mc:Fallback xmlns="">
      <p:transition spd="slow" advClick="0" advTm="4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8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6B0202-0BA8-4F8C-9976-9B2729535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-4217"/>
            <a:ext cx="10364451" cy="2637301"/>
          </a:xfrm>
        </p:spPr>
        <p:txBody>
          <a:bodyPr>
            <a:normAutofit/>
          </a:bodyPr>
          <a:lstStyle/>
          <a:p>
            <a:r>
              <a:rPr lang="en-AU" b="1" cap="none" dirty="0"/>
              <a:t>Positive Person 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4C03B1-FBAE-4965-8DBF-F05162E966D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2173357"/>
            <a:ext cx="10363826" cy="3631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sz="2800" cap="none" dirty="0"/>
              <a:t>Comfort 	= 	Warmth, Holding, Relaxation, </a:t>
            </a:r>
            <a:r>
              <a:rPr lang="en-AU" sz="2800" cap="none" dirty="0" err="1"/>
              <a:t>Timalation</a:t>
            </a:r>
            <a:endParaRPr lang="en-AU" sz="2800" cap="none" dirty="0"/>
          </a:p>
          <a:p>
            <a:pPr marL="0" indent="0">
              <a:buNone/>
            </a:pPr>
            <a:r>
              <a:rPr lang="en-AU" sz="2800" b="1" cap="none" dirty="0"/>
              <a:t>Identity</a:t>
            </a:r>
            <a:r>
              <a:rPr lang="en-AU" sz="2800" cap="none" dirty="0"/>
              <a:t> 	=	</a:t>
            </a:r>
            <a:r>
              <a:rPr lang="en-AU" sz="2800" b="1" cap="none" dirty="0"/>
              <a:t>Celebration</a:t>
            </a:r>
            <a:r>
              <a:rPr lang="en-AU" sz="2800" cap="none" dirty="0"/>
              <a:t>, Respect, Acceptance, Negotiation</a:t>
            </a:r>
          </a:p>
          <a:p>
            <a:pPr marL="0" indent="0">
              <a:buNone/>
            </a:pPr>
            <a:r>
              <a:rPr lang="en-AU" sz="2800" cap="none" dirty="0"/>
              <a:t>Attachment   =	Acknowledgement, Validation, Genuineness</a:t>
            </a:r>
          </a:p>
          <a:p>
            <a:pPr marL="0" indent="0">
              <a:buNone/>
            </a:pPr>
            <a:r>
              <a:rPr lang="en-AU" sz="2800" b="1" cap="none" dirty="0"/>
              <a:t>Occupation</a:t>
            </a:r>
            <a:r>
              <a:rPr lang="en-AU" sz="2800" cap="none" dirty="0"/>
              <a:t>  =	</a:t>
            </a:r>
            <a:r>
              <a:rPr lang="en-AU" sz="2800" b="1" cap="none" dirty="0"/>
              <a:t>Empowerment</a:t>
            </a:r>
            <a:r>
              <a:rPr lang="en-AU" sz="2800" cap="none" dirty="0"/>
              <a:t>, Enabling, Facilitation, Collaboration</a:t>
            </a:r>
          </a:p>
          <a:p>
            <a:pPr marL="0" indent="0">
              <a:buNone/>
            </a:pPr>
            <a:r>
              <a:rPr lang="en-AU" sz="2800" cap="none" dirty="0"/>
              <a:t>Inclusion 	=	Recognition, Including, Belonging, Fun/Play</a:t>
            </a:r>
          </a:p>
        </p:txBody>
      </p:sp>
      <p:pic>
        <p:nvPicPr>
          <p:cNvPr id="5" name="5Recorded Sound">
            <a:hlinkClick r:id="" action="ppaction://media"/>
            <a:extLst>
              <a:ext uri="{FF2B5EF4-FFF2-40B4-BE49-F238E27FC236}">
                <a16:creationId xmlns:a16="http://schemas.microsoft.com/office/drawing/2014/main" id="{6837F058-B3F2-4B5D-8ACD-5E950011A07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00" y="31371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90155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8626">
        <p15:prstTrans prst="pageCurlDouble"/>
      </p:transition>
    </mc:Choice>
    <mc:Fallback xmlns="">
      <p:transition spd="slow" advTm="786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60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1" objId="5"/>
        <p14:stopEvt time="78626" objId="5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BFDCF7-5E0D-46F6-9B93-299187810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1170526"/>
          </a:xfrm>
        </p:spPr>
        <p:txBody>
          <a:bodyPr/>
          <a:lstStyle/>
          <a:p>
            <a:r>
              <a:rPr lang="en-AU" b="1" cap="none" dirty="0"/>
              <a:t>Malignant Social Psychology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1DFC8-F61A-49A8-87D3-D695F2E8E98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99272" y="2093845"/>
            <a:ext cx="10363826" cy="40021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2800" cap="none" dirty="0"/>
              <a:t>Undermines comfort, identity, attachment, occupation and inclusion.</a:t>
            </a:r>
          </a:p>
          <a:p>
            <a:pPr marL="0" indent="0" algn="ctr">
              <a:buNone/>
            </a:pPr>
            <a:r>
              <a:rPr lang="en-AU" sz="2800" b="1" cap="none" dirty="0"/>
              <a:t>YOU</a:t>
            </a:r>
            <a:r>
              <a:rPr lang="en-AU" sz="2800" cap="none" dirty="0"/>
              <a:t> are </a:t>
            </a:r>
            <a:r>
              <a:rPr lang="en-AU" sz="2800" b="1" cap="none" dirty="0"/>
              <a:t>CRUCIAL</a:t>
            </a:r>
            <a:r>
              <a:rPr lang="en-AU" sz="2800" cap="none" dirty="0"/>
              <a:t> to ensuring the </a:t>
            </a:r>
            <a:r>
              <a:rPr lang="en-AU" sz="2800" b="1" cap="none" dirty="0"/>
              <a:t>PERSONS</a:t>
            </a:r>
            <a:r>
              <a:rPr lang="en-AU" sz="2800" cap="none" dirty="0"/>
              <a:t> psychological needs are met.</a:t>
            </a:r>
          </a:p>
          <a:p>
            <a:pPr marL="0" indent="0" algn="ctr">
              <a:buNone/>
            </a:pPr>
            <a:r>
              <a:rPr lang="en-AU" sz="4400" cap="none" dirty="0"/>
              <a:t>YOU WILL MAKE A POSITIVE DIFFERENCE!</a:t>
            </a:r>
          </a:p>
          <a:p>
            <a:pPr marL="0" indent="0">
              <a:buNone/>
            </a:pPr>
            <a:r>
              <a:rPr lang="en-AU" sz="2800" cap="none" dirty="0"/>
              <a:t>		</a:t>
            </a:r>
          </a:p>
        </p:txBody>
      </p:sp>
      <p:pic>
        <p:nvPicPr>
          <p:cNvPr id="5" name="6Recorded Sound">
            <a:hlinkClick r:id="" action="ppaction://media"/>
            <a:extLst>
              <a:ext uri="{FF2B5EF4-FFF2-40B4-BE49-F238E27FC236}">
                <a16:creationId xmlns:a16="http://schemas.microsoft.com/office/drawing/2014/main" id="{9899D39E-7F5E-4372-B770-63D4E40DBA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72800" y="313717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149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9660">
        <p15:prstTrans prst="pageCurlDouble"/>
      </p:transition>
    </mc:Choice>
    <mc:Fallback xmlns="">
      <p:transition spd="slow" advTm="1696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7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27" objId="5"/>
        <p14:stopEvt time="169660" objId="5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C7270-341B-4624-9612-C410E3C25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9792" y="618517"/>
            <a:ext cx="10364451" cy="1596177"/>
          </a:xfrm>
        </p:spPr>
        <p:txBody>
          <a:bodyPr/>
          <a:lstStyle/>
          <a:p>
            <a:r>
              <a:rPr lang="en-AU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References:</a:t>
            </a:r>
          </a:p>
        </p:txBody>
      </p:sp>
      <p:pic>
        <p:nvPicPr>
          <p:cNvPr id="4" name="7Recorded Sound">
            <a:hlinkClick r:id="" action="ppaction://media"/>
            <a:extLst>
              <a:ext uri="{FF2B5EF4-FFF2-40B4-BE49-F238E27FC236}">
                <a16:creationId xmlns:a16="http://schemas.microsoft.com/office/drawing/2014/main" id="{B3844130-348C-4DB8-90C6-C6D936F35E9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79443" y="313717"/>
            <a:ext cx="609600" cy="609600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348F68A-73EB-438E-ACE0-85E9E664CFA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6"/>
          <a:stretch>
            <a:fillRect/>
          </a:stretch>
        </p:blipFill>
        <p:spPr>
          <a:xfrm>
            <a:off x="2540037" y="2214694"/>
            <a:ext cx="7111926" cy="34058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9624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767">
        <p15:prstTrans prst="pageCurlDouble"/>
      </p:transition>
    </mc:Choice>
    <mc:Fallback xmlns="">
      <p:transition spd="slow" advTm="9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57" objId="4"/>
        <p14:stopEvt time="9767" objId="4"/>
      </p14:showEvt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Dropl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1392</TotalTime>
  <Words>217</Words>
  <Application>Microsoft Office PowerPoint</Application>
  <PresentationFormat>Widescreen</PresentationFormat>
  <Paragraphs>22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Times New Roman</vt:lpstr>
      <vt:lpstr>Tw Cen MT</vt:lpstr>
      <vt:lpstr>Droplet</vt:lpstr>
      <vt:lpstr>Person centred-care: Using positive person work &amp; avoiding malignant psychology.</vt:lpstr>
      <vt:lpstr>Person Centred-care</vt:lpstr>
      <vt:lpstr>Personhood</vt:lpstr>
      <vt:lpstr>Psychological needs</vt:lpstr>
      <vt:lpstr>Positive Person Work</vt:lpstr>
      <vt:lpstr>Malignant Social Psychology</vt:lpstr>
      <vt:lpstr>References: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 centred-care: Using positive person work &amp; avoiding malignant psychology.</dc:title>
  <dc:creator> </dc:creator>
  <cp:lastModifiedBy>JONES, Keaton (kjone323)</cp:lastModifiedBy>
  <cp:revision>26</cp:revision>
  <dcterms:created xsi:type="dcterms:W3CDTF">2020-04-24T23:41:15Z</dcterms:created>
  <dcterms:modified xsi:type="dcterms:W3CDTF">2020-08-12T02:57:46Z</dcterms:modified>
</cp:coreProperties>
</file>