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72" r:id="rId14"/>
    <p:sldId id="273" r:id="rId15"/>
    <p:sldId id="274" r:id="rId16"/>
    <p:sldId id="275" r:id="rId17"/>
    <p:sldId id="268" r:id="rId18"/>
    <p:sldId id="269" r:id="rId19"/>
    <p:sldId id="270" r:id="rId20"/>
    <p:sldId id="271"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729667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816537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739812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972653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68338"/>
            <a:ext cx="10515600" cy="10842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8800"/>
            <a:ext cx="5157787"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743199"/>
            <a:ext cx="5157787" cy="34464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8800"/>
            <a:ext cx="5183188"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743199"/>
            <a:ext cx="5183188" cy="3446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7795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621614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039597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160311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852973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46329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761999"/>
            <a:ext cx="2628900" cy="541496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761999"/>
            <a:ext cx="7734300" cy="54149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p:txBody>
          <a:bodyPr/>
          <a:lstStyle/>
          <a:p>
            <a:fld id="{AA70F276-1833-4A75-9C1D-A56E2295A68D}" type="datetimeFigureOut">
              <a:rPr lang="en-US" smtClean="0"/>
              <a:t>11/23/2020</a:t>
            </a:fld>
            <a:endParaRPr lang="en-US"/>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439744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AA70F276-1833-4A75-9C1D-A56E2295A68D}" type="datetimeFigureOut">
              <a:rPr lang="en-US" smtClean="0"/>
              <a:pPr/>
              <a:t>11/23/2020</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endParaRPr lang="en-US">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3293505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18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C37C960-91F5-4F61-B2CD-8A0379207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570639-2FA1-48B8-8940-6D15DC7DD416}"/>
              </a:ext>
            </a:extLst>
          </p:cNvPr>
          <p:cNvSpPr>
            <a:spLocks noGrp="1"/>
          </p:cNvSpPr>
          <p:nvPr>
            <p:ph type="ctrTitle"/>
          </p:nvPr>
        </p:nvSpPr>
        <p:spPr>
          <a:xfrm>
            <a:off x="838200" y="1122363"/>
            <a:ext cx="6858000" cy="2387600"/>
          </a:xfrm>
        </p:spPr>
        <p:txBody>
          <a:bodyPr>
            <a:normAutofit/>
          </a:bodyPr>
          <a:lstStyle/>
          <a:p>
            <a:pPr algn="l"/>
            <a:r>
              <a:rPr lang="en-AU" dirty="0">
                <a:gradFill flip="none" rotWithShape="1">
                  <a:gsLst>
                    <a:gs pos="0">
                      <a:schemeClr val="accent5">
                        <a:alpha val="70000"/>
                      </a:schemeClr>
                    </a:gs>
                    <a:gs pos="100000">
                      <a:schemeClr val="accent1">
                        <a:alpha val="70000"/>
                      </a:schemeClr>
                    </a:gs>
                  </a:gsLst>
                  <a:lin ang="0" scaled="1"/>
                  <a:tileRect/>
                </a:gradFill>
              </a:rPr>
              <a:t>WHS Consultation</a:t>
            </a:r>
          </a:p>
        </p:txBody>
      </p:sp>
      <p:sp>
        <p:nvSpPr>
          <p:cNvPr id="3" name="Subtitle 2">
            <a:extLst>
              <a:ext uri="{FF2B5EF4-FFF2-40B4-BE49-F238E27FC236}">
                <a16:creationId xmlns:a16="http://schemas.microsoft.com/office/drawing/2014/main" id="{75BECBD2-039A-4028-B883-926BD9052BE8}"/>
              </a:ext>
            </a:extLst>
          </p:cNvPr>
          <p:cNvSpPr>
            <a:spLocks noGrp="1"/>
          </p:cNvSpPr>
          <p:nvPr>
            <p:ph type="subTitle" idx="1"/>
          </p:nvPr>
        </p:nvSpPr>
        <p:spPr>
          <a:xfrm>
            <a:off x="838200" y="3602037"/>
            <a:ext cx="6858000" cy="2387599"/>
          </a:xfrm>
        </p:spPr>
        <p:txBody>
          <a:bodyPr>
            <a:normAutofit fontScale="55000" lnSpcReduction="20000"/>
          </a:bodyPr>
          <a:lstStyle/>
          <a:p>
            <a:pPr algn="l"/>
            <a:r>
              <a:rPr lang="en-AU" sz="2500" dirty="0">
                <a:solidFill>
                  <a:schemeClr val="tx2">
                    <a:alpha val="60000"/>
                  </a:schemeClr>
                </a:solidFill>
              </a:rPr>
              <a:t>By Kayla Watson</a:t>
            </a:r>
          </a:p>
          <a:p>
            <a:pPr algn="l"/>
            <a:endParaRPr lang="en-AU" sz="2200" dirty="0">
              <a:solidFill>
                <a:schemeClr val="tx2">
                  <a:alpha val="60000"/>
                </a:schemeClr>
              </a:solidFill>
            </a:endParaRPr>
          </a:p>
          <a:p>
            <a:pPr algn="l"/>
            <a:r>
              <a:rPr lang="en-AU" sz="2500" b="1" dirty="0">
                <a:solidFill>
                  <a:schemeClr val="tx2">
                    <a:alpha val="60000"/>
                  </a:schemeClr>
                </a:solidFill>
              </a:rPr>
              <a:t>Referenced Documentation </a:t>
            </a:r>
          </a:p>
          <a:p>
            <a:pPr algn="l"/>
            <a:r>
              <a:rPr lang="en-AU" sz="2500" dirty="0">
                <a:solidFill>
                  <a:schemeClr val="tx2">
                    <a:alpha val="60000"/>
                  </a:schemeClr>
                </a:solidFill>
              </a:rPr>
              <a:t>Work Health and Safety Act Qld 2011</a:t>
            </a:r>
          </a:p>
          <a:p>
            <a:pPr algn="l"/>
            <a:r>
              <a:rPr lang="en-AU" sz="2500" dirty="0">
                <a:solidFill>
                  <a:schemeClr val="tx2">
                    <a:alpha val="60000"/>
                  </a:schemeClr>
                </a:solidFill>
              </a:rPr>
              <a:t>Work Health and Safety Regulation 2011</a:t>
            </a:r>
          </a:p>
          <a:p>
            <a:pPr algn="l"/>
            <a:r>
              <a:rPr lang="en-AU" sz="2500" dirty="0">
                <a:solidFill>
                  <a:schemeClr val="tx2">
                    <a:alpha val="60000"/>
                  </a:schemeClr>
                </a:solidFill>
              </a:rPr>
              <a:t>Work Health and Safety Consultation, Cooperation and Coordination CoP 2011</a:t>
            </a:r>
          </a:p>
          <a:p>
            <a:pPr algn="l"/>
            <a:r>
              <a:rPr lang="en-AU" sz="2500" dirty="0">
                <a:solidFill>
                  <a:schemeClr val="tx2">
                    <a:alpha val="60000"/>
                  </a:schemeClr>
                </a:solidFill>
              </a:rPr>
              <a:t>Worker Representation and Participation Guide – Safe Work Australia</a:t>
            </a:r>
          </a:p>
          <a:p>
            <a:pPr algn="l"/>
            <a:endParaRPr lang="en-AU" sz="2200" dirty="0">
              <a:solidFill>
                <a:schemeClr val="tx2">
                  <a:alpha val="60000"/>
                </a:schemeClr>
              </a:solidFill>
            </a:endParaRPr>
          </a:p>
        </p:txBody>
      </p:sp>
      <p:pic>
        <p:nvPicPr>
          <p:cNvPr id="4" name="Picture 3">
            <a:extLst>
              <a:ext uri="{FF2B5EF4-FFF2-40B4-BE49-F238E27FC236}">
                <a16:creationId xmlns:a16="http://schemas.microsoft.com/office/drawing/2014/main" id="{23499B15-B564-4E01-BBED-5DC163D282FC}"/>
              </a:ext>
            </a:extLst>
          </p:cNvPr>
          <p:cNvPicPr>
            <a:picLocks noChangeAspect="1"/>
          </p:cNvPicPr>
          <p:nvPr/>
        </p:nvPicPr>
        <p:blipFill rotWithShape="1">
          <a:blip r:embed="rId2">
            <a:alphaModFix/>
          </a:blip>
          <a:srcRect l="46510"/>
          <a:stretch/>
        </p:blipFill>
        <p:spPr>
          <a:xfrm>
            <a:off x="8069579" y="10"/>
            <a:ext cx="4110228" cy="6857989"/>
          </a:xfrm>
          <a:prstGeom prst="rect">
            <a:avLst/>
          </a:prstGeom>
        </p:spPr>
      </p:pic>
    </p:spTree>
    <p:extLst>
      <p:ext uri="{BB962C8B-B14F-4D97-AF65-F5344CB8AC3E}">
        <p14:creationId xmlns:p14="http://schemas.microsoft.com/office/powerpoint/2010/main" val="22188719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B0B62-B40A-4517-A833-45F193ED4889}"/>
              </a:ext>
            </a:extLst>
          </p:cNvPr>
          <p:cNvSpPr>
            <a:spLocks noGrp="1"/>
          </p:cNvSpPr>
          <p:nvPr>
            <p:ph type="title"/>
          </p:nvPr>
        </p:nvSpPr>
        <p:spPr/>
        <p:txBody>
          <a:bodyPr/>
          <a:lstStyle/>
          <a:p>
            <a:r>
              <a:rPr lang="en-AU" dirty="0"/>
              <a:t>Scope	</a:t>
            </a:r>
          </a:p>
        </p:txBody>
      </p:sp>
      <p:sp>
        <p:nvSpPr>
          <p:cNvPr id="3" name="Content Placeholder 2">
            <a:extLst>
              <a:ext uri="{FF2B5EF4-FFF2-40B4-BE49-F238E27FC236}">
                <a16:creationId xmlns:a16="http://schemas.microsoft.com/office/drawing/2014/main" id="{3B6FE391-7ADA-4EFD-9072-AAB8AB33482E}"/>
              </a:ext>
            </a:extLst>
          </p:cNvPr>
          <p:cNvSpPr>
            <a:spLocks noGrp="1"/>
          </p:cNvSpPr>
          <p:nvPr>
            <p:ph idx="1"/>
          </p:nvPr>
        </p:nvSpPr>
        <p:spPr/>
        <p:txBody>
          <a:bodyPr/>
          <a:lstStyle/>
          <a:p>
            <a:r>
              <a:rPr lang="en-AU" dirty="0"/>
              <a:t>WHS consultation applies to all persons who carry out work in any capacity for CCP&amp;D and includes employees, apprentices, trainees, students gaining work experience, contractors and subcontractors and their employees.</a:t>
            </a:r>
          </a:p>
        </p:txBody>
      </p:sp>
    </p:spTree>
    <p:extLst>
      <p:ext uri="{BB962C8B-B14F-4D97-AF65-F5344CB8AC3E}">
        <p14:creationId xmlns:p14="http://schemas.microsoft.com/office/powerpoint/2010/main" val="1370250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72078-F35D-448E-99E7-7F26D2C61740}"/>
              </a:ext>
            </a:extLst>
          </p:cNvPr>
          <p:cNvSpPr>
            <a:spLocks noGrp="1"/>
          </p:cNvSpPr>
          <p:nvPr>
            <p:ph type="title"/>
          </p:nvPr>
        </p:nvSpPr>
        <p:spPr/>
        <p:txBody>
          <a:bodyPr/>
          <a:lstStyle/>
          <a:p>
            <a:r>
              <a:rPr lang="en-AU" dirty="0"/>
              <a:t>Roles &amp; Responsibilities </a:t>
            </a:r>
          </a:p>
        </p:txBody>
      </p:sp>
      <p:sp>
        <p:nvSpPr>
          <p:cNvPr id="3" name="Content Placeholder 2">
            <a:extLst>
              <a:ext uri="{FF2B5EF4-FFF2-40B4-BE49-F238E27FC236}">
                <a16:creationId xmlns:a16="http://schemas.microsoft.com/office/drawing/2014/main" id="{9D38F745-9455-4B11-898C-45A7A61F9E3C}"/>
              </a:ext>
            </a:extLst>
          </p:cNvPr>
          <p:cNvSpPr>
            <a:spLocks noGrp="1"/>
          </p:cNvSpPr>
          <p:nvPr>
            <p:ph idx="1"/>
          </p:nvPr>
        </p:nvSpPr>
        <p:spPr/>
        <p:txBody>
          <a:bodyPr>
            <a:normAutofit fontScale="70000" lnSpcReduction="20000"/>
          </a:bodyPr>
          <a:lstStyle/>
          <a:p>
            <a:r>
              <a:rPr lang="en-AU" b="1" dirty="0"/>
              <a:t>Principle Contractor </a:t>
            </a:r>
            <a:r>
              <a:rPr lang="en-AU" dirty="0"/>
              <a:t>- </a:t>
            </a:r>
            <a:r>
              <a:rPr lang="en-GB" dirty="0"/>
              <a:t>responsible under the WHS regulations to have arrangements in place for consultation, cooperation and coordination of activities between any persons conducting a business or undertaking on site.</a:t>
            </a:r>
          </a:p>
          <a:p>
            <a:r>
              <a:rPr lang="en-GB" b="1" dirty="0"/>
              <a:t>Employers</a:t>
            </a:r>
            <a:r>
              <a:rPr lang="en-GB" dirty="0"/>
              <a:t> - required to consult employees (and their health and safety representatives) about health and safety matters that could directly affect them.</a:t>
            </a:r>
          </a:p>
          <a:p>
            <a:r>
              <a:rPr lang="en-AU" b="1" dirty="0"/>
              <a:t>QSE Manager </a:t>
            </a:r>
            <a:r>
              <a:rPr lang="en-AU" dirty="0"/>
              <a:t>- </a:t>
            </a:r>
            <a:r>
              <a:rPr lang="en-GB" dirty="0"/>
              <a:t>responsible for facilitation of elections for HS Reps as well as facilitating and documenting communication between workers.</a:t>
            </a:r>
          </a:p>
          <a:p>
            <a:r>
              <a:rPr lang="en-GB" b="1" dirty="0"/>
              <a:t>Workers</a:t>
            </a:r>
            <a:r>
              <a:rPr lang="en-GB" dirty="0"/>
              <a:t> - duty of care for their own health and safety and that they do not adversely affect the health and safety of other persons. Workers must comply with any reasonable instruction and cooperate with any reasonable health and safety policy or procedure.</a:t>
            </a:r>
          </a:p>
          <a:p>
            <a:r>
              <a:rPr lang="en-GB" b="1" dirty="0"/>
              <a:t>Health &amp; Safety Representatives </a:t>
            </a:r>
            <a:r>
              <a:rPr lang="en-GB" dirty="0"/>
              <a:t>– Only have duties as a worker under the act. </a:t>
            </a:r>
            <a:endParaRPr lang="en-AU" dirty="0"/>
          </a:p>
        </p:txBody>
      </p:sp>
    </p:spTree>
    <p:extLst>
      <p:ext uri="{BB962C8B-B14F-4D97-AF65-F5344CB8AC3E}">
        <p14:creationId xmlns:p14="http://schemas.microsoft.com/office/powerpoint/2010/main" val="1610757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A1CC3-F4BE-487D-9DE8-446997C55887}"/>
              </a:ext>
            </a:extLst>
          </p:cNvPr>
          <p:cNvSpPr>
            <a:spLocks noGrp="1"/>
          </p:cNvSpPr>
          <p:nvPr>
            <p:ph type="title"/>
          </p:nvPr>
        </p:nvSpPr>
        <p:spPr/>
        <p:txBody>
          <a:bodyPr/>
          <a:lstStyle/>
          <a:p>
            <a:r>
              <a:rPr lang="en-AU" dirty="0"/>
              <a:t>What is Consultation? </a:t>
            </a:r>
          </a:p>
        </p:txBody>
      </p:sp>
      <p:sp>
        <p:nvSpPr>
          <p:cNvPr id="3" name="Content Placeholder 2">
            <a:extLst>
              <a:ext uri="{FF2B5EF4-FFF2-40B4-BE49-F238E27FC236}">
                <a16:creationId xmlns:a16="http://schemas.microsoft.com/office/drawing/2014/main" id="{F3361F20-66F3-49D1-B5D5-C081DA8DD02D}"/>
              </a:ext>
            </a:extLst>
          </p:cNvPr>
          <p:cNvSpPr>
            <a:spLocks noGrp="1"/>
          </p:cNvSpPr>
          <p:nvPr>
            <p:ph idx="1"/>
          </p:nvPr>
        </p:nvSpPr>
        <p:spPr/>
        <p:txBody>
          <a:bodyPr/>
          <a:lstStyle/>
          <a:p>
            <a:r>
              <a:rPr lang="en-GB" dirty="0"/>
              <a:t>Consultation is a two-way exchange between employers and employees that involves sharing information about health and safety, giving employees a reasonable opportunity to express their views and taking those views into account.</a:t>
            </a:r>
            <a:endParaRPr lang="en-AU" dirty="0"/>
          </a:p>
        </p:txBody>
      </p:sp>
    </p:spTree>
    <p:extLst>
      <p:ext uri="{BB962C8B-B14F-4D97-AF65-F5344CB8AC3E}">
        <p14:creationId xmlns:p14="http://schemas.microsoft.com/office/powerpoint/2010/main" val="3414065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2D610-A011-4D55-94B4-A277D80AAE3D}"/>
              </a:ext>
            </a:extLst>
          </p:cNvPr>
          <p:cNvSpPr>
            <a:spLocks noGrp="1"/>
          </p:cNvSpPr>
          <p:nvPr>
            <p:ph type="title"/>
          </p:nvPr>
        </p:nvSpPr>
        <p:spPr/>
        <p:txBody>
          <a:bodyPr/>
          <a:lstStyle/>
          <a:p>
            <a:r>
              <a:rPr lang="en-AU" dirty="0"/>
              <a:t>When should workers be consulted? </a:t>
            </a:r>
          </a:p>
        </p:txBody>
      </p:sp>
      <p:sp>
        <p:nvSpPr>
          <p:cNvPr id="3" name="Content Placeholder 2">
            <a:extLst>
              <a:ext uri="{FF2B5EF4-FFF2-40B4-BE49-F238E27FC236}">
                <a16:creationId xmlns:a16="http://schemas.microsoft.com/office/drawing/2014/main" id="{38448072-EF31-4F15-84A6-20AAA15C8619}"/>
              </a:ext>
            </a:extLst>
          </p:cNvPr>
          <p:cNvSpPr>
            <a:spLocks noGrp="1"/>
          </p:cNvSpPr>
          <p:nvPr>
            <p:ph idx="1"/>
          </p:nvPr>
        </p:nvSpPr>
        <p:spPr/>
        <p:txBody>
          <a:bodyPr>
            <a:normAutofit fontScale="70000" lnSpcReduction="20000"/>
          </a:bodyPr>
          <a:lstStyle/>
          <a:p>
            <a:r>
              <a:rPr lang="en-AU" dirty="0"/>
              <a:t>Section 49: A person conducting a business or undertaking must consult with workers when:</a:t>
            </a:r>
          </a:p>
          <a:p>
            <a:pPr lvl="1"/>
            <a:r>
              <a:rPr lang="en-GB" dirty="0"/>
              <a:t>Identifying hazards and assessing risks arising from the work carried out or to be carried out. </a:t>
            </a:r>
          </a:p>
          <a:p>
            <a:pPr lvl="1"/>
            <a:r>
              <a:rPr lang="en-GB" dirty="0"/>
              <a:t>Making decisions about ways to eliminate or minimise those risks. </a:t>
            </a:r>
          </a:p>
          <a:p>
            <a:pPr lvl="1"/>
            <a:r>
              <a:rPr lang="en-GB" dirty="0"/>
              <a:t>Making decisions about the adequacy of facilities for the welfare of workers. </a:t>
            </a:r>
          </a:p>
          <a:p>
            <a:pPr lvl="1"/>
            <a:r>
              <a:rPr lang="en-GB" dirty="0"/>
              <a:t>Proposing changes that may affect the health and safety of your workers, and </a:t>
            </a:r>
          </a:p>
          <a:p>
            <a:pPr lvl="1"/>
            <a:r>
              <a:rPr lang="en-GB" dirty="0"/>
              <a:t>Making decisions about procedures for consulting with workers; resolving health or safety issues; monitoring the health of your workers; monitoring the conditions at the workplace and providing information and training for your workers. </a:t>
            </a:r>
          </a:p>
          <a:p>
            <a:r>
              <a:rPr lang="en-GB" dirty="0"/>
              <a:t>Also useful to consult workers about matters not listed in the WHS Act, e.g. when conducting investigations into incidents or ‘near misses’. </a:t>
            </a:r>
          </a:p>
          <a:p>
            <a:r>
              <a:rPr lang="en-GB" dirty="0"/>
              <a:t>Regular consultation allows potential problems to be identified and fixed early. </a:t>
            </a:r>
          </a:p>
        </p:txBody>
      </p:sp>
    </p:spTree>
    <p:extLst>
      <p:ext uri="{BB962C8B-B14F-4D97-AF65-F5344CB8AC3E}">
        <p14:creationId xmlns:p14="http://schemas.microsoft.com/office/powerpoint/2010/main" val="41511966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C4F-BE9D-4745-9011-6016E9596C86}"/>
              </a:ext>
            </a:extLst>
          </p:cNvPr>
          <p:cNvSpPr>
            <a:spLocks noGrp="1"/>
          </p:cNvSpPr>
          <p:nvPr>
            <p:ph type="title"/>
          </p:nvPr>
        </p:nvSpPr>
        <p:spPr/>
        <p:txBody>
          <a:bodyPr/>
          <a:lstStyle/>
          <a:p>
            <a:r>
              <a:rPr lang="en-AU" dirty="0"/>
              <a:t>When should workers be consulted? </a:t>
            </a:r>
          </a:p>
        </p:txBody>
      </p:sp>
      <p:sp>
        <p:nvSpPr>
          <p:cNvPr id="3" name="Content Placeholder 2">
            <a:extLst>
              <a:ext uri="{FF2B5EF4-FFF2-40B4-BE49-F238E27FC236}">
                <a16:creationId xmlns:a16="http://schemas.microsoft.com/office/drawing/2014/main" id="{7EB346CB-52B4-420C-9EAC-AE0A66F6FED0}"/>
              </a:ext>
            </a:extLst>
          </p:cNvPr>
          <p:cNvSpPr>
            <a:spLocks noGrp="1"/>
          </p:cNvSpPr>
          <p:nvPr>
            <p:ph idx="1"/>
          </p:nvPr>
        </p:nvSpPr>
        <p:spPr/>
        <p:txBody>
          <a:bodyPr>
            <a:normAutofit fontScale="85000" lnSpcReduction="20000"/>
          </a:bodyPr>
          <a:lstStyle/>
          <a:p>
            <a:r>
              <a:rPr lang="en-AU" dirty="0"/>
              <a:t>Managing Risks </a:t>
            </a:r>
          </a:p>
          <a:p>
            <a:pPr lvl="1"/>
            <a:r>
              <a:rPr lang="en-GB" dirty="0"/>
              <a:t>Consultation required when identifying hazards, assessing risks &amp; deciding on measures to control those risks. </a:t>
            </a:r>
          </a:p>
          <a:p>
            <a:pPr lvl="1"/>
            <a:r>
              <a:rPr lang="en-GB" dirty="0"/>
              <a:t>Supervisors &amp; managers should be regularly walking around the workplace, talking to workers and observing how things are being done.</a:t>
            </a:r>
          </a:p>
          <a:p>
            <a:pPr lvl="1"/>
            <a:r>
              <a:rPr lang="en-GB" dirty="0"/>
              <a:t>Conducting Surveys of workers:</a:t>
            </a:r>
          </a:p>
          <a:p>
            <a:pPr lvl="2"/>
            <a:r>
              <a:rPr lang="en-GB" dirty="0"/>
              <a:t>Provide valuable information about work related health issues e.g. workplace bullying, stress, potential hazards etc. </a:t>
            </a:r>
          </a:p>
          <a:p>
            <a:pPr lvl="1"/>
            <a:r>
              <a:rPr lang="en-GB" dirty="0"/>
              <a:t>Workers and HSR’s are encouraged to access the Intranet facilities provided by the company. </a:t>
            </a:r>
          </a:p>
          <a:p>
            <a:pPr lvl="2"/>
            <a:r>
              <a:rPr lang="en-GB" dirty="0"/>
              <a:t>Gain access to information we have relating to hazards and associated risks and the control measures decided upon to eliminate or reduce them.</a:t>
            </a:r>
            <a:endParaRPr lang="en-AU" dirty="0"/>
          </a:p>
        </p:txBody>
      </p:sp>
    </p:spTree>
    <p:extLst>
      <p:ext uri="{BB962C8B-B14F-4D97-AF65-F5344CB8AC3E}">
        <p14:creationId xmlns:p14="http://schemas.microsoft.com/office/powerpoint/2010/main" val="1949466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80449-E622-4117-8115-56EB8BFF7797}"/>
              </a:ext>
            </a:extLst>
          </p:cNvPr>
          <p:cNvSpPr>
            <a:spLocks noGrp="1"/>
          </p:cNvSpPr>
          <p:nvPr>
            <p:ph type="title"/>
          </p:nvPr>
        </p:nvSpPr>
        <p:spPr/>
        <p:txBody>
          <a:bodyPr/>
          <a:lstStyle/>
          <a:p>
            <a:r>
              <a:rPr lang="en-AU" dirty="0"/>
              <a:t>When should workers be consulted? </a:t>
            </a:r>
          </a:p>
        </p:txBody>
      </p:sp>
      <p:sp>
        <p:nvSpPr>
          <p:cNvPr id="3" name="Content Placeholder 2">
            <a:extLst>
              <a:ext uri="{FF2B5EF4-FFF2-40B4-BE49-F238E27FC236}">
                <a16:creationId xmlns:a16="http://schemas.microsoft.com/office/drawing/2014/main" id="{5D03FA59-D26A-4CAE-B2F3-50EAD6CA0879}"/>
              </a:ext>
            </a:extLst>
          </p:cNvPr>
          <p:cNvSpPr>
            <a:spLocks noGrp="1"/>
          </p:cNvSpPr>
          <p:nvPr>
            <p:ph idx="1"/>
          </p:nvPr>
        </p:nvSpPr>
        <p:spPr/>
        <p:txBody>
          <a:bodyPr>
            <a:normAutofit/>
          </a:bodyPr>
          <a:lstStyle/>
          <a:p>
            <a:r>
              <a:rPr lang="en-AU" dirty="0"/>
              <a:t>Deciding on Welfare Facilities </a:t>
            </a:r>
          </a:p>
          <a:p>
            <a:pPr lvl="1"/>
            <a:r>
              <a:rPr lang="en-GB" dirty="0"/>
              <a:t>Facilities are things provided for the welfare of workers, such as toilets, drinking water, washing facilities, dining areas, change rooms, personal storage and first aid. </a:t>
            </a:r>
          </a:p>
          <a:p>
            <a:pPr lvl="1"/>
            <a:r>
              <a:rPr lang="en-GB" dirty="0"/>
              <a:t>Workers must be consulted when making decisions about what facilities are needed, as well as access, and cleaning/maintenance of the facilities. </a:t>
            </a:r>
          </a:p>
          <a:p>
            <a:pPr lvl="1"/>
            <a:r>
              <a:rPr lang="en-GB" dirty="0"/>
              <a:t>If facilities are already provided, consultation required whenever there are changes that may affect the adequacy of the facilities.</a:t>
            </a:r>
            <a:endParaRPr lang="en-AU" dirty="0"/>
          </a:p>
        </p:txBody>
      </p:sp>
    </p:spTree>
    <p:extLst>
      <p:ext uri="{BB962C8B-B14F-4D97-AF65-F5344CB8AC3E}">
        <p14:creationId xmlns:p14="http://schemas.microsoft.com/office/powerpoint/2010/main" val="2356606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4BCAC-8950-478D-9E03-56623D986835}"/>
              </a:ext>
            </a:extLst>
          </p:cNvPr>
          <p:cNvSpPr>
            <a:spLocks noGrp="1"/>
          </p:cNvSpPr>
          <p:nvPr>
            <p:ph type="title"/>
          </p:nvPr>
        </p:nvSpPr>
        <p:spPr/>
        <p:txBody>
          <a:bodyPr/>
          <a:lstStyle/>
          <a:p>
            <a:r>
              <a:rPr lang="en-AU" dirty="0"/>
              <a:t>When should workers be consulted? </a:t>
            </a:r>
          </a:p>
        </p:txBody>
      </p:sp>
      <p:sp>
        <p:nvSpPr>
          <p:cNvPr id="3" name="Content Placeholder 2">
            <a:extLst>
              <a:ext uri="{FF2B5EF4-FFF2-40B4-BE49-F238E27FC236}">
                <a16:creationId xmlns:a16="http://schemas.microsoft.com/office/drawing/2014/main" id="{3FAE89BF-4D13-4149-A584-A5427F67DFB6}"/>
              </a:ext>
            </a:extLst>
          </p:cNvPr>
          <p:cNvSpPr>
            <a:spLocks noGrp="1"/>
          </p:cNvSpPr>
          <p:nvPr>
            <p:ph idx="1"/>
          </p:nvPr>
        </p:nvSpPr>
        <p:spPr/>
        <p:txBody>
          <a:bodyPr/>
          <a:lstStyle/>
          <a:p>
            <a:r>
              <a:rPr lang="en-AU" dirty="0"/>
              <a:t>Making Changes </a:t>
            </a:r>
          </a:p>
          <a:p>
            <a:pPr lvl="1"/>
            <a:r>
              <a:rPr lang="en-GB" dirty="0"/>
              <a:t>Workers must be consulted when planning to make changes that may affect their work health and safety, for example when: </a:t>
            </a:r>
          </a:p>
          <a:p>
            <a:pPr lvl="2"/>
            <a:r>
              <a:rPr lang="en-GB" dirty="0"/>
              <a:t>Changing systems such as shift work rosters, work procedures and work environment. </a:t>
            </a:r>
          </a:p>
          <a:p>
            <a:pPr lvl="2"/>
            <a:r>
              <a:rPr lang="en-GB" dirty="0"/>
              <a:t>Purchasing new equipment or using new substances. </a:t>
            </a:r>
          </a:p>
          <a:p>
            <a:pPr lvl="2"/>
            <a:r>
              <a:rPr lang="en-GB" dirty="0"/>
              <a:t>Restructuring the business. </a:t>
            </a:r>
            <a:endParaRPr lang="en-AU" dirty="0"/>
          </a:p>
        </p:txBody>
      </p:sp>
    </p:spTree>
    <p:extLst>
      <p:ext uri="{BB962C8B-B14F-4D97-AF65-F5344CB8AC3E}">
        <p14:creationId xmlns:p14="http://schemas.microsoft.com/office/powerpoint/2010/main" val="4218571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1DF28-73FB-4271-A76A-A155D652F712}"/>
              </a:ext>
            </a:extLst>
          </p:cNvPr>
          <p:cNvSpPr>
            <a:spLocks noGrp="1"/>
          </p:cNvSpPr>
          <p:nvPr>
            <p:ph type="title"/>
          </p:nvPr>
        </p:nvSpPr>
        <p:spPr/>
        <p:txBody>
          <a:bodyPr/>
          <a:lstStyle/>
          <a:p>
            <a:r>
              <a:rPr lang="en-AU" dirty="0"/>
              <a:t>When should workers be consulted? </a:t>
            </a:r>
          </a:p>
        </p:txBody>
      </p:sp>
      <p:sp>
        <p:nvSpPr>
          <p:cNvPr id="3" name="Content Placeholder 2">
            <a:extLst>
              <a:ext uri="{FF2B5EF4-FFF2-40B4-BE49-F238E27FC236}">
                <a16:creationId xmlns:a16="http://schemas.microsoft.com/office/drawing/2014/main" id="{8E3D87BE-5058-4BD7-957B-7DBDCE398E35}"/>
              </a:ext>
            </a:extLst>
          </p:cNvPr>
          <p:cNvSpPr>
            <a:spLocks noGrp="1"/>
          </p:cNvSpPr>
          <p:nvPr>
            <p:ph idx="1"/>
          </p:nvPr>
        </p:nvSpPr>
        <p:spPr/>
        <p:txBody>
          <a:bodyPr>
            <a:normAutofit fontScale="85000" lnSpcReduction="20000"/>
          </a:bodyPr>
          <a:lstStyle/>
          <a:p>
            <a:r>
              <a:rPr lang="en-AU" dirty="0"/>
              <a:t>Developing Standard Operating Procedures</a:t>
            </a:r>
          </a:p>
          <a:p>
            <a:pPr lvl="1"/>
            <a:r>
              <a:rPr lang="en-GB" dirty="0"/>
              <a:t>The Standard Operating Procedure sets out the steps to be followed for work activities. </a:t>
            </a:r>
          </a:p>
          <a:p>
            <a:pPr lvl="1"/>
            <a:r>
              <a:rPr lang="en-GB" dirty="0"/>
              <a:t>Affected workers must be consulted when developing procedures for: </a:t>
            </a:r>
          </a:p>
          <a:p>
            <a:pPr lvl="2"/>
            <a:r>
              <a:rPr lang="en-GB" dirty="0"/>
              <a:t>Resolving work health and safety issues. </a:t>
            </a:r>
          </a:p>
          <a:p>
            <a:pPr lvl="2"/>
            <a:r>
              <a:rPr lang="en-GB" dirty="0"/>
              <a:t>Consulting with workers on health and safety. </a:t>
            </a:r>
          </a:p>
          <a:p>
            <a:pPr lvl="2"/>
            <a:r>
              <a:rPr lang="en-GB" dirty="0"/>
              <a:t>Monitoring workplace conditions and workers health. </a:t>
            </a:r>
          </a:p>
          <a:p>
            <a:pPr lvl="2"/>
            <a:r>
              <a:rPr lang="en-GB" dirty="0"/>
              <a:t>Providing information and training. </a:t>
            </a:r>
          </a:p>
          <a:p>
            <a:pPr lvl="1"/>
            <a:r>
              <a:rPr lang="en-GB" dirty="0"/>
              <a:t>Procedures are in writing to provide clarity and certainty in the workplace and assist in demonstrating compliance. </a:t>
            </a:r>
          </a:p>
          <a:p>
            <a:pPr lvl="1"/>
            <a:r>
              <a:rPr lang="en-GB" dirty="0"/>
              <a:t>Clearly set out roles of all parties involved. </a:t>
            </a:r>
          </a:p>
          <a:p>
            <a:pPr lvl="1"/>
            <a:r>
              <a:rPr lang="en-GB" dirty="0"/>
              <a:t>Easily accessible - located on the company intranet. </a:t>
            </a:r>
          </a:p>
        </p:txBody>
      </p:sp>
    </p:spTree>
    <p:extLst>
      <p:ext uri="{BB962C8B-B14F-4D97-AF65-F5344CB8AC3E}">
        <p14:creationId xmlns:p14="http://schemas.microsoft.com/office/powerpoint/2010/main" val="110183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477FB-0B19-424E-8C8E-2C59859048C8}"/>
              </a:ext>
            </a:extLst>
          </p:cNvPr>
          <p:cNvSpPr>
            <a:spLocks noGrp="1"/>
          </p:cNvSpPr>
          <p:nvPr>
            <p:ph type="title"/>
          </p:nvPr>
        </p:nvSpPr>
        <p:spPr/>
        <p:txBody>
          <a:bodyPr/>
          <a:lstStyle/>
          <a:p>
            <a:r>
              <a:rPr lang="en-AU" dirty="0"/>
              <a:t>What is Effective Consultation?</a:t>
            </a:r>
          </a:p>
        </p:txBody>
      </p:sp>
      <p:sp>
        <p:nvSpPr>
          <p:cNvPr id="3" name="Content Placeholder 2">
            <a:extLst>
              <a:ext uri="{FF2B5EF4-FFF2-40B4-BE49-F238E27FC236}">
                <a16:creationId xmlns:a16="http://schemas.microsoft.com/office/drawing/2014/main" id="{A3E0397C-5C4C-4898-A955-65394E5CB977}"/>
              </a:ext>
            </a:extLst>
          </p:cNvPr>
          <p:cNvSpPr>
            <a:spLocks noGrp="1"/>
          </p:cNvSpPr>
          <p:nvPr>
            <p:ph idx="1"/>
          </p:nvPr>
        </p:nvSpPr>
        <p:spPr/>
        <p:txBody>
          <a:bodyPr>
            <a:normAutofit lnSpcReduction="10000"/>
          </a:bodyPr>
          <a:lstStyle/>
          <a:p>
            <a:r>
              <a:rPr lang="en-GB" dirty="0"/>
              <a:t>Section 48: Consultation requires that:</a:t>
            </a:r>
          </a:p>
          <a:p>
            <a:pPr lvl="1"/>
            <a:r>
              <a:rPr lang="en-GB" dirty="0"/>
              <a:t>Relevant work health and safety information is shared with workers. </a:t>
            </a:r>
          </a:p>
          <a:p>
            <a:pPr lvl="1"/>
            <a:r>
              <a:rPr lang="en-GB" dirty="0"/>
              <a:t>Workers are given a reasonable opportunity to express their views and to raise health and safety issues. </a:t>
            </a:r>
          </a:p>
          <a:p>
            <a:pPr lvl="1"/>
            <a:r>
              <a:rPr lang="en-GB" dirty="0"/>
              <a:t>Workers are given a reasonable opportunity to contribute to the decision making process relating to the health and safety matter. </a:t>
            </a:r>
          </a:p>
          <a:p>
            <a:pPr lvl="1"/>
            <a:r>
              <a:rPr lang="en-GB" dirty="0"/>
              <a:t>The views of workers are taken into account.</a:t>
            </a:r>
          </a:p>
          <a:p>
            <a:pPr lvl="1"/>
            <a:r>
              <a:rPr lang="en-GB" dirty="0"/>
              <a:t>Workers are advised of the outcome of the consultation in a timely manner.</a:t>
            </a:r>
            <a:endParaRPr lang="en-AU" dirty="0"/>
          </a:p>
        </p:txBody>
      </p:sp>
    </p:spTree>
    <p:extLst>
      <p:ext uri="{BB962C8B-B14F-4D97-AF65-F5344CB8AC3E}">
        <p14:creationId xmlns:p14="http://schemas.microsoft.com/office/powerpoint/2010/main" val="1215289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2E49D-B167-4DEF-AD95-16FA1C7CBFDB}"/>
              </a:ext>
            </a:extLst>
          </p:cNvPr>
          <p:cNvSpPr>
            <a:spLocks noGrp="1"/>
          </p:cNvSpPr>
          <p:nvPr>
            <p:ph type="title"/>
          </p:nvPr>
        </p:nvSpPr>
        <p:spPr/>
        <p:txBody>
          <a:bodyPr/>
          <a:lstStyle/>
          <a:p>
            <a:r>
              <a:rPr lang="en-AU" dirty="0"/>
              <a:t>What is Effective Consultation?</a:t>
            </a:r>
          </a:p>
        </p:txBody>
      </p:sp>
      <p:sp>
        <p:nvSpPr>
          <p:cNvPr id="3" name="Content Placeholder 2">
            <a:extLst>
              <a:ext uri="{FF2B5EF4-FFF2-40B4-BE49-F238E27FC236}">
                <a16:creationId xmlns:a16="http://schemas.microsoft.com/office/drawing/2014/main" id="{37A1C74B-4365-432D-A8C2-9C90238D1ED9}"/>
              </a:ext>
            </a:extLst>
          </p:cNvPr>
          <p:cNvSpPr>
            <a:spLocks noGrp="1"/>
          </p:cNvSpPr>
          <p:nvPr>
            <p:ph idx="1"/>
          </p:nvPr>
        </p:nvSpPr>
        <p:spPr/>
        <p:txBody>
          <a:bodyPr>
            <a:normAutofit/>
          </a:bodyPr>
          <a:lstStyle/>
          <a:p>
            <a:r>
              <a:rPr lang="en-AU" dirty="0"/>
              <a:t>Management should be committed to open communication </a:t>
            </a:r>
            <a:r>
              <a:rPr lang="en-GB" dirty="0"/>
              <a:t>occurring between managers, supervisors and workers in an effort to achieve effective consultation. </a:t>
            </a:r>
          </a:p>
          <a:p>
            <a:r>
              <a:rPr lang="en-GB" dirty="0"/>
              <a:t>Managers should regularly attend scheduled toolbox talks on site where workers are encouraged to raise concerns, report problems, ask questions about health and safety and make recommendations for safer alternatives to current practices.</a:t>
            </a:r>
            <a:endParaRPr lang="en-AU" dirty="0"/>
          </a:p>
        </p:txBody>
      </p:sp>
    </p:spTree>
    <p:extLst>
      <p:ext uri="{BB962C8B-B14F-4D97-AF65-F5344CB8AC3E}">
        <p14:creationId xmlns:p14="http://schemas.microsoft.com/office/powerpoint/2010/main" val="511915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C89E2-F40B-46C2-A7B8-533F2364EB51}"/>
              </a:ext>
            </a:extLst>
          </p:cNvPr>
          <p:cNvSpPr>
            <a:spLocks noGrp="1"/>
          </p:cNvSpPr>
          <p:nvPr>
            <p:ph type="title"/>
          </p:nvPr>
        </p:nvSpPr>
        <p:spPr/>
        <p:txBody>
          <a:bodyPr/>
          <a:lstStyle/>
          <a:p>
            <a:r>
              <a:rPr lang="en-AU" dirty="0"/>
              <a:t>How to Consult with Workers</a:t>
            </a:r>
          </a:p>
        </p:txBody>
      </p:sp>
      <p:sp>
        <p:nvSpPr>
          <p:cNvPr id="3" name="Content Placeholder 2">
            <a:extLst>
              <a:ext uri="{FF2B5EF4-FFF2-40B4-BE49-F238E27FC236}">
                <a16:creationId xmlns:a16="http://schemas.microsoft.com/office/drawing/2014/main" id="{4BB0C71A-C38B-49A5-8599-90F7A1F0994D}"/>
              </a:ext>
            </a:extLst>
          </p:cNvPr>
          <p:cNvSpPr>
            <a:spLocks noGrp="1"/>
          </p:cNvSpPr>
          <p:nvPr>
            <p:ph idx="1"/>
          </p:nvPr>
        </p:nvSpPr>
        <p:spPr/>
        <p:txBody>
          <a:bodyPr>
            <a:normAutofit fontScale="85000" lnSpcReduction="20000"/>
          </a:bodyPr>
          <a:lstStyle/>
          <a:p>
            <a:r>
              <a:rPr lang="en-GB" dirty="0"/>
              <a:t>Consultation with workers can be undertaken in various ways. </a:t>
            </a:r>
          </a:p>
          <a:p>
            <a:r>
              <a:rPr lang="en-GB" dirty="0"/>
              <a:t>Supervisors and managers need to be talking to workers regularly and consider their views when making health and safety decisions. </a:t>
            </a:r>
          </a:p>
          <a:p>
            <a:r>
              <a:rPr lang="en-GB" dirty="0"/>
              <a:t>Consultation can also be undertaken through HSR’s and health and safety committees.  </a:t>
            </a:r>
          </a:p>
          <a:p>
            <a:r>
              <a:rPr lang="en-GB" dirty="0"/>
              <a:t>However the WHS Act does not require the establishment of these consultation mechanisms, unless: </a:t>
            </a:r>
          </a:p>
          <a:p>
            <a:pPr lvl="1"/>
            <a:r>
              <a:rPr lang="en-GB" dirty="0"/>
              <a:t>In relation to a H&amp;S Representative -  a request is made by a worker </a:t>
            </a:r>
          </a:p>
          <a:p>
            <a:pPr lvl="1"/>
            <a:r>
              <a:rPr lang="en-GB" dirty="0"/>
              <a:t>In relation to a health and safety committee – a request is made by 5 or more workers or a health and safety representative. </a:t>
            </a:r>
            <a:endParaRPr lang="en-AU" dirty="0"/>
          </a:p>
        </p:txBody>
      </p:sp>
    </p:spTree>
    <p:extLst>
      <p:ext uri="{BB962C8B-B14F-4D97-AF65-F5344CB8AC3E}">
        <p14:creationId xmlns:p14="http://schemas.microsoft.com/office/powerpoint/2010/main" val="1355213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F6397-B351-4F56-A559-0A0FE4BB80B0}"/>
              </a:ext>
            </a:extLst>
          </p:cNvPr>
          <p:cNvSpPr>
            <a:spLocks noGrp="1"/>
          </p:cNvSpPr>
          <p:nvPr>
            <p:ph type="title"/>
          </p:nvPr>
        </p:nvSpPr>
        <p:spPr/>
        <p:txBody>
          <a:bodyPr/>
          <a:lstStyle/>
          <a:p>
            <a:r>
              <a:rPr lang="en-AU" dirty="0"/>
              <a:t>Our Consultation Processes</a:t>
            </a:r>
          </a:p>
        </p:txBody>
      </p:sp>
      <p:sp>
        <p:nvSpPr>
          <p:cNvPr id="3" name="Content Placeholder 2">
            <a:extLst>
              <a:ext uri="{FF2B5EF4-FFF2-40B4-BE49-F238E27FC236}">
                <a16:creationId xmlns:a16="http://schemas.microsoft.com/office/drawing/2014/main" id="{864A4EE0-3EF1-48D0-9AF1-11A12CCED2C3}"/>
              </a:ext>
            </a:extLst>
          </p:cNvPr>
          <p:cNvSpPr>
            <a:spLocks noGrp="1"/>
          </p:cNvSpPr>
          <p:nvPr>
            <p:ph idx="1"/>
          </p:nvPr>
        </p:nvSpPr>
        <p:spPr/>
        <p:txBody>
          <a:bodyPr/>
          <a:lstStyle/>
          <a:p>
            <a:r>
              <a:rPr lang="en-GB" dirty="0"/>
              <a:t>Matters concerning health and safety are divided into two areas within our organisation. </a:t>
            </a:r>
          </a:p>
          <a:p>
            <a:pPr lvl="1"/>
            <a:r>
              <a:rPr lang="en-GB" dirty="0"/>
              <a:t>Site Specific Consultation.</a:t>
            </a:r>
          </a:p>
          <a:p>
            <a:pPr lvl="1"/>
            <a:r>
              <a:rPr lang="en-GB" dirty="0"/>
              <a:t>Workforce Consultation.</a:t>
            </a:r>
            <a:endParaRPr lang="en-AU" dirty="0"/>
          </a:p>
        </p:txBody>
      </p:sp>
    </p:spTree>
    <p:extLst>
      <p:ext uri="{BB962C8B-B14F-4D97-AF65-F5344CB8AC3E}">
        <p14:creationId xmlns:p14="http://schemas.microsoft.com/office/powerpoint/2010/main" val="2298841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7D8D0-68EE-4767-A3B1-E54271E5FE91}"/>
              </a:ext>
            </a:extLst>
          </p:cNvPr>
          <p:cNvSpPr>
            <a:spLocks noGrp="1"/>
          </p:cNvSpPr>
          <p:nvPr>
            <p:ph type="title"/>
          </p:nvPr>
        </p:nvSpPr>
        <p:spPr/>
        <p:txBody>
          <a:bodyPr/>
          <a:lstStyle/>
          <a:p>
            <a:r>
              <a:rPr lang="en-AU" dirty="0"/>
              <a:t>Site Specific Consultation</a:t>
            </a:r>
          </a:p>
        </p:txBody>
      </p:sp>
      <p:sp>
        <p:nvSpPr>
          <p:cNvPr id="3" name="Content Placeholder 2">
            <a:extLst>
              <a:ext uri="{FF2B5EF4-FFF2-40B4-BE49-F238E27FC236}">
                <a16:creationId xmlns:a16="http://schemas.microsoft.com/office/drawing/2014/main" id="{9432340F-7CBE-4A41-AFD9-C03C31EA3455}"/>
              </a:ext>
            </a:extLst>
          </p:cNvPr>
          <p:cNvSpPr>
            <a:spLocks noGrp="1"/>
          </p:cNvSpPr>
          <p:nvPr>
            <p:ph idx="1"/>
          </p:nvPr>
        </p:nvSpPr>
        <p:spPr/>
        <p:txBody>
          <a:bodyPr>
            <a:normAutofit fontScale="85000" lnSpcReduction="10000"/>
          </a:bodyPr>
          <a:lstStyle/>
          <a:p>
            <a:r>
              <a:rPr lang="en-GB" dirty="0"/>
              <a:t>Conducted using the H&amp;S rep and the health and safety committee’s.</a:t>
            </a:r>
          </a:p>
          <a:p>
            <a:r>
              <a:rPr lang="en-GB" dirty="0"/>
              <a:t>Committee meetings run by the principle contractor:</a:t>
            </a:r>
          </a:p>
          <a:p>
            <a:pPr lvl="1"/>
            <a:r>
              <a:rPr lang="en-GB" dirty="0"/>
              <a:t>Held on a weekly basis with our workers on each site. </a:t>
            </a:r>
          </a:p>
          <a:p>
            <a:pPr lvl="1"/>
            <a:r>
              <a:rPr lang="en-GB" dirty="0"/>
              <a:t>Our own elected H&amp;S rep attends. </a:t>
            </a:r>
          </a:p>
          <a:p>
            <a:r>
              <a:rPr lang="en-GB" dirty="0"/>
              <a:t>The H&amp;S rep is involved in discussions and puts forward the views of the workers they represent to the committee. </a:t>
            </a:r>
          </a:p>
          <a:p>
            <a:r>
              <a:rPr lang="en-GB" dirty="0"/>
              <a:t>Minutes are taken at the meetings and the H&amp;S rep then distributes these and discusses the committee’s actions at the next tool box talk.</a:t>
            </a:r>
            <a:endParaRPr lang="en-AU" dirty="0"/>
          </a:p>
        </p:txBody>
      </p:sp>
    </p:spTree>
    <p:extLst>
      <p:ext uri="{BB962C8B-B14F-4D97-AF65-F5344CB8AC3E}">
        <p14:creationId xmlns:p14="http://schemas.microsoft.com/office/powerpoint/2010/main" val="882406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5EBE0-2125-4E86-94F2-A09409F3784B}"/>
              </a:ext>
            </a:extLst>
          </p:cNvPr>
          <p:cNvSpPr>
            <a:spLocks noGrp="1"/>
          </p:cNvSpPr>
          <p:nvPr>
            <p:ph type="title"/>
          </p:nvPr>
        </p:nvSpPr>
        <p:spPr/>
        <p:txBody>
          <a:bodyPr/>
          <a:lstStyle/>
          <a:p>
            <a:r>
              <a:rPr lang="en-AU" dirty="0"/>
              <a:t>Workforce Consultation</a:t>
            </a:r>
          </a:p>
        </p:txBody>
      </p:sp>
      <p:sp>
        <p:nvSpPr>
          <p:cNvPr id="3" name="Content Placeholder 2">
            <a:extLst>
              <a:ext uri="{FF2B5EF4-FFF2-40B4-BE49-F238E27FC236}">
                <a16:creationId xmlns:a16="http://schemas.microsoft.com/office/drawing/2014/main" id="{581365AF-F6DA-4C0F-98C8-0EB1916BD384}"/>
              </a:ext>
            </a:extLst>
          </p:cNvPr>
          <p:cNvSpPr>
            <a:spLocks noGrp="1"/>
          </p:cNvSpPr>
          <p:nvPr>
            <p:ph idx="1"/>
          </p:nvPr>
        </p:nvSpPr>
        <p:spPr/>
        <p:txBody>
          <a:bodyPr>
            <a:normAutofit fontScale="92500" lnSpcReduction="20000"/>
          </a:bodyPr>
          <a:lstStyle/>
          <a:p>
            <a:r>
              <a:rPr lang="en-GB" dirty="0"/>
              <a:t>Issues concerning the general work force can be brought to the attention of management during the scheduled tool box meeting. </a:t>
            </a:r>
          </a:p>
          <a:p>
            <a:r>
              <a:rPr lang="en-GB" dirty="0"/>
              <a:t>Feedback received from workers is recorded in the toolbox talk minutes. </a:t>
            </a:r>
          </a:p>
          <a:p>
            <a:r>
              <a:rPr lang="en-GB" dirty="0"/>
              <a:t>The minutes are sent to head office for review. </a:t>
            </a:r>
          </a:p>
          <a:p>
            <a:r>
              <a:rPr lang="en-GB" dirty="0"/>
              <a:t>Any actions to be taken or not taken as the case may be are recorded with an explanation and returned to the H&amp;S Rep for relaying back to the staff at the next meeting. </a:t>
            </a:r>
            <a:endParaRPr lang="en-AU" dirty="0"/>
          </a:p>
        </p:txBody>
      </p:sp>
    </p:spTree>
    <p:extLst>
      <p:ext uri="{BB962C8B-B14F-4D97-AF65-F5344CB8AC3E}">
        <p14:creationId xmlns:p14="http://schemas.microsoft.com/office/powerpoint/2010/main" val="422048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33201-E19E-4EA3-B869-A9D7506B4480}"/>
              </a:ext>
            </a:extLst>
          </p:cNvPr>
          <p:cNvSpPr>
            <a:spLocks noGrp="1"/>
          </p:cNvSpPr>
          <p:nvPr>
            <p:ph type="title"/>
          </p:nvPr>
        </p:nvSpPr>
        <p:spPr/>
        <p:txBody>
          <a:bodyPr>
            <a:normAutofit fontScale="90000"/>
          </a:bodyPr>
          <a:lstStyle/>
          <a:p>
            <a:r>
              <a:rPr lang="en-AU" dirty="0"/>
              <a:t>Consultation with other Duty Holders</a:t>
            </a:r>
          </a:p>
        </p:txBody>
      </p:sp>
      <p:sp>
        <p:nvSpPr>
          <p:cNvPr id="3" name="Content Placeholder 2">
            <a:extLst>
              <a:ext uri="{FF2B5EF4-FFF2-40B4-BE49-F238E27FC236}">
                <a16:creationId xmlns:a16="http://schemas.microsoft.com/office/drawing/2014/main" id="{05872360-F284-486A-B77C-61A006741A22}"/>
              </a:ext>
            </a:extLst>
          </p:cNvPr>
          <p:cNvSpPr>
            <a:spLocks noGrp="1"/>
          </p:cNvSpPr>
          <p:nvPr>
            <p:ph idx="1"/>
          </p:nvPr>
        </p:nvSpPr>
        <p:spPr/>
        <p:txBody>
          <a:bodyPr>
            <a:normAutofit fontScale="85000" lnSpcReduction="10000"/>
          </a:bodyPr>
          <a:lstStyle/>
          <a:p>
            <a:r>
              <a:rPr lang="en-GB" dirty="0"/>
              <a:t>We share a duty of care and consultation responsibilities for contractors and on-hire workers with the business that provides them. </a:t>
            </a:r>
          </a:p>
          <a:p>
            <a:r>
              <a:rPr lang="en-GB" dirty="0"/>
              <a:t>These workers are required to attend toolbox talks and meetings where health and safety concerns may be discussed. </a:t>
            </a:r>
          </a:p>
          <a:p>
            <a:r>
              <a:rPr lang="en-GB" dirty="0"/>
              <a:t>They are encouraged to join in discussions and provide their opinions.  </a:t>
            </a:r>
          </a:p>
          <a:p>
            <a:r>
              <a:rPr lang="en-GB" dirty="0"/>
              <a:t>If any changes are proposed to be made to the contractor’s way of conducting their work or the products they use, there should be an agreed process for the consultation required to resolve any issues that may arise. </a:t>
            </a:r>
            <a:endParaRPr lang="en-AU" dirty="0"/>
          </a:p>
        </p:txBody>
      </p:sp>
    </p:spTree>
    <p:extLst>
      <p:ext uri="{BB962C8B-B14F-4D97-AF65-F5344CB8AC3E}">
        <p14:creationId xmlns:p14="http://schemas.microsoft.com/office/powerpoint/2010/main" val="6318117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BBB04-0FA6-4664-A4D1-A96D863B2CD8}"/>
              </a:ext>
            </a:extLst>
          </p:cNvPr>
          <p:cNvSpPr>
            <a:spLocks noGrp="1"/>
          </p:cNvSpPr>
          <p:nvPr>
            <p:ph type="title"/>
          </p:nvPr>
        </p:nvSpPr>
        <p:spPr/>
        <p:txBody>
          <a:bodyPr/>
          <a:lstStyle/>
          <a:p>
            <a:r>
              <a:rPr lang="en-AU" dirty="0"/>
              <a:t>Training</a:t>
            </a:r>
          </a:p>
        </p:txBody>
      </p:sp>
      <p:sp>
        <p:nvSpPr>
          <p:cNvPr id="3" name="Content Placeholder 2">
            <a:extLst>
              <a:ext uri="{FF2B5EF4-FFF2-40B4-BE49-F238E27FC236}">
                <a16:creationId xmlns:a16="http://schemas.microsoft.com/office/drawing/2014/main" id="{8C855932-ABF1-4F67-8617-690C89979EE7}"/>
              </a:ext>
            </a:extLst>
          </p:cNvPr>
          <p:cNvSpPr>
            <a:spLocks noGrp="1"/>
          </p:cNvSpPr>
          <p:nvPr>
            <p:ph idx="1"/>
          </p:nvPr>
        </p:nvSpPr>
        <p:spPr/>
        <p:txBody>
          <a:bodyPr>
            <a:normAutofit fontScale="92500" lnSpcReduction="20000"/>
          </a:bodyPr>
          <a:lstStyle/>
          <a:p>
            <a:r>
              <a:rPr lang="en-AU" dirty="0"/>
              <a:t>All employees are educated in consultation, co-operation and co-ordination during induction</a:t>
            </a:r>
          </a:p>
          <a:p>
            <a:r>
              <a:rPr lang="en-AU" dirty="0"/>
              <a:t>Ongoing training </a:t>
            </a:r>
            <a:r>
              <a:rPr lang="en-AU" dirty="0" err="1"/>
              <a:t>i</a:t>
            </a:r>
            <a:r>
              <a:rPr lang="en-GB" dirty="0"/>
              <a:t>s given through toolbox talk delivery</a:t>
            </a:r>
          </a:p>
          <a:p>
            <a:r>
              <a:rPr lang="en-AU" dirty="0"/>
              <a:t>HSR Training – not mandatory however is encouraged</a:t>
            </a:r>
          </a:p>
          <a:p>
            <a:pPr lvl="1"/>
            <a:r>
              <a:rPr lang="en-AU" dirty="0"/>
              <a:t>HSR’s can issue PINs and direct work to cease only if they have been trained </a:t>
            </a:r>
          </a:p>
          <a:p>
            <a:pPr lvl="1"/>
            <a:r>
              <a:rPr lang="en-AU" dirty="0"/>
              <a:t>HSR course is run over 5 days and one day refresher training each year</a:t>
            </a:r>
          </a:p>
          <a:p>
            <a:r>
              <a:rPr lang="en-GB" dirty="0"/>
              <a:t>Consultation, Co-operation and Co-ordination Standard Operating Procedure will be accessible to all workers via intranet, online server, and paper copies onsite. </a:t>
            </a:r>
            <a:endParaRPr lang="en-AU" dirty="0"/>
          </a:p>
        </p:txBody>
      </p:sp>
    </p:spTree>
    <p:extLst>
      <p:ext uri="{BB962C8B-B14F-4D97-AF65-F5344CB8AC3E}">
        <p14:creationId xmlns:p14="http://schemas.microsoft.com/office/powerpoint/2010/main" val="27793237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BC923-486C-4CD0-B452-F6855D681E58}"/>
              </a:ext>
            </a:extLst>
          </p:cNvPr>
          <p:cNvSpPr>
            <a:spLocks noGrp="1"/>
          </p:cNvSpPr>
          <p:nvPr>
            <p:ph type="title"/>
          </p:nvPr>
        </p:nvSpPr>
        <p:spPr/>
        <p:txBody>
          <a:bodyPr/>
          <a:lstStyle/>
          <a:p>
            <a:r>
              <a:rPr lang="en-AU" dirty="0"/>
              <a:t>Monitoring and Review</a:t>
            </a:r>
          </a:p>
        </p:txBody>
      </p:sp>
      <p:sp>
        <p:nvSpPr>
          <p:cNvPr id="3" name="Content Placeholder 2">
            <a:extLst>
              <a:ext uri="{FF2B5EF4-FFF2-40B4-BE49-F238E27FC236}">
                <a16:creationId xmlns:a16="http://schemas.microsoft.com/office/drawing/2014/main" id="{50EFC9E3-97F4-4E6E-A4B9-E99B4902AE61}"/>
              </a:ext>
            </a:extLst>
          </p:cNvPr>
          <p:cNvSpPr>
            <a:spLocks noGrp="1"/>
          </p:cNvSpPr>
          <p:nvPr>
            <p:ph idx="1"/>
          </p:nvPr>
        </p:nvSpPr>
        <p:spPr/>
        <p:txBody>
          <a:bodyPr>
            <a:normAutofit fontScale="92500" lnSpcReduction="10000"/>
          </a:bodyPr>
          <a:lstStyle/>
          <a:p>
            <a:r>
              <a:rPr lang="en-GB" b="1" dirty="0"/>
              <a:t>Monitoring</a:t>
            </a:r>
            <a:r>
              <a:rPr lang="en-GB" dirty="0"/>
              <a:t> </a:t>
            </a:r>
          </a:p>
          <a:p>
            <a:pPr lvl="1"/>
            <a:r>
              <a:rPr lang="en-GB" dirty="0"/>
              <a:t>Consultation records will be monitored to ensure the procedure is working effectively and that appropriate records are being kept. </a:t>
            </a:r>
          </a:p>
          <a:p>
            <a:r>
              <a:rPr lang="en-GB" b="1" dirty="0"/>
              <a:t>Review</a:t>
            </a:r>
            <a:r>
              <a:rPr lang="en-GB" dirty="0"/>
              <a:t>  </a:t>
            </a:r>
          </a:p>
          <a:p>
            <a:pPr lvl="1"/>
            <a:r>
              <a:rPr lang="en-GB" dirty="0"/>
              <a:t>The ‘Consultation, Co-operation and Co-ordination’ Operating Procedure is to be reviewed every 3 years or earlier if: </a:t>
            </a:r>
          </a:p>
          <a:p>
            <a:pPr lvl="2"/>
            <a:r>
              <a:rPr lang="en-GB" dirty="0"/>
              <a:t>There is an identified risk to business </a:t>
            </a:r>
          </a:p>
          <a:p>
            <a:pPr lvl="2"/>
            <a:r>
              <a:rPr lang="en-GB" dirty="0"/>
              <a:t>Audit results show that application of the SOP fails to deliver the required outcomes </a:t>
            </a:r>
          </a:p>
          <a:p>
            <a:pPr lvl="2"/>
            <a:r>
              <a:rPr lang="en-GB" dirty="0"/>
              <a:t>There are changes in legislation </a:t>
            </a:r>
            <a:endParaRPr lang="en-AU" dirty="0"/>
          </a:p>
        </p:txBody>
      </p:sp>
    </p:spTree>
    <p:extLst>
      <p:ext uri="{BB962C8B-B14F-4D97-AF65-F5344CB8AC3E}">
        <p14:creationId xmlns:p14="http://schemas.microsoft.com/office/powerpoint/2010/main" val="20814737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B2730-5665-4ED5-A50B-A1A1D77D4CE6}"/>
              </a:ext>
            </a:extLst>
          </p:cNvPr>
          <p:cNvSpPr>
            <a:spLocks noGrp="1"/>
          </p:cNvSpPr>
          <p:nvPr>
            <p:ph type="title"/>
          </p:nvPr>
        </p:nvSpPr>
        <p:spPr/>
        <p:txBody>
          <a:bodyPr/>
          <a:lstStyle/>
          <a:p>
            <a:r>
              <a:rPr lang="en-AU" dirty="0"/>
              <a:t>Monitoring and Review</a:t>
            </a:r>
          </a:p>
        </p:txBody>
      </p:sp>
      <p:sp>
        <p:nvSpPr>
          <p:cNvPr id="3" name="Content Placeholder 2">
            <a:extLst>
              <a:ext uri="{FF2B5EF4-FFF2-40B4-BE49-F238E27FC236}">
                <a16:creationId xmlns:a16="http://schemas.microsoft.com/office/drawing/2014/main" id="{9B2AD9E8-DE02-46A3-8A5E-7B98E5DF79CD}"/>
              </a:ext>
            </a:extLst>
          </p:cNvPr>
          <p:cNvSpPr>
            <a:spLocks noGrp="1"/>
          </p:cNvSpPr>
          <p:nvPr>
            <p:ph idx="1"/>
          </p:nvPr>
        </p:nvSpPr>
        <p:spPr/>
        <p:txBody>
          <a:bodyPr>
            <a:normAutofit/>
          </a:bodyPr>
          <a:lstStyle/>
          <a:p>
            <a:r>
              <a:rPr lang="en-GB" b="1" dirty="0"/>
              <a:t>Auditing</a:t>
            </a:r>
            <a:r>
              <a:rPr lang="en-GB" dirty="0"/>
              <a:t> </a:t>
            </a:r>
          </a:p>
          <a:p>
            <a:pPr lvl="1"/>
            <a:r>
              <a:rPr lang="en-GB" dirty="0"/>
              <a:t>An audit will examine and verify that our procedure for ‘Consultation, Co-operation and Co-ordination’ has been developed, implemented, reviewed and communicated to all relevant parties. </a:t>
            </a:r>
          </a:p>
          <a:p>
            <a:pPr lvl="1"/>
            <a:r>
              <a:rPr lang="en-GB" dirty="0"/>
              <a:t>An audit will be conducted on the implementation and adherence to this procedure by the QSE Manager annually. </a:t>
            </a:r>
          </a:p>
          <a:p>
            <a:pPr lvl="1"/>
            <a:r>
              <a:rPr lang="en-GB" dirty="0"/>
              <a:t>It may also be audited during scheduled surveillance audits conducted by a third party as part of the maintenance of Certification to ISO 14001, AS 4801 and ISO 9001 process.</a:t>
            </a:r>
            <a:endParaRPr lang="en-AU" dirty="0"/>
          </a:p>
        </p:txBody>
      </p:sp>
    </p:spTree>
    <p:extLst>
      <p:ext uri="{BB962C8B-B14F-4D97-AF65-F5344CB8AC3E}">
        <p14:creationId xmlns:p14="http://schemas.microsoft.com/office/powerpoint/2010/main" val="180963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08589-3639-472A-A0FE-5F7FDB7D9461}"/>
              </a:ext>
            </a:extLst>
          </p:cNvPr>
          <p:cNvSpPr>
            <a:spLocks noGrp="1"/>
          </p:cNvSpPr>
          <p:nvPr>
            <p:ph type="title"/>
          </p:nvPr>
        </p:nvSpPr>
        <p:spPr/>
        <p:txBody>
          <a:bodyPr/>
          <a:lstStyle/>
          <a:p>
            <a:r>
              <a:rPr lang="en-AU" dirty="0"/>
              <a:t>Record Keeping</a:t>
            </a:r>
          </a:p>
        </p:txBody>
      </p:sp>
      <p:sp>
        <p:nvSpPr>
          <p:cNvPr id="3" name="Content Placeholder 2">
            <a:extLst>
              <a:ext uri="{FF2B5EF4-FFF2-40B4-BE49-F238E27FC236}">
                <a16:creationId xmlns:a16="http://schemas.microsoft.com/office/drawing/2014/main" id="{F3071E9C-2F6D-41ED-94EE-055189E45F89}"/>
              </a:ext>
            </a:extLst>
          </p:cNvPr>
          <p:cNvSpPr>
            <a:spLocks noGrp="1"/>
          </p:cNvSpPr>
          <p:nvPr>
            <p:ph idx="1"/>
          </p:nvPr>
        </p:nvSpPr>
        <p:spPr/>
        <p:txBody>
          <a:bodyPr>
            <a:normAutofit fontScale="85000" lnSpcReduction="10000"/>
          </a:bodyPr>
          <a:lstStyle/>
          <a:p>
            <a:r>
              <a:rPr lang="en-GB" b="1" dirty="0"/>
              <a:t>Training Records </a:t>
            </a:r>
          </a:p>
          <a:p>
            <a:pPr lvl="1"/>
            <a:r>
              <a:rPr lang="en-GB" dirty="0"/>
              <a:t>Must contain the date the training was conducted, the topics dealt with; the name of the person who conducted the training and the names of the employees who attended the training.  </a:t>
            </a:r>
          </a:p>
          <a:p>
            <a:pPr lvl="1"/>
            <a:r>
              <a:rPr lang="en-GB" dirty="0"/>
              <a:t>The Project Manager/ Supervisor make a record of training, including induction and the QSE Manager is to ensure any records generated are kept for a minimum of 5 years. </a:t>
            </a:r>
          </a:p>
          <a:p>
            <a:r>
              <a:rPr lang="en-GB" b="1" dirty="0"/>
              <a:t>Consultation Evidence </a:t>
            </a:r>
          </a:p>
          <a:p>
            <a:pPr lvl="1"/>
            <a:r>
              <a:rPr lang="en-GB" dirty="0"/>
              <a:t>All pre-start and toolbox talk records are sent to the QSE office where they are scanned and filed under the applicable project that generated the document. </a:t>
            </a:r>
          </a:p>
          <a:p>
            <a:pPr lvl="1"/>
            <a:r>
              <a:rPr lang="en-GB" dirty="0"/>
              <a:t>These electronic files are kept for a minimum of 5 years.</a:t>
            </a:r>
            <a:endParaRPr lang="en-AU" dirty="0"/>
          </a:p>
        </p:txBody>
      </p:sp>
    </p:spTree>
    <p:extLst>
      <p:ext uri="{BB962C8B-B14F-4D97-AF65-F5344CB8AC3E}">
        <p14:creationId xmlns:p14="http://schemas.microsoft.com/office/powerpoint/2010/main" val="1985374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C2CDF-40C7-44E8-9D95-1EBAA37E30DF}"/>
              </a:ext>
            </a:extLst>
          </p:cNvPr>
          <p:cNvSpPr>
            <a:spLocks noGrp="1"/>
          </p:cNvSpPr>
          <p:nvPr>
            <p:ph type="title"/>
          </p:nvPr>
        </p:nvSpPr>
        <p:spPr/>
        <p:txBody>
          <a:bodyPr/>
          <a:lstStyle/>
          <a:p>
            <a:r>
              <a:rPr lang="en-AU" dirty="0"/>
              <a:t>Questions?</a:t>
            </a:r>
          </a:p>
        </p:txBody>
      </p:sp>
      <p:sp>
        <p:nvSpPr>
          <p:cNvPr id="3" name="Content Placeholder 2">
            <a:extLst>
              <a:ext uri="{FF2B5EF4-FFF2-40B4-BE49-F238E27FC236}">
                <a16:creationId xmlns:a16="http://schemas.microsoft.com/office/drawing/2014/main" id="{2A97393F-9DD3-4022-91B9-79FA4B469258}"/>
              </a:ext>
            </a:extLst>
          </p:cNvPr>
          <p:cNvSpPr>
            <a:spLocks noGrp="1"/>
          </p:cNvSpPr>
          <p:nvPr>
            <p:ph idx="1"/>
          </p:nvPr>
        </p:nvSpPr>
        <p:spPr/>
        <p:txBody>
          <a:bodyPr/>
          <a:lstStyle/>
          <a:p>
            <a:r>
              <a:rPr lang="en-AU" dirty="0"/>
              <a:t>Recommendations for improved processes for workers.</a:t>
            </a:r>
          </a:p>
          <a:p>
            <a:r>
              <a:rPr lang="en-AU" dirty="0"/>
              <a:t>Consider and assess recommendations to implement and maintain improvement measures.</a:t>
            </a:r>
          </a:p>
        </p:txBody>
      </p:sp>
    </p:spTree>
    <p:extLst>
      <p:ext uri="{BB962C8B-B14F-4D97-AF65-F5344CB8AC3E}">
        <p14:creationId xmlns:p14="http://schemas.microsoft.com/office/powerpoint/2010/main" val="176841464"/>
      </p:ext>
    </p:extLst>
  </p:cSld>
  <p:clrMapOvr>
    <a:masterClrMapping/>
  </p:clrMapOvr>
</p:sld>
</file>

<file path=ppt/theme/theme1.xml><?xml version="1.0" encoding="utf-8"?>
<a:theme xmlns:a="http://schemas.openxmlformats.org/drawingml/2006/main" name="Luminous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docProps/app.xml><?xml version="1.0" encoding="utf-8"?>
<Properties xmlns="http://schemas.openxmlformats.org/officeDocument/2006/extended-properties" xmlns:vt="http://schemas.openxmlformats.org/officeDocument/2006/docPropsVTypes">
  <TotalTime>71</TotalTime>
  <Words>1693</Words>
  <Application>Microsoft Office PowerPoint</Application>
  <PresentationFormat>Widescreen</PresentationFormat>
  <Paragraphs>125</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Avenir Next LT Pro</vt:lpstr>
      <vt:lpstr>Sabon Next LT</vt:lpstr>
      <vt:lpstr>Wingdings</vt:lpstr>
      <vt:lpstr>LuminousVTI</vt:lpstr>
      <vt:lpstr>WHS Consultation</vt:lpstr>
      <vt:lpstr>Scope </vt:lpstr>
      <vt:lpstr>Roles &amp; Responsibilities </vt:lpstr>
      <vt:lpstr>What is Consultation? </vt:lpstr>
      <vt:lpstr>When should workers be consulted? </vt:lpstr>
      <vt:lpstr>When should workers be consulted? </vt:lpstr>
      <vt:lpstr>When should workers be consulted? </vt:lpstr>
      <vt:lpstr>When should workers be consulted? </vt:lpstr>
      <vt:lpstr>When should workers be consulted? </vt:lpstr>
      <vt:lpstr>What is Effective Consultation?</vt:lpstr>
      <vt:lpstr>What is Effective Consultation?</vt:lpstr>
      <vt:lpstr>How to Consult with Workers</vt:lpstr>
      <vt:lpstr>Our Consultation Processes</vt:lpstr>
      <vt:lpstr>Site Specific Consultation</vt:lpstr>
      <vt:lpstr>Workforce Consultation</vt:lpstr>
      <vt:lpstr>Consultation with other Duty Holders</vt:lpstr>
      <vt:lpstr>Training</vt:lpstr>
      <vt:lpstr>Monitoring and Review</vt:lpstr>
      <vt:lpstr>Monitoring and Review</vt:lpstr>
      <vt:lpstr>Record Keeping</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WHS Consultation</dc:title>
  <dc:creator>Kayla Watson</dc:creator>
  <cp:lastModifiedBy>Kayla Watson</cp:lastModifiedBy>
  <cp:revision>8</cp:revision>
  <dcterms:created xsi:type="dcterms:W3CDTF">2020-11-12T00:17:38Z</dcterms:created>
  <dcterms:modified xsi:type="dcterms:W3CDTF">2020-11-22T21:50:57Z</dcterms:modified>
</cp:coreProperties>
</file>