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4" r:id="rId3"/>
    <p:sldMasterId id="2147483687" r:id="rId4"/>
    <p:sldMasterId id="2147483700" r:id="rId5"/>
  </p:sldMasterIdLst>
  <p:notesMasterIdLst>
    <p:notesMasterId r:id="rId71"/>
  </p:notesMasterIdLst>
  <p:sldIdLst>
    <p:sldId id="257" r:id="rId6"/>
    <p:sldId id="309" r:id="rId7"/>
    <p:sldId id="601" r:id="rId8"/>
    <p:sldId id="602" r:id="rId9"/>
    <p:sldId id="604" r:id="rId10"/>
    <p:sldId id="605" r:id="rId11"/>
    <p:sldId id="392" r:id="rId12"/>
    <p:sldId id="396" r:id="rId13"/>
    <p:sldId id="606" r:id="rId14"/>
    <p:sldId id="607" r:id="rId15"/>
    <p:sldId id="608" r:id="rId16"/>
    <p:sldId id="399" r:id="rId17"/>
    <p:sldId id="401" r:id="rId18"/>
    <p:sldId id="609" r:id="rId19"/>
    <p:sldId id="610" r:id="rId20"/>
    <p:sldId id="611" r:id="rId21"/>
    <p:sldId id="612" r:id="rId22"/>
    <p:sldId id="387" r:id="rId23"/>
    <p:sldId id="405" r:id="rId24"/>
    <p:sldId id="613" r:id="rId25"/>
    <p:sldId id="614" r:id="rId26"/>
    <p:sldId id="507" r:id="rId27"/>
    <p:sldId id="586" r:id="rId28"/>
    <p:sldId id="643" r:id="rId29"/>
    <p:sldId id="615" r:id="rId30"/>
    <p:sldId id="616" r:id="rId31"/>
    <p:sldId id="617" r:id="rId32"/>
    <p:sldId id="618" r:id="rId33"/>
    <p:sldId id="619" r:id="rId34"/>
    <p:sldId id="620" r:id="rId35"/>
    <p:sldId id="621" r:id="rId36"/>
    <p:sldId id="622" r:id="rId37"/>
    <p:sldId id="623" r:id="rId38"/>
    <p:sldId id="624" r:id="rId39"/>
    <p:sldId id="588" r:id="rId40"/>
    <p:sldId id="592" r:id="rId41"/>
    <p:sldId id="593" r:id="rId42"/>
    <p:sldId id="594" r:id="rId43"/>
    <p:sldId id="595" r:id="rId44"/>
    <p:sldId id="625" r:id="rId45"/>
    <p:sldId id="626" r:id="rId46"/>
    <p:sldId id="628" r:id="rId47"/>
    <p:sldId id="629" r:id="rId48"/>
    <p:sldId id="597" r:id="rId49"/>
    <p:sldId id="598" r:id="rId50"/>
    <p:sldId id="630" r:id="rId51"/>
    <p:sldId id="600" r:id="rId52"/>
    <p:sldId id="562" r:id="rId53"/>
    <p:sldId id="631" r:id="rId54"/>
    <p:sldId id="632" r:id="rId55"/>
    <p:sldId id="633" r:id="rId56"/>
    <p:sldId id="634" r:id="rId57"/>
    <p:sldId id="564" r:id="rId58"/>
    <p:sldId id="565" r:id="rId59"/>
    <p:sldId id="636" r:id="rId60"/>
    <p:sldId id="637" r:id="rId61"/>
    <p:sldId id="567" r:id="rId62"/>
    <p:sldId id="538" r:id="rId63"/>
    <p:sldId id="638" r:id="rId64"/>
    <p:sldId id="639" r:id="rId65"/>
    <p:sldId id="641" r:id="rId66"/>
    <p:sldId id="642" r:id="rId67"/>
    <p:sldId id="540" r:id="rId68"/>
    <p:sldId id="435" r:id="rId69"/>
    <p:sldId id="418" r:id="rId7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525" autoAdjust="0"/>
  </p:normalViewPr>
  <p:slideViewPr>
    <p:cSldViewPr>
      <p:cViewPr>
        <p:scale>
          <a:sx n="67" d="100"/>
          <a:sy n="67" d="100"/>
        </p:scale>
        <p:origin x="-1710"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slide" Target="slides/slide63.xml"/><Relationship Id="rId7" Type="http://schemas.openxmlformats.org/officeDocument/2006/relationships/slide" Target="slides/slide2.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6/02/2018</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a:t>
            </a:fld>
            <a:endParaRPr lang="en-C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12</a:t>
            </a:fld>
            <a:endParaRPr lang="en-CA"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13</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18</a:t>
            </a:fld>
            <a:endParaRPr lang="en-C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19</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22</a:t>
            </a:fld>
            <a:endParaRPr lang="en-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23</a:t>
            </a:fld>
            <a:endParaRPr lang="en-A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24</a:t>
            </a:fld>
            <a:endParaRPr lang="en-AU"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35</a:t>
            </a:fld>
            <a:endParaRPr lang="en-CA"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36</a:t>
            </a:fld>
            <a:endParaRPr lang="en-AU"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38</a:t>
            </a:fld>
            <a:endParaRPr lang="en-CA"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39</a:t>
            </a:fld>
            <a:endParaRPr lang="en-AU"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44</a:t>
            </a:fld>
            <a:endParaRPr lang="en-CA"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45</a:t>
            </a:fld>
            <a:endParaRPr lang="en-AU"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47</a:t>
            </a:fld>
            <a:endParaRPr lang="en-CA"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48</a:t>
            </a:fld>
            <a:endParaRPr lang="en-AU"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52</a:t>
            </a:fld>
            <a:endParaRPr lang="en-AU" dirty="0"/>
          </a:p>
        </p:txBody>
      </p:sp>
    </p:spTree>
    <p:extLst>
      <p:ext uri="{BB962C8B-B14F-4D97-AF65-F5344CB8AC3E}">
        <p14:creationId xmlns:p14="http://schemas.microsoft.com/office/powerpoint/2010/main" val="39905157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53</a:t>
            </a:fld>
            <a:endParaRPr lang="en-CA"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54</a:t>
            </a:fld>
            <a:endParaRPr lang="en-AU"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57</a:t>
            </a:fld>
            <a:endParaRPr lang="en-CA"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58</a:t>
            </a:fld>
            <a:endParaRPr lang="en-AU"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63</a:t>
            </a:fld>
            <a:endParaRPr lang="en-CA"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65</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6/02/2018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6/02/2018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6/02/2018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6/02/2018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6/02/2018</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6/02/2018</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6/02/2018</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6/02/2018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6/02/2018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6/02/2018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6/02/2018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3366404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6657930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2670562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0579715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AU"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8735962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AU"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9072660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AU"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4271320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8184382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2335239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8463791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5179999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extLst>
      <p:ext uri="{BB962C8B-B14F-4D97-AF65-F5344CB8AC3E}">
        <p14:creationId xmlns:p14="http://schemas.microsoft.com/office/powerpoint/2010/main" val="7212677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5978651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25296396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9137794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92860270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AU"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243431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AU"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72369530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AU"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38430295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9780866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62099931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21224075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95608568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extLst>
      <p:ext uri="{BB962C8B-B14F-4D97-AF65-F5344CB8AC3E}">
        <p14:creationId xmlns:p14="http://schemas.microsoft.com/office/powerpoint/2010/main" val="139927052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423221776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84083429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92127958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9789735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AU"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84759703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AU"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412709132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AU"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66316231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83416615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4553422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1845630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66767095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extLst>
      <p:ext uri="{BB962C8B-B14F-4D97-AF65-F5344CB8AC3E}">
        <p14:creationId xmlns:p14="http://schemas.microsoft.com/office/powerpoint/2010/main" val="375233168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92020940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18124852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93497802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52234301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AU"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64726547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AU"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93217674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AU"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86741272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412707856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04986637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79191375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98724165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extLst>
      <p:ext uri="{BB962C8B-B14F-4D97-AF65-F5344CB8AC3E}">
        <p14:creationId xmlns:p14="http://schemas.microsoft.com/office/powerpoint/2010/main" val="1331664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1.jpe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theme" Target="../theme/theme5.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6/02/2018</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extLst>
      <p:ext uri="{BB962C8B-B14F-4D97-AF65-F5344CB8AC3E}">
        <p14:creationId xmlns:p14="http://schemas.microsoft.com/office/powerpoint/2010/main" val="195443841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extLst>
      <p:ext uri="{BB962C8B-B14F-4D97-AF65-F5344CB8AC3E}">
        <p14:creationId xmlns:p14="http://schemas.microsoft.com/office/powerpoint/2010/main" val="1095998287"/>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extLst>
      <p:ext uri="{BB962C8B-B14F-4D97-AF65-F5344CB8AC3E}">
        <p14:creationId xmlns:p14="http://schemas.microsoft.com/office/powerpoint/2010/main" val="433066634"/>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solidFill>
                  <a:prstClr val="black">
                    <a:tint val="75000"/>
                  </a:prstClr>
                </a:solidFill>
              </a:rPr>
              <a:pPr/>
              <a:t>6/02/2018</a:t>
            </a:fld>
            <a:endParaRPr lang="en-AU"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solidFill>
                  <a:prstClr val="black">
                    <a:tint val="75000"/>
                  </a:prstClr>
                </a:solidFill>
              </a:rPr>
              <a:pPr/>
              <a:t>‹#›</a:t>
            </a:fld>
            <a:endParaRPr lang="en-AU" dirty="0">
              <a:solidFill>
                <a:prstClr val="black">
                  <a:tint val="75000"/>
                </a:prstClr>
              </a:solidFill>
            </a:endParaRPr>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extLst>
      <p:ext uri="{BB962C8B-B14F-4D97-AF65-F5344CB8AC3E}">
        <p14:creationId xmlns:p14="http://schemas.microsoft.com/office/powerpoint/2010/main" val="1743271562"/>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6.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6.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3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4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0.xml"/></Relationships>
</file>

<file path=ppt/slides/_rels/slide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0.xml"/></Relationships>
</file>

<file path=ppt/slides/_rels/slide4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AU" sz="4400" b="1" dirty="0">
                <a:solidFill>
                  <a:srgbClr val="FF0000"/>
                </a:solidFill>
              </a:rPr>
              <a:t>CHCECE023 </a:t>
            </a:r>
            <a:endParaRPr lang="en-GB" sz="4400" dirty="0">
              <a:solidFill>
                <a:srgbClr val="FF0000"/>
              </a:solidFill>
            </a:endParaRPr>
          </a:p>
          <a:p>
            <a:pPr algn="r"/>
            <a:r>
              <a:rPr lang="en-GB" sz="4400" b="1" dirty="0">
                <a:solidFill>
                  <a:srgbClr val="FF0000"/>
                </a:solidFill>
              </a:rPr>
              <a:t>Analyse information to inform learning</a:t>
            </a:r>
            <a:endParaRPr lang="en-GB" sz="4400" dirty="0">
              <a:solidFill>
                <a:srgbClr val="FF0000"/>
              </a:solidFill>
            </a:endParaRPr>
          </a:p>
        </p:txBody>
      </p:sp>
      <p:pic>
        <p:nvPicPr>
          <p:cNvPr id="3" name="Picture 2"/>
          <p:cNvPicPr/>
          <p:nvPr/>
        </p:nvPicPr>
        <p:blipFill>
          <a:blip r:embed="rId3">
            <a:extLst>
              <a:ext uri="{28A0092B-C50C-407E-A947-70E740481C1C}">
                <a14:useLocalDpi xmlns:a14="http://schemas.microsoft.com/office/drawing/2010/main" val="0"/>
              </a:ext>
            </a:extLst>
          </a:blip>
          <a:stretch>
            <a:fillRect/>
          </a:stretch>
        </p:blipFill>
        <p:spPr>
          <a:xfrm>
            <a:off x="755576" y="3285654"/>
            <a:ext cx="3556396" cy="342994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Gather and document information about children</a:t>
            </a:r>
            <a:endParaRPr lang="en-GB" dirty="0"/>
          </a:p>
        </p:txBody>
      </p:sp>
      <p:sp>
        <p:nvSpPr>
          <p:cNvPr id="6" name="TextBox 5"/>
          <p:cNvSpPr txBox="1"/>
          <p:nvPr/>
        </p:nvSpPr>
        <p:spPr>
          <a:xfrm>
            <a:off x="5236214" y="1844824"/>
            <a:ext cx="3744416" cy="2492990"/>
          </a:xfrm>
          <a:prstGeom prst="rect">
            <a:avLst/>
          </a:prstGeom>
          <a:noFill/>
        </p:spPr>
        <p:txBody>
          <a:bodyPr wrap="square" rtlCol="0">
            <a:spAutoFit/>
          </a:bodyPr>
          <a:lstStyle/>
          <a:p>
            <a:r>
              <a:rPr lang="en-AU" sz="2600" b="1" dirty="0" smtClean="0">
                <a:latin typeface="+mj-lt"/>
              </a:rPr>
              <a:t>1.1 </a:t>
            </a:r>
            <a:r>
              <a:rPr lang="en-AU" sz="2600" dirty="0"/>
              <a:t>Undertake observations and gather detailed information about children’s learning, using a wide range of approaches</a:t>
            </a:r>
            <a:r>
              <a:rPr lang="en-AU" sz="2600" b="1" dirty="0" smtClean="0">
                <a:latin typeface="+mj-lt"/>
              </a:rPr>
              <a:t>  </a:t>
            </a:r>
            <a:endParaRPr lang="en-AU" sz="2600" dirty="0">
              <a:latin typeface="+mj-lt"/>
            </a:endParaRPr>
          </a:p>
        </p:txBody>
      </p:sp>
      <p:sp>
        <p:nvSpPr>
          <p:cNvPr id="7" name="TextBox 6"/>
          <p:cNvSpPr txBox="1"/>
          <p:nvPr/>
        </p:nvSpPr>
        <p:spPr>
          <a:xfrm>
            <a:off x="5221758" y="4450556"/>
            <a:ext cx="3744416" cy="2092881"/>
          </a:xfrm>
          <a:prstGeom prst="rect">
            <a:avLst/>
          </a:prstGeom>
          <a:noFill/>
        </p:spPr>
        <p:txBody>
          <a:bodyPr wrap="square" rtlCol="0">
            <a:spAutoFit/>
          </a:bodyPr>
          <a:lstStyle/>
          <a:p>
            <a:r>
              <a:rPr lang="en-AU" sz="2600" b="1" dirty="0" smtClean="0">
                <a:latin typeface="+mj-lt"/>
              </a:rPr>
              <a:t>1.2 </a:t>
            </a:r>
            <a:r>
              <a:rPr lang="en-AU" sz="2600" dirty="0"/>
              <a:t>Ensure the assessment methods and tools used to gather information consider assessment principles</a:t>
            </a:r>
            <a:r>
              <a:rPr lang="en-AU" sz="2600" b="1" dirty="0" smtClean="0">
                <a:latin typeface="+mj-lt"/>
              </a:rPr>
              <a:t> </a:t>
            </a:r>
            <a:endParaRPr lang="en-AU" sz="2600" dirty="0">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Understanding the child</a:t>
            </a:r>
            <a:endParaRPr lang="en-GB" dirty="0"/>
          </a:p>
        </p:txBody>
      </p:sp>
      <p:sp>
        <p:nvSpPr>
          <p:cNvPr id="3" name="Content Placeholder 2"/>
          <p:cNvSpPr>
            <a:spLocks noGrp="1"/>
          </p:cNvSpPr>
          <p:nvPr>
            <p:ph idx="1"/>
          </p:nvPr>
        </p:nvSpPr>
        <p:spPr>
          <a:xfrm>
            <a:off x="457200" y="1600200"/>
            <a:ext cx="8229600" cy="5069160"/>
          </a:xfrm>
        </p:spPr>
        <p:txBody>
          <a:bodyPr>
            <a:normAutofit lnSpcReduction="10000"/>
          </a:bodyPr>
          <a:lstStyle/>
          <a:p>
            <a:pPr marL="0" indent="0">
              <a:buNone/>
            </a:pPr>
            <a:r>
              <a:rPr lang="en-GB" b="1" dirty="0" smtClean="0"/>
              <a:t>You should aim to understand:</a:t>
            </a:r>
          </a:p>
          <a:p>
            <a:r>
              <a:rPr lang="en-GB" dirty="0" smtClean="0"/>
              <a:t>Preferred learning style</a:t>
            </a:r>
          </a:p>
          <a:p>
            <a:r>
              <a:rPr lang="en-GB" dirty="0" smtClean="0"/>
              <a:t>Play preferences</a:t>
            </a:r>
          </a:p>
          <a:p>
            <a:r>
              <a:rPr lang="en-GB" dirty="0" smtClean="0"/>
              <a:t>Behaviour and responses to different situations</a:t>
            </a:r>
          </a:p>
          <a:p>
            <a:r>
              <a:rPr lang="en-GB" dirty="0" smtClean="0"/>
              <a:t>Strengths and abilities</a:t>
            </a:r>
          </a:p>
          <a:p>
            <a:r>
              <a:rPr lang="en-GB" dirty="0" smtClean="0"/>
              <a:t>Needs and learning difficulties</a:t>
            </a:r>
          </a:p>
          <a:p>
            <a:r>
              <a:rPr lang="en-GB" dirty="0" smtClean="0"/>
              <a:t>Attitude to learning</a:t>
            </a:r>
          </a:p>
          <a:p>
            <a:r>
              <a:rPr lang="en-GB" dirty="0" smtClean="0"/>
              <a:t>Interests</a:t>
            </a:r>
          </a:p>
          <a:p>
            <a:r>
              <a:rPr lang="en-GB" dirty="0" smtClean="0"/>
              <a:t>Achievements</a:t>
            </a:r>
          </a:p>
          <a:p>
            <a:r>
              <a:rPr lang="en-GB" dirty="0" smtClean="0"/>
              <a:t>Developmental stage.</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4077072"/>
            <a:ext cx="2932038" cy="25644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94967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Observation</a:t>
            </a:r>
            <a:endParaRPr lang="en-GB" dirty="0"/>
          </a:p>
        </p:txBody>
      </p:sp>
      <p:sp>
        <p:nvSpPr>
          <p:cNvPr id="3" name="Content Placeholder 2"/>
          <p:cNvSpPr>
            <a:spLocks noGrp="1"/>
          </p:cNvSpPr>
          <p:nvPr>
            <p:ph idx="1"/>
          </p:nvPr>
        </p:nvSpPr>
        <p:spPr/>
        <p:txBody>
          <a:bodyPr>
            <a:normAutofit lnSpcReduction="10000"/>
          </a:bodyPr>
          <a:lstStyle/>
          <a:p>
            <a:pPr marL="0" lvl="0" indent="0">
              <a:buNone/>
            </a:pPr>
            <a:r>
              <a:rPr lang="en-GB" b="1" dirty="0"/>
              <a:t>Methods of observation might include:</a:t>
            </a:r>
            <a:endParaRPr lang="en-AU" b="1" dirty="0" smtClean="0"/>
          </a:p>
          <a:p>
            <a:pPr lvl="0"/>
            <a:r>
              <a:rPr lang="en-AU" dirty="0" smtClean="0"/>
              <a:t>Running </a:t>
            </a:r>
            <a:r>
              <a:rPr lang="en-AU" dirty="0"/>
              <a:t>narrative </a:t>
            </a:r>
            <a:endParaRPr lang="en-AU" dirty="0" smtClean="0"/>
          </a:p>
          <a:p>
            <a:pPr lvl="0"/>
            <a:r>
              <a:rPr lang="en-AU" dirty="0" smtClean="0"/>
              <a:t>Taking </a:t>
            </a:r>
            <a:r>
              <a:rPr lang="en-AU" dirty="0"/>
              <a:t>photos of children engaged in activities </a:t>
            </a:r>
            <a:endParaRPr lang="en-AU" dirty="0" smtClean="0"/>
          </a:p>
          <a:p>
            <a:pPr lvl="0"/>
            <a:r>
              <a:rPr lang="en-AU" dirty="0" smtClean="0"/>
              <a:t>Video </a:t>
            </a:r>
            <a:r>
              <a:rPr lang="en-AU" dirty="0"/>
              <a:t>recording children engaged in activities </a:t>
            </a:r>
            <a:endParaRPr lang="en-AU" dirty="0" smtClean="0"/>
          </a:p>
          <a:p>
            <a:pPr lvl="0"/>
            <a:r>
              <a:rPr lang="en-AU" dirty="0" smtClean="0"/>
              <a:t>Audio tapes</a:t>
            </a:r>
            <a:endParaRPr lang="en-GB" dirty="0"/>
          </a:p>
          <a:p>
            <a:pPr lvl="0"/>
            <a:r>
              <a:rPr lang="en-AU" dirty="0"/>
              <a:t>Anecdotal narratives </a:t>
            </a:r>
            <a:endParaRPr lang="en-AU" dirty="0" smtClean="0"/>
          </a:p>
          <a:p>
            <a:pPr lvl="0"/>
            <a:r>
              <a:rPr lang="en-AU" dirty="0" smtClean="0"/>
              <a:t>Time </a:t>
            </a:r>
            <a:r>
              <a:rPr lang="en-AU" dirty="0"/>
              <a:t>sampling </a:t>
            </a:r>
            <a:endParaRPr lang="en-AU" dirty="0" smtClean="0"/>
          </a:p>
          <a:p>
            <a:pPr lvl="0"/>
            <a:r>
              <a:rPr lang="en-AU" dirty="0" smtClean="0"/>
              <a:t>Rating </a:t>
            </a:r>
            <a:r>
              <a:rPr lang="en-AU" dirty="0"/>
              <a:t>scales </a:t>
            </a:r>
          </a:p>
          <a:p>
            <a:pPr lvl="0"/>
            <a:r>
              <a:rPr lang="en-AU" dirty="0" smtClean="0"/>
              <a:t>Checklists.</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3789040"/>
            <a:ext cx="2275087" cy="2598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2534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 aims</a:t>
            </a:r>
            <a:endParaRPr lang="en-GB" dirty="0"/>
          </a:p>
        </p:txBody>
      </p:sp>
      <p:sp>
        <p:nvSpPr>
          <p:cNvPr id="3" name="Content Placeholder 2"/>
          <p:cNvSpPr>
            <a:spLocks noGrp="1"/>
          </p:cNvSpPr>
          <p:nvPr>
            <p:ph idx="1"/>
          </p:nvPr>
        </p:nvSpPr>
        <p:spPr/>
        <p:txBody>
          <a:bodyPr/>
          <a:lstStyle/>
          <a:p>
            <a:pPr marL="0" lvl="0" indent="0">
              <a:buNone/>
            </a:pPr>
            <a:r>
              <a:rPr lang="en-GB" b="1" dirty="0" smtClean="0"/>
              <a:t>Educators should be assessing for:</a:t>
            </a:r>
          </a:p>
          <a:p>
            <a:pPr lvl="0"/>
            <a:r>
              <a:rPr lang="en-GB" dirty="0" smtClean="0"/>
              <a:t>Understanding</a:t>
            </a:r>
            <a:endParaRPr lang="en-GB" dirty="0"/>
          </a:p>
          <a:p>
            <a:pPr lvl="0"/>
            <a:r>
              <a:rPr lang="en-GB" dirty="0"/>
              <a:t>Dispositions </a:t>
            </a:r>
            <a:endParaRPr lang="en-GB" dirty="0" smtClean="0"/>
          </a:p>
          <a:p>
            <a:pPr lvl="0"/>
            <a:r>
              <a:rPr lang="en-GB" dirty="0" smtClean="0"/>
              <a:t>Knowledge</a:t>
            </a:r>
            <a:endParaRPr lang="en-GB" dirty="0"/>
          </a:p>
          <a:p>
            <a:pPr lvl="0"/>
            <a:r>
              <a:rPr lang="en-GB" dirty="0"/>
              <a:t>Content</a:t>
            </a:r>
          </a:p>
          <a:p>
            <a:pPr lvl="0"/>
            <a:r>
              <a:rPr lang="en-GB" dirty="0"/>
              <a:t>Skills.</a:t>
            </a:r>
          </a:p>
          <a:p>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3789040"/>
            <a:ext cx="5924316" cy="16119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373272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 methods</a:t>
            </a:r>
            <a:endParaRPr lang="en-GB" dirty="0"/>
          </a:p>
        </p:txBody>
      </p:sp>
      <p:sp>
        <p:nvSpPr>
          <p:cNvPr id="3" name="Content Placeholder 2"/>
          <p:cNvSpPr>
            <a:spLocks noGrp="1"/>
          </p:cNvSpPr>
          <p:nvPr>
            <p:ph idx="1"/>
          </p:nvPr>
        </p:nvSpPr>
        <p:spPr/>
        <p:txBody>
          <a:bodyPr/>
          <a:lstStyle/>
          <a:p>
            <a:pPr marL="0" lvl="0" indent="0">
              <a:buNone/>
            </a:pPr>
            <a:r>
              <a:rPr lang="en-GB" b="1" dirty="0" smtClean="0"/>
              <a:t>These may include:</a:t>
            </a:r>
          </a:p>
          <a:p>
            <a:pPr lvl="0"/>
            <a:r>
              <a:rPr lang="en-GB" dirty="0" smtClean="0"/>
              <a:t>Observation</a:t>
            </a:r>
            <a:endParaRPr lang="en-GB" dirty="0"/>
          </a:p>
          <a:p>
            <a:pPr lvl="0"/>
            <a:r>
              <a:rPr lang="en-GB" dirty="0"/>
              <a:t>Questioning</a:t>
            </a:r>
          </a:p>
          <a:p>
            <a:pPr lvl="0"/>
            <a:r>
              <a:rPr lang="en-GB" dirty="0"/>
              <a:t>Feedback</a:t>
            </a:r>
          </a:p>
          <a:p>
            <a:pPr lvl="0"/>
            <a:r>
              <a:rPr lang="en-GB" dirty="0"/>
              <a:t>Self-assessment</a:t>
            </a:r>
          </a:p>
          <a:p>
            <a:pPr lvl="0"/>
            <a:r>
              <a:rPr lang="en-GB" dirty="0"/>
              <a:t>Peer assessment</a:t>
            </a:r>
          </a:p>
          <a:p>
            <a:pPr lvl="0"/>
            <a:r>
              <a:rPr lang="en-GB" dirty="0"/>
              <a:t>Reflection.</a:t>
            </a:r>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67944" y="2924944"/>
            <a:ext cx="3600374" cy="2924944"/>
          </a:xfrm>
          <a:prstGeom prst="rect">
            <a:avLst/>
          </a:prstGeom>
        </p:spPr>
      </p:pic>
    </p:spTree>
    <p:extLst>
      <p:ext uri="{BB962C8B-B14F-4D97-AF65-F5344CB8AC3E}">
        <p14:creationId xmlns:p14="http://schemas.microsoft.com/office/powerpoint/2010/main" val="1499150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Gather and document information about children</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1.3 </a:t>
            </a:r>
            <a:r>
              <a:rPr lang="en-AU" sz="2800" dirty="0"/>
              <a:t>Gather information and observations over time and in a variety of spaces</a:t>
            </a:r>
            <a:r>
              <a:rPr lang="en-AU" sz="2800" b="1" dirty="0" smtClean="0">
                <a:latin typeface="+mj-lt"/>
              </a:rPr>
              <a:t> </a:t>
            </a:r>
            <a:endParaRPr lang="en-AU" sz="2800" dirty="0">
              <a:latin typeface="+mj-l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and development</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b="1" dirty="0" smtClean="0"/>
              <a:t>Children may need </a:t>
            </a:r>
            <a:r>
              <a:rPr lang="en-GB" b="1" dirty="0"/>
              <a:t>to learn and develop many different skills and abilities </a:t>
            </a:r>
            <a:r>
              <a:rPr lang="en-GB" b="1" dirty="0" smtClean="0"/>
              <a:t>including:</a:t>
            </a:r>
          </a:p>
          <a:p>
            <a:r>
              <a:rPr lang="en-GB" dirty="0" smtClean="0"/>
              <a:t>Physical</a:t>
            </a:r>
          </a:p>
          <a:p>
            <a:r>
              <a:rPr lang="en-GB" dirty="0" smtClean="0"/>
              <a:t>Cognitive</a:t>
            </a:r>
          </a:p>
          <a:p>
            <a:r>
              <a:rPr lang="en-GB" dirty="0" smtClean="0"/>
              <a:t>Social</a:t>
            </a:r>
          </a:p>
          <a:p>
            <a:r>
              <a:rPr lang="en-GB" dirty="0" smtClean="0"/>
              <a:t>Spiritual, moral and cultural</a:t>
            </a:r>
          </a:p>
          <a:p>
            <a:r>
              <a:rPr lang="en-GB" dirty="0" smtClean="0"/>
              <a:t>Behaviour</a:t>
            </a:r>
          </a:p>
          <a:p>
            <a:r>
              <a:rPr lang="en-GB" dirty="0" smtClean="0"/>
              <a:t>Attitude towards learning</a:t>
            </a:r>
          </a:p>
          <a:p>
            <a:r>
              <a:rPr lang="en-GB" dirty="0" smtClean="0"/>
              <a:t>Interests.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924944"/>
            <a:ext cx="2774913" cy="277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719254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Variables that may affect a child’s learning over time</a:t>
            </a:r>
            <a:endParaRPr lang="en-GB" dirty="0"/>
          </a:p>
        </p:txBody>
      </p:sp>
      <p:sp>
        <p:nvSpPr>
          <p:cNvPr id="3" name="Content Placeholder 2"/>
          <p:cNvSpPr>
            <a:spLocks noGrp="1"/>
          </p:cNvSpPr>
          <p:nvPr>
            <p:ph idx="1"/>
          </p:nvPr>
        </p:nvSpPr>
        <p:spPr/>
        <p:txBody>
          <a:bodyPr/>
          <a:lstStyle/>
          <a:p>
            <a:pPr marL="0" indent="0">
              <a:buNone/>
            </a:pPr>
            <a:r>
              <a:rPr lang="en-GB" b="1" dirty="0" smtClean="0"/>
              <a:t>These may include:</a:t>
            </a:r>
          </a:p>
          <a:p>
            <a:r>
              <a:rPr lang="en-GB" dirty="0" smtClean="0"/>
              <a:t>Domestic issues</a:t>
            </a:r>
          </a:p>
          <a:p>
            <a:r>
              <a:rPr lang="en-GB" dirty="0" smtClean="0"/>
              <a:t>Barriers to learning</a:t>
            </a:r>
          </a:p>
          <a:p>
            <a:r>
              <a:rPr lang="en-GB" dirty="0" smtClean="0"/>
              <a:t>Personal and social issues</a:t>
            </a:r>
          </a:p>
          <a:p>
            <a:r>
              <a:rPr lang="en-GB" dirty="0" smtClean="0"/>
              <a:t>Generic variables</a:t>
            </a:r>
          </a:p>
          <a:p>
            <a:r>
              <a:rPr lang="en-GB" dirty="0" smtClean="0"/>
              <a:t>Physical environment</a:t>
            </a:r>
          </a:p>
          <a:p>
            <a:r>
              <a:rPr lang="en-GB" dirty="0" smtClean="0"/>
              <a:t>Curriculum issues.</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9992" y="3140968"/>
            <a:ext cx="3810000" cy="2381250"/>
          </a:xfrm>
          <a:prstGeom prst="rect">
            <a:avLst/>
          </a:prstGeom>
        </p:spPr>
      </p:pic>
    </p:spTree>
    <p:extLst>
      <p:ext uri="{BB962C8B-B14F-4D97-AF65-F5344CB8AC3E}">
        <p14:creationId xmlns:p14="http://schemas.microsoft.com/office/powerpoint/2010/main" val="28208566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Physical environment</a:t>
            </a:r>
            <a:endParaRPr lang="en-GB" dirty="0"/>
          </a:p>
        </p:txBody>
      </p:sp>
      <p:sp>
        <p:nvSpPr>
          <p:cNvPr id="3" name="Content Placeholder 2"/>
          <p:cNvSpPr>
            <a:spLocks noGrp="1"/>
          </p:cNvSpPr>
          <p:nvPr>
            <p:ph idx="1"/>
          </p:nvPr>
        </p:nvSpPr>
        <p:spPr>
          <a:xfrm>
            <a:off x="457200" y="1600200"/>
            <a:ext cx="8229600" cy="4925144"/>
          </a:xfrm>
        </p:spPr>
        <p:txBody>
          <a:bodyPr>
            <a:normAutofit lnSpcReduction="10000"/>
          </a:bodyPr>
          <a:lstStyle/>
          <a:p>
            <a:pPr marL="0" indent="0">
              <a:buNone/>
            </a:pPr>
            <a:r>
              <a:rPr lang="en-GB" b="1" dirty="0" smtClean="0"/>
              <a:t>These may include:</a:t>
            </a:r>
          </a:p>
          <a:p>
            <a:r>
              <a:rPr lang="en-GB" dirty="0" smtClean="0"/>
              <a:t>Temperature</a:t>
            </a:r>
          </a:p>
          <a:p>
            <a:r>
              <a:rPr lang="en-GB" dirty="0" smtClean="0"/>
              <a:t>Comfort</a:t>
            </a:r>
          </a:p>
          <a:p>
            <a:r>
              <a:rPr lang="en-GB" dirty="0" smtClean="0"/>
              <a:t>Ventilation</a:t>
            </a:r>
          </a:p>
          <a:p>
            <a:r>
              <a:rPr lang="en-GB" dirty="0" smtClean="0"/>
              <a:t>Views</a:t>
            </a:r>
          </a:p>
          <a:p>
            <a:r>
              <a:rPr lang="en-GB" dirty="0" smtClean="0"/>
              <a:t>Aroma</a:t>
            </a:r>
          </a:p>
          <a:p>
            <a:r>
              <a:rPr lang="en-GB" dirty="0" smtClean="0"/>
              <a:t>Colour scheme</a:t>
            </a:r>
          </a:p>
          <a:p>
            <a:r>
              <a:rPr lang="en-GB" dirty="0" smtClean="0"/>
              <a:t>Size of room/space</a:t>
            </a:r>
          </a:p>
          <a:p>
            <a:r>
              <a:rPr lang="en-GB" dirty="0" smtClean="0"/>
              <a:t>Location</a:t>
            </a:r>
          </a:p>
          <a:p>
            <a:r>
              <a:rPr lang="en-GB" dirty="0" smtClean="0"/>
              <a:t>Outdoor space.</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2677423"/>
            <a:ext cx="3148921" cy="31489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86116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Gather and document information about children</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1.4 </a:t>
            </a:r>
            <a:r>
              <a:rPr lang="en-AU" sz="2800" dirty="0"/>
              <a:t>Include the voices of educators, children, peers, families and other professionals where appropriate</a:t>
            </a:r>
            <a:r>
              <a:rPr lang="en-AU" sz="2800" b="1" dirty="0" smtClean="0">
                <a:latin typeface="+mj-lt"/>
              </a:rPr>
              <a:t>  </a:t>
            </a:r>
            <a:endParaRPr lang="en-AU" sz="2800" dirty="0">
              <a:latin typeface="+mj-l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Educators</a:t>
            </a:r>
            <a:endParaRPr lang="en-GB" dirty="0"/>
          </a:p>
        </p:txBody>
      </p:sp>
      <p:sp>
        <p:nvSpPr>
          <p:cNvPr id="3" name="Content Placeholder 2"/>
          <p:cNvSpPr>
            <a:spLocks noGrp="1"/>
          </p:cNvSpPr>
          <p:nvPr>
            <p:ph idx="1"/>
          </p:nvPr>
        </p:nvSpPr>
        <p:spPr>
          <a:xfrm>
            <a:off x="457200" y="1600200"/>
            <a:ext cx="8229600" cy="5069160"/>
          </a:xfrm>
        </p:spPr>
        <p:txBody>
          <a:bodyPr>
            <a:normAutofit/>
          </a:bodyPr>
          <a:lstStyle/>
          <a:p>
            <a:pPr marL="0" lvl="0" indent="0">
              <a:buNone/>
            </a:pPr>
            <a:r>
              <a:rPr lang="en-AU" b="1" dirty="0" smtClean="0"/>
              <a:t>Educators will understand the following about learning:</a:t>
            </a:r>
          </a:p>
          <a:p>
            <a:pPr lvl="0"/>
            <a:r>
              <a:rPr lang="en-AU" dirty="0" smtClean="0"/>
              <a:t>Physical </a:t>
            </a:r>
            <a:r>
              <a:rPr lang="en-AU" dirty="0"/>
              <a:t>development  and wellbeing</a:t>
            </a:r>
            <a:endParaRPr lang="en-GB" dirty="0"/>
          </a:p>
          <a:p>
            <a:pPr lvl="0"/>
            <a:r>
              <a:rPr lang="en-AU" dirty="0"/>
              <a:t>Cognitive development </a:t>
            </a:r>
            <a:endParaRPr lang="en-GB" dirty="0"/>
          </a:p>
          <a:p>
            <a:pPr lvl="0"/>
            <a:r>
              <a:rPr lang="en-AU" dirty="0"/>
              <a:t>Social awareness and interacting with others</a:t>
            </a:r>
            <a:endParaRPr lang="en-GB" dirty="0"/>
          </a:p>
          <a:p>
            <a:pPr lvl="0"/>
            <a:r>
              <a:rPr lang="en-AU" dirty="0"/>
              <a:t>Emotional intelligence </a:t>
            </a:r>
            <a:endParaRPr lang="en-GB" dirty="0"/>
          </a:p>
          <a:p>
            <a:pPr lvl="0"/>
            <a:r>
              <a:rPr lang="en-AU" dirty="0" smtClean="0"/>
              <a:t>Behaviour </a:t>
            </a:r>
            <a:r>
              <a:rPr lang="en-AU" dirty="0"/>
              <a:t>for learning </a:t>
            </a:r>
            <a:endParaRPr lang="en-AU" dirty="0" smtClean="0"/>
          </a:p>
          <a:p>
            <a:pPr lvl="0"/>
            <a:r>
              <a:rPr lang="en-AU" dirty="0" smtClean="0"/>
              <a:t>Attitude </a:t>
            </a:r>
            <a:r>
              <a:rPr lang="en-AU" dirty="0"/>
              <a:t>towards learning</a:t>
            </a:r>
            <a:endParaRPr lang="en-GB" dirty="0"/>
          </a:p>
          <a:p>
            <a:r>
              <a:rPr lang="en-AU" dirty="0"/>
              <a:t>Interests and talents.</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8104" y="4005064"/>
            <a:ext cx="3023688" cy="2653286"/>
          </a:xfrm>
          <a:prstGeom prst="rect">
            <a:avLst/>
          </a:prstGeom>
        </p:spPr>
      </p:pic>
    </p:spTree>
    <p:extLst>
      <p:ext uri="{BB962C8B-B14F-4D97-AF65-F5344CB8AC3E}">
        <p14:creationId xmlns:p14="http://schemas.microsoft.com/office/powerpoint/2010/main" val="1488504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Children – Standard 5 of NQS</a:t>
            </a:r>
            <a:endParaRPr lang="en-GB" dirty="0"/>
          </a:p>
        </p:txBody>
      </p:sp>
      <p:sp>
        <p:nvSpPr>
          <p:cNvPr id="3" name="Content Placeholder 2"/>
          <p:cNvSpPr>
            <a:spLocks noGrp="1"/>
          </p:cNvSpPr>
          <p:nvPr>
            <p:ph idx="1"/>
          </p:nvPr>
        </p:nvSpPr>
        <p:spPr>
          <a:xfrm>
            <a:off x="457200" y="1600200"/>
            <a:ext cx="8229600" cy="5069160"/>
          </a:xfrm>
        </p:spPr>
        <p:txBody>
          <a:bodyPr>
            <a:normAutofit/>
          </a:bodyPr>
          <a:lstStyle/>
          <a:p>
            <a:pPr marL="0" lvl="0" indent="0">
              <a:buNone/>
            </a:pPr>
            <a:r>
              <a:rPr lang="en-AU" b="1" dirty="0" smtClean="0"/>
              <a:t>The standard states that:</a:t>
            </a:r>
          </a:p>
          <a:p>
            <a:pPr lvl="0"/>
            <a:r>
              <a:rPr lang="en-GB" dirty="0"/>
              <a:t>Responsive and meaningful interactions build trusting relationships which engage and support each child to feel secure, confident and </a:t>
            </a:r>
            <a:r>
              <a:rPr lang="en-GB" dirty="0" smtClean="0"/>
              <a:t>included</a:t>
            </a:r>
          </a:p>
          <a:p>
            <a:pPr lvl="0"/>
            <a:r>
              <a:rPr lang="en-GB" dirty="0" smtClean="0"/>
              <a:t>The </a:t>
            </a:r>
            <a:r>
              <a:rPr lang="en-GB" dirty="0"/>
              <a:t>dignity and rights of every child are maintained</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97799" y="4005065"/>
            <a:ext cx="2362527" cy="2839576"/>
          </a:xfrm>
          <a:prstGeom prst="rect">
            <a:avLst/>
          </a:prstGeom>
        </p:spPr>
      </p:pic>
    </p:spTree>
    <p:extLst>
      <p:ext uri="{BB962C8B-B14F-4D97-AF65-F5344CB8AC3E}">
        <p14:creationId xmlns:p14="http://schemas.microsoft.com/office/powerpoint/2010/main" val="14294030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Families – Standard 6 of NQS</a:t>
            </a:r>
            <a:endParaRPr lang="en-GB" dirty="0"/>
          </a:p>
        </p:txBody>
      </p:sp>
      <p:sp>
        <p:nvSpPr>
          <p:cNvPr id="3" name="Content Placeholder 2"/>
          <p:cNvSpPr>
            <a:spLocks noGrp="1"/>
          </p:cNvSpPr>
          <p:nvPr>
            <p:ph idx="1"/>
          </p:nvPr>
        </p:nvSpPr>
        <p:spPr/>
        <p:txBody>
          <a:bodyPr/>
          <a:lstStyle/>
          <a:p>
            <a:pPr marL="0" lvl="0" indent="0">
              <a:buNone/>
            </a:pPr>
            <a:r>
              <a:rPr lang="en-AU" b="1" dirty="0" smtClean="0"/>
              <a:t>This standard states that:</a:t>
            </a:r>
          </a:p>
          <a:p>
            <a:pPr lvl="0"/>
            <a:r>
              <a:rPr lang="en-GB" dirty="0"/>
              <a:t>Children are supported to collaborate, learn from and help each </a:t>
            </a:r>
            <a:r>
              <a:rPr lang="en-GB" dirty="0" smtClean="0"/>
              <a:t>other</a:t>
            </a:r>
          </a:p>
          <a:p>
            <a:pPr lvl="0"/>
            <a:r>
              <a:rPr lang="en-GB" dirty="0"/>
              <a:t>Each child is supported to regulate their own behaviour, respond appropriately to the behaviour of others and communicate effectively to resolve conflicts.</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33751" y="4365104"/>
            <a:ext cx="2167898" cy="2477598"/>
          </a:xfrm>
          <a:prstGeom prst="rect">
            <a:avLst/>
          </a:prstGeom>
        </p:spPr>
      </p:pic>
    </p:spTree>
    <p:extLst>
      <p:ext uri="{BB962C8B-B14F-4D97-AF65-F5344CB8AC3E}">
        <p14:creationId xmlns:p14="http://schemas.microsoft.com/office/powerpoint/2010/main" val="9379207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Other professionals – Standard 6.3 of NQS</a:t>
            </a:r>
            <a:endParaRPr lang="en-GB" dirty="0"/>
          </a:p>
        </p:txBody>
      </p:sp>
      <p:sp>
        <p:nvSpPr>
          <p:cNvPr id="3" name="Content Placeholder 2"/>
          <p:cNvSpPr>
            <a:spLocks noGrp="1"/>
          </p:cNvSpPr>
          <p:nvPr>
            <p:ph idx="1"/>
          </p:nvPr>
        </p:nvSpPr>
        <p:spPr>
          <a:xfrm>
            <a:off x="457200" y="1600200"/>
            <a:ext cx="8229600" cy="5141168"/>
          </a:xfrm>
        </p:spPr>
        <p:txBody>
          <a:bodyPr>
            <a:normAutofit/>
          </a:bodyPr>
          <a:lstStyle/>
          <a:p>
            <a:pPr marL="0" lvl="0" indent="0">
              <a:buNone/>
            </a:pPr>
            <a:r>
              <a:rPr lang="en-GB" b="1" dirty="0"/>
              <a:t>Other professionals may include:</a:t>
            </a:r>
          </a:p>
          <a:p>
            <a:pPr lvl="0"/>
            <a:r>
              <a:rPr lang="en-GB" dirty="0" smtClean="0"/>
              <a:t>Health</a:t>
            </a:r>
          </a:p>
          <a:p>
            <a:pPr lvl="0"/>
            <a:r>
              <a:rPr lang="en-GB" dirty="0" smtClean="0"/>
              <a:t>Social services</a:t>
            </a:r>
          </a:p>
          <a:p>
            <a:pPr lvl="0"/>
            <a:r>
              <a:rPr lang="en-GB" dirty="0" smtClean="0"/>
              <a:t>Law enforcement/prevention</a:t>
            </a:r>
          </a:p>
          <a:p>
            <a:pPr lvl="0"/>
            <a:r>
              <a:rPr lang="en-GB" dirty="0" smtClean="0"/>
              <a:t>Housing</a:t>
            </a:r>
          </a:p>
          <a:p>
            <a:r>
              <a:rPr lang="en-GB" dirty="0" smtClean="0"/>
              <a:t>Recreational clubs.</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8104" y="2996952"/>
            <a:ext cx="3324586" cy="2909013"/>
          </a:xfrm>
          <a:prstGeom prst="rect">
            <a:avLst/>
          </a:prstGeom>
        </p:spPr>
      </p:pic>
    </p:spTree>
    <p:extLst>
      <p:ext uri="{BB962C8B-B14F-4D97-AF65-F5344CB8AC3E}">
        <p14:creationId xmlns:p14="http://schemas.microsoft.com/office/powerpoint/2010/main" val="36361205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1C</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Gather and document information about children</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1.5 </a:t>
            </a:r>
            <a:r>
              <a:rPr lang="en-AU" sz="2800" dirty="0"/>
              <a:t>Demonstrate inclusive assessment practices</a:t>
            </a:r>
            <a:r>
              <a:rPr lang="en-AU" sz="2800" b="1" dirty="0" smtClean="0">
                <a:latin typeface="+mj-lt"/>
              </a:rPr>
              <a:t> </a:t>
            </a:r>
            <a:endParaRPr lang="en-AU" sz="2800" dirty="0">
              <a:latin typeface="+mj-l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Disability</a:t>
            </a:r>
            <a:endParaRPr lang="en-GB" dirty="0"/>
          </a:p>
        </p:txBody>
      </p:sp>
      <p:sp>
        <p:nvSpPr>
          <p:cNvPr id="3" name="Content Placeholder 2"/>
          <p:cNvSpPr>
            <a:spLocks noGrp="1"/>
          </p:cNvSpPr>
          <p:nvPr>
            <p:ph idx="1"/>
          </p:nvPr>
        </p:nvSpPr>
        <p:spPr>
          <a:xfrm>
            <a:off x="457200" y="1600200"/>
            <a:ext cx="8229600" cy="4925144"/>
          </a:xfrm>
        </p:spPr>
        <p:txBody>
          <a:bodyPr>
            <a:normAutofit lnSpcReduction="10000"/>
          </a:bodyPr>
          <a:lstStyle/>
          <a:p>
            <a:pPr marL="0" lvl="0" indent="0">
              <a:buNone/>
            </a:pPr>
            <a:r>
              <a:rPr lang="en-AU" b="1" dirty="0" smtClean="0"/>
              <a:t>Disabilities may include:</a:t>
            </a:r>
          </a:p>
          <a:p>
            <a:pPr lvl="0"/>
            <a:r>
              <a:rPr lang="en-AU" dirty="0" smtClean="0"/>
              <a:t>Physical </a:t>
            </a:r>
            <a:endParaRPr lang="en-GB" dirty="0"/>
          </a:p>
          <a:p>
            <a:pPr lvl="0"/>
            <a:r>
              <a:rPr lang="en-AU" dirty="0"/>
              <a:t>Intellectual </a:t>
            </a:r>
            <a:endParaRPr lang="en-GB" dirty="0"/>
          </a:p>
          <a:p>
            <a:pPr lvl="0"/>
            <a:r>
              <a:rPr lang="en-AU" dirty="0"/>
              <a:t>Psychiatric </a:t>
            </a:r>
            <a:endParaRPr lang="en-GB" dirty="0"/>
          </a:p>
          <a:p>
            <a:pPr lvl="0"/>
            <a:r>
              <a:rPr lang="en-AU" dirty="0"/>
              <a:t>Sensory </a:t>
            </a:r>
            <a:endParaRPr lang="en-GB" dirty="0"/>
          </a:p>
          <a:p>
            <a:pPr lvl="0"/>
            <a:r>
              <a:rPr lang="en-AU" dirty="0"/>
              <a:t>Neurological</a:t>
            </a:r>
            <a:endParaRPr lang="en-GB" dirty="0"/>
          </a:p>
          <a:p>
            <a:pPr lvl="0"/>
            <a:r>
              <a:rPr lang="en-AU" dirty="0"/>
              <a:t>Learning disabilities </a:t>
            </a:r>
            <a:endParaRPr lang="en-GB" dirty="0"/>
          </a:p>
          <a:p>
            <a:pPr lvl="0"/>
            <a:r>
              <a:rPr lang="en-AU" dirty="0"/>
              <a:t>Physical disfigurement</a:t>
            </a:r>
            <a:endParaRPr lang="en-GB" dirty="0"/>
          </a:p>
          <a:p>
            <a:r>
              <a:rPr lang="en-AU" dirty="0"/>
              <a:t>The presence in the body </a:t>
            </a:r>
            <a:r>
              <a:rPr lang="en-AU" dirty="0" smtClean="0"/>
              <a:t/>
            </a:r>
            <a:br>
              <a:rPr lang="en-AU" dirty="0" smtClean="0"/>
            </a:br>
            <a:r>
              <a:rPr lang="en-AU" dirty="0" smtClean="0"/>
              <a:t>of </a:t>
            </a:r>
            <a:r>
              <a:rPr lang="en-AU" dirty="0"/>
              <a:t>disease-causing </a:t>
            </a:r>
            <a:r>
              <a:rPr lang="en-AU" dirty="0" smtClean="0"/>
              <a:t>organisms.</a:t>
            </a:r>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2204864"/>
            <a:ext cx="4129276" cy="2656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87872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Inclusive assessment practices</a:t>
            </a:r>
            <a:endParaRPr lang="en-GB" dirty="0"/>
          </a:p>
        </p:txBody>
      </p:sp>
      <p:sp>
        <p:nvSpPr>
          <p:cNvPr id="3" name="Content Placeholder 2"/>
          <p:cNvSpPr>
            <a:spLocks noGrp="1"/>
          </p:cNvSpPr>
          <p:nvPr>
            <p:ph idx="1"/>
          </p:nvPr>
        </p:nvSpPr>
        <p:spPr/>
        <p:txBody>
          <a:bodyPr/>
          <a:lstStyle/>
          <a:p>
            <a:pPr marL="0" indent="0">
              <a:buNone/>
            </a:pPr>
            <a:r>
              <a:rPr lang="en-GB" b="1" dirty="0" smtClean="0"/>
              <a:t>These may include:</a:t>
            </a:r>
          </a:p>
          <a:p>
            <a:r>
              <a:rPr lang="en-GB" dirty="0" smtClean="0"/>
              <a:t>Variety of different forms of assessment</a:t>
            </a:r>
          </a:p>
          <a:p>
            <a:r>
              <a:rPr lang="en-GB" dirty="0" smtClean="0"/>
              <a:t>Timing</a:t>
            </a:r>
          </a:p>
          <a:p>
            <a:r>
              <a:rPr lang="en-GB" dirty="0" smtClean="0"/>
              <a:t>Preparation for assessment</a:t>
            </a:r>
          </a:p>
          <a:p>
            <a:r>
              <a:rPr lang="en-GB" dirty="0" smtClean="0"/>
              <a:t>Reasonable adjustments</a:t>
            </a:r>
          </a:p>
          <a:p>
            <a:r>
              <a:rPr lang="en-GB" dirty="0" smtClean="0"/>
              <a:t>Appropriate assessment</a:t>
            </a:r>
          </a:p>
          <a:p>
            <a:r>
              <a:rPr lang="en-GB" dirty="0" smtClean="0"/>
              <a:t>Marking.</a:t>
            </a:r>
            <a:endParaRPr lang="en-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564904"/>
            <a:ext cx="2319099" cy="3589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57795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Monitor children’s learning and development</a:t>
            </a:r>
            <a:endParaRPr lang="en-GB" dirty="0"/>
          </a:p>
        </p:txBody>
      </p:sp>
      <p:sp>
        <p:nvSpPr>
          <p:cNvPr id="6" name="TextBox 5"/>
          <p:cNvSpPr txBox="1"/>
          <p:nvPr/>
        </p:nvSpPr>
        <p:spPr>
          <a:xfrm>
            <a:off x="4809912" y="2204864"/>
            <a:ext cx="4032448" cy="3539430"/>
          </a:xfrm>
          <a:prstGeom prst="rect">
            <a:avLst/>
          </a:prstGeom>
          <a:noFill/>
        </p:spPr>
        <p:txBody>
          <a:bodyPr wrap="square" rtlCol="0">
            <a:spAutoFit/>
          </a:bodyPr>
          <a:lstStyle/>
          <a:p>
            <a:r>
              <a:rPr lang="en-AU" sz="2800" b="1" dirty="0" smtClean="0">
                <a:latin typeface="+mj-lt"/>
              </a:rPr>
              <a:t>2.1 </a:t>
            </a:r>
            <a:r>
              <a:rPr lang="en-AU" sz="2800" dirty="0"/>
              <a:t>Use information and observations to analyse and monitor children’s strengths, interests, relationships and learning in conjunction with the approved framework’s learning outcomes</a:t>
            </a:r>
            <a:r>
              <a:rPr lang="en-AU" sz="2800" b="1" dirty="0" smtClean="0">
                <a:latin typeface="+mj-lt"/>
              </a:rPr>
              <a:t> </a:t>
            </a:r>
            <a:endParaRPr lang="en-AU" sz="2800" dirty="0">
              <a:latin typeface="+mj-l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Monitor children’s learning and development</a:t>
            </a:r>
            <a:endParaRPr lang="en-GB" dirty="0"/>
          </a:p>
        </p:txBody>
      </p:sp>
      <p:sp>
        <p:nvSpPr>
          <p:cNvPr id="6" name="TextBox 5"/>
          <p:cNvSpPr txBox="1"/>
          <p:nvPr/>
        </p:nvSpPr>
        <p:spPr>
          <a:xfrm>
            <a:off x="4809912" y="2204864"/>
            <a:ext cx="4032448" cy="2246769"/>
          </a:xfrm>
          <a:prstGeom prst="rect">
            <a:avLst/>
          </a:prstGeom>
          <a:noFill/>
        </p:spPr>
        <p:txBody>
          <a:bodyPr wrap="square" rtlCol="0">
            <a:spAutoFit/>
          </a:bodyPr>
          <a:lstStyle/>
          <a:p>
            <a:r>
              <a:rPr lang="en-AU" sz="2800" b="1" dirty="0"/>
              <a:t>2.2 </a:t>
            </a:r>
            <a:r>
              <a:rPr lang="en-AU" sz="2800" dirty="0"/>
              <a:t>Identify children who may need additional support in order to achieve particular learning outcomes</a:t>
            </a:r>
            <a:r>
              <a:rPr lang="en-AU" sz="2800" b="1" dirty="0"/>
              <a:t> </a:t>
            </a:r>
            <a:endParaRPr lang="en-AU" sz="2800" dirty="0"/>
          </a:p>
        </p:txBody>
      </p:sp>
    </p:spTree>
    <p:extLst>
      <p:ext uri="{BB962C8B-B14F-4D97-AF65-F5344CB8AC3E}">
        <p14:creationId xmlns:p14="http://schemas.microsoft.com/office/powerpoint/2010/main" val="16819066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Approved framework’s learning outcomes</a:t>
            </a:r>
            <a:endParaRPr lang="en-GB" dirty="0"/>
          </a:p>
        </p:txBody>
      </p:sp>
      <p:sp>
        <p:nvSpPr>
          <p:cNvPr id="3" name="Content Placeholder 2"/>
          <p:cNvSpPr>
            <a:spLocks noGrp="1"/>
          </p:cNvSpPr>
          <p:nvPr>
            <p:ph idx="1"/>
          </p:nvPr>
        </p:nvSpPr>
        <p:spPr/>
        <p:txBody>
          <a:bodyPr/>
          <a:lstStyle/>
          <a:p>
            <a:pPr marL="0" lvl="0" indent="0">
              <a:buNone/>
            </a:pPr>
            <a:r>
              <a:rPr lang="en-AU" b="1" dirty="0" smtClean="0"/>
              <a:t>These include:</a:t>
            </a:r>
          </a:p>
          <a:p>
            <a:pPr lvl="0"/>
            <a:r>
              <a:rPr lang="en-AU" dirty="0" smtClean="0"/>
              <a:t>Children </a:t>
            </a:r>
            <a:r>
              <a:rPr lang="en-AU" dirty="0"/>
              <a:t>have a strong sense of identity</a:t>
            </a:r>
            <a:endParaRPr lang="en-GB" dirty="0"/>
          </a:p>
          <a:p>
            <a:pPr lvl="0"/>
            <a:r>
              <a:rPr lang="en-AU" dirty="0"/>
              <a:t>Children are connected with and contribute to their world</a:t>
            </a:r>
            <a:endParaRPr lang="en-GB" dirty="0"/>
          </a:p>
          <a:p>
            <a:pPr lvl="0"/>
            <a:r>
              <a:rPr lang="en-AU" dirty="0"/>
              <a:t>Children have a strong sense of wellbeing</a:t>
            </a:r>
            <a:endParaRPr lang="en-GB" dirty="0"/>
          </a:p>
          <a:p>
            <a:pPr lvl="0"/>
            <a:r>
              <a:rPr lang="en-AU" dirty="0"/>
              <a:t>Children are confident and </a:t>
            </a:r>
            <a:r>
              <a:rPr lang="en-AU" dirty="0" smtClean="0"/>
              <a:t/>
            </a:r>
            <a:br>
              <a:rPr lang="en-AU" dirty="0" smtClean="0"/>
            </a:br>
            <a:r>
              <a:rPr lang="en-AU" dirty="0" smtClean="0"/>
              <a:t>involved </a:t>
            </a:r>
            <a:r>
              <a:rPr lang="en-AU" dirty="0"/>
              <a:t>learners </a:t>
            </a:r>
            <a:endParaRPr lang="en-GB" dirty="0"/>
          </a:p>
          <a:p>
            <a:pPr lvl="0"/>
            <a:r>
              <a:rPr lang="en-AU" dirty="0"/>
              <a:t>Children are effective </a:t>
            </a:r>
            <a:r>
              <a:rPr lang="en-AU" dirty="0" smtClean="0"/>
              <a:t/>
            </a:r>
            <a:br>
              <a:rPr lang="en-AU" dirty="0" smtClean="0"/>
            </a:br>
            <a:r>
              <a:rPr lang="en-AU" dirty="0" smtClean="0"/>
              <a:t>communicators</a:t>
            </a:r>
            <a:r>
              <a:rPr lang="en-AU" dirty="0"/>
              <a:t>.</a:t>
            </a:r>
            <a:endParaRPr lang="en-GB" dirty="0"/>
          </a:p>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1032" y="3933056"/>
            <a:ext cx="2663825" cy="2779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25057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Analysis of child in conjunction with the learning outcomes</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700524674"/>
              </p:ext>
            </p:extLst>
          </p:nvPr>
        </p:nvGraphicFramePr>
        <p:xfrm>
          <a:off x="611560" y="2348880"/>
          <a:ext cx="8229600" cy="3787271"/>
        </p:xfrm>
        <a:graphic>
          <a:graphicData uri="http://schemas.openxmlformats.org/drawingml/2006/table">
            <a:tbl>
              <a:tblPr firstRow="1" bandRow="1">
                <a:tableStyleId>{21E4AEA4-8DFA-4A89-87EB-49C32662AFE0}</a:tableStyleId>
              </a:tblPr>
              <a:tblGrid>
                <a:gridCol w="1450504"/>
                <a:gridCol w="4608512"/>
                <a:gridCol w="1080120"/>
                <a:gridCol w="1090464"/>
              </a:tblGrid>
              <a:tr h="1135511">
                <a:tc>
                  <a:txBody>
                    <a:bodyPr/>
                    <a:lstStyle/>
                    <a:p>
                      <a:r>
                        <a:rPr lang="en-GB" dirty="0" smtClean="0"/>
                        <a:t>Area of development</a:t>
                      </a:r>
                      <a:endParaRPr lang="en-GB" dirty="0"/>
                    </a:p>
                  </a:txBody>
                  <a:tcPr/>
                </a:tc>
                <a:tc>
                  <a:txBody>
                    <a:bodyPr/>
                    <a:lstStyle/>
                    <a:p>
                      <a:r>
                        <a:rPr lang="en-GB" dirty="0" smtClean="0"/>
                        <a:t>Information</a:t>
                      </a:r>
                      <a:endParaRPr lang="en-GB" dirty="0"/>
                    </a:p>
                  </a:txBody>
                  <a:tcPr/>
                </a:tc>
                <a:tc>
                  <a:txBody>
                    <a:bodyPr/>
                    <a:lstStyle/>
                    <a:p>
                      <a:r>
                        <a:rPr lang="en-GB" dirty="0" smtClean="0"/>
                        <a:t>Learning outcome met</a:t>
                      </a:r>
                      <a:endParaRPr lang="en-GB" dirty="0"/>
                    </a:p>
                  </a:txBody>
                  <a:tcPr/>
                </a:tc>
                <a:tc>
                  <a:txBody>
                    <a:bodyPr/>
                    <a:lstStyle/>
                    <a:p>
                      <a:r>
                        <a:rPr lang="en-GB" dirty="0" smtClean="0"/>
                        <a:t>Learning outcome NOT</a:t>
                      </a:r>
                      <a:r>
                        <a:rPr lang="en-GB" baseline="0" dirty="0" smtClean="0"/>
                        <a:t> met</a:t>
                      </a:r>
                      <a:endParaRPr lang="en-GB" dirty="0"/>
                    </a:p>
                  </a:txBody>
                  <a:tcPr/>
                </a:tc>
              </a:tr>
              <a:tr h="1816817">
                <a:tc>
                  <a:txBody>
                    <a:bodyPr/>
                    <a:lstStyle/>
                    <a:p>
                      <a:r>
                        <a:rPr lang="en-GB" sz="2400" dirty="0" smtClean="0"/>
                        <a:t>Strengths</a:t>
                      </a:r>
                      <a:endParaRPr lang="en-GB" sz="2400" dirty="0"/>
                    </a:p>
                  </a:txBody>
                  <a:tcPr/>
                </a:tc>
                <a:tc>
                  <a:txBody>
                    <a:bodyPr/>
                    <a:lstStyle/>
                    <a:p>
                      <a:r>
                        <a:rPr lang="en-GB" sz="2400" kern="1200" dirty="0" smtClean="0">
                          <a:solidFill>
                            <a:schemeClr val="dk1"/>
                          </a:solidFill>
                          <a:effectLst/>
                          <a:latin typeface="+mn-lt"/>
                          <a:ea typeface="+mn-ea"/>
                          <a:cs typeface="+mn-cs"/>
                        </a:rPr>
                        <a:t>Independent</a:t>
                      </a:r>
                    </a:p>
                    <a:p>
                      <a:r>
                        <a:rPr lang="en-GB" sz="2400" kern="1200" dirty="0" smtClean="0">
                          <a:solidFill>
                            <a:schemeClr val="dk1"/>
                          </a:solidFill>
                          <a:effectLst/>
                          <a:latin typeface="+mn-lt"/>
                          <a:ea typeface="+mn-ea"/>
                          <a:cs typeface="+mn-cs"/>
                        </a:rPr>
                        <a:t>Resilient</a:t>
                      </a:r>
                    </a:p>
                    <a:p>
                      <a:r>
                        <a:rPr lang="en-GB" sz="2400" kern="1200" dirty="0" smtClean="0">
                          <a:solidFill>
                            <a:schemeClr val="dk1"/>
                          </a:solidFill>
                          <a:effectLst/>
                          <a:latin typeface="+mn-lt"/>
                          <a:ea typeface="+mn-ea"/>
                          <a:cs typeface="+mn-cs"/>
                        </a:rPr>
                        <a:t>Well behaved in school</a:t>
                      </a:r>
                    </a:p>
                    <a:p>
                      <a:r>
                        <a:rPr lang="en-GB" sz="2400" kern="1200" dirty="0" smtClean="0">
                          <a:solidFill>
                            <a:schemeClr val="dk1"/>
                          </a:solidFill>
                          <a:effectLst/>
                          <a:latin typeface="+mn-lt"/>
                          <a:ea typeface="+mn-ea"/>
                          <a:cs typeface="+mn-cs"/>
                        </a:rPr>
                        <a:t>Volunteers to help with menial tasks</a:t>
                      </a:r>
                    </a:p>
                    <a:p>
                      <a:r>
                        <a:rPr lang="en-GB" sz="2400" kern="1200" dirty="0" smtClean="0">
                          <a:solidFill>
                            <a:schemeClr val="dk1"/>
                          </a:solidFill>
                          <a:effectLst/>
                          <a:latin typeface="+mn-lt"/>
                          <a:ea typeface="+mn-ea"/>
                          <a:cs typeface="+mn-cs"/>
                        </a:rPr>
                        <a:t>Good at singing</a:t>
                      </a:r>
                    </a:p>
                    <a:p>
                      <a:endParaRPr lang="en-GB" sz="2400" dirty="0"/>
                    </a:p>
                  </a:txBody>
                  <a:tcPr/>
                </a:tc>
                <a:tc>
                  <a:txBody>
                    <a:bodyPr/>
                    <a:lstStyle/>
                    <a:p>
                      <a:r>
                        <a:rPr lang="en-GB" sz="2400" dirty="0" smtClean="0"/>
                        <a:t>None</a:t>
                      </a:r>
                      <a:endParaRPr lang="en-GB" sz="2400" dirty="0"/>
                    </a:p>
                  </a:txBody>
                  <a:tcPr/>
                </a:tc>
                <a:tc>
                  <a:txBody>
                    <a:bodyPr/>
                    <a:lstStyle/>
                    <a:p>
                      <a:r>
                        <a:rPr lang="en-GB" sz="2400" dirty="0" smtClean="0"/>
                        <a:t>1 to 5</a:t>
                      </a:r>
                      <a:endParaRPr lang="en-GB" sz="2400" dirty="0"/>
                    </a:p>
                  </a:txBody>
                  <a:tcPr/>
                </a:tc>
              </a:tr>
            </a:tbl>
          </a:graphicData>
        </a:graphic>
      </p:graphicFrame>
    </p:spTree>
    <p:extLst>
      <p:ext uri="{BB962C8B-B14F-4D97-AF65-F5344CB8AC3E}">
        <p14:creationId xmlns:p14="http://schemas.microsoft.com/office/powerpoint/2010/main" val="1803577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Analysis of child in conjunction with the learning outcomes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602656603"/>
              </p:ext>
            </p:extLst>
          </p:nvPr>
        </p:nvGraphicFramePr>
        <p:xfrm>
          <a:off x="467544" y="2060848"/>
          <a:ext cx="8229600" cy="3200400"/>
        </p:xfrm>
        <a:graphic>
          <a:graphicData uri="http://schemas.openxmlformats.org/drawingml/2006/table">
            <a:tbl>
              <a:tblPr firstRow="1" bandRow="1">
                <a:tableStyleId>{21E4AEA4-8DFA-4A89-87EB-49C32662AFE0}</a:tableStyleId>
              </a:tblPr>
              <a:tblGrid>
                <a:gridCol w="1450504"/>
                <a:gridCol w="4608512"/>
                <a:gridCol w="1080120"/>
                <a:gridCol w="1090464"/>
              </a:tblGrid>
              <a:tr h="370840">
                <a:tc>
                  <a:txBody>
                    <a:bodyPr/>
                    <a:lstStyle/>
                    <a:p>
                      <a:r>
                        <a:rPr lang="en-GB" dirty="0" smtClean="0"/>
                        <a:t>Area of development</a:t>
                      </a:r>
                      <a:endParaRPr lang="en-GB" dirty="0"/>
                    </a:p>
                  </a:txBody>
                  <a:tcPr/>
                </a:tc>
                <a:tc>
                  <a:txBody>
                    <a:bodyPr/>
                    <a:lstStyle/>
                    <a:p>
                      <a:r>
                        <a:rPr lang="en-GB" dirty="0" smtClean="0"/>
                        <a:t>Information</a:t>
                      </a:r>
                      <a:endParaRPr lang="en-GB" dirty="0"/>
                    </a:p>
                  </a:txBody>
                  <a:tcPr/>
                </a:tc>
                <a:tc>
                  <a:txBody>
                    <a:bodyPr/>
                    <a:lstStyle/>
                    <a:p>
                      <a:r>
                        <a:rPr lang="en-GB" dirty="0" smtClean="0"/>
                        <a:t>Learning outcome met</a:t>
                      </a:r>
                      <a:endParaRPr lang="en-GB" dirty="0"/>
                    </a:p>
                  </a:txBody>
                  <a:tcPr/>
                </a:tc>
                <a:tc>
                  <a:txBody>
                    <a:bodyPr/>
                    <a:lstStyle/>
                    <a:p>
                      <a:r>
                        <a:rPr lang="en-GB" dirty="0" smtClean="0"/>
                        <a:t>Learning outcome NOT</a:t>
                      </a:r>
                      <a:r>
                        <a:rPr lang="en-GB" baseline="0" dirty="0" smtClean="0"/>
                        <a:t> met</a:t>
                      </a:r>
                      <a:endParaRPr lang="en-GB" dirty="0"/>
                    </a:p>
                  </a:txBody>
                  <a:tcPr/>
                </a:tc>
              </a:tr>
              <a:tr h="370840">
                <a:tc>
                  <a:txBody>
                    <a:bodyPr/>
                    <a:lstStyle/>
                    <a:p>
                      <a:r>
                        <a:rPr lang="en-GB" sz="2400" dirty="0" smtClean="0"/>
                        <a:t>Interests</a:t>
                      </a:r>
                      <a:endParaRPr lang="en-GB" sz="2400" dirty="0"/>
                    </a:p>
                  </a:txBody>
                  <a:tcPr/>
                </a:tc>
                <a:tc>
                  <a:txBody>
                    <a:bodyPr/>
                    <a:lstStyle/>
                    <a:p>
                      <a:r>
                        <a:rPr lang="en-GB" sz="2400" kern="1200" dirty="0" smtClean="0">
                          <a:solidFill>
                            <a:schemeClr val="dk1"/>
                          </a:solidFill>
                          <a:effectLst/>
                          <a:latin typeface="+mn-lt"/>
                          <a:ea typeface="+mn-ea"/>
                          <a:cs typeface="+mn-cs"/>
                        </a:rPr>
                        <a:t>Very few. She used to enjoy singing but will no longer sing with others.</a:t>
                      </a:r>
                    </a:p>
                    <a:p>
                      <a:endParaRPr lang="en-GB" sz="2400" kern="1200" dirty="0" smtClean="0">
                        <a:solidFill>
                          <a:schemeClr val="dk1"/>
                        </a:solidFill>
                        <a:effectLst/>
                        <a:latin typeface="+mn-lt"/>
                        <a:ea typeface="+mn-ea"/>
                        <a:cs typeface="+mn-cs"/>
                      </a:endParaRPr>
                    </a:p>
                    <a:p>
                      <a:r>
                        <a:rPr lang="en-GB" sz="2400" kern="1200" dirty="0" smtClean="0">
                          <a:solidFill>
                            <a:schemeClr val="dk1"/>
                          </a:solidFill>
                          <a:effectLst/>
                          <a:latin typeface="+mn-lt"/>
                          <a:ea typeface="+mn-ea"/>
                          <a:cs typeface="+mn-cs"/>
                        </a:rPr>
                        <a:t>Caitlin will not engage in before or after school activities.</a:t>
                      </a:r>
                    </a:p>
                    <a:p>
                      <a:endParaRPr lang="en-GB" sz="2400" dirty="0"/>
                    </a:p>
                  </a:txBody>
                  <a:tcPr/>
                </a:tc>
                <a:tc>
                  <a:txBody>
                    <a:bodyPr/>
                    <a:lstStyle/>
                    <a:p>
                      <a:r>
                        <a:rPr lang="en-GB" sz="2400" dirty="0" smtClean="0"/>
                        <a:t>None</a:t>
                      </a:r>
                      <a:endParaRPr lang="en-GB" sz="2400" dirty="0"/>
                    </a:p>
                  </a:txBody>
                  <a:tcPr/>
                </a:tc>
                <a:tc>
                  <a:txBody>
                    <a:bodyPr/>
                    <a:lstStyle/>
                    <a:p>
                      <a:r>
                        <a:rPr lang="en-GB" sz="2400" dirty="0" smtClean="0"/>
                        <a:t>1 to 5</a:t>
                      </a:r>
                      <a:endParaRPr lang="en-GB" sz="2400" dirty="0"/>
                    </a:p>
                  </a:txBody>
                  <a:tcPr/>
                </a:tc>
              </a:tr>
            </a:tbl>
          </a:graphicData>
        </a:graphic>
      </p:graphicFrame>
    </p:spTree>
    <p:extLst>
      <p:ext uri="{BB962C8B-B14F-4D97-AF65-F5344CB8AC3E}">
        <p14:creationId xmlns:p14="http://schemas.microsoft.com/office/powerpoint/2010/main" val="28644262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Analysis of child in conjunction with the learning outcomes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75919548"/>
              </p:ext>
            </p:extLst>
          </p:nvPr>
        </p:nvGraphicFramePr>
        <p:xfrm>
          <a:off x="467544" y="1844824"/>
          <a:ext cx="8229600" cy="4663440"/>
        </p:xfrm>
        <a:graphic>
          <a:graphicData uri="http://schemas.openxmlformats.org/drawingml/2006/table">
            <a:tbl>
              <a:tblPr firstRow="1" bandRow="1">
                <a:tableStyleId>{21E4AEA4-8DFA-4A89-87EB-49C32662AFE0}</a:tableStyleId>
              </a:tblPr>
              <a:tblGrid>
                <a:gridCol w="1450504"/>
                <a:gridCol w="4608512"/>
                <a:gridCol w="1080120"/>
                <a:gridCol w="1090464"/>
              </a:tblGrid>
              <a:tr h="370840">
                <a:tc>
                  <a:txBody>
                    <a:bodyPr/>
                    <a:lstStyle/>
                    <a:p>
                      <a:r>
                        <a:rPr lang="en-GB" dirty="0" smtClean="0"/>
                        <a:t>Area of development</a:t>
                      </a:r>
                      <a:endParaRPr lang="en-GB" dirty="0"/>
                    </a:p>
                  </a:txBody>
                  <a:tcPr/>
                </a:tc>
                <a:tc>
                  <a:txBody>
                    <a:bodyPr/>
                    <a:lstStyle/>
                    <a:p>
                      <a:r>
                        <a:rPr lang="en-GB" dirty="0" smtClean="0"/>
                        <a:t>Information</a:t>
                      </a:r>
                      <a:endParaRPr lang="en-GB" dirty="0"/>
                    </a:p>
                  </a:txBody>
                  <a:tcPr/>
                </a:tc>
                <a:tc>
                  <a:txBody>
                    <a:bodyPr/>
                    <a:lstStyle/>
                    <a:p>
                      <a:r>
                        <a:rPr lang="en-GB" dirty="0" smtClean="0"/>
                        <a:t>Learning outcome met</a:t>
                      </a:r>
                      <a:endParaRPr lang="en-GB" dirty="0"/>
                    </a:p>
                  </a:txBody>
                  <a:tcPr/>
                </a:tc>
                <a:tc>
                  <a:txBody>
                    <a:bodyPr/>
                    <a:lstStyle/>
                    <a:p>
                      <a:r>
                        <a:rPr lang="en-GB" dirty="0" smtClean="0"/>
                        <a:t>Learning outcome NOT</a:t>
                      </a:r>
                      <a:r>
                        <a:rPr lang="en-GB" baseline="0" dirty="0" smtClean="0"/>
                        <a:t> met</a:t>
                      </a:r>
                      <a:endParaRPr lang="en-GB" dirty="0"/>
                    </a:p>
                  </a:txBody>
                  <a:tcPr/>
                </a:tc>
              </a:tr>
              <a:tr h="370840">
                <a:tc>
                  <a:txBody>
                    <a:bodyPr/>
                    <a:lstStyle/>
                    <a:p>
                      <a:r>
                        <a:rPr lang="en-GB" dirty="0" smtClean="0"/>
                        <a:t>Relationships</a:t>
                      </a:r>
                      <a:endParaRPr lang="en-GB" dirty="0"/>
                    </a:p>
                  </a:txBody>
                  <a:tcPr/>
                </a:tc>
                <a:tc>
                  <a:txBody>
                    <a:bodyPr/>
                    <a:lstStyle/>
                    <a:p>
                      <a:r>
                        <a:rPr lang="en-GB" sz="1600" kern="1200" dirty="0" smtClean="0">
                          <a:solidFill>
                            <a:schemeClr val="dk1"/>
                          </a:solidFill>
                          <a:effectLst/>
                          <a:latin typeface="+mn-lt"/>
                          <a:ea typeface="+mn-ea"/>
                          <a:cs typeface="+mn-cs"/>
                        </a:rPr>
                        <a:t>Unable to develop and maintain relationships with peers due to poor attendance.</a:t>
                      </a:r>
                    </a:p>
                    <a:p>
                      <a:r>
                        <a:rPr lang="en-GB" sz="1600" kern="1200" dirty="0" smtClean="0">
                          <a:solidFill>
                            <a:schemeClr val="dk1"/>
                          </a:solidFill>
                          <a:effectLst/>
                          <a:latin typeface="+mn-lt"/>
                          <a:ea typeface="+mn-ea"/>
                          <a:cs typeface="+mn-cs"/>
                        </a:rPr>
                        <a:t>Peers have negative opinion of her because she is so isolated and withdrawn, and because of her poor attendance.</a:t>
                      </a:r>
                    </a:p>
                    <a:p>
                      <a:r>
                        <a:rPr lang="en-GB" sz="1600" kern="1200" dirty="0" smtClean="0">
                          <a:solidFill>
                            <a:schemeClr val="dk1"/>
                          </a:solidFill>
                          <a:effectLst/>
                          <a:latin typeface="+mn-lt"/>
                          <a:ea typeface="+mn-ea"/>
                          <a:cs typeface="+mn-cs"/>
                        </a:rPr>
                        <a:t>Would rather engage with adults than peers but communication is still a problem.</a:t>
                      </a:r>
                    </a:p>
                    <a:p>
                      <a:r>
                        <a:rPr lang="en-GB" sz="1600" kern="1200" dirty="0" smtClean="0">
                          <a:solidFill>
                            <a:schemeClr val="dk1"/>
                          </a:solidFill>
                          <a:effectLst/>
                          <a:latin typeface="+mn-lt"/>
                          <a:ea typeface="+mn-ea"/>
                          <a:cs typeface="+mn-cs"/>
                        </a:rPr>
                        <a:t>Poor relationship with mother due to resentment that mother is not able to attend parent-teacher conferences and that Caitlin has to complete housework due to her mother’s disability.</a:t>
                      </a:r>
                    </a:p>
                    <a:p>
                      <a:r>
                        <a:rPr lang="en-GB" sz="1600" kern="1200" dirty="0" smtClean="0">
                          <a:solidFill>
                            <a:schemeClr val="dk1"/>
                          </a:solidFill>
                          <a:effectLst/>
                          <a:latin typeface="+mn-lt"/>
                          <a:ea typeface="+mn-ea"/>
                          <a:cs typeface="+mn-cs"/>
                        </a:rPr>
                        <a:t>Dominant over younger sister and takes out her aggression from the emotional upset of the family circumstances on her.</a:t>
                      </a:r>
                    </a:p>
                    <a:p>
                      <a:r>
                        <a:rPr lang="en-GB" sz="1600" kern="1200" dirty="0" smtClean="0">
                          <a:solidFill>
                            <a:schemeClr val="dk1"/>
                          </a:solidFill>
                          <a:effectLst/>
                          <a:latin typeface="+mn-lt"/>
                          <a:ea typeface="+mn-ea"/>
                          <a:cs typeface="+mn-cs"/>
                        </a:rPr>
                        <a:t>Unstable relationship with father</a:t>
                      </a:r>
                      <a:endParaRPr lang="en-GB" sz="1600" dirty="0"/>
                    </a:p>
                  </a:txBody>
                  <a:tcPr/>
                </a:tc>
                <a:tc>
                  <a:txBody>
                    <a:bodyPr/>
                    <a:lstStyle/>
                    <a:p>
                      <a:r>
                        <a:rPr lang="en-GB" dirty="0" smtClean="0"/>
                        <a:t>None</a:t>
                      </a:r>
                      <a:endParaRPr lang="en-GB" dirty="0"/>
                    </a:p>
                  </a:txBody>
                  <a:tcPr/>
                </a:tc>
                <a:tc>
                  <a:txBody>
                    <a:bodyPr/>
                    <a:lstStyle/>
                    <a:p>
                      <a:r>
                        <a:rPr lang="en-GB" dirty="0" smtClean="0"/>
                        <a:t>1 to 5</a:t>
                      </a:r>
                      <a:endParaRPr lang="en-GB" dirty="0"/>
                    </a:p>
                  </a:txBody>
                  <a:tcPr/>
                </a:tc>
              </a:tr>
            </a:tbl>
          </a:graphicData>
        </a:graphic>
      </p:graphicFrame>
    </p:spTree>
    <p:extLst>
      <p:ext uri="{BB962C8B-B14F-4D97-AF65-F5344CB8AC3E}">
        <p14:creationId xmlns:p14="http://schemas.microsoft.com/office/powerpoint/2010/main" val="29141120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Analysis of child in conjunction with the learning outcomes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42409196"/>
              </p:ext>
            </p:extLst>
          </p:nvPr>
        </p:nvGraphicFramePr>
        <p:xfrm>
          <a:off x="467544" y="1772816"/>
          <a:ext cx="8229600" cy="4358640"/>
        </p:xfrm>
        <a:graphic>
          <a:graphicData uri="http://schemas.openxmlformats.org/drawingml/2006/table">
            <a:tbl>
              <a:tblPr firstRow="1" bandRow="1">
                <a:tableStyleId>{21E4AEA4-8DFA-4A89-87EB-49C32662AFE0}</a:tableStyleId>
              </a:tblPr>
              <a:tblGrid>
                <a:gridCol w="1450504"/>
                <a:gridCol w="4608512"/>
                <a:gridCol w="1080120"/>
                <a:gridCol w="1090464"/>
              </a:tblGrid>
              <a:tr h="370840">
                <a:tc>
                  <a:txBody>
                    <a:bodyPr/>
                    <a:lstStyle/>
                    <a:p>
                      <a:r>
                        <a:rPr lang="en-GB" dirty="0" smtClean="0"/>
                        <a:t>Area of development</a:t>
                      </a:r>
                      <a:endParaRPr lang="en-GB" dirty="0"/>
                    </a:p>
                  </a:txBody>
                  <a:tcPr/>
                </a:tc>
                <a:tc>
                  <a:txBody>
                    <a:bodyPr/>
                    <a:lstStyle/>
                    <a:p>
                      <a:r>
                        <a:rPr lang="en-GB" dirty="0" smtClean="0"/>
                        <a:t>Information</a:t>
                      </a:r>
                      <a:endParaRPr lang="en-GB" dirty="0"/>
                    </a:p>
                  </a:txBody>
                  <a:tcPr/>
                </a:tc>
                <a:tc>
                  <a:txBody>
                    <a:bodyPr/>
                    <a:lstStyle/>
                    <a:p>
                      <a:r>
                        <a:rPr lang="en-GB" dirty="0" smtClean="0"/>
                        <a:t>Learning outcome met</a:t>
                      </a:r>
                      <a:endParaRPr lang="en-GB" dirty="0"/>
                    </a:p>
                  </a:txBody>
                  <a:tcPr/>
                </a:tc>
                <a:tc>
                  <a:txBody>
                    <a:bodyPr/>
                    <a:lstStyle/>
                    <a:p>
                      <a:r>
                        <a:rPr lang="en-GB" dirty="0" smtClean="0"/>
                        <a:t>Learning outcome NOT</a:t>
                      </a:r>
                      <a:r>
                        <a:rPr lang="en-GB" baseline="0" dirty="0" smtClean="0"/>
                        <a:t> met</a:t>
                      </a:r>
                      <a:endParaRPr lang="en-GB" dirty="0"/>
                    </a:p>
                  </a:txBody>
                  <a:tcPr/>
                </a:tc>
              </a:tr>
              <a:tr h="370840">
                <a:tc>
                  <a:txBody>
                    <a:bodyPr/>
                    <a:lstStyle/>
                    <a:p>
                      <a:r>
                        <a:rPr lang="en-GB" dirty="0" smtClean="0"/>
                        <a:t>Physical development and wellbeing</a:t>
                      </a:r>
                      <a:endParaRPr lang="en-GB" dirty="0"/>
                    </a:p>
                  </a:txBody>
                  <a:tcPr/>
                </a:tc>
                <a:tc>
                  <a:txBody>
                    <a:bodyPr/>
                    <a:lstStyle/>
                    <a:p>
                      <a:r>
                        <a:rPr lang="en-GB" sz="2000" kern="1200" dirty="0" smtClean="0">
                          <a:solidFill>
                            <a:schemeClr val="dk1"/>
                          </a:solidFill>
                          <a:effectLst/>
                          <a:latin typeface="+mn-lt"/>
                          <a:ea typeface="+mn-ea"/>
                          <a:cs typeface="+mn-cs"/>
                        </a:rPr>
                        <a:t>Caitlin is overweight, which prevents her participating in physical and sporting activities because of her low self-esteem. Her poor diet makes this a vicious circle.</a:t>
                      </a:r>
                    </a:p>
                    <a:p>
                      <a:r>
                        <a:rPr lang="en-GB" sz="2000" kern="1200" dirty="0" smtClean="0">
                          <a:solidFill>
                            <a:schemeClr val="dk1"/>
                          </a:solidFill>
                          <a:effectLst/>
                          <a:latin typeface="+mn-lt"/>
                          <a:ea typeface="+mn-ea"/>
                          <a:cs typeface="+mn-cs"/>
                        </a:rPr>
                        <a:t>Caitlin’s hearing problems are seriously impeding her development in all areas of her life including in the classroom, socially and in terms of communication skills and self-confidence, and are probably related to her stammer and her reluctance to sing.</a:t>
                      </a:r>
                    </a:p>
                    <a:p>
                      <a:endParaRPr lang="en-GB" sz="2000" dirty="0"/>
                    </a:p>
                  </a:txBody>
                  <a:tcPr/>
                </a:tc>
                <a:tc>
                  <a:txBody>
                    <a:bodyPr/>
                    <a:lstStyle/>
                    <a:p>
                      <a:r>
                        <a:rPr lang="en-GB" sz="2000" dirty="0" smtClean="0"/>
                        <a:t>None</a:t>
                      </a:r>
                      <a:endParaRPr lang="en-GB" sz="2000" dirty="0"/>
                    </a:p>
                  </a:txBody>
                  <a:tcPr/>
                </a:tc>
                <a:tc>
                  <a:txBody>
                    <a:bodyPr/>
                    <a:lstStyle/>
                    <a:p>
                      <a:r>
                        <a:rPr lang="en-GB" sz="2000" dirty="0" smtClean="0"/>
                        <a:t>1 to 5</a:t>
                      </a:r>
                      <a:endParaRPr lang="en-GB" sz="2000" dirty="0"/>
                    </a:p>
                  </a:txBody>
                  <a:tcPr/>
                </a:tc>
              </a:tr>
            </a:tbl>
          </a:graphicData>
        </a:graphic>
      </p:graphicFrame>
    </p:spTree>
    <p:extLst>
      <p:ext uri="{BB962C8B-B14F-4D97-AF65-F5344CB8AC3E}">
        <p14:creationId xmlns:p14="http://schemas.microsoft.com/office/powerpoint/2010/main" val="17492382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Analysis of child in conjunction with the learning outcomes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21391978"/>
              </p:ext>
            </p:extLst>
          </p:nvPr>
        </p:nvGraphicFramePr>
        <p:xfrm>
          <a:off x="467544" y="1916832"/>
          <a:ext cx="8229600" cy="4663440"/>
        </p:xfrm>
        <a:graphic>
          <a:graphicData uri="http://schemas.openxmlformats.org/drawingml/2006/table">
            <a:tbl>
              <a:tblPr firstRow="1" bandRow="1">
                <a:tableStyleId>{21E4AEA4-8DFA-4A89-87EB-49C32662AFE0}</a:tableStyleId>
              </a:tblPr>
              <a:tblGrid>
                <a:gridCol w="1450504"/>
                <a:gridCol w="4608512"/>
                <a:gridCol w="1080120"/>
                <a:gridCol w="1090464"/>
              </a:tblGrid>
              <a:tr h="370840">
                <a:tc>
                  <a:txBody>
                    <a:bodyPr/>
                    <a:lstStyle/>
                    <a:p>
                      <a:r>
                        <a:rPr lang="en-GB" dirty="0" smtClean="0"/>
                        <a:t>Area of development</a:t>
                      </a:r>
                      <a:endParaRPr lang="en-GB" dirty="0"/>
                    </a:p>
                  </a:txBody>
                  <a:tcPr/>
                </a:tc>
                <a:tc>
                  <a:txBody>
                    <a:bodyPr/>
                    <a:lstStyle/>
                    <a:p>
                      <a:r>
                        <a:rPr lang="en-GB" dirty="0" smtClean="0"/>
                        <a:t>Information</a:t>
                      </a:r>
                      <a:endParaRPr lang="en-GB" dirty="0"/>
                    </a:p>
                  </a:txBody>
                  <a:tcPr/>
                </a:tc>
                <a:tc>
                  <a:txBody>
                    <a:bodyPr/>
                    <a:lstStyle/>
                    <a:p>
                      <a:r>
                        <a:rPr lang="en-GB" dirty="0" smtClean="0"/>
                        <a:t>Learning outcome met</a:t>
                      </a:r>
                      <a:endParaRPr lang="en-GB" dirty="0"/>
                    </a:p>
                  </a:txBody>
                  <a:tcPr/>
                </a:tc>
                <a:tc>
                  <a:txBody>
                    <a:bodyPr/>
                    <a:lstStyle/>
                    <a:p>
                      <a:r>
                        <a:rPr lang="en-GB" dirty="0" smtClean="0"/>
                        <a:t>Learning outcome NOT</a:t>
                      </a:r>
                      <a:r>
                        <a:rPr lang="en-GB" baseline="0" dirty="0" smtClean="0"/>
                        <a:t> met</a:t>
                      </a:r>
                      <a:endParaRPr lang="en-GB" dirty="0"/>
                    </a:p>
                  </a:txBody>
                  <a:tcPr/>
                </a:tc>
              </a:tr>
              <a:tr h="370840">
                <a:tc>
                  <a:txBody>
                    <a:bodyPr/>
                    <a:lstStyle/>
                    <a:p>
                      <a:r>
                        <a:rPr lang="en-GB" dirty="0" smtClean="0"/>
                        <a:t>Cognitive development</a:t>
                      </a:r>
                      <a:endParaRPr lang="en-GB" dirty="0"/>
                    </a:p>
                  </a:txBody>
                  <a:tcPr/>
                </a:tc>
                <a:tc>
                  <a:txBody>
                    <a:bodyPr/>
                    <a:lstStyle/>
                    <a:p>
                      <a:r>
                        <a:rPr lang="en-GB" sz="2000" kern="1200" dirty="0" smtClean="0">
                          <a:solidFill>
                            <a:schemeClr val="dk1"/>
                          </a:solidFill>
                          <a:effectLst/>
                          <a:latin typeface="+mn-lt"/>
                          <a:ea typeface="+mn-ea"/>
                          <a:cs typeface="+mn-cs"/>
                        </a:rPr>
                        <a:t>Caitlin’s historical poor attendance has resulted in vast gaps in her fundamental knowledge, along with low literacy and numeracy levels.</a:t>
                      </a:r>
                    </a:p>
                    <a:p>
                      <a:r>
                        <a:rPr lang="en-GB" sz="2000" kern="1200" dirty="0" smtClean="0">
                          <a:solidFill>
                            <a:schemeClr val="dk1"/>
                          </a:solidFill>
                          <a:effectLst/>
                          <a:latin typeface="+mn-lt"/>
                          <a:ea typeface="+mn-ea"/>
                          <a:cs typeface="+mn-cs"/>
                        </a:rPr>
                        <a:t>Her hearing problems compound the lack of cognitive development because she cannot hear what is being taught but, rather than tell an adult, she sits quietly in the classroom; she then cannot complete the tasks set because she doesn’t know what she is supposed to do.</a:t>
                      </a:r>
                    </a:p>
                    <a:p>
                      <a:endParaRPr lang="en-GB" sz="2000" dirty="0"/>
                    </a:p>
                  </a:txBody>
                  <a:tcPr/>
                </a:tc>
                <a:tc>
                  <a:txBody>
                    <a:bodyPr/>
                    <a:lstStyle/>
                    <a:p>
                      <a:r>
                        <a:rPr lang="en-GB" sz="2000" dirty="0" smtClean="0"/>
                        <a:t>None</a:t>
                      </a:r>
                      <a:endParaRPr lang="en-GB" sz="2000" dirty="0"/>
                    </a:p>
                  </a:txBody>
                  <a:tcPr/>
                </a:tc>
                <a:tc>
                  <a:txBody>
                    <a:bodyPr/>
                    <a:lstStyle/>
                    <a:p>
                      <a:r>
                        <a:rPr lang="en-GB" sz="2000" dirty="0" smtClean="0"/>
                        <a:t>1 to 5</a:t>
                      </a:r>
                      <a:endParaRPr lang="en-GB" sz="2000" dirty="0"/>
                    </a:p>
                  </a:txBody>
                  <a:tcPr/>
                </a:tc>
              </a:tr>
            </a:tbl>
          </a:graphicData>
        </a:graphic>
      </p:graphicFrame>
    </p:spTree>
    <p:extLst>
      <p:ext uri="{BB962C8B-B14F-4D97-AF65-F5344CB8AC3E}">
        <p14:creationId xmlns:p14="http://schemas.microsoft.com/office/powerpoint/2010/main" val="15893917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Analysis of child in conjunction with the learning outcomes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38184456"/>
              </p:ext>
            </p:extLst>
          </p:nvPr>
        </p:nvGraphicFramePr>
        <p:xfrm>
          <a:off x="467544" y="1844824"/>
          <a:ext cx="8229600" cy="4358640"/>
        </p:xfrm>
        <a:graphic>
          <a:graphicData uri="http://schemas.openxmlformats.org/drawingml/2006/table">
            <a:tbl>
              <a:tblPr firstRow="1" bandRow="1">
                <a:tableStyleId>{21E4AEA4-8DFA-4A89-87EB-49C32662AFE0}</a:tableStyleId>
              </a:tblPr>
              <a:tblGrid>
                <a:gridCol w="1450504"/>
                <a:gridCol w="4608512"/>
                <a:gridCol w="1080120"/>
                <a:gridCol w="1090464"/>
              </a:tblGrid>
              <a:tr h="370840">
                <a:tc>
                  <a:txBody>
                    <a:bodyPr/>
                    <a:lstStyle/>
                    <a:p>
                      <a:r>
                        <a:rPr lang="en-GB" dirty="0" smtClean="0"/>
                        <a:t>Area of development</a:t>
                      </a:r>
                      <a:endParaRPr lang="en-GB" dirty="0"/>
                    </a:p>
                  </a:txBody>
                  <a:tcPr/>
                </a:tc>
                <a:tc>
                  <a:txBody>
                    <a:bodyPr/>
                    <a:lstStyle/>
                    <a:p>
                      <a:r>
                        <a:rPr lang="en-GB" dirty="0" smtClean="0"/>
                        <a:t>Information</a:t>
                      </a:r>
                      <a:endParaRPr lang="en-GB" dirty="0"/>
                    </a:p>
                  </a:txBody>
                  <a:tcPr/>
                </a:tc>
                <a:tc>
                  <a:txBody>
                    <a:bodyPr/>
                    <a:lstStyle/>
                    <a:p>
                      <a:r>
                        <a:rPr lang="en-GB" dirty="0" smtClean="0"/>
                        <a:t>Learning outcome met</a:t>
                      </a:r>
                      <a:endParaRPr lang="en-GB" dirty="0"/>
                    </a:p>
                  </a:txBody>
                  <a:tcPr/>
                </a:tc>
                <a:tc>
                  <a:txBody>
                    <a:bodyPr/>
                    <a:lstStyle/>
                    <a:p>
                      <a:r>
                        <a:rPr lang="en-GB" dirty="0" smtClean="0"/>
                        <a:t>Learning outcome NOT</a:t>
                      </a:r>
                      <a:r>
                        <a:rPr lang="en-GB" baseline="0" dirty="0" smtClean="0"/>
                        <a:t> met</a:t>
                      </a:r>
                      <a:endParaRPr lang="en-GB" dirty="0"/>
                    </a:p>
                  </a:txBody>
                  <a:tcPr/>
                </a:tc>
              </a:tr>
              <a:tr h="370840">
                <a:tc>
                  <a:txBody>
                    <a:bodyPr/>
                    <a:lstStyle/>
                    <a:p>
                      <a:r>
                        <a:rPr lang="en-GB" dirty="0" smtClean="0"/>
                        <a:t>Emotional</a:t>
                      </a:r>
                      <a:r>
                        <a:rPr lang="en-GB" baseline="0" dirty="0" smtClean="0"/>
                        <a:t> intelligence</a:t>
                      </a:r>
                      <a:endParaRPr lang="en-GB" dirty="0"/>
                    </a:p>
                  </a:txBody>
                  <a:tcPr/>
                </a:tc>
                <a:tc>
                  <a:txBody>
                    <a:bodyPr/>
                    <a:lstStyle/>
                    <a:p>
                      <a:r>
                        <a:rPr lang="en-GB" sz="2000" kern="1200" dirty="0" smtClean="0">
                          <a:solidFill>
                            <a:schemeClr val="dk1"/>
                          </a:solidFill>
                          <a:effectLst/>
                          <a:latin typeface="+mn-lt"/>
                          <a:ea typeface="+mn-ea"/>
                          <a:cs typeface="+mn-cs"/>
                        </a:rPr>
                        <a:t>Caitlin has developed self-awareness to a significant extent and self-management to a certain extent, as she knows and demonstrates the difference between appropriate and inappropriate behaviour because her behaviour is good in school. However, she is argumentative and defiant towards her mother at home and is verbally and physically aggressive towards her younger sister. </a:t>
                      </a:r>
                    </a:p>
                    <a:p>
                      <a:endParaRPr lang="en-GB" sz="2000" dirty="0"/>
                    </a:p>
                  </a:txBody>
                  <a:tcPr/>
                </a:tc>
                <a:tc>
                  <a:txBody>
                    <a:bodyPr/>
                    <a:lstStyle/>
                    <a:p>
                      <a:r>
                        <a:rPr lang="en-GB" sz="2000" dirty="0" smtClean="0"/>
                        <a:t>2 neg</a:t>
                      </a:r>
                      <a:endParaRPr lang="en-GB" sz="2000" dirty="0"/>
                    </a:p>
                  </a:txBody>
                  <a:tcPr/>
                </a:tc>
                <a:tc>
                  <a:txBody>
                    <a:bodyPr/>
                    <a:lstStyle/>
                    <a:p>
                      <a:r>
                        <a:rPr lang="en-GB" sz="2000" dirty="0" smtClean="0"/>
                        <a:t>1 to 5</a:t>
                      </a:r>
                      <a:endParaRPr lang="en-GB" sz="2000" dirty="0"/>
                    </a:p>
                  </a:txBody>
                  <a:tcPr/>
                </a:tc>
              </a:tr>
            </a:tbl>
          </a:graphicData>
        </a:graphic>
      </p:graphicFrame>
    </p:spTree>
    <p:extLst>
      <p:ext uri="{BB962C8B-B14F-4D97-AF65-F5344CB8AC3E}">
        <p14:creationId xmlns:p14="http://schemas.microsoft.com/office/powerpoint/2010/main" val="38571558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Analysis of child in conjunction with the learning outcomes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0240009"/>
              </p:ext>
            </p:extLst>
          </p:nvPr>
        </p:nvGraphicFramePr>
        <p:xfrm>
          <a:off x="467544" y="1700808"/>
          <a:ext cx="8229600" cy="4846320"/>
        </p:xfrm>
        <a:graphic>
          <a:graphicData uri="http://schemas.openxmlformats.org/drawingml/2006/table">
            <a:tbl>
              <a:tblPr firstRow="1" bandRow="1">
                <a:tableStyleId>{21E4AEA4-8DFA-4A89-87EB-49C32662AFE0}</a:tableStyleId>
              </a:tblPr>
              <a:tblGrid>
                <a:gridCol w="1450504"/>
                <a:gridCol w="4536504"/>
                <a:gridCol w="1080120"/>
                <a:gridCol w="1162472"/>
              </a:tblGrid>
              <a:tr h="370840">
                <a:tc>
                  <a:txBody>
                    <a:bodyPr/>
                    <a:lstStyle/>
                    <a:p>
                      <a:r>
                        <a:rPr lang="en-GB" dirty="0" smtClean="0"/>
                        <a:t>Area of development</a:t>
                      </a:r>
                      <a:endParaRPr lang="en-GB" dirty="0"/>
                    </a:p>
                  </a:txBody>
                  <a:tcPr/>
                </a:tc>
                <a:tc>
                  <a:txBody>
                    <a:bodyPr/>
                    <a:lstStyle/>
                    <a:p>
                      <a:r>
                        <a:rPr lang="en-GB" dirty="0" smtClean="0"/>
                        <a:t>Information</a:t>
                      </a:r>
                      <a:endParaRPr lang="en-GB" dirty="0"/>
                    </a:p>
                  </a:txBody>
                  <a:tcPr/>
                </a:tc>
                <a:tc>
                  <a:txBody>
                    <a:bodyPr/>
                    <a:lstStyle/>
                    <a:p>
                      <a:r>
                        <a:rPr lang="en-GB" dirty="0" smtClean="0"/>
                        <a:t>Learning outcome met</a:t>
                      </a:r>
                      <a:endParaRPr lang="en-GB" dirty="0"/>
                    </a:p>
                  </a:txBody>
                  <a:tcPr/>
                </a:tc>
                <a:tc>
                  <a:txBody>
                    <a:bodyPr/>
                    <a:lstStyle/>
                    <a:p>
                      <a:r>
                        <a:rPr lang="en-GB" dirty="0" smtClean="0"/>
                        <a:t>Learning outcome NOT</a:t>
                      </a:r>
                      <a:r>
                        <a:rPr lang="en-GB" baseline="0" dirty="0" smtClean="0"/>
                        <a:t> met</a:t>
                      </a:r>
                      <a:endParaRPr lang="en-GB" dirty="0"/>
                    </a:p>
                  </a:txBody>
                  <a:tcPr/>
                </a:tc>
              </a:tr>
              <a:tr h="370840">
                <a:tc>
                  <a:txBody>
                    <a:bodyPr/>
                    <a:lstStyle/>
                    <a:p>
                      <a:r>
                        <a:rPr lang="en-GB" dirty="0" smtClean="0"/>
                        <a:t>Spiritual, moral and cultural awareness</a:t>
                      </a:r>
                      <a:endParaRPr lang="en-GB" dirty="0"/>
                    </a:p>
                  </a:txBody>
                  <a:tcPr/>
                </a:tc>
                <a:tc>
                  <a:txBody>
                    <a:bodyPr/>
                    <a:lstStyle/>
                    <a:p>
                      <a:r>
                        <a:rPr lang="en-GB" sz="1800" kern="1200" dirty="0" smtClean="0">
                          <a:solidFill>
                            <a:schemeClr val="dk1"/>
                          </a:solidFill>
                          <a:effectLst/>
                          <a:latin typeface="+mn-lt"/>
                          <a:ea typeface="+mn-ea"/>
                          <a:cs typeface="+mn-cs"/>
                        </a:rPr>
                        <a:t>Caitlin lives in a bubble , where domestic violence has been accepted, and she is now exhibiting similar behaviours towards her younger sister.</a:t>
                      </a:r>
                    </a:p>
                    <a:p>
                      <a:r>
                        <a:rPr lang="en-GB" sz="1800" kern="1200" dirty="0" smtClean="0">
                          <a:solidFill>
                            <a:schemeClr val="dk1"/>
                          </a:solidFill>
                          <a:effectLst/>
                          <a:latin typeface="+mn-lt"/>
                          <a:ea typeface="+mn-ea"/>
                          <a:cs typeface="+mn-cs"/>
                        </a:rPr>
                        <a:t>Her poor attendance and lack of participation in external activities in the community has resulted in lack of interaction with different cultures and society as a whole.</a:t>
                      </a:r>
                    </a:p>
                    <a:p>
                      <a:r>
                        <a:rPr lang="en-GB" sz="1800" kern="1200" dirty="0" smtClean="0">
                          <a:solidFill>
                            <a:schemeClr val="dk1"/>
                          </a:solidFill>
                          <a:effectLst/>
                          <a:latin typeface="+mn-lt"/>
                          <a:ea typeface="+mn-ea"/>
                          <a:cs typeface="+mn-cs"/>
                        </a:rPr>
                        <a:t>The recent shop theft while playing truant, at such a young age, raises serious concerns about her moral development and understanding. It also raises concerns about her vulnerability in society and potential future risk taking activity.</a:t>
                      </a:r>
                      <a:endParaRPr lang="en-GB" dirty="0"/>
                    </a:p>
                  </a:txBody>
                  <a:tcPr/>
                </a:tc>
                <a:tc>
                  <a:txBody>
                    <a:bodyPr/>
                    <a:lstStyle/>
                    <a:p>
                      <a:r>
                        <a:rPr lang="en-GB" dirty="0" smtClean="0"/>
                        <a:t>None </a:t>
                      </a:r>
                      <a:endParaRPr lang="en-GB" dirty="0"/>
                    </a:p>
                  </a:txBody>
                  <a:tcPr/>
                </a:tc>
                <a:tc>
                  <a:txBody>
                    <a:bodyPr/>
                    <a:lstStyle/>
                    <a:p>
                      <a:r>
                        <a:rPr lang="en-GB" dirty="0" smtClean="0"/>
                        <a:t>1 to 5</a:t>
                      </a:r>
                      <a:endParaRPr lang="en-GB" dirty="0"/>
                    </a:p>
                  </a:txBody>
                  <a:tcPr/>
                </a:tc>
              </a:tr>
            </a:tbl>
          </a:graphicData>
        </a:graphic>
      </p:graphicFrame>
    </p:spTree>
    <p:extLst>
      <p:ext uri="{BB962C8B-B14F-4D97-AF65-F5344CB8AC3E}">
        <p14:creationId xmlns:p14="http://schemas.microsoft.com/office/powerpoint/2010/main" val="10994252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Analysis of child in conjunction with the learning outcomes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12463523"/>
              </p:ext>
            </p:extLst>
          </p:nvPr>
        </p:nvGraphicFramePr>
        <p:xfrm>
          <a:off x="467544" y="1772816"/>
          <a:ext cx="8229600" cy="4663440"/>
        </p:xfrm>
        <a:graphic>
          <a:graphicData uri="http://schemas.openxmlformats.org/drawingml/2006/table">
            <a:tbl>
              <a:tblPr firstRow="1" bandRow="1">
                <a:tableStyleId>{21E4AEA4-8DFA-4A89-87EB-49C32662AFE0}</a:tableStyleId>
              </a:tblPr>
              <a:tblGrid>
                <a:gridCol w="1450504"/>
                <a:gridCol w="4536504"/>
                <a:gridCol w="1080120"/>
                <a:gridCol w="1162472"/>
              </a:tblGrid>
              <a:tr h="370840">
                <a:tc>
                  <a:txBody>
                    <a:bodyPr/>
                    <a:lstStyle/>
                    <a:p>
                      <a:r>
                        <a:rPr lang="en-GB" dirty="0" smtClean="0"/>
                        <a:t>Area of development</a:t>
                      </a:r>
                      <a:endParaRPr lang="en-GB" dirty="0"/>
                    </a:p>
                  </a:txBody>
                  <a:tcPr/>
                </a:tc>
                <a:tc>
                  <a:txBody>
                    <a:bodyPr/>
                    <a:lstStyle/>
                    <a:p>
                      <a:r>
                        <a:rPr lang="en-GB" dirty="0" smtClean="0"/>
                        <a:t>Information</a:t>
                      </a:r>
                      <a:endParaRPr lang="en-GB" dirty="0"/>
                    </a:p>
                  </a:txBody>
                  <a:tcPr/>
                </a:tc>
                <a:tc>
                  <a:txBody>
                    <a:bodyPr/>
                    <a:lstStyle/>
                    <a:p>
                      <a:r>
                        <a:rPr lang="en-GB" dirty="0" smtClean="0"/>
                        <a:t>Learning outcome met</a:t>
                      </a:r>
                      <a:endParaRPr lang="en-GB" dirty="0"/>
                    </a:p>
                  </a:txBody>
                  <a:tcPr/>
                </a:tc>
                <a:tc>
                  <a:txBody>
                    <a:bodyPr/>
                    <a:lstStyle/>
                    <a:p>
                      <a:r>
                        <a:rPr lang="en-GB" dirty="0" smtClean="0"/>
                        <a:t>Learning outcome NOT</a:t>
                      </a:r>
                      <a:r>
                        <a:rPr lang="en-GB" baseline="0" dirty="0" smtClean="0"/>
                        <a:t> met</a:t>
                      </a:r>
                      <a:endParaRPr lang="en-GB" dirty="0"/>
                    </a:p>
                  </a:txBody>
                  <a:tcPr/>
                </a:tc>
              </a:tr>
              <a:tr h="370840">
                <a:tc>
                  <a:txBody>
                    <a:bodyPr/>
                    <a:lstStyle/>
                    <a:p>
                      <a:r>
                        <a:rPr lang="en-GB" sz="2400" dirty="0" smtClean="0"/>
                        <a:t>Behaviour for learning</a:t>
                      </a:r>
                      <a:endParaRPr lang="en-GB" sz="2400" dirty="0"/>
                    </a:p>
                  </a:txBody>
                  <a:tcPr/>
                </a:tc>
                <a:tc>
                  <a:txBody>
                    <a:bodyPr/>
                    <a:lstStyle/>
                    <a:p>
                      <a:r>
                        <a:rPr lang="en-GB" sz="2400" kern="1200" dirty="0" smtClean="0">
                          <a:solidFill>
                            <a:schemeClr val="dk1"/>
                          </a:solidFill>
                          <a:effectLst/>
                          <a:latin typeface="+mn-lt"/>
                          <a:ea typeface="+mn-ea"/>
                          <a:cs typeface="+mn-cs"/>
                        </a:rPr>
                        <a:t>While Caitlin is not disruptive or obviously poorly behaved in the educational setting, she is being passively defiant as she is not participating in the tasks set by the educator; she is not telling them that she cannot hear properly and, subsequently, cannot understand what is going on.</a:t>
                      </a:r>
                    </a:p>
                    <a:p>
                      <a:endParaRPr lang="en-GB" sz="2400" dirty="0"/>
                    </a:p>
                  </a:txBody>
                  <a:tcPr/>
                </a:tc>
                <a:tc>
                  <a:txBody>
                    <a:bodyPr/>
                    <a:lstStyle/>
                    <a:p>
                      <a:r>
                        <a:rPr lang="en-GB" sz="2400" dirty="0" smtClean="0"/>
                        <a:t>None</a:t>
                      </a:r>
                      <a:endParaRPr lang="en-GB" sz="2400" dirty="0"/>
                    </a:p>
                  </a:txBody>
                  <a:tcPr/>
                </a:tc>
                <a:tc>
                  <a:txBody>
                    <a:bodyPr/>
                    <a:lstStyle/>
                    <a:p>
                      <a:r>
                        <a:rPr lang="en-GB" sz="2400" dirty="0" smtClean="0"/>
                        <a:t>1 to 5</a:t>
                      </a:r>
                      <a:endParaRPr lang="en-GB" sz="2400" dirty="0"/>
                    </a:p>
                  </a:txBody>
                  <a:tcPr/>
                </a:tc>
              </a:tr>
            </a:tbl>
          </a:graphicData>
        </a:graphic>
      </p:graphicFrame>
    </p:spTree>
    <p:extLst>
      <p:ext uri="{BB962C8B-B14F-4D97-AF65-F5344CB8AC3E}">
        <p14:creationId xmlns:p14="http://schemas.microsoft.com/office/powerpoint/2010/main" val="34441856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Analysis of child in conjunction with the learning outcomes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59784756"/>
              </p:ext>
            </p:extLst>
          </p:nvPr>
        </p:nvGraphicFramePr>
        <p:xfrm>
          <a:off x="467544" y="1844824"/>
          <a:ext cx="8229600" cy="3200400"/>
        </p:xfrm>
        <a:graphic>
          <a:graphicData uri="http://schemas.openxmlformats.org/drawingml/2006/table">
            <a:tbl>
              <a:tblPr firstRow="1" bandRow="1">
                <a:tableStyleId>{21E4AEA4-8DFA-4A89-87EB-49C32662AFE0}</a:tableStyleId>
              </a:tblPr>
              <a:tblGrid>
                <a:gridCol w="1450504"/>
                <a:gridCol w="4608512"/>
                <a:gridCol w="1080120"/>
                <a:gridCol w="1090464"/>
              </a:tblGrid>
              <a:tr h="370840">
                <a:tc>
                  <a:txBody>
                    <a:bodyPr/>
                    <a:lstStyle/>
                    <a:p>
                      <a:r>
                        <a:rPr lang="en-GB" dirty="0" smtClean="0"/>
                        <a:t>Area of development</a:t>
                      </a:r>
                      <a:endParaRPr lang="en-GB" dirty="0"/>
                    </a:p>
                  </a:txBody>
                  <a:tcPr/>
                </a:tc>
                <a:tc>
                  <a:txBody>
                    <a:bodyPr/>
                    <a:lstStyle/>
                    <a:p>
                      <a:r>
                        <a:rPr lang="en-GB" dirty="0" smtClean="0"/>
                        <a:t>Information</a:t>
                      </a:r>
                      <a:endParaRPr lang="en-GB" dirty="0"/>
                    </a:p>
                  </a:txBody>
                  <a:tcPr/>
                </a:tc>
                <a:tc>
                  <a:txBody>
                    <a:bodyPr/>
                    <a:lstStyle/>
                    <a:p>
                      <a:r>
                        <a:rPr lang="en-GB" dirty="0" smtClean="0"/>
                        <a:t>Learning outcome met</a:t>
                      </a:r>
                      <a:endParaRPr lang="en-GB" dirty="0"/>
                    </a:p>
                  </a:txBody>
                  <a:tcPr/>
                </a:tc>
                <a:tc>
                  <a:txBody>
                    <a:bodyPr/>
                    <a:lstStyle/>
                    <a:p>
                      <a:r>
                        <a:rPr lang="en-GB" dirty="0" smtClean="0"/>
                        <a:t>Learning outcome NOT</a:t>
                      </a:r>
                      <a:r>
                        <a:rPr lang="en-GB" baseline="0" dirty="0" smtClean="0"/>
                        <a:t> met</a:t>
                      </a:r>
                      <a:endParaRPr lang="en-GB" dirty="0"/>
                    </a:p>
                  </a:txBody>
                  <a:tcPr/>
                </a:tc>
              </a:tr>
              <a:tr h="370840">
                <a:tc>
                  <a:txBody>
                    <a:bodyPr/>
                    <a:lstStyle/>
                    <a:p>
                      <a:r>
                        <a:rPr lang="en-GB" sz="2400" dirty="0" smtClean="0"/>
                        <a:t>Attitude towards learning</a:t>
                      </a:r>
                      <a:endParaRPr lang="en-GB" sz="2400" dirty="0"/>
                    </a:p>
                  </a:txBody>
                  <a:tcPr/>
                </a:tc>
                <a:tc>
                  <a:txBody>
                    <a:bodyPr/>
                    <a:lstStyle/>
                    <a:p>
                      <a:r>
                        <a:rPr lang="en-GB" sz="2400" kern="1200" dirty="0" smtClean="0">
                          <a:solidFill>
                            <a:schemeClr val="dk1"/>
                          </a:solidFill>
                          <a:effectLst/>
                          <a:latin typeface="+mn-lt"/>
                          <a:ea typeface="+mn-ea"/>
                          <a:cs typeface="+mn-cs"/>
                        </a:rPr>
                        <a:t>Caitlin either has no desire to become involved in learning or simply does not know where to start to overcome all of the difficulties she faces.</a:t>
                      </a:r>
                    </a:p>
                    <a:p>
                      <a:endParaRPr lang="en-GB" sz="2400" dirty="0"/>
                    </a:p>
                  </a:txBody>
                  <a:tcPr/>
                </a:tc>
                <a:tc>
                  <a:txBody>
                    <a:bodyPr/>
                    <a:lstStyle/>
                    <a:p>
                      <a:r>
                        <a:rPr lang="en-GB" sz="2400" dirty="0" smtClean="0"/>
                        <a:t>None</a:t>
                      </a:r>
                      <a:endParaRPr lang="en-GB" sz="2400" dirty="0"/>
                    </a:p>
                  </a:txBody>
                  <a:tcPr/>
                </a:tc>
                <a:tc>
                  <a:txBody>
                    <a:bodyPr/>
                    <a:lstStyle/>
                    <a:p>
                      <a:r>
                        <a:rPr lang="en-GB" sz="2400" dirty="0" smtClean="0"/>
                        <a:t>1 to</a:t>
                      </a:r>
                      <a:r>
                        <a:rPr lang="en-GB" sz="2400" baseline="0" dirty="0" smtClean="0"/>
                        <a:t> 5</a:t>
                      </a:r>
                      <a:endParaRPr lang="en-GB" sz="2400" dirty="0"/>
                    </a:p>
                  </a:txBody>
                  <a:tcPr/>
                </a:tc>
              </a:tr>
            </a:tbl>
          </a:graphicData>
        </a:graphic>
      </p:graphicFrame>
    </p:spTree>
    <p:extLst>
      <p:ext uri="{BB962C8B-B14F-4D97-AF65-F5344CB8AC3E}">
        <p14:creationId xmlns:p14="http://schemas.microsoft.com/office/powerpoint/2010/main" val="31713790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Monitor children’s learning and development</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2.3 </a:t>
            </a:r>
            <a:r>
              <a:rPr lang="en-AU" sz="2800" dirty="0"/>
              <a:t>Use summative assessment to reflect on children’s learning over a period of time</a:t>
            </a:r>
            <a:r>
              <a:rPr lang="en-AU" sz="2800" b="1" dirty="0" smtClean="0">
                <a:latin typeface="+mj-lt"/>
              </a:rPr>
              <a:t> </a:t>
            </a:r>
            <a:endParaRPr lang="en-AU" sz="2800" dirty="0">
              <a:latin typeface="+mj-lt"/>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1203" y="332656"/>
            <a:ext cx="8229600" cy="1143000"/>
          </a:xfrm>
        </p:spPr>
        <p:txBody>
          <a:bodyPr/>
          <a:lstStyle/>
          <a:p>
            <a:r>
              <a:rPr lang="en-GB" dirty="0"/>
              <a:t>Summative assessments</a:t>
            </a:r>
          </a:p>
        </p:txBody>
      </p:sp>
      <p:sp>
        <p:nvSpPr>
          <p:cNvPr id="3" name="Content Placeholder 2"/>
          <p:cNvSpPr>
            <a:spLocks noGrp="1"/>
          </p:cNvSpPr>
          <p:nvPr>
            <p:ph idx="1"/>
          </p:nvPr>
        </p:nvSpPr>
        <p:spPr/>
        <p:txBody>
          <a:bodyPr/>
          <a:lstStyle/>
          <a:p>
            <a:pPr marL="0" indent="0">
              <a:buNone/>
            </a:pPr>
            <a:r>
              <a:rPr lang="en-GB" b="1" dirty="0"/>
              <a:t>S</a:t>
            </a:r>
            <a:r>
              <a:rPr lang="en-GB" b="1" dirty="0" smtClean="0"/>
              <a:t>ummative </a:t>
            </a:r>
            <a:r>
              <a:rPr lang="en-GB" b="1" dirty="0"/>
              <a:t>assessments can include:</a:t>
            </a:r>
          </a:p>
          <a:p>
            <a:pPr lvl="0"/>
            <a:r>
              <a:rPr lang="en-GB" dirty="0"/>
              <a:t>Oral presentation</a:t>
            </a:r>
          </a:p>
          <a:p>
            <a:pPr lvl="0"/>
            <a:r>
              <a:rPr lang="en-GB" dirty="0"/>
              <a:t>Group performance</a:t>
            </a:r>
          </a:p>
          <a:p>
            <a:pPr lvl="0"/>
            <a:r>
              <a:rPr lang="en-GB" dirty="0"/>
              <a:t>Multiple choice questions</a:t>
            </a:r>
          </a:p>
          <a:p>
            <a:pPr lvl="0"/>
            <a:r>
              <a:rPr lang="en-GB" dirty="0"/>
              <a:t>Questionnaires</a:t>
            </a:r>
          </a:p>
          <a:p>
            <a:pPr lvl="0"/>
            <a:r>
              <a:rPr lang="en-GB" dirty="0"/>
              <a:t>Portfolio</a:t>
            </a:r>
          </a:p>
          <a:p>
            <a:pPr lvl="0"/>
            <a:r>
              <a:rPr lang="en-GB" dirty="0"/>
              <a:t>Final piece of a project</a:t>
            </a:r>
          </a:p>
          <a:p>
            <a:r>
              <a:rPr lang="en-GB" dirty="0"/>
              <a:t>Written report from an educator to parents.</a:t>
            </a:r>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6228184" y="2204864"/>
            <a:ext cx="2542619" cy="280249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Monitor children’s learning and development</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2.4 </a:t>
            </a:r>
            <a:r>
              <a:rPr lang="en-AU" sz="2800" dirty="0"/>
              <a:t>Collaborate with families and colleagues to support children’s learning</a:t>
            </a:r>
            <a:r>
              <a:rPr lang="en-AU" sz="2800" b="1" dirty="0" smtClean="0">
                <a:latin typeface="+mj-lt"/>
              </a:rPr>
              <a:t> </a:t>
            </a:r>
            <a:endParaRPr lang="en-AU" sz="2800" dirty="0">
              <a:latin typeface="+mj-lt"/>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776274971"/>
              </p:ext>
            </p:extLst>
          </p:nvPr>
        </p:nvGraphicFramePr>
        <p:xfrm>
          <a:off x="395536" y="836712"/>
          <a:ext cx="8229600" cy="5059680"/>
        </p:xfrm>
        <a:graphic>
          <a:graphicData uri="http://schemas.openxmlformats.org/drawingml/2006/table">
            <a:tbl>
              <a:tblPr firstRow="1" bandRow="1">
                <a:tableStyleId>{21E4AEA4-8DFA-4A89-87EB-49C32662AFE0}</a:tableStyleId>
              </a:tblPr>
              <a:tblGrid>
                <a:gridCol w="1450504"/>
                <a:gridCol w="1789856"/>
                <a:gridCol w="4989240"/>
              </a:tblGrid>
              <a:tr h="370840">
                <a:tc>
                  <a:txBody>
                    <a:bodyPr/>
                    <a:lstStyle/>
                    <a:p>
                      <a:r>
                        <a:rPr lang="en-GB" sz="2200" dirty="0" smtClean="0"/>
                        <a:t>Standard 6.1</a:t>
                      </a:r>
                      <a:endParaRPr lang="en-GB" sz="2200" dirty="0"/>
                    </a:p>
                  </a:txBody>
                  <a:tcPr/>
                </a:tc>
                <a:tc gridSpan="2">
                  <a:txBody>
                    <a:bodyPr/>
                    <a:lstStyle/>
                    <a:p>
                      <a:r>
                        <a:rPr lang="en-GB" sz="2200" b="1" kern="1200" dirty="0" smtClean="0">
                          <a:solidFill>
                            <a:schemeClr val="lt1"/>
                          </a:solidFill>
                          <a:effectLst/>
                          <a:latin typeface="+mn-lt"/>
                          <a:ea typeface="+mn-ea"/>
                          <a:cs typeface="+mn-cs"/>
                        </a:rPr>
                        <a:t>Respectful relationships with families are developed and maintained and families are supported in their parenting role.</a:t>
                      </a:r>
                      <a:endParaRPr lang="en-GB" sz="2200" dirty="0"/>
                    </a:p>
                  </a:txBody>
                  <a:tcPr/>
                </a:tc>
                <a:tc hMerge="1">
                  <a:txBody>
                    <a:bodyPr/>
                    <a:lstStyle/>
                    <a:p>
                      <a:endParaRPr lang="en-GB"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200" dirty="0" smtClean="0"/>
                        <a:t>Element 6.1.1</a:t>
                      </a:r>
                    </a:p>
                  </a:txBody>
                  <a:tcPr/>
                </a:tc>
                <a:tc>
                  <a:txBody>
                    <a:bodyPr/>
                    <a:lstStyle/>
                    <a:p>
                      <a:r>
                        <a:rPr lang="en-GB" sz="2200" dirty="0" smtClean="0"/>
                        <a:t>Engagement with the service</a:t>
                      </a:r>
                      <a:endParaRPr lang="en-GB" sz="2200" dirty="0"/>
                    </a:p>
                  </a:txBody>
                  <a:tcPr/>
                </a:tc>
                <a:tc>
                  <a:txBody>
                    <a:bodyPr/>
                    <a:lstStyle/>
                    <a:p>
                      <a:r>
                        <a:rPr lang="en-GB" sz="2200" kern="1200" dirty="0" smtClean="0">
                          <a:solidFill>
                            <a:schemeClr val="dk1"/>
                          </a:solidFill>
                          <a:effectLst/>
                          <a:latin typeface="+mn-lt"/>
                          <a:ea typeface="+mn-ea"/>
                          <a:cs typeface="+mn-cs"/>
                        </a:rPr>
                        <a:t>Families are supported from enrolment to be involved in the service and contribute to service decisions</a:t>
                      </a:r>
                      <a:r>
                        <a:rPr lang="en-AU" sz="2200" kern="1200" dirty="0" smtClean="0">
                          <a:solidFill>
                            <a:schemeClr val="dk1"/>
                          </a:solidFill>
                          <a:effectLst/>
                          <a:latin typeface="+mn-lt"/>
                          <a:ea typeface="+mn-ea"/>
                          <a:cs typeface="+mn-cs"/>
                        </a:rPr>
                        <a:t>.</a:t>
                      </a:r>
                      <a:endParaRPr lang="en-GB" sz="22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200" dirty="0" smtClean="0"/>
                        <a:t>Element 6.1.2</a:t>
                      </a:r>
                    </a:p>
                  </a:txBody>
                  <a:tcPr/>
                </a:tc>
                <a:tc>
                  <a:txBody>
                    <a:bodyPr/>
                    <a:lstStyle/>
                    <a:p>
                      <a:r>
                        <a:rPr lang="en-GB" sz="2200" dirty="0" smtClean="0"/>
                        <a:t>Parent views are respected</a:t>
                      </a:r>
                      <a:endParaRPr lang="en-GB" sz="2200" dirty="0"/>
                    </a:p>
                  </a:txBody>
                  <a:tcPr/>
                </a:tc>
                <a:tc>
                  <a:txBody>
                    <a:bodyPr/>
                    <a:lstStyle/>
                    <a:p>
                      <a:r>
                        <a:rPr lang="en-GB" sz="2200" kern="1200" dirty="0" smtClean="0">
                          <a:solidFill>
                            <a:schemeClr val="dk1"/>
                          </a:solidFill>
                          <a:effectLst/>
                          <a:latin typeface="+mn-lt"/>
                          <a:ea typeface="+mn-ea"/>
                          <a:cs typeface="+mn-cs"/>
                        </a:rPr>
                        <a:t>The expertise, culture, values and beliefs of families are respected and families share in decision-making about their child’s learning and wellbeing.</a:t>
                      </a:r>
                      <a:endParaRPr lang="en-GB" sz="22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200" dirty="0" smtClean="0"/>
                        <a:t>Element 6.1.3</a:t>
                      </a:r>
                    </a:p>
                  </a:txBody>
                  <a:tcPr/>
                </a:tc>
                <a:tc>
                  <a:txBody>
                    <a:bodyPr/>
                    <a:lstStyle/>
                    <a:p>
                      <a:r>
                        <a:rPr lang="en-GB" sz="2200" dirty="0" smtClean="0"/>
                        <a:t>Families are supported</a:t>
                      </a:r>
                      <a:endParaRPr lang="en-GB" sz="2200" dirty="0"/>
                    </a:p>
                  </a:txBody>
                  <a:tcPr/>
                </a:tc>
                <a:tc>
                  <a:txBody>
                    <a:bodyPr/>
                    <a:lstStyle/>
                    <a:p>
                      <a:r>
                        <a:rPr lang="en-GB" sz="2200" kern="1200" dirty="0" smtClean="0">
                          <a:solidFill>
                            <a:schemeClr val="dk1"/>
                          </a:solidFill>
                          <a:effectLst/>
                          <a:latin typeface="+mn-lt"/>
                          <a:ea typeface="+mn-ea"/>
                          <a:cs typeface="+mn-cs"/>
                        </a:rPr>
                        <a:t>Current information is available to families about the service and relevant community services and resources to support parenting and family wellbeing.</a:t>
                      </a:r>
                      <a:endParaRPr lang="en-GB" sz="2200" dirty="0"/>
                    </a:p>
                  </a:txBody>
                  <a:tcPr/>
                </a:tc>
              </a:tr>
            </a:tbl>
          </a:graphicData>
        </a:graphic>
      </p:graphicFrame>
    </p:spTree>
    <p:extLst>
      <p:ext uri="{BB962C8B-B14F-4D97-AF65-F5344CB8AC3E}">
        <p14:creationId xmlns:p14="http://schemas.microsoft.com/office/powerpoint/2010/main" val="17827493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029548754"/>
              </p:ext>
            </p:extLst>
          </p:nvPr>
        </p:nvGraphicFramePr>
        <p:xfrm>
          <a:off x="395536" y="1052736"/>
          <a:ext cx="8229600" cy="4754880"/>
        </p:xfrm>
        <a:graphic>
          <a:graphicData uri="http://schemas.openxmlformats.org/drawingml/2006/table">
            <a:tbl>
              <a:tblPr firstRow="1" bandRow="1">
                <a:tableStyleId>{21E4AEA4-8DFA-4A89-87EB-49C32662AFE0}</a:tableStyleId>
              </a:tblPr>
              <a:tblGrid>
                <a:gridCol w="1450504"/>
                <a:gridCol w="1789856"/>
                <a:gridCol w="4989240"/>
              </a:tblGrid>
              <a:tr h="370840">
                <a:tc>
                  <a:txBody>
                    <a:bodyPr/>
                    <a:lstStyle/>
                    <a:p>
                      <a:r>
                        <a:rPr lang="en-GB" sz="2400" dirty="0" smtClean="0"/>
                        <a:t>Standard 6.2</a:t>
                      </a:r>
                      <a:endParaRPr lang="en-GB" sz="2400" dirty="0"/>
                    </a:p>
                  </a:txBody>
                  <a:tcPr/>
                </a:tc>
                <a:tc gridSpan="2">
                  <a:txBody>
                    <a:bodyPr/>
                    <a:lstStyle/>
                    <a:p>
                      <a:r>
                        <a:rPr lang="en-GB" sz="2400" b="1" kern="1200" dirty="0" smtClean="0">
                          <a:solidFill>
                            <a:schemeClr val="lt1"/>
                          </a:solidFill>
                          <a:effectLst/>
                          <a:latin typeface="+mn-lt"/>
                          <a:ea typeface="+mn-ea"/>
                          <a:cs typeface="+mn-cs"/>
                        </a:rPr>
                        <a:t>Collaborative partnerships enhance children’s inclusion, learning and wellbeing.</a:t>
                      </a:r>
                      <a:endParaRPr lang="en-GB" sz="2400" dirty="0"/>
                    </a:p>
                  </a:txBody>
                  <a:tcPr/>
                </a:tc>
                <a:tc hMerge="1">
                  <a:txBody>
                    <a:bodyPr/>
                    <a:lstStyle/>
                    <a:p>
                      <a:endParaRPr lang="en-GB"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dirty="0" smtClean="0"/>
                        <a:t>Element 6.2.1</a:t>
                      </a:r>
                    </a:p>
                    <a:p>
                      <a:endParaRPr lang="en-GB" sz="2400" dirty="0"/>
                    </a:p>
                  </a:txBody>
                  <a:tcPr/>
                </a:tc>
                <a:tc>
                  <a:txBody>
                    <a:bodyPr/>
                    <a:lstStyle/>
                    <a:p>
                      <a:r>
                        <a:rPr lang="en-GB" sz="2400" dirty="0" smtClean="0"/>
                        <a:t>Transitions</a:t>
                      </a:r>
                      <a:endParaRPr lang="en-GB" sz="2400" dirty="0"/>
                    </a:p>
                  </a:txBody>
                  <a:tcPr/>
                </a:tc>
                <a:tc>
                  <a:txBody>
                    <a:bodyPr/>
                    <a:lstStyle/>
                    <a:p>
                      <a:r>
                        <a:rPr lang="en-GB" sz="2400" kern="1200" dirty="0" smtClean="0">
                          <a:solidFill>
                            <a:schemeClr val="dk1"/>
                          </a:solidFill>
                          <a:effectLst/>
                          <a:latin typeface="+mn-lt"/>
                          <a:ea typeface="+mn-ea"/>
                          <a:cs typeface="+mn-cs"/>
                        </a:rPr>
                        <a:t>Continuity of learning and transitions for each child are supported by sharing information and clarifying responsibilities.</a:t>
                      </a:r>
                      <a:endParaRPr lang="en-GB" sz="24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dirty="0" smtClean="0"/>
                        <a:t>Element 6.2.2</a:t>
                      </a:r>
                    </a:p>
                    <a:p>
                      <a:endParaRPr lang="en-GB" sz="2400" dirty="0"/>
                    </a:p>
                  </a:txBody>
                  <a:tcPr/>
                </a:tc>
                <a:tc>
                  <a:txBody>
                    <a:bodyPr/>
                    <a:lstStyle/>
                    <a:p>
                      <a:r>
                        <a:rPr lang="en-GB" sz="2400" dirty="0" smtClean="0"/>
                        <a:t>Access and participation</a:t>
                      </a:r>
                      <a:endParaRPr lang="en-GB" sz="2400" dirty="0"/>
                    </a:p>
                  </a:txBody>
                  <a:tcPr/>
                </a:tc>
                <a:tc>
                  <a:txBody>
                    <a:bodyPr/>
                    <a:lstStyle/>
                    <a:p>
                      <a:r>
                        <a:rPr lang="en-GB" sz="2400" kern="1200" dirty="0" smtClean="0">
                          <a:solidFill>
                            <a:schemeClr val="dk1"/>
                          </a:solidFill>
                          <a:effectLst/>
                          <a:latin typeface="+mn-lt"/>
                          <a:ea typeface="+mn-ea"/>
                          <a:cs typeface="+mn-cs"/>
                        </a:rPr>
                        <a:t>Effective partnerships support children’s access, inclusion and participation in the program.</a:t>
                      </a:r>
                      <a:endParaRPr lang="en-GB" sz="24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dirty="0" smtClean="0"/>
                        <a:t>Element 6.2.3</a:t>
                      </a:r>
                    </a:p>
                    <a:p>
                      <a:endParaRPr lang="en-GB" sz="2400" dirty="0"/>
                    </a:p>
                  </a:txBody>
                  <a:tcPr/>
                </a:tc>
                <a:tc>
                  <a:txBody>
                    <a:bodyPr/>
                    <a:lstStyle/>
                    <a:p>
                      <a:r>
                        <a:rPr lang="en-GB" sz="2400" dirty="0" smtClean="0"/>
                        <a:t>Community engagement</a:t>
                      </a:r>
                      <a:endParaRPr lang="en-GB" sz="2400" dirty="0"/>
                    </a:p>
                  </a:txBody>
                  <a:tcPr/>
                </a:tc>
                <a:tc>
                  <a:txBody>
                    <a:bodyPr/>
                    <a:lstStyle/>
                    <a:p>
                      <a:r>
                        <a:rPr lang="en-GB" sz="2400" dirty="0" smtClean="0"/>
                        <a:t>The service builds relationships and engages with its local community.</a:t>
                      </a:r>
                      <a:endParaRPr lang="en-GB" sz="2400" dirty="0"/>
                    </a:p>
                  </a:txBody>
                  <a:tcPr/>
                </a:tc>
              </a:tr>
            </a:tbl>
          </a:graphicData>
        </a:graphic>
      </p:graphicFrame>
    </p:spTree>
    <p:extLst>
      <p:ext uri="{BB962C8B-B14F-4D97-AF65-F5344CB8AC3E}">
        <p14:creationId xmlns:p14="http://schemas.microsoft.com/office/powerpoint/2010/main" val="34665364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Collaborate with families</a:t>
            </a:r>
            <a:endParaRPr lang="en-GB" dirty="0"/>
          </a:p>
        </p:txBody>
      </p:sp>
      <p:sp>
        <p:nvSpPr>
          <p:cNvPr id="3" name="Content Placeholder 2"/>
          <p:cNvSpPr>
            <a:spLocks noGrp="1"/>
          </p:cNvSpPr>
          <p:nvPr>
            <p:ph idx="1"/>
          </p:nvPr>
        </p:nvSpPr>
        <p:spPr>
          <a:xfrm>
            <a:off x="457200" y="1340768"/>
            <a:ext cx="8147248" cy="5253385"/>
          </a:xfrm>
        </p:spPr>
        <p:txBody>
          <a:bodyPr>
            <a:noAutofit/>
          </a:bodyPr>
          <a:lstStyle/>
          <a:p>
            <a:pPr marL="0" indent="0">
              <a:buNone/>
            </a:pPr>
            <a:r>
              <a:rPr lang="en-GB" b="1" dirty="0" smtClean="0"/>
              <a:t>This may involve:</a:t>
            </a:r>
          </a:p>
          <a:p>
            <a:r>
              <a:rPr lang="en-GB" dirty="0" smtClean="0"/>
              <a:t>Parent-teacher conferences</a:t>
            </a:r>
          </a:p>
          <a:p>
            <a:pPr lvl="0"/>
            <a:r>
              <a:rPr lang="en-AU" dirty="0"/>
              <a:t>Coffee mornings</a:t>
            </a:r>
            <a:endParaRPr lang="en-GB" dirty="0"/>
          </a:p>
          <a:p>
            <a:pPr lvl="0"/>
            <a:r>
              <a:rPr lang="en-AU" dirty="0"/>
              <a:t>Parent-child lunches</a:t>
            </a:r>
            <a:endParaRPr lang="en-GB" dirty="0"/>
          </a:p>
          <a:p>
            <a:pPr lvl="0"/>
            <a:r>
              <a:rPr lang="en-AU" dirty="0"/>
              <a:t>Open days/evenings to showcase </a:t>
            </a:r>
            <a:r>
              <a:rPr lang="en-AU" dirty="0" smtClean="0"/>
              <a:t>their children’s work</a:t>
            </a:r>
          </a:p>
          <a:p>
            <a:pPr lvl="0"/>
            <a:r>
              <a:rPr lang="en-AU" dirty="0" smtClean="0"/>
              <a:t>Invitation </a:t>
            </a:r>
            <a:r>
              <a:rPr lang="en-AU" dirty="0"/>
              <a:t>to sporting events and artistic performances</a:t>
            </a:r>
            <a:endParaRPr lang="en-GB" dirty="0"/>
          </a:p>
          <a:p>
            <a:pPr lvl="0"/>
            <a:r>
              <a:rPr lang="en-AU" dirty="0"/>
              <a:t>Parental volunteers</a:t>
            </a:r>
            <a:endParaRPr lang="en-GB" dirty="0"/>
          </a:p>
          <a:p>
            <a:r>
              <a:rPr lang="en-AU" dirty="0" smtClean="0"/>
              <a:t>Home visits</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4052886"/>
            <a:ext cx="1755775" cy="2805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76088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Collaborate with colleagues</a:t>
            </a:r>
            <a:endParaRPr lang="en-GB" dirty="0"/>
          </a:p>
        </p:txBody>
      </p:sp>
      <p:sp>
        <p:nvSpPr>
          <p:cNvPr id="3" name="Content Placeholder 2"/>
          <p:cNvSpPr>
            <a:spLocks noGrp="1"/>
          </p:cNvSpPr>
          <p:nvPr>
            <p:ph idx="1"/>
          </p:nvPr>
        </p:nvSpPr>
        <p:spPr>
          <a:xfrm>
            <a:off x="457200" y="1600200"/>
            <a:ext cx="8229600" cy="4925144"/>
          </a:xfrm>
        </p:spPr>
        <p:txBody>
          <a:bodyPr>
            <a:normAutofit lnSpcReduction="10000"/>
          </a:bodyPr>
          <a:lstStyle/>
          <a:p>
            <a:pPr marL="0" lvl="0" indent="0">
              <a:buNone/>
            </a:pPr>
            <a:r>
              <a:rPr lang="en-GB" b="1" dirty="0"/>
              <a:t>Colleagues </a:t>
            </a:r>
            <a:r>
              <a:rPr lang="en-GB" b="1" dirty="0" smtClean="0"/>
              <a:t>may </a:t>
            </a:r>
            <a:r>
              <a:rPr lang="en-GB" b="1" dirty="0"/>
              <a:t>include:</a:t>
            </a:r>
            <a:endParaRPr lang="en-GB" b="1" dirty="0" smtClean="0"/>
          </a:p>
          <a:p>
            <a:pPr lvl="0"/>
            <a:r>
              <a:rPr lang="en-GB" dirty="0" smtClean="0"/>
              <a:t>Main </a:t>
            </a:r>
            <a:r>
              <a:rPr lang="en-GB" dirty="0"/>
              <a:t>contact </a:t>
            </a:r>
            <a:r>
              <a:rPr lang="en-GB" dirty="0" smtClean="0"/>
              <a:t>– </a:t>
            </a:r>
            <a:r>
              <a:rPr lang="en-GB" dirty="0"/>
              <a:t>class teacher, tutor, trainer, nursery nurse, nanny etc.</a:t>
            </a:r>
          </a:p>
          <a:p>
            <a:pPr lvl="0"/>
            <a:r>
              <a:rPr lang="en-GB" dirty="0"/>
              <a:t>Pastoral support – learning mentor, counsellor, nurse/first aider, house master, behaviour support workers, attendance officer, safeguarding officer</a:t>
            </a:r>
          </a:p>
          <a:p>
            <a:r>
              <a:rPr lang="en-GB" dirty="0"/>
              <a:t>Support staff – receptionists, </a:t>
            </a:r>
            <a:r>
              <a:rPr lang="en-GB" dirty="0" smtClean="0"/>
              <a:t/>
            </a:r>
            <a:br>
              <a:rPr lang="en-GB" dirty="0" smtClean="0"/>
            </a:br>
            <a:r>
              <a:rPr lang="en-GB" dirty="0" smtClean="0"/>
              <a:t>site </a:t>
            </a:r>
            <a:r>
              <a:rPr lang="en-GB" dirty="0"/>
              <a:t>staff, cleaners, librarian, </a:t>
            </a:r>
            <a:r>
              <a:rPr lang="en-GB" dirty="0" smtClean="0"/>
              <a:t/>
            </a:r>
            <a:br>
              <a:rPr lang="en-GB" dirty="0" smtClean="0"/>
            </a:br>
            <a:r>
              <a:rPr lang="en-GB" dirty="0" smtClean="0"/>
              <a:t>lunchtime </a:t>
            </a:r>
            <a:r>
              <a:rPr lang="en-GB" dirty="0"/>
              <a:t>supervisors, kitchen </a:t>
            </a:r>
            <a:r>
              <a:rPr lang="en-GB" dirty="0" smtClean="0"/>
              <a:t/>
            </a:r>
            <a:br>
              <a:rPr lang="en-GB" dirty="0" smtClean="0"/>
            </a:br>
            <a:r>
              <a:rPr lang="en-GB" dirty="0" smtClean="0"/>
              <a:t>staff</a:t>
            </a:r>
            <a:r>
              <a:rPr lang="en-GB" dirty="0"/>
              <a:t>, administration, IT support </a:t>
            </a:r>
            <a:r>
              <a:rPr lang="en-GB" dirty="0" smtClean="0"/>
              <a:t/>
            </a:r>
            <a:br>
              <a:rPr lang="en-GB" dirty="0" smtClean="0"/>
            </a:br>
            <a:r>
              <a:rPr lang="en-GB" dirty="0" smtClean="0"/>
              <a:t>staff</a:t>
            </a:r>
            <a:r>
              <a:rPr lang="en-GB" dirty="0"/>
              <a:t>, </a:t>
            </a:r>
            <a:r>
              <a:rPr lang="en-GB" dirty="0" smtClean="0"/>
              <a:t>technicians.</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4256298"/>
            <a:ext cx="2195736" cy="26017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34464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2C</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Monitor children’s learning and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2.5 </a:t>
            </a:r>
            <a:r>
              <a:rPr lang="en-AU" sz="2800" dirty="0"/>
              <a:t>Develop a process to ensure that information and observations are gathered and used to inform planning for all children</a:t>
            </a:r>
            <a:r>
              <a:rPr lang="en-AU" sz="2800" b="1" dirty="0" smtClean="0">
                <a:latin typeface="+mj-lt"/>
              </a:rPr>
              <a:t> </a:t>
            </a:r>
            <a:endParaRPr lang="en-AU" sz="2800" dirty="0">
              <a:latin typeface="+mj-lt"/>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72200" y="4148289"/>
            <a:ext cx="2771800" cy="2709711"/>
          </a:xfrm>
          <a:prstGeom prst="rect">
            <a:avLst/>
          </a:prstGeom>
        </p:spPr>
      </p:pic>
      <p:sp>
        <p:nvSpPr>
          <p:cNvPr id="2" name="Title 1"/>
          <p:cNvSpPr>
            <a:spLocks noGrp="1"/>
          </p:cNvSpPr>
          <p:nvPr>
            <p:ph type="title"/>
          </p:nvPr>
        </p:nvSpPr>
        <p:spPr/>
        <p:txBody>
          <a:bodyPr/>
          <a:lstStyle/>
          <a:p>
            <a:r>
              <a:rPr lang="en-GB" dirty="0" smtClean="0"/>
              <a:t>Process to inform planning</a:t>
            </a:r>
            <a:endParaRPr lang="en-GB" dirty="0"/>
          </a:p>
        </p:txBody>
      </p:sp>
      <p:sp>
        <p:nvSpPr>
          <p:cNvPr id="3" name="Content Placeholder 2"/>
          <p:cNvSpPr>
            <a:spLocks noGrp="1"/>
          </p:cNvSpPr>
          <p:nvPr>
            <p:ph idx="1"/>
          </p:nvPr>
        </p:nvSpPr>
        <p:spPr>
          <a:xfrm>
            <a:off x="457200" y="1600200"/>
            <a:ext cx="6347048" cy="5141168"/>
          </a:xfrm>
        </p:spPr>
        <p:txBody>
          <a:bodyPr>
            <a:normAutofit/>
          </a:bodyPr>
          <a:lstStyle/>
          <a:p>
            <a:pPr marL="0" lvl="0" indent="0">
              <a:buNone/>
            </a:pPr>
            <a:r>
              <a:rPr lang="en-AU" b="1" dirty="0" smtClean="0"/>
              <a:t>You might design a range of activities to inform learning, such as:</a:t>
            </a:r>
          </a:p>
          <a:p>
            <a:pPr lvl="0"/>
            <a:r>
              <a:rPr lang="en-AU" dirty="0" smtClean="0"/>
              <a:t>Short-term </a:t>
            </a:r>
            <a:r>
              <a:rPr lang="en-AU" dirty="0"/>
              <a:t>e.g. daily observations, assemblies, marking and feedback</a:t>
            </a:r>
            <a:endParaRPr lang="en-GB" i="1" dirty="0"/>
          </a:p>
          <a:p>
            <a:pPr lvl="0"/>
            <a:r>
              <a:rPr lang="en-AU" dirty="0"/>
              <a:t>Mid-term e.g. pastoral meetings, agency meetings, in-class tests</a:t>
            </a:r>
            <a:endParaRPr lang="en-GB" i="1" dirty="0"/>
          </a:p>
          <a:p>
            <a:r>
              <a:rPr lang="en-AU" dirty="0"/>
              <a:t>Long-term e.g. summative assessments, end of year reports, excursions, performances</a:t>
            </a:r>
            <a:endParaRPr lang="en-AU" dirty="0" smtClean="0"/>
          </a:p>
        </p:txBody>
      </p:sp>
    </p:spTree>
    <p:extLst>
      <p:ext uri="{BB962C8B-B14F-4D97-AF65-F5344CB8AC3E}">
        <p14:creationId xmlns:p14="http://schemas.microsoft.com/office/powerpoint/2010/main" val="39653191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Use evidence to inform practice</a:t>
            </a:r>
            <a:endParaRPr lang="en-GB" dirty="0"/>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3.1 </a:t>
            </a:r>
            <a:r>
              <a:rPr lang="en-AU" sz="2800" dirty="0"/>
              <a:t>Use evidence to plan for children to learn through play, intentional teaching, modelling and the learning environment</a:t>
            </a:r>
            <a:r>
              <a:rPr lang="en-AU" sz="2800" b="1" dirty="0" smtClean="0">
                <a:latin typeface="+mj-lt"/>
              </a:rPr>
              <a:t> </a:t>
            </a:r>
            <a:endParaRPr lang="en-AU" sz="2800" dirty="0">
              <a:latin typeface="+mj-lt"/>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through play</a:t>
            </a:r>
            <a:endParaRPr lang="en-GB" dirty="0"/>
          </a:p>
        </p:txBody>
      </p:sp>
      <p:sp>
        <p:nvSpPr>
          <p:cNvPr id="3" name="Content Placeholder 2"/>
          <p:cNvSpPr>
            <a:spLocks noGrp="1"/>
          </p:cNvSpPr>
          <p:nvPr>
            <p:ph idx="1"/>
          </p:nvPr>
        </p:nvSpPr>
        <p:spPr>
          <a:xfrm>
            <a:off x="457200" y="1600200"/>
            <a:ext cx="8229600" cy="5069160"/>
          </a:xfrm>
        </p:spPr>
        <p:txBody>
          <a:bodyPr>
            <a:normAutofit lnSpcReduction="10000"/>
          </a:bodyPr>
          <a:lstStyle/>
          <a:p>
            <a:pPr marL="0" lvl="0" indent="0">
              <a:buNone/>
            </a:pPr>
            <a:r>
              <a:rPr lang="en-AU" b="1" dirty="0" smtClean="0"/>
              <a:t>Experiences to provide may include:</a:t>
            </a:r>
          </a:p>
          <a:p>
            <a:pPr lvl="0"/>
            <a:r>
              <a:rPr lang="en-AU" dirty="0" smtClean="0"/>
              <a:t>Explore</a:t>
            </a:r>
            <a:endParaRPr lang="en-GB" dirty="0"/>
          </a:p>
          <a:p>
            <a:pPr lvl="0"/>
            <a:r>
              <a:rPr lang="en-AU" dirty="0"/>
              <a:t>Discover</a:t>
            </a:r>
            <a:endParaRPr lang="en-GB" dirty="0"/>
          </a:p>
          <a:p>
            <a:pPr lvl="0"/>
            <a:r>
              <a:rPr lang="en-AU" dirty="0"/>
              <a:t>Invent</a:t>
            </a:r>
            <a:endParaRPr lang="en-GB" dirty="0"/>
          </a:p>
          <a:p>
            <a:pPr lvl="0"/>
            <a:r>
              <a:rPr lang="en-AU" dirty="0"/>
              <a:t>Imagine</a:t>
            </a:r>
            <a:endParaRPr lang="en-GB" dirty="0"/>
          </a:p>
          <a:p>
            <a:pPr lvl="0"/>
            <a:r>
              <a:rPr lang="en-AU" dirty="0"/>
              <a:t>Construct</a:t>
            </a:r>
            <a:endParaRPr lang="en-GB" dirty="0"/>
          </a:p>
          <a:p>
            <a:pPr lvl="0"/>
            <a:r>
              <a:rPr lang="en-AU" dirty="0"/>
              <a:t>Create</a:t>
            </a:r>
            <a:endParaRPr lang="en-GB" dirty="0"/>
          </a:p>
          <a:p>
            <a:pPr lvl="0"/>
            <a:r>
              <a:rPr lang="en-AU" dirty="0"/>
              <a:t>Improvise</a:t>
            </a:r>
            <a:endParaRPr lang="en-GB" dirty="0"/>
          </a:p>
          <a:p>
            <a:pPr lvl="0"/>
            <a:r>
              <a:rPr lang="en-AU" dirty="0"/>
              <a:t>Solve problems</a:t>
            </a:r>
            <a:endParaRPr lang="en-GB" dirty="0"/>
          </a:p>
          <a:p>
            <a:r>
              <a:rPr lang="en-AU" dirty="0"/>
              <a:t>Interact with </a:t>
            </a:r>
            <a:r>
              <a:rPr lang="en-AU" dirty="0" smtClean="0"/>
              <a:t>others.</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2852937"/>
            <a:ext cx="4087570" cy="2521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935298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Benefits of learning through play</a:t>
            </a:r>
            <a:endParaRPr lang="en-GB" dirty="0"/>
          </a:p>
        </p:txBody>
      </p:sp>
      <p:sp>
        <p:nvSpPr>
          <p:cNvPr id="3" name="Content Placeholder 2"/>
          <p:cNvSpPr>
            <a:spLocks noGrp="1"/>
          </p:cNvSpPr>
          <p:nvPr>
            <p:ph idx="1"/>
          </p:nvPr>
        </p:nvSpPr>
        <p:spPr>
          <a:xfrm>
            <a:off x="457200" y="1600200"/>
            <a:ext cx="8229600" cy="5069160"/>
          </a:xfrm>
        </p:spPr>
        <p:txBody>
          <a:bodyPr>
            <a:normAutofit lnSpcReduction="10000"/>
          </a:bodyPr>
          <a:lstStyle/>
          <a:p>
            <a:pPr marL="0" indent="0">
              <a:buNone/>
            </a:pPr>
            <a:r>
              <a:rPr lang="en-GB" b="1" dirty="0" smtClean="0"/>
              <a:t>These include:</a:t>
            </a:r>
          </a:p>
          <a:p>
            <a:r>
              <a:rPr lang="en-GB" dirty="0" smtClean="0"/>
              <a:t>Sense of well-being and competence</a:t>
            </a:r>
          </a:p>
          <a:p>
            <a:r>
              <a:rPr lang="en-GB" dirty="0" smtClean="0"/>
              <a:t>Understanding is enhanced by direct experience</a:t>
            </a:r>
          </a:p>
          <a:p>
            <a:r>
              <a:rPr lang="en-GB" dirty="0" smtClean="0"/>
              <a:t>Creative group work supports team work and learning from peers</a:t>
            </a:r>
          </a:p>
          <a:p>
            <a:r>
              <a:rPr lang="en-GB" dirty="0" smtClean="0"/>
              <a:t>Children learn literacy, maths and science whilst experimenting with materials</a:t>
            </a:r>
          </a:p>
          <a:p>
            <a:r>
              <a:rPr lang="en-GB" dirty="0" smtClean="0"/>
              <a:t>Children learn to make </a:t>
            </a:r>
            <a:br>
              <a:rPr lang="en-GB" dirty="0" smtClean="0"/>
            </a:br>
            <a:r>
              <a:rPr lang="en-GB" dirty="0" smtClean="0"/>
              <a:t>their own connections</a:t>
            </a:r>
          </a:p>
          <a:p>
            <a:r>
              <a:rPr lang="en-GB" dirty="0" smtClean="0"/>
              <a:t>Inspiration and </a:t>
            </a:r>
            <a:br>
              <a:rPr lang="en-GB" dirty="0" smtClean="0"/>
            </a:br>
            <a:r>
              <a:rPr lang="en-GB" dirty="0" smtClean="0"/>
              <a:t>satisfaction for educators.</a:t>
            </a:r>
          </a:p>
          <a:p>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4322" y="4370387"/>
            <a:ext cx="2730500" cy="2487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843575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Intentional teaching</a:t>
            </a:r>
            <a:endParaRPr lang="en-GB" dirty="0"/>
          </a:p>
        </p:txBody>
      </p:sp>
      <p:sp>
        <p:nvSpPr>
          <p:cNvPr id="3" name="Content Placeholder 2"/>
          <p:cNvSpPr>
            <a:spLocks noGrp="1"/>
          </p:cNvSpPr>
          <p:nvPr>
            <p:ph idx="1"/>
          </p:nvPr>
        </p:nvSpPr>
        <p:spPr>
          <a:xfrm>
            <a:off x="457200" y="1600200"/>
            <a:ext cx="8229600" cy="4997152"/>
          </a:xfrm>
        </p:spPr>
        <p:txBody>
          <a:bodyPr>
            <a:normAutofit/>
          </a:bodyPr>
          <a:lstStyle/>
          <a:p>
            <a:pPr marL="0" indent="0">
              <a:buNone/>
            </a:pPr>
            <a:r>
              <a:rPr lang="en-GB" b="1" dirty="0"/>
              <a:t>Intentional teaching involves a combination of strategies including:</a:t>
            </a:r>
          </a:p>
          <a:p>
            <a:pPr lvl="0"/>
            <a:r>
              <a:rPr lang="en-GB" dirty="0"/>
              <a:t>Modelling and demonstrating</a:t>
            </a:r>
          </a:p>
          <a:p>
            <a:pPr lvl="0"/>
            <a:r>
              <a:rPr lang="en-GB" dirty="0"/>
              <a:t>Open questioning</a:t>
            </a:r>
          </a:p>
          <a:p>
            <a:pPr lvl="0"/>
            <a:r>
              <a:rPr lang="en-GB" dirty="0"/>
              <a:t>Speculating</a:t>
            </a:r>
          </a:p>
          <a:p>
            <a:pPr lvl="0"/>
            <a:r>
              <a:rPr lang="en-GB" dirty="0"/>
              <a:t>Explaining</a:t>
            </a:r>
          </a:p>
          <a:p>
            <a:pPr lvl="0"/>
            <a:r>
              <a:rPr lang="en-GB" dirty="0"/>
              <a:t>Using shared thinking</a:t>
            </a:r>
          </a:p>
          <a:p>
            <a:r>
              <a:rPr lang="en-GB" dirty="0"/>
              <a:t>Problem solving.</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4221088"/>
            <a:ext cx="2786063" cy="2090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04791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through the environment</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55062288"/>
              </p:ext>
            </p:extLst>
          </p:nvPr>
        </p:nvGraphicFramePr>
        <p:xfrm>
          <a:off x="467544" y="1412776"/>
          <a:ext cx="8229600" cy="5212080"/>
        </p:xfrm>
        <a:graphic>
          <a:graphicData uri="http://schemas.openxmlformats.org/drawingml/2006/table">
            <a:tbl>
              <a:tblPr firstRow="1" bandRow="1">
                <a:tableStyleId>{21E4AEA4-8DFA-4A89-87EB-49C32662AFE0}</a:tableStyleId>
              </a:tblPr>
              <a:tblGrid>
                <a:gridCol w="8229600"/>
              </a:tblGrid>
              <a:tr h="370840">
                <a:tc>
                  <a:txBody>
                    <a:bodyPr/>
                    <a:lstStyle/>
                    <a:p>
                      <a:r>
                        <a:rPr lang="en-AU" sz="2800" b="1" kern="1200" dirty="0" smtClean="0">
                          <a:solidFill>
                            <a:schemeClr val="lt1"/>
                          </a:solidFill>
                          <a:effectLst/>
                          <a:latin typeface="+mn-lt"/>
                          <a:ea typeface="+mn-ea"/>
                          <a:cs typeface="+mn-cs"/>
                        </a:rPr>
                        <a:t>The Early Years Learning Framework states that ‘The outdoor space is of equal importance as the indoor space in providing engaging experiences for children. Outdoor learning spaces are a feature of Australian learning environments, and offer a vast array of possibilities not available indoors’ (page 15). </a:t>
                      </a:r>
                    </a:p>
                    <a:p>
                      <a:endParaRPr lang="en-GB" sz="2800" b="1" kern="1200" dirty="0" smtClean="0">
                        <a:solidFill>
                          <a:schemeClr val="lt1"/>
                        </a:solidFill>
                        <a:effectLst/>
                        <a:latin typeface="+mn-lt"/>
                        <a:ea typeface="+mn-ea"/>
                        <a:cs typeface="+mn-cs"/>
                      </a:endParaRPr>
                    </a:p>
                    <a:p>
                      <a:r>
                        <a:rPr lang="en-AU" sz="2800" b="1" kern="1200" dirty="0" smtClean="0">
                          <a:solidFill>
                            <a:schemeClr val="lt1"/>
                          </a:solidFill>
                          <a:effectLst/>
                          <a:latin typeface="+mn-lt"/>
                          <a:ea typeface="+mn-ea"/>
                          <a:cs typeface="+mn-cs"/>
                        </a:rPr>
                        <a:t>Outdoor environments should offer opportunities for learning through play, access to materials that stimulate investigation and reflection, as well as</a:t>
                      </a:r>
                      <a:r>
                        <a:rPr lang="en-AU" sz="2800" b="1" kern="1200" baseline="0" dirty="0" smtClean="0">
                          <a:solidFill>
                            <a:schemeClr val="lt1"/>
                          </a:solidFill>
                          <a:effectLst/>
                          <a:latin typeface="+mn-lt"/>
                          <a:ea typeface="+mn-ea"/>
                          <a:cs typeface="+mn-cs"/>
                        </a:rPr>
                        <a:t> </a:t>
                      </a:r>
                      <a:r>
                        <a:rPr lang="en-AU" sz="2800" b="1" kern="1200" dirty="0" smtClean="0">
                          <a:solidFill>
                            <a:schemeClr val="lt1"/>
                          </a:solidFill>
                          <a:effectLst/>
                          <a:latin typeface="+mn-lt"/>
                          <a:ea typeface="+mn-ea"/>
                          <a:cs typeface="+mn-cs"/>
                        </a:rPr>
                        <a:t>being enriched by natural resources and opportunities for children to connect with nature.</a:t>
                      </a:r>
                      <a:endParaRPr lang="en-GB" sz="2800" dirty="0"/>
                    </a:p>
                  </a:txBody>
                  <a:tcPr/>
                </a:tc>
              </a:tr>
            </a:tbl>
          </a:graphicData>
        </a:graphic>
      </p:graphicFrame>
    </p:spTree>
    <p:extLst>
      <p:ext uri="{BB962C8B-B14F-4D97-AF65-F5344CB8AC3E}">
        <p14:creationId xmlns:p14="http://schemas.microsoft.com/office/powerpoint/2010/main" val="407255354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Use evidence to inform practice</a:t>
            </a:r>
            <a:endParaRPr lang="en-GB" dirty="0"/>
          </a:p>
        </p:txBody>
      </p:sp>
      <p:sp>
        <p:nvSpPr>
          <p:cNvPr id="8" name="TextBox 7"/>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3.2 </a:t>
            </a:r>
            <a:r>
              <a:rPr lang="en-AU" sz="2800" dirty="0"/>
              <a:t>Reflect on and improve own practices using evidence gathered</a:t>
            </a:r>
            <a:r>
              <a:rPr lang="en-AU" sz="2800" b="1" dirty="0" smtClean="0">
                <a:latin typeface="+mj-lt"/>
              </a:rPr>
              <a:t> </a:t>
            </a:r>
            <a:endParaRPr lang="en-AU" sz="2800" dirty="0">
              <a:latin typeface="+mj-lt"/>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Reflective practice</a:t>
            </a:r>
            <a:endParaRPr lang="en-GB" dirty="0"/>
          </a:p>
        </p:txBody>
      </p:sp>
      <p:sp>
        <p:nvSpPr>
          <p:cNvPr id="3" name="Content Placeholder 2"/>
          <p:cNvSpPr>
            <a:spLocks noGrp="1"/>
          </p:cNvSpPr>
          <p:nvPr>
            <p:ph idx="1"/>
          </p:nvPr>
        </p:nvSpPr>
        <p:spPr/>
        <p:txBody>
          <a:bodyPr/>
          <a:lstStyle/>
          <a:p>
            <a:pPr marL="0" indent="0">
              <a:buNone/>
            </a:pPr>
            <a:r>
              <a:rPr lang="en-GB" b="1" dirty="0" smtClean="0"/>
              <a:t>Self reflection could involve the following:</a:t>
            </a:r>
          </a:p>
          <a:p>
            <a:r>
              <a:rPr lang="en-GB" dirty="0" smtClean="0"/>
              <a:t>Educator diary</a:t>
            </a:r>
          </a:p>
          <a:p>
            <a:r>
              <a:rPr lang="en-GB" dirty="0" smtClean="0"/>
              <a:t>Peer observations</a:t>
            </a:r>
          </a:p>
          <a:p>
            <a:r>
              <a:rPr lang="en-GB" dirty="0" smtClean="0"/>
              <a:t>Recording lessons/activities</a:t>
            </a:r>
          </a:p>
          <a:p>
            <a:r>
              <a:rPr lang="en-GB" dirty="0" smtClean="0"/>
              <a:t>Feedback from children.</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924943"/>
            <a:ext cx="2701602" cy="2701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743146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Improve on own practices</a:t>
            </a:r>
            <a:endParaRPr lang="en-GB" dirty="0"/>
          </a:p>
        </p:txBody>
      </p:sp>
      <p:sp>
        <p:nvSpPr>
          <p:cNvPr id="3" name="Content Placeholder 2"/>
          <p:cNvSpPr>
            <a:spLocks noGrp="1"/>
          </p:cNvSpPr>
          <p:nvPr>
            <p:ph idx="1"/>
          </p:nvPr>
        </p:nvSpPr>
        <p:spPr/>
        <p:txBody>
          <a:bodyPr/>
          <a:lstStyle/>
          <a:p>
            <a:pPr marL="0" lvl="0" indent="0">
              <a:buNone/>
            </a:pPr>
            <a:r>
              <a:rPr lang="en-GB" b="1" dirty="0" smtClean="0"/>
              <a:t>You could ask yourself the following:</a:t>
            </a:r>
          </a:p>
          <a:p>
            <a:pPr lvl="0"/>
            <a:r>
              <a:rPr lang="en-GB" dirty="0" smtClean="0"/>
              <a:t>What </a:t>
            </a:r>
            <a:r>
              <a:rPr lang="en-GB" dirty="0"/>
              <a:t>am I doing?</a:t>
            </a:r>
          </a:p>
          <a:p>
            <a:pPr lvl="0"/>
            <a:r>
              <a:rPr lang="en-GB" dirty="0"/>
              <a:t>Why am I doing it that way?</a:t>
            </a:r>
          </a:p>
          <a:p>
            <a:pPr lvl="0"/>
            <a:r>
              <a:rPr lang="en-GB" dirty="0"/>
              <a:t>How effective is it?</a:t>
            </a:r>
          </a:p>
          <a:p>
            <a:pPr lvl="0"/>
            <a:r>
              <a:rPr lang="en-GB" dirty="0"/>
              <a:t>How do the children respond?</a:t>
            </a:r>
          </a:p>
          <a:p>
            <a:pPr lvl="0"/>
            <a:r>
              <a:rPr lang="en-GB" dirty="0"/>
              <a:t>What could I do better?</a:t>
            </a:r>
          </a:p>
          <a:p>
            <a:pPr lvl="0"/>
            <a:r>
              <a:rPr lang="en-GB" dirty="0"/>
              <a:t>How can I do it better?</a:t>
            </a:r>
          </a:p>
          <a:p>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428206"/>
            <a:ext cx="2889250" cy="2620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070407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Share information appropriately</a:t>
            </a:r>
            <a:endParaRPr lang="en-GB" dirty="0"/>
          </a:p>
        </p:txBody>
      </p:sp>
      <p:sp>
        <p:nvSpPr>
          <p:cNvPr id="6" name="TextBox 5"/>
          <p:cNvSpPr txBox="1"/>
          <p:nvPr/>
        </p:nvSpPr>
        <p:spPr>
          <a:xfrm>
            <a:off x="5220072" y="1669380"/>
            <a:ext cx="3744416" cy="2246769"/>
          </a:xfrm>
          <a:prstGeom prst="rect">
            <a:avLst/>
          </a:prstGeom>
          <a:noFill/>
        </p:spPr>
        <p:txBody>
          <a:bodyPr wrap="square" rtlCol="0">
            <a:spAutoFit/>
          </a:bodyPr>
          <a:lstStyle/>
          <a:p>
            <a:r>
              <a:rPr lang="en-AU" sz="2800" b="1" dirty="0" smtClean="0">
                <a:latin typeface="+mj-lt"/>
              </a:rPr>
              <a:t>4.1 </a:t>
            </a:r>
            <a:r>
              <a:rPr lang="en-AU" sz="2800" dirty="0"/>
              <a:t>Implement strategies to ensure that children’s documentation can be shared with families</a:t>
            </a:r>
            <a:r>
              <a:rPr lang="en-AU" sz="2800" b="1" dirty="0" smtClean="0">
                <a:latin typeface="+mj-lt"/>
              </a:rPr>
              <a:t> </a:t>
            </a:r>
            <a:endParaRPr lang="en-AU" sz="2800" dirty="0">
              <a:latin typeface="+mj-lt"/>
            </a:endParaRPr>
          </a:p>
        </p:txBody>
      </p:sp>
      <p:sp>
        <p:nvSpPr>
          <p:cNvPr id="7" name="TextBox 6"/>
          <p:cNvSpPr txBox="1"/>
          <p:nvPr/>
        </p:nvSpPr>
        <p:spPr>
          <a:xfrm>
            <a:off x="5220072" y="4221088"/>
            <a:ext cx="3744416" cy="1815882"/>
          </a:xfrm>
          <a:prstGeom prst="rect">
            <a:avLst/>
          </a:prstGeom>
          <a:noFill/>
        </p:spPr>
        <p:txBody>
          <a:bodyPr wrap="square" rtlCol="0">
            <a:spAutoFit/>
          </a:bodyPr>
          <a:lstStyle/>
          <a:p>
            <a:r>
              <a:rPr lang="en-AU" sz="2800" b="1" dirty="0" smtClean="0">
                <a:latin typeface="+mj-lt"/>
              </a:rPr>
              <a:t>4.2 </a:t>
            </a:r>
            <a:r>
              <a:rPr lang="en-AU" sz="2800" dirty="0"/>
              <a:t>Follow confidentiality practices to ensure information is shared appropriately</a:t>
            </a:r>
            <a:r>
              <a:rPr lang="en-AU" sz="2800" b="1" dirty="0" smtClean="0">
                <a:latin typeface="+mj-lt"/>
              </a:rPr>
              <a:t> </a:t>
            </a:r>
            <a:endParaRPr lang="en-AU" sz="2800" dirty="0">
              <a:latin typeface="+mj-lt"/>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652450076"/>
              </p:ext>
            </p:extLst>
          </p:nvPr>
        </p:nvGraphicFramePr>
        <p:xfrm>
          <a:off x="395536" y="836712"/>
          <a:ext cx="8229600" cy="5059680"/>
        </p:xfrm>
        <a:graphic>
          <a:graphicData uri="http://schemas.openxmlformats.org/drawingml/2006/table">
            <a:tbl>
              <a:tblPr firstRow="1" bandRow="1">
                <a:tableStyleId>{21E4AEA4-8DFA-4A89-87EB-49C32662AFE0}</a:tableStyleId>
              </a:tblPr>
              <a:tblGrid>
                <a:gridCol w="1450504"/>
                <a:gridCol w="1789856"/>
                <a:gridCol w="4989240"/>
              </a:tblGrid>
              <a:tr h="370840">
                <a:tc>
                  <a:txBody>
                    <a:bodyPr/>
                    <a:lstStyle/>
                    <a:p>
                      <a:r>
                        <a:rPr lang="en-GB" sz="2200" dirty="0" smtClean="0"/>
                        <a:t>Standard 6.1</a:t>
                      </a:r>
                      <a:endParaRPr lang="en-GB" sz="2200" dirty="0"/>
                    </a:p>
                  </a:txBody>
                  <a:tcPr/>
                </a:tc>
                <a:tc gridSpan="2">
                  <a:txBody>
                    <a:bodyPr/>
                    <a:lstStyle/>
                    <a:p>
                      <a:r>
                        <a:rPr lang="en-GB" sz="2200" b="1" kern="1200" dirty="0" smtClean="0">
                          <a:solidFill>
                            <a:schemeClr val="lt1"/>
                          </a:solidFill>
                          <a:effectLst/>
                          <a:latin typeface="+mn-lt"/>
                          <a:ea typeface="+mn-ea"/>
                          <a:cs typeface="+mn-cs"/>
                        </a:rPr>
                        <a:t>Respectful relationships with families are developed and maintained and families are supported in their parenting role.</a:t>
                      </a:r>
                      <a:endParaRPr lang="en-GB" sz="2200" dirty="0"/>
                    </a:p>
                  </a:txBody>
                  <a:tcPr/>
                </a:tc>
                <a:tc hMerge="1">
                  <a:txBody>
                    <a:bodyPr/>
                    <a:lstStyle/>
                    <a:p>
                      <a:endParaRPr lang="en-GB"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200" dirty="0" smtClean="0"/>
                        <a:t>Element 6.1.1</a:t>
                      </a:r>
                    </a:p>
                  </a:txBody>
                  <a:tcPr/>
                </a:tc>
                <a:tc>
                  <a:txBody>
                    <a:bodyPr/>
                    <a:lstStyle/>
                    <a:p>
                      <a:r>
                        <a:rPr lang="en-GB" sz="2200" dirty="0" smtClean="0"/>
                        <a:t>Engagement with the service</a:t>
                      </a:r>
                      <a:endParaRPr lang="en-GB" sz="2200" dirty="0"/>
                    </a:p>
                  </a:txBody>
                  <a:tcPr/>
                </a:tc>
                <a:tc>
                  <a:txBody>
                    <a:bodyPr/>
                    <a:lstStyle/>
                    <a:p>
                      <a:r>
                        <a:rPr lang="en-GB" sz="2200" kern="1200" dirty="0" smtClean="0">
                          <a:solidFill>
                            <a:schemeClr val="dk1"/>
                          </a:solidFill>
                          <a:effectLst/>
                          <a:latin typeface="+mn-lt"/>
                          <a:ea typeface="+mn-ea"/>
                          <a:cs typeface="+mn-cs"/>
                        </a:rPr>
                        <a:t>Families are supported from enrolment to be involved in the service and contribute to service decisions</a:t>
                      </a:r>
                      <a:r>
                        <a:rPr lang="en-AU" sz="2200" kern="1200" dirty="0" smtClean="0">
                          <a:solidFill>
                            <a:schemeClr val="dk1"/>
                          </a:solidFill>
                          <a:effectLst/>
                          <a:latin typeface="+mn-lt"/>
                          <a:ea typeface="+mn-ea"/>
                          <a:cs typeface="+mn-cs"/>
                        </a:rPr>
                        <a:t>.</a:t>
                      </a:r>
                      <a:endParaRPr lang="en-GB" sz="22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200" dirty="0" smtClean="0"/>
                        <a:t>Element 6.1.2</a:t>
                      </a:r>
                    </a:p>
                  </a:txBody>
                  <a:tcPr/>
                </a:tc>
                <a:tc>
                  <a:txBody>
                    <a:bodyPr/>
                    <a:lstStyle/>
                    <a:p>
                      <a:r>
                        <a:rPr lang="en-GB" sz="2200" dirty="0" smtClean="0"/>
                        <a:t>Parent views are respected</a:t>
                      </a:r>
                      <a:endParaRPr lang="en-GB" sz="2200" dirty="0"/>
                    </a:p>
                  </a:txBody>
                  <a:tcPr/>
                </a:tc>
                <a:tc>
                  <a:txBody>
                    <a:bodyPr/>
                    <a:lstStyle/>
                    <a:p>
                      <a:r>
                        <a:rPr lang="en-GB" sz="2200" kern="1200" dirty="0" smtClean="0">
                          <a:solidFill>
                            <a:schemeClr val="dk1"/>
                          </a:solidFill>
                          <a:effectLst/>
                          <a:latin typeface="+mn-lt"/>
                          <a:ea typeface="+mn-ea"/>
                          <a:cs typeface="+mn-cs"/>
                        </a:rPr>
                        <a:t>The expertise, culture, values and beliefs of families are respected and families share in decision-making about their child’s learning and wellbeing.</a:t>
                      </a:r>
                      <a:endParaRPr lang="en-GB" sz="22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200" dirty="0" smtClean="0"/>
                        <a:t>Element 6.1.3</a:t>
                      </a:r>
                    </a:p>
                  </a:txBody>
                  <a:tcPr/>
                </a:tc>
                <a:tc>
                  <a:txBody>
                    <a:bodyPr/>
                    <a:lstStyle/>
                    <a:p>
                      <a:r>
                        <a:rPr lang="en-GB" sz="2200" dirty="0" smtClean="0"/>
                        <a:t>Families are supported</a:t>
                      </a:r>
                      <a:endParaRPr lang="en-GB" sz="2200" dirty="0"/>
                    </a:p>
                  </a:txBody>
                  <a:tcPr/>
                </a:tc>
                <a:tc>
                  <a:txBody>
                    <a:bodyPr/>
                    <a:lstStyle/>
                    <a:p>
                      <a:r>
                        <a:rPr lang="en-GB" sz="2200" kern="1200" dirty="0" smtClean="0">
                          <a:solidFill>
                            <a:schemeClr val="dk1"/>
                          </a:solidFill>
                          <a:effectLst/>
                          <a:latin typeface="+mn-lt"/>
                          <a:ea typeface="+mn-ea"/>
                          <a:cs typeface="+mn-cs"/>
                        </a:rPr>
                        <a:t>Current information is available to families about the service and relevant community services and resources to support parenting and family wellbeing.</a:t>
                      </a:r>
                      <a:endParaRPr lang="en-GB" sz="2200" dirty="0"/>
                    </a:p>
                  </a:txBody>
                  <a:tcPr/>
                </a:tc>
              </a:tr>
            </a:tbl>
          </a:graphicData>
        </a:graphic>
      </p:graphicFrame>
    </p:spTree>
    <p:extLst>
      <p:ext uri="{BB962C8B-B14F-4D97-AF65-F5344CB8AC3E}">
        <p14:creationId xmlns:p14="http://schemas.microsoft.com/office/powerpoint/2010/main" val="427565390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163235774"/>
              </p:ext>
            </p:extLst>
          </p:nvPr>
        </p:nvGraphicFramePr>
        <p:xfrm>
          <a:off x="395536" y="1052736"/>
          <a:ext cx="8229600" cy="4754880"/>
        </p:xfrm>
        <a:graphic>
          <a:graphicData uri="http://schemas.openxmlformats.org/drawingml/2006/table">
            <a:tbl>
              <a:tblPr firstRow="1" bandRow="1">
                <a:tableStyleId>{21E4AEA4-8DFA-4A89-87EB-49C32662AFE0}</a:tableStyleId>
              </a:tblPr>
              <a:tblGrid>
                <a:gridCol w="1450504"/>
                <a:gridCol w="1789856"/>
                <a:gridCol w="4989240"/>
              </a:tblGrid>
              <a:tr h="370840">
                <a:tc>
                  <a:txBody>
                    <a:bodyPr/>
                    <a:lstStyle/>
                    <a:p>
                      <a:r>
                        <a:rPr lang="en-GB" sz="2400" dirty="0" smtClean="0"/>
                        <a:t>Standard 6.2</a:t>
                      </a:r>
                      <a:endParaRPr lang="en-GB" sz="2400" dirty="0"/>
                    </a:p>
                  </a:txBody>
                  <a:tcPr/>
                </a:tc>
                <a:tc gridSpan="2">
                  <a:txBody>
                    <a:bodyPr/>
                    <a:lstStyle/>
                    <a:p>
                      <a:r>
                        <a:rPr lang="en-GB" sz="2400" b="1" kern="1200" dirty="0" smtClean="0">
                          <a:solidFill>
                            <a:schemeClr val="lt1"/>
                          </a:solidFill>
                          <a:effectLst/>
                          <a:latin typeface="+mn-lt"/>
                          <a:ea typeface="+mn-ea"/>
                          <a:cs typeface="+mn-cs"/>
                        </a:rPr>
                        <a:t>Collaborative partnerships enhance children’s inclusion, learning and wellbeing.</a:t>
                      </a:r>
                      <a:endParaRPr lang="en-GB" sz="2400" dirty="0"/>
                    </a:p>
                  </a:txBody>
                  <a:tcPr/>
                </a:tc>
                <a:tc hMerge="1">
                  <a:txBody>
                    <a:bodyPr/>
                    <a:lstStyle/>
                    <a:p>
                      <a:endParaRPr lang="en-GB"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dirty="0" smtClean="0"/>
                        <a:t>Element 6.2.1</a:t>
                      </a:r>
                    </a:p>
                    <a:p>
                      <a:endParaRPr lang="en-GB" sz="2400" dirty="0"/>
                    </a:p>
                  </a:txBody>
                  <a:tcPr/>
                </a:tc>
                <a:tc>
                  <a:txBody>
                    <a:bodyPr/>
                    <a:lstStyle/>
                    <a:p>
                      <a:r>
                        <a:rPr lang="en-GB" sz="2400" dirty="0" smtClean="0"/>
                        <a:t>Transitions</a:t>
                      </a:r>
                      <a:endParaRPr lang="en-GB" sz="2400" dirty="0"/>
                    </a:p>
                  </a:txBody>
                  <a:tcPr/>
                </a:tc>
                <a:tc>
                  <a:txBody>
                    <a:bodyPr/>
                    <a:lstStyle/>
                    <a:p>
                      <a:r>
                        <a:rPr lang="en-GB" sz="2400" kern="1200" dirty="0" smtClean="0">
                          <a:solidFill>
                            <a:schemeClr val="dk1"/>
                          </a:solidFill>
                          <a:effectLst/>
                          <a:latin typeface="+mn-lt"/>
                          <a:ea typeface="+mn-ea"/>
                          <a:cs typeface="+mn-cs"/>
                        </a:rPr>
                        <a:t>Continuity of learning and transitions for each child are supported by sharing information and clarifying responsibilities.</a:t>
                      </a:r>
                      <a:endParaRPr lang="en-GB" sz="24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dirty="0" smtClean="0"/>
                        <a:t>Element 6.2.2</a:t>
                      </a:r>
                    </a:p>
                    <a:p>
                      <a:endParaRPr lang="en-GB" sz="2400" dirty="0"/>
                    </a:p>
                  </a:txBody>
                  <a:tcPr/>
                </a:tc>
                <a:tc>
                  <a:txBody>
                    <a:bodyPr/>
                    <a:lstStyle/>
                    <a:p>
                      <a:r>
                        <a:rPr lang="en-GB" sz="2400" dirty="0" smtClean="0"/>
                        <a:t>Access and participation</a:t>
                      </a:r>
                      <a:endParaRPr lang="en-GB" sz="2400" dirty="0"/>
                    </a:p>
                  </a:txBody>
                  <a:tcPr/>
                </a:tc>
                <a:tc>
                  <a:txBody>
                    <a:bodyPr/>
                    <a:lstStyle/>
                    <a:p>
                      <a:r>
                        <a:rPr lang="en-GB" sz="2400" kern="1200" dirty="0" smtClean="0">
                          <a:solidFill>
                            <a:schemeClr val="dk1"/>
                          </a:solidFill>
                          <a:effectLst/>
                          <a:latin typeface="+mn-lt"/>
                          <a:ea typeface="+mn-ea"/>
                          <a:cs typeface="+mn-cs"/>
                        </a:rPr>
                        <a:t>Effective partnerships support children’s access, inclusion and participation in the program.</a:t>
                      </a:r>
                      <a:endParaRPr lang="en-GB" sz="24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dirty="0" smtClean="0"/>
                        <a:t>Element 6.2.3</a:t>
                      </a:r>
                    </a:p>
                    <a:p>
                      <a:endParaRPr lang="en-GB" sz="2400" dirty="0"/>
                    </a:p>
                  </a:txBody>
                  <a:tcPr/>
                </a:tc>
                <a:tc>
                  <a:txBody>
                    <a:bodyPr/>
                    <a:lstStyle/>
                    <a:p>
                      <a:r>
                        <a:rPr lang="en-GB" sz="2400" dirty="0" smtClean="0"/>
                        <a:t>Community engagement</a:t>
                      </a:r>
                      <a:endParaRPr lang="en-GB" sz="2400" dirty="0"/>
                    </a:p>
                  </a:txBody>
                  <a:tcPr/>
                </a:tc>
                <a:tc>
                  <a:txBody>
                    <a:bodyPr/>
                    <a:lstStyle/>
                    <a:p>
                      <a:r>
                        <a:rPr lang="en-GB" sz="2400" dirty="0" smtClean="0"/>
                        <a:t>The service builds relationships and engages with its local community.</a:t>
                      </a:r>
                      <a:endParaRPr lang="en-GB" sz="2400" dirty="0"/>
                    </a:p>
                  </a:txBody>
                  <a:tcPr/>
                </a:tc>
              </a:tr>
            </a:tbl>
          </a:graphicData>
        </a:graphic>
      </p:graphicFrame>
    </p:spTree>
    <p:extLst>
      <p:ext uri="{BB962C8B-B14F-4D97-AF65-F5344CB8AC3E}">
        <p14:creationId xmlns:p14="http://schemas.microsoft.com/office/powerpoint/2010/main" val="26088232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Records</a:t>
            </a:r>
            <a:endParaRPr lang="en-GB" dirty="0"/>
          </a:p>
        </p:txBody>
      </p:sp>
      <p:sp>
        <p:nvSpPr>
          <p:cNvPr id="3" name="Content Placeholder 2"/>
          <p:cNvSpPr>
            <a:spLocks noGrp="1"/>
          </p:cNvSpPr>
          <p:nvPr>
            <p:ph idx="1"/>
          </p:nvPr>
        </p:nvSpPr>
        <p:spPr>
          <a:xfrm>
            <a:off x="467544" y="1412776"/>
            <a:ext cx="8229600" cy="5083970"/>
          </a:xfrm>
        </p:spPr>
        <p:txBody>
          <a:bodyPr>
            <a:normAutofit lnSpcReduction="10000"/>
          </a:bodyPr>
          <a:lstStyle/>
          <a:p>
            <a:pPr marL="0" lvl="0" indent="0">
              <a:buNone/>
            </a:pPr>
            <a:r>
              <a:rPr lang="en-AU" b="1" dirty="0" smtClean="0"/>
              <a:t>Documents and records may include:</a:t>
            </a:r>
          </a:p>
          <a:p>
            <a:pPr lvl="0"/>
            <a:r>
              <a:rPr lang="en-AU" dirty="0" smtClean="0"/>
              <a:t>Assessments </a:t>
            </a:r>
            <a:r>
              <a:rPr lang="en-AU" dirty="0"/>
              <a:t>and reports on progress and development</a:t>
            </a:r>
            <a:endParaRPr lang="en-GB" dirty="0"/>
          </a:p>
          <a:p>
            <a:pPr lvl="0"/>
            <a:r>
              <a:rPr lang="en-AU" dirty="0"/>
              <a:t>Medical records</a:t>
            </a:r>
            <a:endParaRPr lang="en-GB" dirty="0"/>
          </a:p>
          <a:p>
            <a:pPr lvl="0"/>
            <a:r>
              <a:rPr lang="en-AU" dirty="0"/>
              <a:t>Parental consent forms for the provider to take photographs of the child</a:t>
            </a:r>
            <a:endParaRPr lang="en-GB" dirty="0"/>
          </a:p>
          <a:p>
            <a:pPr lvl="0"/>
            <a:r>
              <a:rPr lang="en-AU" dirty="0"/>
              <a:t>Parental consent forms for excursions</a:t>
            </a:r>
            <a:endParaRPr lang="en-GB" dirty="0"/>
          </a:p>
          <a:p>
            <a:pPr lvl="0"/>
            <a:r>
              <a:rPr lang="en-AU" dirty="0"/>
              <a:t>Special educational needs records</a:t>
            </a:r>
            <a:endParaRPr lang="en-GB" dirty="0"/>
          </a:p>
          <a:p>
            <a:pPr lvl="0"/>
            <a:r>
              <a:rPr lang="en-AU" dirty="0"/>
              <a:t>Parents contact details</a:t>
            </a:r>
            <a:endParaRPr lang="en-GB" dirty="0"/>
          </a:p>
          <a:p>
            <a:pPr lvl="0"/>
            <a:r>
              <a:rPr lang="en-AU" dirty="0"/>
              <a:t>Attendance record/certificate</a:t>
            </a:r>
            <a:endParaRPr lang="en-GB" dirty="0"/>
          </a:p>
          <a:p>
            <a:pPr lvl="0"/>
            <a:r>
              <a:rPr lang="en-AU" dirty="0"/>
              <a:t>Behaviour </a:t>
            </a:r>
            <a:r>
              <a:rPr lang="en-AU" dirty="0" smtClean="0"/>
              <a:t>record.</a:t>
            </a:r>
            <a:endParaRPr lang="en-GB" dirty="0"/>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56176" y="4847044"/>
            <a:ext cx="2762596" cy="1837126"/>
          </a:xfrm>
          <a:prstGeom prst="rect">
            <a:avLst/>
          </a:prstGeom>
        </p:spPr>
      </p:pic>
    </p:spTree>
    <p:extLst>
      <p:ext uri="{BB962C8B-B14F-4D97-AF65-F5344CB8AC3E}">
        <p14:creationId xmlns:p14="http://schemas.microsoft.com/office/powerpoint/2010/main" val="169927873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Records</a:t>
            </a:r>
            <a:endParaRPr lang="en-GB" dirty="0"/>
          </a:p>
        </p:txBody>
      </p:sp>
      <p:sp>
        <p:nvSpPr>
          <p:cNvPr id="3" name="Content Placeholder 2"/>
          <p:cNvSpPr>
            <a:spLocks noGrp="1"/>
          </p:cNvSpPr>
          <p:nvPr>
            <p:ph idx="1"/>
          </p:nvPr>
        </p:nvSpPr>
        <p:spPr/>
        <p:txBody>
          <a:bodyPr/>
          <a:lstStyle/>
          <a:p>
            <a:pPr marL="0" lvl="0" indent="0">
              <a:buNone/>
            </a:pPr>
            <a:r>
              <a:rPr lang="en-AU" b="1" dirty="0" smtClean="0"/>
              <a:t>Records may include:</a:t>
            </a:r>
          </a:p>
          <a:p>
            <a:pPr lvl="0"/>
            <a:r>
              <a:rPr lang="en-AU" dirty="0" smtClean="0"/>
              <a:t>Staff </a:t>
            </a:r>
            <a:r>
              <a:rPr lang="en-AU" dirty="0"/>
              <a:t>reports</a:t>
            </a:r>
            <a:endParaRPr lang="en-GB" dirty="0"/>
          </a:p>
          <a:p>
            <a:pPr lvl="0"/>
            <a:r>
              <a:rPr lang="en-AU" dirty="0"/>
              <a:t>CCTV footage</a:t>
            </a:r>
            <a:endParaRPr lang="en-GB" dirty="0"/>
          </a:p>
          <a:p>
            <a:pPr lvl="0"/>
            <a:r>
              <a:rPr lang="en-AU" dirty="0"/>
              <a:t>Personal support plan</a:t>
            </a:r>
            <a:endParaRPr lang="en-GB" dirty="0"/>
          </a:p>
          <a:p>
            <a:pPr lvl="0"/>
            <a:r>
              <a:rPr lang="en-AU" dirty="0"/>
              <a:t>Reports from external </a:t>
            </a:r>
            <a:r>
              <a:rPr lang="en-AU" dirty="0" smtClean="0"/>
              <a:t>bodies</a:t>
            </a:r>
            <a:endParaRPr lang="en-GB" dirty="0"/>
          </a:p>
          <a:p>
            <a:pPr lvl="0"/>
            <a:r>
              <a:rPr lang="en-AU" dirty="0"/>
              <a:t>Records of restorative meetings</a:t>
            </a:r>
            <a:endParaRPr lang="en-GB" dirty="0"/>
          </a:p>
          <a:p>
            <a:pPr lvl="0"/>
            <a:r>
              <a:rPr lang="en-AU" dirty="0"/>
              <a:t>Timetable/curriculum provision</a:t>
            </a:r>
            <a:endParaRPr lang="en-GB" dirty="0"/>
          </a:p>
          <a:p>
            <a:pPr lvl="0"/>
            <a:r>
              <a:rPr lang="en-AU" dirty="0"/>
              <a:t>Biometric records.</a:t>
            </a:r>
            <a:endParaRPr lang="en-GB" dirty="0"/>
          </a:p>
          <a:p>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492896"/>
            <a:ext cx="2517525" cy="2880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711235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a:t>Summative assessments consist of:</a:t>
            </a:r>
          </a:p>
          <a:p>
            <a:r>
              <a:rPr lang="en-US" dirty="0"/>
              <a:t>Skills Activity</a:t>
            </a:r>
          </a:p>
          <a:p>
            <a:r>
              <a:rPr lang="en-US" dirty="0"/>
              <a:t>Knowledge Activity</a:t>
            </a:r>
          </a:p>
          <a:p>
            <a:r>
              <a:rPr lang="en-US" dirty="0"/>
              <a:t>Performance Activity.</a:t>
            </a:r>
          </a:p>
          <a:p>
            <a:pPr marL="0" indent="0">
              <a:buNone/>
            </a:pPr>
            <a:endParaRPr lang="en-US" dirty="0"/>
          </a:p>
          <a:p>
            <a:pPr marL="0" indent="0">
              <a:buNone/>
            </a:pPr>
            <a:r>
              <a:rPr lang="en-US" dirty="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a:solidFill>
                  <a:srgbClr val="FF0000"/>
                </a:solidFill>
              </a:rPr>
              <a:t>Summary and Feedback</a:t>
            </a:r>
            <a:endParaRPr lang="en-CA" dirty="0">
              <a:solidFill>
                <a:srgbClr val="FF0000"/>
              </a:solidFill>
            </a:endParaRPr>
          </a:p>
        </p:txBody>
      </p:sp>
      <p:sp>
        <p:nvSpPr>
          <p:cNvPr id="178179" name="Content Placeholder 3"/>
          <p:cNvSpPr>
            <a:spLocks noGrp="1"/>
          </p:cNvSpPr>
          <p:nvPr>
            <p:ph idx="1"/>
          </p:nvPr>
        </p:nvSpPr>
        <p:spPr/>
        <p:txBody>
          <a:bodyPr>
            <a:normAutofit/>
          </a:bodyPr>
          <a:lstStyle/>
          <a:p>
            <a:r>
              <a:rPr lang="en-US" sz="2800" dirty="0"/>
              <a:t>Did we meet our objectives?</a:t>
            </a:r>
          </a:p>
          <a:p>
            <a:r>
              <a:rPr lang="en-US" sz="2800" dirty="0"/>
              <a:t>How did you find this session?</a:t>
            </a:r>
          </a:p>
          <a:p>
            <a:r>
              <a:rPr lang="en-US" sz="2800" dirty="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5759</TotalTime>
  <Words>2307</Words>
  <Application>Microsoft Office PowerPoint</Application>
  <PresentationFormat>On-screen Show (4:3)</PresentationFormat>
  <Paragraphs>421</Paragraphs>
  <Slides>65</Slides>
  <Notes>26</Notes>
  <HiddenSlides>0</HiddenSlides>
  <MMClips>0</MMClips>
  <ScaleCrop>false</ScaleCrop>
  <HeadingPairs>
    <vt:vector size="4" baseType="variant">
      <vt:variant>
        <vt:lpstr>Theme</vt:lpstr>
      </vt:variant>
      <vt:variant>
        <vt:i4>5</vt:i4>
      </vt:variant>
      <vt:variant>
        <vt:lpstr>Slide Titles</vt:lpstr>
      </vt:variant>
      <vt:variant>
        <vt:i4>65</vt:i4>
      </vt:variant>
    </vt:vector>
  </HeadingPairs>
  <TitlesOfParts>
    <vt:vector size="70" baseType="lpstr">
      <vt:lpstr>Office Theme</vt:lpstr>
      <vt:lpstr>1_Office Theme</vt:lpstr>
      <vt:lpstr>2_Office Theme</vt:lpstr>
      <vt:lpstr>3_Office Theme</vt:lpstr>
      <vt:lpstr>4_Office Theme</vt:lpstr>
      <vt:lpstr>PowerPoint Presentation</vt:lpstr>
      <vt:lpstr>Gather and document information about children</vt:lpstr>
      <vt:lpstr>Understanding the child</vt:lpstr>
      <vt:lpstr>Observation</vt:lpstr>
      <vt:lpstr>Assessment aims</vt:lpstr>
      <vt:lpstr>Assessment methods</vt:lpstr>
      <vt:lpstr> Activity 1A  </vt:lpstr>
      <vt:lpstr>Gather and document information about children</vt:lpstr>
      <vt:lpstr>Learning and development</vt:lpstr>
      <vt:lpstr>Variables that may affect a child’s learning over time</vt:lpstr>
      <vt:lpstr>Physical environment</vt:lpstr>
      <vt:lpstr> Activity 1B  </vt:lpstr>
      <vt:lpstr>Gather and document information about children</vt:lpstr>
      <vt:lpstr>Educators</vt:lpstr>
      <vt:lpstr>Children – Standard 5 of NQS</vt:lpstr>
      <vt:lpstr>Families – Standard 6 of NQS</vt:lpstr>
      <vt:lpstr>Other professionals – Standard 6.3 of NQS</vt:lpstr>
      <vt:lpstr> Activity 1C  </vt:lpstr>
      <vt:lpstr>Gather and document information about children</vt:lpstr>
      <vt:lpstr>Disability</vt:lpstr>
      <vt:lpstr>Inclusive assessment practices</vt:lpstr>
      <vt:lpstr> Activity 1D  </vt:lpstr>
      <vt:lpstr>Monitor children’s learning and development</vt:lpstr>
      <vt:lpstr>Monitor children’s learning and development</vt:lpstr>
      <vt:lpstr>Approved framework’s learning outcomes</vt:lpstr>
      <vt:lpstr>Analysis of child in conjunction with the learning outcomes</vt:lpstr>
      <vt:lpstr>Analysis of child in conjunction with the learning outcomes</vt:lpstr>
      <vt:lpstr>Analysis of child in conjunction with the learning outcomes</vt:lpstr>
      <vt:lpstr>Analysis of child in conjunction with the learning outcomes</vt:lpstr>
      <vt:lpstr>Analysis of child in conjunction with the learning outcomes</vt:lpstr>
      <vt:lpstr>Analysis of child in conjunction with the learning outcomes</vt:lpstr>
      <vt:lpstr>Analysis of child in conjunction with the learning outcomes</vt:lpstr>
      <vt:lpstr>Analysis of child in conjunction with the learning outcomes</vt:lpstr>
      <vt:lpstr>Analysis of child in conjunction with the learning outcomes</vt:lpstr>
      <vt:lpstr> Activity 2A  </vt:lpstr>
      <vt:lpstr>Monitor children’s learning and development</vt:lpstr>
      <vt:lpstr>Summative assessments</vt:lpstr>
      <vt:lpstr> Activity 2B  </vt:lpstr>
      <vt:lpstr>Monitor children’s learning and development</vt:lpstr>
      <vt:lpstr>PowerPoint Presentation</vt:lpstr>
      <vt:lpstr>PowerPoint Presentation</vt:lpstr>
      <vt:lpstr>Collaborate with families</vt:lpstr>
      <vt:lpstr>Collaborate with colleagues</vt:lpstr>
      <vt:lpstr> Activity 2C  </vt:lpstr>
      <vt:lpstr>Monitor children’s learning and development</vt:lpstr>
      <vt:lpstr>Process to inform planning</vt:lpstr>
      <vt:lpstr> Activity 2D  </vt:lpstr>
      <vt:lpstr>Use evidence to inform practice</vt:lpstr>
      <vt:lpstr>Learning through play</vt:lpstr>
      <vt:lpstr>Benefits of learning through play</vt:lpstr>
      <vt:lpstr>Intentional teaching</vt:lpstr>
      <vt:lpstr>Learning through the environment</vt:lpstr>
      <vt:lpstr> Activity 3A  </vt:lpstr>
      <vt:lpstr>Use evidence to inform practice</vt:lpstr>
      <vt:lpstr>Reflective practice</vt:lpstr>
      <vt:lpstr>Improve on own practices</vt:lpstr>
      <vt:lpstr> Activity 3B  </vt:lpstr>
      <vt:lpstr>Share information appropriately</vt:lpstr>
      <vt:lpstr>PowerPoint Presentation</vt:lpstr>
      <vt:lpstr>PowerPoint Presentation</vt:lpstr>
      <vt:lpstr>Records</vt:lpstr>
      <vt:lpstr>Records</vt:lpstr>
      <vt:lpstr> Activity 4A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John Feeney</cp:lastModifiedBy>
  <cp:revision>268</cp:revision>
  <dcterms:created xsi:type="dcterms:W3CDTF">2011-08-26T06:48:04Z</dcterms:created>
  <dcterms:modified xsi:type="dcterms:W3CDTF">2018-02-06T11:34:52Z</dcterms:modified>
</cp:coreProperties>
</file>