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7"/>
  </p:notesMasterIdLst>
  <p:sldIdLst>
    <p:sldId id="257" r:id="rId2"/>
    <p:sldId id="309" r:id="rId3"/>
    <p:sldId id="437" r:id="rId4"/>
    <p:sldId id="601" r:id="rId5"/>
    <p:sldId id="392" r:id="rId6"/>
    <p:sldId id="504" r:id="rId7"/>
    <p:sldId id="503" r:id="rId8"/>
    <p:sldId id="602" r:id="rId9"/>
    <p:sldId id="439" r:id="rId10"/>
    <p:sldId id="396" r:id="rId11"/>
    <p:sldId id="440" r:id="rId12"/>
    <p:sldId id="603" r:id="rId13"/>
    <p:sldId id="604" r:id="rId14"/>
    <p:sldId id="399" r:id="rId15"/>
    <p:sldId id="401" r:id="rId16"/>
    <p:sldId id="441" r:id="rId17"/>
    <p:sldId id="605" r:id="rId18"/>
    <p:sldId id="387" r:id="rId19"/>
    <p:sldId id="405" r:id="rId20"/>
    <p:sldId id="443" r:id="rId21"/>
    <p:sldId id="606" r:id="rId22"/>
    <p:sldId id="607" r:id="rId23"/>
    <p:sldId id="507" r:id="rId24"/>
    <p:sldId id="586" r:id="rId25"/>
    <p:sldId id="587" r:id="rId26"/>
    <p:sldId id="608" r:id="rId27"/>
    <p:sldId id="588" r:id="rId28"/>
    <p:sldId id="589" r:id="rId29"/>
    <p:sldId id="590" r:id="rId30"/>
    <p:sldId id="609" r:id="rId31"/>
    <p:sldId id="610" r:id="rId32"/>
    <p:sldId id="611" r:id="rId33"/>
    <p:sldId id="591" r:id="rId34"/>
    <p:sldId id="592" r:id="rId35"/>
    <p:sldId id="593" r:id="rId36"/>
    <p:sldId id="612" r:id="rId37"/>
    <p:sldId id="613" r:id="rId38"/>
    <p:sldId id="594" r:id="rId39"/>
    <p:sldId id="595" r:id="rId40"/>
    <p:sldId id="596" r:id="rId41"/>
    <p:sldId id="614" r:id="rId42"/>
    <p:sldId id="615" r:id="rId43"/>
    <p:sldId id="597" r:id="rId44"/>
    <p:sldId id="598" r:id="rId45"/>
    <p:sldId id="599" r:id="rId46"/>
    <p:sldId id="616" r:id="rId47"/>
    <p:sldId id="617" r:id="rId48"/>
    <p:sldId id="618" r:id="rId49"/>
    <p:sldId id="600" r:id="rId50"/>
    <p:sldId id="562" r:id="rId51"/>
    <p:sldId id="619" r:id="rId52"/>
    <p:sldId id="620" r:id="rId53"/>
    <p:sldId id="563" r:id="rId54"/>
    <p:sldId id="621" r:id="rId55"/>
    <p:sldId id="622" r:id="rId56"/>
    <p:sldId id="623" r:id="rId57"/>
    <p:sldId id="624" r:id="rId58"/>
    <p:sldId id="625" r:id="rId59"/>
    <p:sldId id="626" r:id="rId60"/>
    <p:sldId id="627" r:id="rId61"/>
    <p:sldId id="628" r:id="rId62"/>
    <p:sldId id="629" r:id="rId63"/>
    <p:sldId id="564" r:id="rId64"/>
    <p:sldId id="435" r:id="rId65"/>
    <p:sldId id="418" r:id="rId6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9779" autoAdjust="0"/>
    <p:restoredTop sz="91525" autoAdjust="0"/>
  </p:normalViewPr>
  <p:slideViewPr>
    <p:cSldViewPr>
      <p:cViewPr varScale="1">
        <p:scale>
          <a:sx n="63" d="100"/>
          <a:sy n="63" d="100"/>
        </p:scale>
        <p:origin x="-1746" y="-10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presProps" Target="presProps.xml"/><Relationship Id="rId7" Type="http://schemas.openxmlformats.org/officeDocument/2006/relationships/slide" Target="slides/slide6.xml"/><Relationship Id="rId71"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AU"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4D7E61F-E466-4520-8FCA-2A0F1269B01B}" type="datetimeFigureOut">
              <a:rPr lang="en-AU" smtClean="0"/>
              <a:pPr/>
              <a:t>6/03/2017</a:t>
            </a:fld>
            <a:endParaRPr lang="en-AU"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AU"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AU"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636B371-A471-4F1E-8623-C88C117501DF}" type="slidenum">
              <a:rPr lang="en-AU" smtClean="0"/>
              <a:pPr/>
              <a:t>‹#›</a:t>
            </a:fld>
            <a:endParaRPr lang="en-AU" dirty="0"/>
          </a:p>
        </p:txBody>
      </p:sp>
    </p:spTree>
    <p:extLst>
      <p:ext uri="{BB962C8B-B14F-4D97-AF65-F5344CB8AC3E}">
        <p14:creationId xmlns:p14="http://schemas.microsoft.com/office/powerpoint/2010/main" val="339297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Slide Image Placeholder 1"/>
          <p:cNvSpPr>
            <a:spLocks noGrp="1" noRot="1" noChangeAspect="1" noTextEdit="1"/>
          </p:cNvSpPr>
          <p:nvPr>
            <p:ph type="sldImg"/>
          </p:nvPr>
        </p:nvSpPr>
        <p:spPr bwMode="auto">
          <a:noFill/>
          <a:ln>
            <a:solidFill>
              <a:srgbClr val="000000"/>
            </a:solidFill>
            <a:miter lim="800000"/>
            <a:headEnd/>
            <a:tailEnd/>
          </a:ln>
        </p:spPr>
      </p:sp>
      <p:sp>
        <p:nvSpPr>
          <p:cNvPr id="112643"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264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4197C488-A209-4A92-B6C0-5B74CFCC9C34}" type="slidenum">
              <a:rPr lang="en-CA" smtClean="0"/>
              <a:pPr/>
              <a:t>1</a:t>
            </a:fld>
            <a:endParaRPr lang="en-CA"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2</a:t>
            </a:fld>
            <a:endParaRPr lang="en-AU"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5</a:t>
            </a:fld>
            <a:endParaRPr lang="en-CA"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6</a:t>
            </a:fld>
            <a:endParaRPr lang="en-AU"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9</a:t>
            </a:fld>
            <a:endParaRPr lang="en-CA"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10</a:t>
            </a:fld>
            <a:endParaRPr lang="en-AU"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14</a:t>
            </a:fld>
            <a:endParaRPr lang="en-CA"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15</a:t>
            </a:fld>
            <a:endParaRPr lang="en-AU"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18</a:t>
            </a:fld>
            <a:endParaRPr lang="en-CA"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19</a:t>
            </a:fld>
            <a:endParaRPr lang="en-AU"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23</a:t>
            </a:fld>
            <a:endParaRPr lang="en-CA"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24</a:t>
            </a:fld>
            <a:endParaRPr lang="en-AU"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27</a:t>
            </a:fld>
            <a:endParaRPr lang="en-CA"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28</a:t>
            </a:fld>
            <a:endParaRPr lang="en-AU"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33</a:t>
            </a:fld>
            <a:endParaRPr lang="en-CA"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34</a:t>
            </a:fld>
            <a:endParaRPr lang="en-AU"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38</a:t>
            </a:fld>
            <a:endParaRPr lang="en-CA" dirty="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39</a:t>
            </a:fld>
            <a:endParaRPr lang="en-AU" dirty="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43</a:t>
            </a:fld>
            <a:endParaRPr lang="en-CA" dirty="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44</a:t>
            </a:fld>
            <a:endParaRPr lang="en-AU" dirty="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49</a:t>
            </a:fld>
            <a:endParaRPr lang="en-CA" dirty="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50</a:t>
            </a:fld>
            <a:endParaRPr lang="en-AU" dirty="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51</a:t>
            </a:fld>
            <a:endParaRPr lang="en-AU" dirty="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fld id="{B636B371-A471-4F1E-8623-C88C117501DF}" type="slidenum">
              <a:rPr lang="en-AU" smtClean="0"/>
              <a:pPr/>
              <a:t>52</a:t>
            </a:fld>
            <a:endParaRPr lang="en-AU" dirty="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63</a:t>
            </a:fld>
            <a:endParaRPr lang="en-CA" dirty="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0642" name="Slide Image Placeholder 1"/>
          <p:cNvSpPr>
            <a:spLocks noGrp="1" noRot="1" noChangeAspect="1" noTextEdit="1"/>
          </p:cNvSpPr>
          <p:nvPr>
            <p:ph type="sldImg"/>
          </p:nvPr>
        </p:nvSpPr>
        <p:spPr bwMode="auto">
          <a:noFill/>
          <a:ln>
            <a:solidFill>
              <a:srgbClr val="000000"/>
            </a:solidFill>
            <a:miter lim="800000"/>
            <a:headEnd/>
            <a:tailEnd/>
          </a:ln>
        </p:spPr>
      </p:sp>
      <p:sp>
        <p:nvSpPr>
          <p:cNvPr id="240643"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a:p>
        </p:txBody>
      </p:sp>
      <p:sp>
        <p:nvSpPr>
          <p:cNvPr id="24064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918C356B-835B-42F1-94E9-63081C6F05C3}" type="slidenum">
              <a:rPr lang="en-CA" smtClean="0"/>
              <a:pPr/>
              <a:t>65</a:t>
            </a:fld>
            <a:endParaRPr lang="en-CA"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AU"/>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pPr/>
              <a:t>6/03/2017</a:t>
            </a:fld>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pPr/>
              <a:t>6/03/2017</a:t>
            </a:fld>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AU"/>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9A845FD-594F-47EE-9162-D59CD5604268}" type="datetimeFigureOut">
              <a:rPr lang="en-AU" smtClean="0"/>
              <a:pPr/>
              <a:t>6/03/2017</a:t>
            </a:fld>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Date Placeholder 4"/>
          <p:cNvSpPr>
            <a:spLocks noGrp="1"/>
          </p:cNvSpPr>
          <p:nvPr>
            <p:ph type="dt" sz="half" idx="10"/>
          </p:nvPr>
        </p:nvSpPr>
        <p:spPr/>
        <p:txBody>
          <a:bodyPr/>
          <a:lstStyle/>
          <a:p>
            <a:fld id="{29A845FD-594F-47EE-9162-D59CD5604268}" type="datetimeFigureOut">
              <a:rPr lang="en-AU" smtClean="0"/>
              <a:pPr/>
              <a:t>6/03/2017</a:t>
            </a:fld>
            <a:endParaRPr lang="en-AU" dirty="0"/>
          </a:p>
        </p:txBody>
      </p:sp>
      <p:sp>
        <p:nvSpPr>
          <p:cNvPr id="6" name="Footer Placeholder 5"/>
          <p:cNvSpPr>
            <a:spLocks noGrp="1"/>
          </p:cNvSpPr>
          <p:nvPr>
            <p:ph type="ftr" sz="quarter" idx="11"/>
          </p:nvPr>
        </p:nvSpPr>
        <p:spPr/>
        <p:txBody>
          <a:bodyPr/>
          <a:lstStyle/>
          <a:p>
            <a:endParaRPr lang="en-AU" dirty="0"/>
          </a:p>
        </p:txBody>
      </p:sp>
      <p:sp>
        <p:nvSpPr>
          <p:cNvPr id="7" name="Slide Number Placeholder 6"/>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AU"/>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7" name="Date Placeholder 6"/>
          <p:cNvSpPr>
            <a:spLocks noGrp="1"/>
          </p:cNvSpPr>
          <p:nvPr>
            <p:ph type="dt" sz="half" idx="10"/>
          </p:nvPr>
        </p:nvSpPr>
        <p:spPr/>
        <p:txBody>
          <a:bodyPr/>
          <a:lstStyle/>
          <a:p>
            <a:fld id="{29A845FD-594F-47EE-9162-D59CD5604268}" type="datetimeFigureOut">
              <a:rPr lang="en-AU" smtClean="0"/>
              <a:pPr/>
              <a:t>6/03/2017</a:t>
            </a:fld>
            <a:endParaRPr lang="en-AU" dirty="0"/>
          </a:p>
        </p:txBody>
      </p:sp>
      <p:sp>
        <p:nvSpPr>
          <p:cNvPr id="8" name="Footer Placeholder 7"/>
          <p:cNvSpPr>
            <a:spLocks noGrp="1"/>
          </p:cNvSpPr>
          <p:nvPr>
            <p:ph type="ftr" sz="quarter" idx="11"/>
          </p:nvPr>
        </p:nvSpPr>
        <p:spPr/>
        <p:txBody>
          <a:bodyPr/>
          <a:lstStyle/>
          <a:p>
            <a:endParaRPr lang="en-AU" dirty="0"/>
          </a:p>
        </p:txBody>
      </p:sp>
      <p:sp>
        <p:nvSpPr>
          <p:cNvPr id="9" name="Slide Number Placeholder 8"/>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Date Placeholder 2"/>
          <p:cNvSpPr>
            <a:spLocks noGrp="1"/>
          </p:cNvSpPr>
          <p:nvPr>
            <p:ph type="dt" sz="half" idx="10"/>
          </p:nvPr>
        </p:nvSpPr>
        <p:spPr/>
        <p:txBody>
          <a:bodyPr/>
          <a:lstStyle/>
          <a:p>
            <a:fld id="{29A845FD-594F-47EE-9162-D59CD5604268}" type="datetimeFigureOut">
              <a:rPr lang="en-AU" smtClean="0"/>
              <a:pPr/>
              <a:t>6/03/2017</a:t>
            </a:fld>
            <a:endParaRPr lang="en-AU" dirty="0"/>
          </a:p>
        </p:txBody>
      </p:sp>
      <p:sp>
        <p:nvSpPr>
          <p:cNvPr id="4" name="Footer Placeholder 3"/>
          <p:cNvSpPr>
            <a:spLocks noGrp="1"/>
          </p:cNvSpPr>
          <p:nvPr>
            <p:ph type="ftr" sz="quarter" idx="11"/>
          </p:nvPr>
        </p:nvSpPr>
        <p:spPr/>
        <p:txBody>
          <a:bodyPr/>
          <a:lstStyle/>
          <a:p>
            <a:endParaRPr lang="en-AU" dirty="0"/>
          </a:p>
        </p:txBody>
      </p:sp>
      <p:sp>
        <p:nvSpPr>
          <p:cNvPr id="5" name="Slide Number Placeholder 4"/>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9A845FD-594F-47EE-9162-D59CD5604268}" type="datetimeFigureOut">
              <a:rPr lang="en-AU" smtClean="0"/>
              <a:pPr/>
              <a:t>6/03/2017</a:t>
            </a:fld>
            <a:endParaRPr lang="en-AU" dirty="0"/>
          </a:p>
        </p:txBody>
      </p:sp>
      <p:sp>
        <p:nvSpPr>
          <p:cNvPr id="3" name="Footer Placeholder 2"/>
          <p:cNvSpPr>
            <a:spLocks noGrp="1"/>
          </p:cNvSpPr>
          <p:nvPr>
            <p:ph type="ftr" sz="quarter" idx="11"/>
          </p:nvPr>
        </p:nvSpPr>
        <p:spPr/>
        <p:txBody>
          <a:bodyPr/>
          <a:lstStyle/>
          <a:p>
            <a:endParaRPr lang="en-AU" dirty="0"/>
          </a:p>
        </p:txBody>
      </p:sp>
      <p:sp>
        <p:nvSpPr>
          <p:cNvPr id="4" name="Slide Number Placeholder 3"/>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AU"/>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9A845FD-594F-47EE-9162-D59CD5604268}" type="datetimeFigureOut">
              <a:rPr lang="en-AU" smtClean="0"/>
              <a:pPr/>
              <a:t>6/03/2017</a:t>
            </a:fld>
            <a:endParaRPr lang="en-AU" dirty="0"/>
          </a:p>
        </p:txBody>
      </p:sp>
      <p:sp>
        <p:nvSpPr>
          <p:cNvPr id="6" name="Footer Placeholder 5"/>
          <p:cNvSpPr>
            <a:spLocks noGrp="1"/>
          </p:cNvSpPr>
          <p:nvPr>
            <p:ph type="ftr" sz="quarter" idx="11"/>
          </p:nvPr>
        </p:nvSpPr>
        <p:spPr/>
        <p:txBody>
          <a:bodyPr/>
          <a:lstStyle/>
          <a:p>
            <a:endParaRPr lang="en-AU" dirty="0"/>
          </a:p>
        </p:txBody>
      </p:sp>
      <p:sp>
        <p:nvSpPr>
          <p:cNvPr id="7" name="Slide Number Placeholder 6"/>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AU"/>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AU"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9A845FD-594F-47EE-9162-D59CD5604268}" type="datetimeFigureOut">
              <a:rPr lang="en-AU" smtClean="0"/>
              <a:pPr/>
              <a:t>6/03/2017</a:t>
            </a:fld>
            <a:endParaRPr lang="en-AU" dirty="0"/>
          </a:p>
        </p:txBody>
      </p:sp>
      <p:sp>
        <p:nvSpPr>
          <p:cNvPr id="6" name="Footer Placeholder 5"/>
          <p:cNvSpPr>
            <a:spLocks noGrp="1"/>
          </p:cNvSpPr>
          <p:nvPr>
            <p:ph type="ftr" sz="quarter" idx="11"/>
          </p:nvPr>
        </p:nvSpPr>
        <p:spPr/>
        <p:txBody>
          <a:bodyPr/>
          <a:lstStyle/>
          <a:p>
            <a:endParaRPr lang="en-AU" dirty="0"/>
          </a:p>
        </p:txBody>
      </p:sp>
      <p:sp>
        <p:nvSpPr>
          <p:cNvPr id="7" name="Slide Number Placeholder 6"/>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pPr/>
              <a:t>6/03/2017</a:t>
            </a:fld>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AU"/>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pPr/>
              <a:t>6/03/2017</a:t>
            </a:fld>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Module Intro Slide">
    <p:spTree>
      <p:nvGrpSpPr>
        <p:cNvPr id="1" name=""/>
        <p:cNvGrpSpPr/>
        <p:nvPr/>
      </p:nvGrpSpPr>
      <p:grpSpPr>
        <a:xfrm>
          <a:off x="0" y="0"/>
          <a:ext cx="0" cy="0"/>
          <a:chOff x="0" y="0"/>
          <a:chExt cx="0" cy="0"/>
        </a:xfrm>
      </p:grpSpPr>
      <p:pic>
        <p:nvPicPr>
          <p:cNvPr id="4" name="Picture 6" descr="Fotolia_9747380_XS.jpg"/>
          <p:cNvPicPr>
            <a:picLocks noChangeAspect="1"/>
          </p:cNvPicPr>
          <p:nvPr userDrawn="1"/>
        </p:nvPicPr>
        <p:blipFill>
          <a:blip r:embed="rId2" cstate="print"/>
          <a:srcRect/>
          <a:stretch>
            <a:fillRect/>
          </a:stretch>
        </p:blipFill>
        <p:spPr bwMode="auto">
          <a:xfrm>
            <a:off x="8501063" y="6215063"/>
            <a:ext cx="642937" cy="642937"/>
          </a:xfrm>
          <a:prstGeom prst="rect">
            <a:avLst/>
          </a:prstGeom>
          <a:noFill/>
          <a:ln w="9525">
            <a:noFill/>
            <a:miter lim="800000"/>
            <a:headEnd/>
            <a:tailEnd/>
          </a:ln>
        </p:spPr>
      </p:pic>
      <p:sp>
        <p:nvSpPr>
          <p:cNvPr id="2" name="Title 1"/>
          <p:cNvSpPr>
            <a:spLocks noGrp="1"/>
          </p:cNvSpPr>
          <p:nvPr>
            <p:ph type="title"/>
          </p:nvPr>
        </p:nvSpPr>
        <p:spPr>
          <a:xfrm>
            <a:off x="457200" y="274638"/>
            <a:ext cx="6400800" cy="1143000"/>
          </a:xfrm>
        </p:spPr>
        <p:txBody>
          <a:bodyPr/>
          <a:lstStyle>
            <a:lvl1pPr>
              <a:defRPr b="1" baseline="0">
                <a:solidFill>
                  <a:srgbClr val="DE1904"/>
                </a:solidFill>
                <a:latin typeface="+mj-lt"/>
              </a:defRPr>
            </a:lvl1pPr>
          </a:lstStyle>
          <a:p>
            <a:r>
              <a:rPr lang="en-US" dirty="0"/>
              <a:t>Click to edit Master title style</a:t>
            </a:r>
            <a:endParaRPr lang="en-CA" dirty="0"/>
          </a:p>
        </p:txBody>
      </p:sp>
      <p:sp>
        <p:nvSpPr>
          <p:cNvPr id="3" name="Content Placeholder 2"/>
          <p:cNvSpPr>
            <a:spLocks noGrp="1"/>
          </p:cNvSpPr>
          <p:nvPr>
            <p:ph idx="1"/>
          </p:nvPr>
        </p:nvSpPr>
        <p:spPr>
          <a:xfrm>
            <a:off x="457200" y="1600200"/>
            <a:ext cx="6400800" cy="4525963"/>
          </a:xfrm>
        </p:spPr>
        <p:txBody>
          <a:bodyPr/>
          <a:lstStyle>
            <a:lvl1pPr>
              <a:defRPr sz="2400" baseline="0">
                <a:latin typeface="+mj-lt"/>
              </a:defRPr>
            </a:lvl1pPr>
            <a:lvl2pPr>
              <a:defRPr>
                <a:latin typeface="+mn-lt"/>
              </a:defRPr>
            </a:lvl2pPr>
            <a:lvl3pPr>
              <a:defRPr>
                <a:latin typeface="+mn-lt"/>
              </a:defRPr>
            </a:lvl3pPr>
            <a:lvl4pPr>
              <a:defRPr>
                <a:latin typeface="+mn-lt"/>
              </a:defRPr>
            </a:lvl4pPr>
            <a:lvl5pPr>
              <a:defRPr>
                <a:latin typeface="+mn-lt"/>
              </a:defRPr>
            </a:lvl5pPr>
          </a:lstStyle>
          <a:p>
            <a:pPr lvl="0"/>
            <a:r>
              <a:rPr lang="en-US" dirty="0"/>
              <a:t>Click to edit Master text styles</a:t>
            </a: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dirty="0"/>
              <a:t>Click to edit Master title style</a:t>
            </a:r>
            <a:endParaRPr lang="en-AU"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9A845FD-594F-47EE-9162-D59CD5604268}" type="datetimeFigureOut">
              <a:rPr lang="en-AU" smtClean="0"/>
              <a:pPr/>
              <a:t>6/03/2017</a:t>
            </a:fld>
            <a:endParaRPr lang="en-AU"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AU"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5048034-356B-4D46-A2D9-D54751ED114A}" type="slidenum">
              <a:rPr lang="en-AU" smtClean="0"/>
              <a:pPr/>
              <a:t>‹#›</a:t>
            </a:fld>
            <a:endParaRPr lang="en-AU" dirty="0"/>
          </a:p>
        </p:txBody>
      </p:sp>
      <p:pic>
        <p:nvPicPr>
          <p:cNvPr id="7" name="Picture 6" descr="Fotolia_9747380_XS.jpg"/>
          <p:cNvPicPr>
            <a:picLocks noChangeAspect="1"/>
          </p:cNvPicPr>
          <p:nvPr userDrawn="1"/>
        </p:nvPicPr>
        <p:blipFill>
          <a:blip r:embed="rId14" cstate="print"/>
          <a:srcRect/>
          <a:stretch>
            <a:fillRect/>
          </a:stretch>
        </p:blipFill>
        <p:spPr bwMode="auto">
          <a:xfrm>
            <a:off x="8501063" y="6215063"/>
            <a:ext cx="642937" cy="642937"/>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0" eaLnBrk="1" latinLnBrk="0" hangingPunct="1">
        <a:spcBef>
          <a:spcPct val="0"/>
        </a:spcBef>
        <a:buNone/>
        <a:defRPr sz="4400" b="1" kern="1200">
          <a:solidFill>
            <a:srgbClr val="FF0000"/>
          </a:solidFill>
          <a:latin typeface="+mj-lt"/>
          <a:ea typeface="+mj-ea"/>
          <a:cs typeface="+mj-cs"/>
        </a:defRPr>
      </a:lvl1pPr>
    </p:titleStyle>
    <p:bodyStyle>
      <a:lvl1pPr marL="342900" indent="-342900" algn="l" defTabSz="914400" rtl="0" eaLnBrk="1" latinLnBrk="0" hangingPunct="1">
        <a:spcBef>
          <a:spcPct val="20000"/>
        </a:spcBef>
        <a:buFont typeface="Wingdings" pitchFamily="2" charset="2"/>
        <a:buChar char="Ø"/>
        <a:defRPr sz="28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26.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Text Box 6"/>
          <p:cNvSpPr txBox="1">
            <a:spLocks noChangeArrowheads="1"/>
          </p:cNvSpPr>
          <p:nvPr/>
        </p:nvSpPr>
        <p:spPr bwMode="auto">
          <a:xfrm>
            <a:off x="1214438" y="1124744"/>
            <a:ext cx="7000875" cy="3875881"/>
          </a:xfrm>
          <a:prstGeom prst="rect">
            <a:avLst/>
          </a:prstGeom>
          <a:noFill/>
          <a:ln w="9525">
            <a:noFill/>
            <a:miter lim="800000"/>
            <a:headEnd/>
            <a:tailEnd/>
          </a:ln>
        </p:spPr>
        <p:txBody>
          <a:bodyPr/>
          <a:lstStyle/>
          <a:p>
            <a:pPr algn="r"/>
            <a:r>
              <a:rPr lang="en-AU" sz="4400" b="1" dirty="0" smtClean="0">
                <a:solidFill>
                  <a:srgbClr val="FF0000"/>
                </a:solidFill>
              </a:rPr>
              <a:t>CHCECE004 </a:t>
            </a:r>
            <a:endParaRPr lang="en-GB" sz="4400" dirty="0">
              <a:solidFill>
                <a:srgbClr val="FF0000"/>
              </a:solidFill>
            </a:endParaRPr>
          </a:p>
          <a:p>
            <a:pPr algn="r"/>
            <a:r>
              <a:rPr lang="en-AU" sz="4400" b="1" dirty="0" smtClean="0">
                <a:solidFill>
                  <a:srgbClr val="FF0000"/>
                </a:solidFill>
              </a:rPr>
              <a:t>Promote and provide healthy food and drinks</a:t>
            </a:r>
            <a:endParaRPr lang="en-GB" sz="4400" dirty="0">
              <a:solidFill>
                <a:srgbClr val="FF0000"/>
              </a:solidFill>
            </a:endParaRPr>
          </a:p>
        </p:txBody>
      </p:sp>
      <p:pic>
        <p:nvPicPr>
          <p:cNvPr id="3" name="Picture 2" descr="C:\Users\Tom\Pictures\heart_healthy_eating_400_clr_13050.png"/>
          <p:cNvPicPr/>
          <p:nvPr/>
        </p:nvPicPr>
        <p:blipFill>
          <a:blip r:embed="rId3">
            <a:extLst>
              <a:ext uri="{28A0092B-C50C-407E-A947-70E740481C1C}">
                <a14:useLocalDpi xmlns:a14="http://schemas.microsoft.com/office/drawing/2010/main" val="0"/>
              </a:ext>
            </a:extLst>
          </a:blip>
          <a:srcRect/>
          <a:stretch>
            <a:fillRect/>
          </a:stretch>
        </p:blipFill>
        <p:spPr bwMode="auto">
          <a:xfrm>
            <a:off x="1236926" y="4052887"/>
            <a:ext cx="3800475" cy="1895475"/>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a:bodyPr>
          <a:lstStyle/>
          <a:p>
            <a:r>
              <a:rPr lang="en-GB" dirty="0"/>
              <a:t>Promote healthy eating</a:t>
            </a:r>
          </a:p>
        </p:txBody>
      </p:sp>
      <p:sp>
        <p:nvSpPr>
          <p:cNvPr id="6" name="TextBox 5"/>
          <p:cNvSpPr txBox="1"/>
          <p:nvPr/>
        </p:nvSpPr>
        <p:spPr>
          <a:xfrm>
            <a:off x="5220072" y="2492896"/>
            <a:ext cx="3744416" cy="3539430"/>
          </a:xfrm>
          <a:prstGeom prst="rect">
            <a:avLst/>
          </a:prstGeom>
          <a:noFill/>
        </p:spPr>
        <p:txBody>
          <a:bodyPr wrap="square" rtlCol="0">
            <a:spAutoFit/>
          </a:bodyPr>
          <a:lstStyle/>
          <a:p>
            <a:r>
              <a:rPr lang="en-AU" sz="2800" b="1" dirty="0" smtClean="0">
                <a:latin typeface="+mj-lt"/>
              </a:rPr>
              <a:t>1.1 </a:t>
            </a:r>
            <a:r>
              <a:rPr lang="en-GB" sz="2800" dirty="0"/>
              <a:t>Engage children in experiences, conversations and routines that promote relaxed and enjoyable mealtimes and promote healthy lifestyles and good nutrition</a:t>
            </a:r>
            <a:r>
              <a:rPr lang="en-AU" sz="2800" b="1" dirty="0" smtClean="0">
                <a:latin typeface="+mj-lt"/>
              </a:rPr>
              <a:t>  </a:t>
            </a:r>
            <a:endParaRPr lang="en-AU" sz="2800" dirty="0">
              <a:latin typeface="+mj-lt"/>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a:t>Positive experiences and conversations</a:t>
            </a:r>
          </a:p>
        </p:txBody>
      </p:sp>
      <p:sp>
        <p:nvSpPr>
          <p:cNvPr id="3" name="Content Placeholder 2"/>
          <p:cNvSpPr>
            <a:spLocks noGrp="1"/>
          </p:cNvSpPr>
          <p:nvPr>
            <p:ph idx="1"/>
          </p:nvPr>
        </p:nvSpPr>
        <p:spPr/>
        <p:txBody>
          <a:bodyPr>
            <a:normAutofit lnSpcReduction="10000"/>
          </a:bodyPr>
          <a:lstStyle/>
          <a:p>
            <a:r>
              <a:rPr lang="en-GB" dirty="0" smtClean="0"/>
              <a:t>You </a:t>
            </a:r>
            <a:r>
              <a:rPr lang="en-GB" dirty="0"/>
              <a:t>may give children the opportunity to watch and participate in the preparation of food.</a:t>
            </a:r>
          </a:p>
          <a:p>
            <a:r>
              <a:rPr lang="en-GB" dirty="0"/>
              <a:t>You can increase the sense of enjoyment by encouraging children to combine ingredients in the creation of recognisable shapes and patterns</a:t>
            </a:r>
          </a:p>
          <a:p>
            <a:r>
              <a:rPr lang="en-GB" dirty="0"/>
              <a:t>They may be encouraged to think about the healthy qualities of fruit and vegetables</a:t>
            </a:r>
          </a:p>
          <a:p>
            <a:r>
              <a:rPr lang="en-GB" dirty="0"/>
              <a:t>However, you shouldn’t criticise the children or keep on nagging them about the importance of making healthy </a:t>
            </a:r>
            <a:r>
              <a:rPr lang="en-GB" dirty="0" smtClean="0"/>
              <a:t>choices.</a:t>
            </a:r>
            <a:endParaRPr lang="en-GB" dirty="0"/>
          </a:p>
          <a:p>
            <a:endParaRPr lang="en-GB" dirty="0"/>
          </a:p>
        </p:txBody>
      </p:sp>
      <p:pic>
        <p:nvPicPr>
          <p:cNvPr id="4" name="Picture 3" descr="C:\Users\Tom\Pictures\school_boy_silhouette_400_clr_19045.pn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172400" y="4989710"/>
            <a:ext cx="541209" cy="1512168"/>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
            </a:r>
            <a:br>
              <a:rPr lang="en-GB" dirty="0" smtClean="0"/>
            </a:br>
            <a:r>
              <a:rPr lang="en-GB" sz="4900" dirty="0" smtClean="0"/>
              <a:t>Healthy </a:t>
            </a:r>
            <a:r>
              <a:rPr lang="en-GB" sz="4900" dirty="0"/>
              <a:t>routines</a:t>
            </a:r>
            <a:r>
              <a:rPr lang="en-GB" dirty="0"/>
              <a:t/>
            </a:r>
            <a:br>
              <a:rPr lang="en-GB" dirty="0"/>
            </a:br>
            <a:endParaRPr lang="en-GB" dirty="0"/>
          </a:p>
        </p:txBody>
      </p:sp>
      <p:sp>
        <p:nvSpPr>
          <p:cNvPr id="3" name="Content Placeholder 2"/>
          <p:cNvSpPr>
            <a:spLocks noGrp="1"/>
          </p:cNvSpPr>
          <p:nvPr>
            <p:ph idx="1"/>
          </p:nvPr>
        </p:nvSpPr>
        <p:spPr/>
        <p:txBody>
          <a:bodyPr/>
          <a:lstStyle/>
          <a:p>
            <a:r>
              <a:rPr lang="en-GB" dirty="0"/>
              <a:t>You should aim to serve meals at set times each day, so that children engage with the routine of eating </a:t>
            </a:r>
            <a:r>
              <a:rPr lang="en-GB" dirty="0" smtClean="0"/>
              <a:t>healthily</a:t>
            </a:r>
          </a:p>
          <a:p>
            <a:r>
              <a:rPr lang="en-GB" dirty="0" smtClean="0"/>
              <a:t>The </a:t>
            </a:r>
            <a:r>
              <a:rPr lang="en-GB" dirty="0"/>
              <a:t>meals should be quite definite occasions and involve educational staff or carers where </a:t>
            </a:r>
            <a:r>
              <a:rPr lang="en-GB" dirty="0" smtClean="0"/>
              <a:t>possible</a:t>
            </a:r>
          </a:p>
          <a:p>
            <a:r>
              <a:rPr lang="en-GB" dirty="0" smtClean="0"/>
              <a:t>As </a:t>
            </a:r>
            <a:r>
              <a:rPr lang="en-GB" dirty="0"/>
              <a:t>a general rule children should be provided with three meals and one or two snacks per </a:t>
            </a:r>
            <a:r>
              <a:rPr lang="en-GB" dirty="0" smtClean="0"/>
              <a:t>day.</a:t>
            </a:r>
            <a:endParaRPr lang="en-GB" dirty="0"/>
          </a:p>
        </p:txBody>
      </p:sp>
    </p:spTree>
    <p:extLst>
      <p:ext uri="{BB962C8B-B14F-4D97-AF65-F5344CB8AC3E}">
        <p14:creationId xmlns:p14="http://schemas.microsoft.com/office/powerpoint/2010/main" val="347369241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1A</a:t>
            </a:r>
            <a:r>
              <a:rPr lang="en-AU" sz="4900" dirty="0" smtClean="0"/>
              <a:t> </a:t>
            </a:r>
            <a:r>
              <a:rPr lang="en-AU" dirty="0"/>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a:bodyPr>
          <a:lstStyle/>
          <a:p>
            <a:r>
              <a:rPr lang="en-GB" dirty="0"/>
              <a:t>Promote healthy eating</a:t>
            </a:r>
          </a:p>
        </p:txBody>
      </p:sp>
      <p:sp>
        <p:nvSpPr>
          <p:cNvPr id="8" name="TextBox 7"/>
          <p:cNvSpPr txBox="1"/>
          <p:nvPr/>
        </p:nvSpPr>
        <p:spPr>
          <a:xfrm>
            <a:off x="5220072" y="2492896"/>
            <a:ext cx="3744416" cy="2246769"/>
          </a:xfrm>
          <a:prstGeom prst="rect">
            <a:avLst/>
          </a:prstGeom>
          <a:noFill/>
        </p:spPr>
        <p:txBody>
          <a:bodyPr wrap="square" rtlCol="0">
            <a:spAutoFit/>
          </a:bodyPr>
          <a:lstStyle/>
          <a:p>
            <a:r>
              <a:rPr lang="en-AU" sz="2800" b="1" dirty="0">
                <a:latin typeface="+mj-lt"/>
              </a:rPr>
              <a:t>1.2 </a:t>
            </a:r>
            <a:r>
              <a:rPr lang="en-GB" sz="2800" dirty="0"/>
              <a:t>Model, reinforce and implement healthy eating and nutrition practices with children during mealtimes</a:t>
            </a:r>
            <a:endParaRPr lang="en-AU" sz="2800" dirty="0">
              <a:latin typeface="+mj-lt"/>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Acting as a role model</a:t>
            </a:r>
          </a:p>
        </p:txBody>
      </p:sp>
      <p:sp>
        <p:nvSpPr>
          <p:cNvPr id="3" name="Content Placeholder 2"/>
          <p:cNvSpPr>
            <a:spLocks noGrp="1"/>
          </p:cNvSpPr>
          <p:nvPr>
            <p:ph idx="1"/>
          </p:nvPr>
        </p:nvSpPr>
        <p:spPr/>
        <p:txBody>
          <a:bodyPr/>
          <a:lstStyle/>
          <a:p>
            <a:r>
              <a:rPr lang="en-GB" dirty="0"/>
              <a:t>You should be aware that you can make a significant difference to the perceptions and beliefs of children in relation to healthy </a:t>
            </a:r>
            <a:r>
              <a:rPr lang="en-GB" dirty="0" smtClean="0"/>
              <a:t>eating</a:t>
            </a:r>
          </a:p>
          <a:p>
            <a:r>
              <a:rPr lang="en-GB" dirty="0"/>
              <a:t>If you are able to gain the children’s trust and respect then they will look up to you and follow the example that you </a:t>
            </a:r>
            <a:r>
              <a:rPr lang="en-GB" dirty="0" smtClean="0"/>
              <a:t>set</a:t>
            </a:r>
          </a:p>
          <a:p>
            <a:r>
              <a:rPr lang="en-GB" dirty="0"/>
              <a:t>You should place a reasonable portion of food on your plate and ensure a healthy balance of vegetables and other nutritious </a:t>
            </a:r>
            <a:r>
              <a:rPr lang="en-GB" dirty="0" smtClean="0"/>
              <a:t>ingredients.</a:t>
            </a:r>
            <a:endParaRPr lang="en-GB"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Acting as a role model</a:t>
            </a:r>
          </a:p>
        </p:txBody>
      </p:sp>
      <p:sp>
        <p:nvSpPr>
          <p:cNvPr id="3" name="Content Placeholder 2"/>
          <p:cNvSpPr>
            <a:spLocks noGrp="1"/>
          </p:cNvSpPr>
          <p:nvPr>
            <p:ph idx="1"/>
          </p:nvPr>
        </p:nvSpPr>
        <p:spPr/>
        <p:txBody>
          <a:bodyPr/>
          <a:lstStyle/>
          <a:p>
            <a:r>
              <a:rPr lang="en-GB" dirty="0"/>
              <a:t>It is important for you to eat the same types of food that the children are </a:t>
            </a:r>
            <a:r>
              <a:rPr lang="en-GB" dirty="0" smtClean="0"/>
              <a:t>given</a:t>
            </a:r>
          </a:p>
          <a:p>
            <a:r>
              <a:rPr lang="en-GB" dirty="0" smtClean="0"/>
              <a:t>You </a:t>
            </a:r>
            <a:r>
              <a:rPr lang="en-GB" dirty="0"/>
              <a:t>should take over the use of utensils, keep your mouth closed when eating, and show that you are enjoying the </a:t>
            </a:r>
            <a:r>
              <a:rPr lang="en-GB" dirty="0" smtClean="0"/>
              <a:t>food</a:t>
            </a:r>
          </a:p>
          <a:p>
            <a:r>
              <a:rPr lang="en-GB" dirty="0"/>
              <a:t>You should also adopt a relaxed and controlled manner at the dining </a:t>
            </a:r>
            <a:r>
              <a:rPr lang="en-GB" dirty="0" smtClean="0"/>
              <a:t>table.</a:t>
            </a:r>
            <a:endParaRPr lang="en-GB" dirty="0"/>
          </a:p>
        </p:txBody>
      </p:sp>
      <p:pic>
        <p:nvPicPr>
          <p:cNvPr id="4" name="Picture 3" descr="C:\Users\Tom\Pictures\walking_with_arrow_400_clr_13880.png"/>
          <p:cNvPicPr/>
          <p:nvPr/>
        </p:nvPicPr>
        <p:blipFill>
          <a:blip r:embed="rId2">
            <a:extLst>
              <a:ext uri="{28A0092B-C50C-407E-A947-70E740481C1C}">
                <a14:useLocalDpi xmlns:a14="http://schemas.microsoft.com/office/drawing/2010/main" val="0"/>
              </a:ext>
            </a:extLst>
          </a:blip>
          <a:srcRect/>
          <a:stretch>
            <a:fillRect/>
          </a:stretch>
        </p:blipFill>
        <p:spPr bwMode="auto">
          <a:xfrm>
            <a:off x="5004048" y="4797152"/>
            <a:ext cx="3144123" cy="1800200"/>
          </a:xfrm>
          <a:prstGeom prst="rect">
            <a:avLst/>
          </a:prstGeom>
          <a:noFill/>
          <a:ln>
            <a:noFill/>
          </a:ln>
        </p:spPr>
      </p:pic>
    </p:spTree>
    <p:extLst>
      <p:ext uri="{BB962C8B-B14F-4D97-AF65-F5344CB8AC3E}">
        <p14:creationId xmlns:p14="http://schemas.microsoft.com/office/powerpoint/2010/main" val="363273212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1B</a:t>
            </a:r>
            <a:r>
              <a:rPr lang="en-AU" sz="4900" dirty="0" smtClean="0"/>
              <a:t> </a:t>
            </a:r>
            <a:r>
              <a:rPr lang="en-AU" dirty="0"/>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rmAutofit/>
          </a:bodyPr>
          <a:lstStyle/>
          <a:p>
            <a:r>
              <a:rPr lang="en-GB" dirty="0"/>
              <a:t>Promote healthy eating</a:t>
            </a:r>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1384995"/>
          </a:xfrm>
          <a:prstGeom prst="rect">
            <a:avLst/>
          </a:prstGeom>
          <a:noFill/>
        </p:spPr>
        <p:txBody>
          <a:bodyPr wrap="square" rtlCol="0">
            <a:spAutoFit/>
          </a:bodyPr>
          <a:lstStyle/>
          <a:p>
            <a:r>
              <a:rPr lang="en-AU" sz="2800" b="1" dirty="0" smtClean="0">
                <a:latin typeface="+mj-lt"/>
              </a:rPr>
              <a:t>1.3 </a:t>
            </a:r>
            <a:r>
              <a:rPr lang="en-GB" sz="2800" dirty="0"/>
              <a:t>Support and guide children to eat healthy food</a:t>
            </a:r>
            <a:r>
              <a:rPr lang="en-AU" sz="2800" b="1" dirty="0" smtClean="0">
                <a:latin typeface="+mj-lt"/>
              </a:rPr>
              <a:t> </a:t>
            </a:r>
            <a:endParaRPr lang="en-AU" sz="2800" dirty="0">
              <a:latin typeface="+mj-lt"/>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Providing support and guidance</a:t>
            </a:r>
          </a:p>
        </p:txBody>
      </p:sp>
      <p:sp>
        <p:nvSpPr>
          <p:cNvPr id="3" name="Content Placeholder 2"/>
          <p:cNvSpPr>
            <a:spLocks noGrp="1"/>
          </p:cNvSpPr>
          <p:nvPr>
            <p:ph idx="1"/>
          </p:nvPr>
        </p:nvSpPr>
        <p:spPr/>
        <p:txBody>
          <a:bodyPr>
            <a:normAutofit lnSpcReduction="10000"/>
          </a:bodyPr>
          <a:lstStyle/>
          <a:p>
            <a:r>
              <a:rPr lang="en-GB" dirty="0"/>
              <a:t>It is important for children to begin eating healthily from the earliest age and </a:t>
            </a:r>
            <a:r>
              <a:rPr lang="en-GB" dirty="0" smtClean="0"/>
              <a:t>onwards</a:t>
            </a:r>
          </a:p>
          <a:p>
            <a:r>
              <a:rPr lang="en-GB" dirty="0" smtClean="0"/>
              <a:t>You </a:t>
            </a:r>
            <a:r>
              <a:rPr lang="en-GB" dirty="0"/>
              <a:t>should provide them with support and guidance to ensure that they make appropriate meal </a:t>
            </a:r>
            <a:r>
              <a:rPr lang="en-GB" dirty="0" smtClean="0"/>
              <a:t>choices</a:t>
            </a:r>
          </a:p>
          <a:p>
            <a:r>
              <a:rPr lang="en-GB" dirty="0" smtClean="0"/>
              <a:t>You </a:t>
            </a:r>
            <a:r>
              <a:rPr lang="en-GB" dirty="0"/>
              <a:t>can make the adjustment easier by introducing healthy foods gradually and accepting when children reject food that they actively </a:t>
            </a:r>
            <a:r>
              <a:rPr lang="en-GB" dirty="0" smtClean="0"/>
              <a:t>dislike</a:t>
            </a:r>
          </a:p>
          <a:p>
            <a:r>
              <a:rPr lang="en-GB" dirty="0"/>
              <a:t>Children are likely to be more engaged and happy about the prospect of eating healthy food if they are involved in meal </a:t>
            </a:r>
            <a:r>
              <a:rPr lang="en-GB" dirty="0" smtClean="0"/>
              <a:t>preparation.</a:t>
            </a:r>
            <a:endParaRPr lang="en-GB"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a:t>Fundamental principles of healthy eating may include:</a:t>
            </a:r>
          </a:p>
        </p:txBody>
      </p:sp>
      <p:sp>
        <p:nvSpPr>
          <p:cNvPr id="3" name="Content Placeholder 2"/>
          <p:cNvSpPr>
            <a:spLocks noGrp="1"/>
          </p:cNvSpPr>
          <p:nvPr>
            <p:ph idx="1"/>
          </p:nvPr>
        </p:nvSpPr>
        <p:spPr/>
        <p:txBody>
          <a:bodyPr>
            <a:normAutofit/>
          </a:bodyPr>
          <a:lstStyle/>
          <a:p>
            <a:pPr lvl="0"/>
            <a:r>
              <a:rPr lang="en-GB" dirty="0"/>
              <a:t>Enjoy a wide variety of nutritious food</a:t>
            </a:r>
          </a:p>
          <a:p>
            <a:pPr lvl="0"/>
            <a:r>
              <a:rPr lang="en-GB" dirty="0"/>
              <a:t>Eat plenty of vegetables, legumes, and fruits</a:t>
            </a:r>
          </a:p>
          <a:p>
            <a:pPr lvl="0"/>
            <a:r>
              <a:rPr lang="en-GB" dirty="0"/>
              <a:t>Eat plenty of cereals, preferably wholegrain</a:t>
            </a:r>
          </a:p>
          <a:p>
            <a:pPr lvl="0"/>
            <a:r>
              <a:rPr lang="en-GB" dirty="0"/>
              <a:t>Include lean meat, fish, poultry, and alternatives </a:t>
            </a:r>
          </a:p>
          <a:p>
            <a:pPr lvl="0"/>
            <a:r>
              <a:rPr lang="en-GB" dirty="0"/>
              <a:t>Include milks, yogurts, cheese, or alternatives. Reduced fat varieties should be chosen where </a:t>
            </a:r>
            <a:r>
              <a:rPr lang="en-GB" dirty="0" smtClean="0"/>
              <a:t>possible.</a:t>
            </a:r>
            <a:endParaRPr lang="en-GB" dirty="0"/>
          </a:p>
        </p:txBody>
      </p:sp>
      <p:pic>
        <p:nvPicPr>
          <p:cNvPr id="4" name="Picture 3" descr="C:\Users\Tom\Pictures\healthy_food_400_clr_5282.png"/>
          <p:cNvPicPr/>
          <p:nvPr/>
        </p:nvPicPr>
        <p:blipFill>
          <a:blip r:embed="rId2">
            <a:extLst>
              <a:ext uri="{28A0092B-C50C-407E-A947-70E740481C1C}">
                <a14:useLocalDpi xmlns:a14="http://schemas.microsoft.com/office/drawing/2010/main" val="0"/>
              </a:ext>
            </a:extLst>
          </a:blip>
          <a:srcRect/>
          <a:stretch>
            <a:fillRect/>
          </a:stretch>
        </p:blipFill>
        <p:spPr bwMode="auto">
          <a:xfrm>
            <a:off x="5220072" y="4797152"/>
            <a:ext cx="2724666" cy="1665992"/>
          </a:xfrm>
          <a:prstGeom prst="rect">
            <a:avLst/>
          </a:prstGeom>
          <a:noFill/>
          <a:ln>
            <a:noFill/>
          </a:ln>
        </p:spPr>
      </p:pic>
    </p:spTree>
    <p:extLst>
      <p:ext uri="{BB962C8B-B14F-4D97-AF65-F5344CB8AC3E}">
        <p14:creationId xmlns:p14="http://schemas.microsoft.com/office/powerpoint/2010/main" val="44864458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a:t>Fundamental principles of healthy eating may include:</a:t>
            </a:r>
          </a:p>
        </p:txBody>
      </p:sp>
      <p:sp>
        <p:nvSpPr>
          <p:cNvPr id="3" name="Content Placeholder 2"/>
          <p:cNvSpPr>
            <a:spLocks noGrp="1"/>
          </p:cNvSpPr>
          <p:nvPr>
            <p:ph idx="1"/>
          </p:nvPr>
        </p:nvSpPr>
        <p:spPr/>
        <p:txBody>
          <a:bodyPr/>
          <a:lstStyle/>
          <a:p>
            <a:pPr lvl="0"/>
            <a:r>
              <a:rPr lang="en-GB" dirty="0"/>
              <a:t>Drink plenty of water</a:t>
            </a:r>
          </a:p>
          <a:p>
            <a:pPr lvl="0"/>
            <a:r>
              <a:rPr lang="en-GB" dirty="0"/>
              <a:t>Take care to limit saturated fat and moderate total fat intake</a:t>
            </a:r>
          </a:p>
          <a:p>
            <a:pPr lvl="0"/>
            <a:r>
              <a:rPr lang="en-GB" dirty="0"/>
              <a:t>Choose foods low in salt</a:t>
            </a:r>
          </a:p>
          <a:p>
            <a:r>
              <a:rPr lang="en-GB" dirty="0"/>
              <a:t>Consume only moderate amounts of sugars and food containing added sugars.</a:t>
            </a:r>
          </a:p>
          <a:p>
            <a:endParaRPr lang="en-GB" dirty="0"/>
          </a:p>
        </p:txBody>
      </p:sp>
      <p:pic>
        <p:nvPicPr>
          <p:cNvPr id="1026" name="Picture 2" descr="C:\Users\Tom\Pictures\over_eating_on_couch_pc_400_clr_5334.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40894" y="4653136"/>
            <a:ext cx="2880321" cy="18722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9655761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1C</a:t>
            </a:r>
            <a:r>
              <a:rPr lang="en-AU" sz="4900" dirty="0" smtClean="0"/>
              <a:t> </a:t>
            </a:r>
            <a:r>
              <a:rPr lang="en-AU" dirty="0"/>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rmAutofit/>
          </a:bodyPr>
          <a:lstStyle/>
          <a:p>
            <a:r>
              <a:rPr lang="en-GB" dirty="0"/>
              <a:t>Promote healthy eating</a:t>
            </a:r>
            <a:endParaRPr lang="en-AU" dirty="0">
              <a:solidFill>
                <a:srgbClr val="FF0000"/>
              </a:solidFill>
              <a:latin typeface="Calibri" pitchFamily="34" charset="0"/>
              <a:ea typeface="Calibri" pitchFamily="34" charset="0"/>
              <a:cs typeface="Times New Roman" pitchFamily="18" charset="0"/>
            </a:endParaRPr>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2677656"/>
          </a:xfrm>
          <a:prstGeom prst="rect">
            <a:avLst/>
          </a:prstGeom>
          <a:noFill/>
        </p:spPr>
        <p:txBody>
          <a:bodyPr wrap="square" rtlCol="0">
            <a:spAutoFit/>
          </a:bodyPr>
          <a:lstStyle/>
          <a:p>
            <a:r>
              <a:rPr lang="en-AU" sz="2800" b="1" dirty="0">
                <a:latin typeface="+mj-lt"/>
              </a:rPr>
              <a:t>1.4 </a:t>
            </a:r>
            <a:r>
              <a:rPr lang="en-GB" sz="2800" dirty="0" smtClean="0"/>
              <a:t>Check </a:t>
            </a:r>
            <a:r>
              <a:rPr lang="en-GB" sz="2800" dirty="0"/>
              <a:t>that children have ready access to water and are offered healthy food and drinks regularly throughout the day</a:t>
            </a:r>
            <a:endParaRPr lang="en-AU" sz="2800" dirty="0">
              <a:latin typeface="+mj-lt"/>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a:t>Ways of encouraging consumption of water include:</a:t>
            </a:r>
          </a:p>
        </p:txBody>
      </p:sp>
      <p:sp>
        <p:nvSpPr>
          <p:cNvPr id="3" name="Content Placeholder 2"/>
          <p:cNvSpPr>
            <a:spLocks noGrp="1"/>
          </p:cNvSpPr>
          <p:nvPr>
            <p:ph idx="1"/>
          </p:nvPr>
        </p:nvSpPr>
        <p:spPr/>
        <p:txBody>
          <a:bodyPr/>
          <a:lstStyle/>
          <a:p>
            <a:pPr lvl="0"/>
            <a:r>
              <a:rPr lang="en-GB" dirty="0"/>
              <a:t>Putting cups of water on tables at meal times</a:t>
            </a:r>
          </a:p>
          <a:p>
            <a:pPr lvl="0"/>
            <a:r>
              <a:rPr lang="en-GB" dirty="0"/>
              <a:t>Providing cool and refreshing water after activities</a:t>
            </a:r>
          </a:p>
          <a:p>
            <a:pPr lvl="0"/>
            <a:r>
              <a:rPr lang="en-GB" dirty="0"/>
              <a:t>Putting up posters emphasising the importance of drinking water</a:t>
            </a:r>
          </a:p>
          <a:p>
            <a:pPr lvl="0"/>
            <a:r>
              <a:rPr lang="en-GB" dirty="0"/>
              <a:t>Setting a positive example to the children and drinking water throughout the day</a:t>
            </a:r>
          </a:p>
          <a:p>
            <a:pPr lvl="0"/>
            <a:r>
              <a:rPr lang="en-GB" dirty="0"/>
              <a:t>Serving water in decorative jugs and cups</a:t>
            </a:r>
          </a:p>
          <a:p>
            <a:r>
              <a:rPr lang="en-GB" dirty="0"/>
              <a:t>Adding lemon or orange slices for flavour. </a:t>
            </a:r>
          </a:p>
        </p:txBody>
      </p:sp>
      <p:pic>
        <p:nvPicPr>
          <p:cNvPr id="4" name="Picture 3" descr="C:\Users\Tom\Pictures\single_water_drop_400_clr_16365.png"/>
          <p:cNvPicPr/>
          <p:nvPr/>
        </p:nvPicPr>
        <p:blipFill>
          <a:blip r:embed="rId2">
            <a:extLst>
              <a:ext uri="{28A0092B-C50C-407E-A947-70E740481C1C}">
                <a14:useLocalDpi xmlns:a14="http://schemas.microsoft.com/office/drawing/2010/main" val="0"/>
              </a:ext>
            </a:extLst>
          </a:blip>
          <a:srcRect/>
          <a:stretch>
            <a:fillRect/>
          </a:stretch>
        </p:blipFill>
        <p:spPr bwMode="auto">
          <a:xfrm>
            <a:off x="7452320" y="4221088"/>
            <a:ext cx="1254765" cy="1918469"/>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Healthy food</a:t>
            </a:r>
          </a:p>
        </p:txBody>
      </p:sp>
      <p:sp>
        <p:nvSpPr>
          <p:cNvPr id="3" name="Content Placeholder 2"/>
          <p:cNvSpPr>
            <a:spLocks noGrp="1"/>
          </p:cNvSpPr>
          <p:nvPr>
            <p:ph idx="1"/>
          </p:nvPr>
        </p:nvSpPr>
        <p:spPr/>
        <p:txBody>
          <a:bodyPr>
            <a:normAutofit lnSpcReduction="10000"/>
          </a:bodyPr>
          <a:lstStyle/>
          <a:p>
            <a:r>
              <a:rPr lang="en-GB" dirty="0"/>
              <a:t>You should </a:t>
            </a:r>
            <a:r>
              <a:rPr lang="en-GB" dirty="0" smtClean="0"/>
              <a:t>ensure </a:t>
            </a:r>
            <a:r>
              <a:rPr lang="en-GB" dirty="0"/>
              <a:t>that children are provided with healthy food at regular intervals throughout the </a:t>
            </a:r>
            <a:r>
              <a:rPr lang="en-GB" dirty="0" smtClean="0"/>
              <a:t>day</a:t>
            </a:r>
          </a:p>
          <a:p>
            <a:r>
              <a:rPr lang="en-GB" dirty="0" smtClean="0"/>
              <a:t>It </a:t>
            </a:r>
            <a:r>
              <a:rPr lang="en-GB" dirty="0"/>
              <a:t>would be advisable to ask whether they are hungry at different </a:t>
            </a:r>
            <a:r>
              <a:rPr lang="en-GB" dirty="0" smtClean="0"/>
              <a:t>times</a:t>
            </a:r>
          </a:p>
          <a:p>
            <a:r>
              <a:rPr lang="en-GB" dirty="0" smtClean="0"/>
              <a:t>The </a:t>
            </a:r>
            <a:r>
              <a:rPr lang="en-GB" dirty="0"/>
              <a:t>children should also feel confident of asking for you </a:t>
            </a:r>
            <a:r>
              <a:rPr lang="en-GB" dirty="0" smtClean="0"/>
              <a:t>food</a:t>
            </a:r>
          </a:p>
          <a:p>
            <a:r>
              <a:rPr lang="en-GB" dirty="0" smtClean="0"/>
              <a:t>However</a:t>
            </a:r>
            <a:r>
              <a:rPr lang="en-GB" dirty="0"/>
              <a:t>, you should restrict the consumption of snacks so that children do not spoil the main </a:t>
            </a:r>
            <a:r>
              <a:rPr lang="en-GB" dirty="0" smtClean="0"/>
              <a:t>meals</a:t>
            </a:r>
          </a:p>
          <a:p>
            <a:r>
              <a:rPr lang="en-GB" dirty="0" smtClean="0"/>
              <a:t>Examples </a:t>
            </a:r>
            <a:r>
              <a:rPr lang="en-GB" dirty="0"/>
              <a:t>of healthy food include fruit, vegetables, and wholegrain bread.</a:t>
            </a:r>
          </a:p>
        </p:txBody>
      </p:sp>
    </p:spTree>
    <p:extLst>
      <p:ext uri="{BB962C8B-B14F-4D97-AF65-F5344CB8AC3E}">
        <p14:creationId xmlns:p14="http://schemas.microsoft.com/office/powerpoint/2010/main" val="353061606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1D</a:t>
            </a:r>
            <a:r>
              <a:rPr lang="en-AU" sz="4900" dirty="0" smtClean="0"/>
              <a:t> </a:t>
            </a:r>
            <a:r>
              <a:rPr lang="en-AU" dirty="0"/>
              <a:t/>
            </a:r>
            <a:br>
              <a:rPr lang="en-AU" dirty="0"/>
            </a:br>
            <a:endParaRPr lang="en-CA" sz="3100" dirty="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a:bodyPr>
          <a:lstStyle/>
          <a:p>
            <a:r>
              <a:rPr lang="en-GB" dirty="0"/>
              <a:t>Promote healthy eating</a:t>
            </a:r>
            <a:endParaRPr lang="en-AU" dirty="0">
              <a:solidFill>
                <a:srgbClr val="FF0000"/>
              </a:solidFill>
              <a:latin typeface="Calibri" pitchFamily="34" charset="0"/>
              <a:ea typeface="Calibri" pitchFamily="34" charset="0"/>
              <a:cs typeface="Times New Roman" pitchFamily="18" charset="0"/>
            </a:endParaRPr>
          </a:p>
        </p:txBody>
      </p:sp>
      <p:sp>
        <p:nvSpPr>
          <p:cNvPr id="7" name="TextBox 6"/>
          <p:cNvSpPr txBox="1"/>
          <p:nvPr/>
        </p:nvSpPr>
        <p:spPr>
          <a:xfrm>
            <a:off x="5220072" y="2492896"/>
            <a:ext cx="3744416" cy="2677656"/>
          </a:xfrm>
          <a:prstGeom prst="rect">
            <a:avLst/>
          </a:prstGeom>
          <a:noFill/>
        </p:spPr>
        <p:txBody>
          <a:bodyPr wrap="square" rtlCol="0">
            <a:spAutoFit/>
          </a:bodyPr>
          <a:lstStyle/>
          <a:p>
            <a:r>
              <a:rPr lang="en-AU" sz="2800" b="1" dirty="0">
                <a:latin typeface="+mj-lt"/>
              </a:rPr>
              <a:t>1.5 </a:t>
            </a:r>
            <a:r>
              <a:rPr lang="en-GB" sz="2800" dirty="0"/>
              <a:t>Assist in ensuring that furniture and utensils are suitable to encourage children to be positively involved in and enjoy mealtimes</a:t>
            </a:r>
            <a:endParaRPr lang="en-AU" sz="2800" dirty="0">
              <a:latin typeface="+mj-lt"/>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
            </a:r>
            <a:br>
              <a:rPr lang="en-GB" dirty="0" smtClean="0"/>
            </a:br>
            <a:r>
              <a:rPr lang="en-GB" sz="4900" dirty="0" smtClean="0"/>
              <a:t>Ensuring </a:t>
            </a:r>
            <a:r>
              <a:rPr lang="en-GB" sz="4900" dirty="0"/>
              <a:t>suitability of furniture and utensils</a:t>
            </a:r>
            <a:r>
              <a:rPr lang="en-GB" dirty="0"/>
              <a:t/>
            </a:r>
            <a:br>
              <a:rPr lang="en-GB" dirty="0"/>
            </a:br>
            <a:endParaRPr lang="en-GB" dirty="0"/>
          </a:p>
        </p:txBody>
      </p:sp>
      <p:sp>
        <p:nvSpPr>
          <p:cNvPr id="3" name="Content Placeholder 2"/>
          <p:cNvSpPr>
            <a:spLocks noGrp="1"/>
          </p:cNvSpPr>
          <p:nvPr>
            <p:ph idx="1"/>
          </p:nvPr>
        </p:nvSpPr>
        <p:spPr>
          <a:xfrm>
            <a:off x="457200" y="1916832"/>
            <a:ext cx="8229600" cy="4209331"/>
          </a:xfrm>
        </p:spPr>
        <p:txBody>
          <a:bodyPr/>
          <a:lstStyle/>
          <a:p>
            <a:r>
              <a:rPr lang="en-GB" dirty="0"/>
              <a:t>Each child should be allocated a comfortable and sturdy seat at the dining </a:t>
            </a:r>
            <a:r>
              <a:rPr lang="en-GB" dirty="0" smtClean="0"/>
              <a:t>table</a:t>
            </a:r>
          </a:p>
          <a:p>
            <a:r>
              <a:rPr lang="en-GB" dirty="0" smtClean="0"/>
              <a:t>The </a:t>
            </a:r>
            <a:r>
              <a:rPr lang="en-GB" dirty="0"/>
              <a:t>seating should be suitably sized and ensure easy access to the </a:t>
            </a:r>
            <a:r>
              <a:rPr lang="en-GB" dirty="0" smtClean="0"/>
              <a:t>table</a:t>
            </a:r>
          </a:p>
          <a:p>
            <a:r>
              <a:rPr lang="en-GB" dirty="0" smtClean="0"/>
              <a:t>Children </a:t>
            </a:r>
            <a:r>
              <a:rPr lang="en-GB" dirty="0"/>
              <a:t>should be able to rest their forearms on the table edge while relaxing their </a:t>
            </a:r>
            <a:r>
              <a:rPr lang="en-GB" dirty="0" smtClean="0"/>
              <a:t>shoulders</a:t>
            </a:r>
          </a:p>
          <a:p>
            <a:r>
              <a:rPr lang="en-GB" dirty="0" smtClean="0"/>
              <a:t>They </a:t>
            </a:r>
            <a:r>
              <a:rPr lang="en-GB" dirty="0"/>
              <a:t>should also be able to touch the floor with their feet when in a seated </a:t>
            </a:r>
            <a:r>
              <a:rPr lang="en-GB" dirty="0" smtClean="0"/>
              <a:t>position.</a:t>
            </a:r>
            <a:endParaRPr lang="en-GB"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a:t>Ensuring suitability of furniture and utensils</a:t>
            </a:r>
          </a:p>
        </p:txBody>
      </p:sp>
      <p:sp>
        <p:nvSpPr>
          <p:cNvPr id="3" name="Content Placeholder 2"/>
          <p:cNvSpPr>
            <a:spLocks noGrp="1"/>
          </p:cNvSpPr>
          <p:nvPr>
            <p:ph idx="1"/>
          </p:nvPr>
        </p:nvSpPr>
        <p:spPr/>
        <p:txBody>
          <a:bodyPr>
            <a:normAutofit/>
          </a:bodyPr>
          <a:lstStyle/>
          <a:p>
            <a:r>
              <a:rPr lang="en-GB" dirty="0"/>
              <a:t>The utensils should be chosen in accordance with the children’s size and other </a:t>
            </a:r>
            <a:r>
              <a:rPr lang="en-GB" dirty="0" smtClean="0"/>
              <a:t>requirements</a:t>
            </a:r>
          </a:p>
          <a:p>
            <a:r>
              <a:rPr lang="en-GB" dirty="0" smtClean="0"/>
              <a:t>You </a:t>
            </a:r>
            <a:r>
              <a:rPr lang="en-GB" dirty="0"/>
              <a:t>may arrange differently coloured eating and serving utensils so that the children are able to distinguish and make appropriate </a:t>
            </a:r>
            <a:r>
              <a:rPr lang="en-GB" dirty="0" smtClean="0"/>
              <a:t>choices</a:t>
            </a:r>
          </a:p>
          <a:p>
            <a:r>
              <a:rPr lang="en-GB" dirty="0" smtClean="0"/>
              <a:t>The </a:t>
            </a:r>
            <a:r>
              <a:rPr lang="en-GB" dirty="0"/>
              <a:t>utensils should be durable and safe to </a:t>
            </a:r>
            <a:r>
              <a:rPr lang="en-GB" dirty="0" smtClean="0"/>
              <a:t>use.</a:t>
            </a:r>
            <a:endParaRPr lang="en-GB" dirty="0"/>
          </a:p>
          <a:p>
            <a:endParaRPr lang="en-GB" dirty="0"/>
          </a:p>
        </p:txBody>
      </p:sp>
    </p:spTree>
    <p:extLst>
      <p:ext uri="{BB962C8B-B14F-4D97-AF65-F5344CB8AC3E}">
        <p14:creationId xmlns:p14="http://schemas.microsoft.com/office/powerpoint/2010/main" val="238908477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a:t>Ensuring suitability of furniture and utensils</a:t>
            </a:r>
          </a:p>
        </p:txBody>
      </p:sp>
      <p:sp>
        <p:nvSpPr>
          <p:cNvPr id="3" name="Content Placeholder 2"/>
          <p:cNvSpPr>
            <a:spLocks noGrp="1"/>
          </p:cNvSpPr>
          <p:nvPr>
            <p:ph idx="1"/>
          </p:nvPr>
        </p:nvSpPr>
        <p:spPr/>
        <p:txBody>
          <a:bodyPr>
            <a:normAutofit/>
          </a:bodyPr>
          <a:lstStyle/>
          <a:p>
            <a:r>
              <a:rPr lang="en-GB" dirty="0"/>
              <a:t>The dining area should be as visually attractive as </a:t>
            </a:r>
            <a:r>
              <a:rPr lang="en-GB" dirty="0" smtClean="0"/>
              <a:t>possible</a:t>
            </a:r>
          </a:p>
          <a:p>
            <a:r>
              <a:rPr lang="en-GB" dirty="0" smtClean="0"/>
              <a:t>You </a:t>
            </a:r>
            <a:r>
              <a:rPr lang="en-GB" dirty="0"/>
              <a:t>may use colourful table cloths and place the children’s favourite cups or mugs on the </a:t>
            </a:r>
            <a:r>
              <a:rPr lang="en-GB" dirty="0" smtClean="0"/>
              <a:t>table</a:t>
            </a:r>
          </a:p>
          <a:p>
            <a:r>
              <a:rPr lang="en-GB" dirty="0" smtClean="0"/>
              <a:t>Colourful </a:t>
            </a:r>
            <a:r>
              <a:rPr lang="en-GB" dirty="0"/>
              <a:t>serving dishes may also be included for aesthetic </a:t>
            </a:r>
            <a:r>
              <a:rPr lang="en-GB" dirty="0" smtClean="0"/>
              <a:t>appeal.</a:t>
            </a:r>
          </a:p>
          <a:p>
            <a:endParaRPr lang="en-GB" dirty="0"/>
          </a:p>
        </p:txBody>
      </p:sp>
      <p:pic>
        <p:nvPicPr>
          <p:cNvPr id="4" name="Picture 3" descr="C:\Users\Tom\Pictures\dinner_table_family_400_clr_18691.png"/>
          <p:cNvPicPr/>
          <p:nvPr/>
        </p:nvPicPr>
        <p:blipFill>
          <a:blip r:embed="rId2">
            <a:extLst>
              <a:ext uri="{28A0092B-C50C-407E-A947-70E740481C1C}">
                <a14:useLocalDpi xmlns:a14="http://schemas.microsoft.com/office/drawing/2010/main" val="0"/>
              </a:ext>
            </a:extLst>
          </a:blip>
          <a:srcRect/>
          <a:stretch>
            <a:fillRect/>
          </a:stretch>
        </p:blipFill>
        <p:spPr bwMode="auto">
          <a:xfrm>
            <a:off x="5836603" y="4378325"/>
            <a:ext cx="2529205" cy="1898650"/>
          </a:xfrm>
          <a:prstGeom prst="rect">
            <a:avLst/>
          </a:prstGeom>
          <a:noFill/>
          <a:ln>
            <a:noFill/>
          </a:ln>
        </p:spPr>
      </p:pic>
    </p:spTree>
    <p:extLst>
      <p:ext uri="{BB962C8B-B14F-4D97-AF65-F5344CB8AC3E}">
        <p14:creationId xmlns:p14="http://schemas.microsoft.com/office/powerpoint/2010/main" val="405469740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1E</a:t>
            </a:r>
            <a:r>
              <a:rPr lang="en-AU" sz="4900" dirty="0" smtClean="0"/>
              <a:t> </a:t>
            </a:r>
            <a:r>
              <a:rPr lang="en-AU" dirty="0"/>
              <a:t/>
            </a:r>
            <a:br>
              <a:rPr lang="en-AU" dirty="0"/>
            </a:br>
            <a:endParaRPr lang="en-CA" sz="3100" dirty="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a:xfrm>
            <a:off x="457200" y="274637"/>
            <a:ext cx="8229600" cy="1768475"/>
          </a:xfrm>
        </p:spPr>
        <p:txBody>
          <a:bodyPr>
            <a:noAutofit/>
          </a:bodyPr>
          <a:lstStyle/>
          <a:p>
            <a:r>
              <a:rPr lang="en-GB" sz="4000" dirty="0"/>
              <a:t>Plan food and drinks that are nutritious and appropriate for each child</a:t>
            </a:r>
          </a:p>
        </p:txBody>
      </p:sp>
      <p:sp>
        <p:nvSpPr>
          <p:cNvPr id="6" name="TextBox 5"/>
          <p:cNvSpPr txBox="1"/>
          <p:nvPr/>
        </p:nvSpPr>
        <p:spPr>
          <a:xfrm>
            <a:off x="5220072" y="2492896"/>
            <a:ext cx="3744416" cy="2677656"/>
          </a:xfrm>
          <a:prstGeom prst="rect">
            <a:avLst/>
          </a:prstGeom>
          <a:noFill/>
        </p:spPr>
        <p:txBody>
          <a:bodyPr wrap="square" rtlCol="0">
            <a:spAutoFit/>
          </a:bodyPr>
          <a:lstStyle/>
          <a:p>
            <a:r>
              <a:rPr lang="en-AU" sz="2800" b="1" dirty="0" smtClean="0">
                <a:latin typeface="+mj-lt"/>
              </a:rPr>
              <a:t>2.1 </a:t>
            </a:r>
            <a:r>
              <a:rPr lang="en-GB" sz="2800" dirty="0"/>
              <a:t>Within scope of own work, ensure children are provided with food and drink consistent with the guidelines for healthy eating</a:t>
            </a:r>
            <a:r>
              <a:rPr lang="en-AU" sz="2800" b="1" dirty="0" smtClean="0">
                <a:latin typeface="+mj-lt"/>
              </a:rPr>
              <a:t> </a:t>
            </a:r>
            <a:endParaRPr lang="en-AU" sz="2800" dirty="0">
              <a:latin typeface="+mj-lt"/>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Australian guide to </a:t>
            </a:r>
            <a:r>
              <a:rPr lang="en-GB" dirty="0" smtClean="0"/>
              <a:t>healthy </a:t>
            </a:r>
            <a:r>
              <a:rPr lang="en-GB" dirty="0"/>
              <a:t>eating:</a:t>
            </a:r>
          </a:p>
        </p:txBody>
      </p:sp>
      <p:pic>
        <p:nvPicPr>
          <p:cNvPr id="4" name="Content Placeholder 3"/>
          <p:cNvPicPr>
            <a:picLocks noGrp="1"/>
          </p:cNvPicPr>
          <p:nvPr>
            <p:ph idx="1"/>
          </p:nvPr>
        </p:nvPicPr>
        <p:blipFill>
          <a:blip r:embed="rId2"/>
          <a:stretch>
            <a:fillRect/>
          </a:stretch>
        </p:blipFill>
        <p:spPr>
          <a:xfrm>
            <a:off x="1907704" y="1268760"/>
            <a:ext cx="5904656" cy="5400600"/>
          </a:xfrm>
          <a:prstGeom prst="rect">
            <a:avLst/>
          </a:prstGeom>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a:t>Children and adolescents should have the following dietary habits:</a:t>
            </a:r>
          </a:p>
        </p:txBody>
      </p:sp>
      <p:sp>
        <p:nvSpPr>
          <p:cNvPr id="3" name="Content Placeholder 2"/>
          <p:cNvSpPr>
            <a:spLocks noGrp="1"/>
          </p:cNvSpPr>
          <p:nvPr>
            <p:ph idx="1"/>
          </p:nvPr>
        </p:nvSpPr>
        <p:spPr>
          <a:xfrm>
            <a:off x="457200" y="1772816"/>
            <a:ext cx="8229600" cy="4353347"/>
          </a:xfrm>
        </p:spPr>
        <p:txBody>
          <a:bodyPr>
            <a:normAutofit/>
          </a:bodyPr>
          <a:lstStyle/>
          <a:p>
            <a:pPr lvl="0"/>
            <a:r>
              <a:rPr lang="en-GB" dirty="0"/>
              <a:t>Eating plenty of vegetables, legumes and fruits</a:t>
            </a:r>
          </a:p>
          <a:p>
            <a:pPr lvl="0"/>
            <a:r>
              <a:rPr lang="en-GB" dirty="0"/>
              <a:t>Eating plenty of cereals (including breads, rice, pasta and noodles), preferably wholegrain</a:t>
            </a:r>
          </a:p>
          <a:p>
            <a:pPr lvl="0"/>
            <a:r>
              <a:rPr lang="en-GB" dirty="0"/>
              <a:t>Including lean meat, fish, </a:t>
            </a:r>
            <a:r>
              <a:rPr lang="en-GB" dirty="0" smtClean="0"/>
              <a:t>poultry </a:t>
            </a:r>
            <a:r>
              <a:rPr lang="en-GB" dirty="0"/>
              <a:t>and/or </a:t>
            </a:r>
            <a:r>
              <a:rPr lang="en-GB" dirty="0" smtClean="0"/>
              <a:t>alternatives</a:t>
            </a:r>
          </a:p>
          <a:p>
            <a:pPr lvl="0"/>
            <a:r>
              <a:rPr lang="en-GB" dirty="0" smtClean="0"/>
              <a:t>Including milks, yoghurts, cheeses and/or alternatives. </a:t>
            </a:r>
          </a:p>
          <a:p>
            <a:pPr lvl="0"/>
            <a:r>
              <a:rPr lang="en-GB" dirty="0" smtClean="0"/>
              <a:t>Choosing water as a drink.</a:t>
            </a:r>
            <a:endParaRPr lang="en-GB" dirty="0"/>
          </a:p>
        </p:txBody>
      </p:sp>
    </p:spTree>
    <p:extLst>
      <p:ext uri="{BB962C8B-B14F-4D97-AF65-F5344CB8AC3E}">
        <p14:creationId xmlns:p14="http://schemas.microsoft.com/office/powerpoint/2010/main" val="425900753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2A</a:t>
            </a:r>
            <a:r>
              <a:rPr lang="en-AU" sz="4900" dirty="0" smtClean="0"/>
              <a:t> </a:t>
            </a:r>
            <a:r>
              <a:rPr lang="en-AU" dirty="0"/>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a:xfrm>
            <a:off x="457200" y="274638"/>
            <a:ext cx="8229600" cy="1930226"/>
          </a:xfrm>
        </p:spPr>
        <p:txBody>
          <a:bodyPr>
            <a:normAutofit fontScale="90000"/>
          </a:bodyPr>
          <a:lstStyle/>
          <a:p>
            <a:r>
              <a:rPr lang="en-GB" dirty="0"/>
              <a:t>Plan food and drinks that are nutritious and appropriate for each child</a:t>
            </a:r>
          </a:p>
        </p:txBody>
      </p:sp>
      <p:sp>
        <p:nvSpPr>
          <p:cNvPr id="8" name="TextBox 7"/>
          <p:cNvSpPr txBox="1"/>
          <p:nvPr/>
        </p:nvSpPr>
        <p:spPr>
          <a:xfrm>
            <a:off x="4778648" y="2249953"/>
            <a:ext cx="4149600" cy="4401205"/>
          </a:xfrm>
          <a:prstGeom prst="rect">
            <a:avLst/>
          </a:prstGeom>
          <a:noFill/>
        </p:spPr>
        <p:txBody>
          <a:bodyPr wrap="square" rtlCol="0">
            <a:spAutoFit/>
          </a:bodyPr>
          <a:lstStyle/>
          <a:p>
            <a:r>
              <a:rPr lang="en-AU" sz="2800" b="1" dirty="0" smtClean="0">
                <a:latin typeface="+mj-lt"/>
              </a:rPr>
              <a:t>2.2 </a:t>
            </a:r>
            <a:r>
              <a:rPr lang="en-GB" sz="2800" dirty="0"/>
              <a:t>Assist in ensuring children’s individual needs are consistent with advice provided by families about their child’s dietary requirements, likes, dislikes and any cultural or other requirements families have regarding their child’s nutrition</a:t>
            </a:r>
            <a:r>
              <a:rPr lang="en-AU" sz="2800" b="1" dirty="0" smtClean="0">
                <a:latin typeface="+mj-lt"/>
              </a:rPr>
              <a:t> </a:t>
            </a:r>
            <a:endParaRPr lang="en-AU" sz="2800" dirty="0">
              <a:latin typeface="+mj-lt"/>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The signs of food allergies include:</a:t>
            </a:r>
          </a:p>
        </p:txBody>
      </p:sp>
      <p:sp>
        <p:nvSpPr>
          <p:cNvPr id="3" name="Content Placeholder 2"/>
          <p:cNvSpPr>
            <a:spLocks noGrp="1"/>
          </p:cNvSpPr>
          <p:nvPr>
            <p:ph idx="1"/>
          </p:nvPr>
        </p:nvSpPr>
        <p:spPr>
          <a:xfrm>
            <a:off x="457200" y="1600200"/>
            <a:ext cx="5626968" cy="4525963"/>
          </a:xfrm>
        </p:spPr>
        <p:txBody>
          <a:bodyPr>
            <a:normAutofit/>
          </a:bodyPr>
          <a:lstStyle/>
          <a:p>
            <a:pPr lvl="0"/>
            <a:r>
              <a:rPr lang="en-GB" dirty="0"/>
              <a:t>Hives</a:t>
            </a:r>
          </a:p>
          <a:p>
            <a:pPr lvl="0"/>
            <a:r>
              <a:rPr lang="en-GB" dirty="0"/>
              <a:t>Eczema</a:t>
            </a:r>
          </a:p>
          <a:p>
            <a:pPr lvl="0"/>
            <a:r>
              <a:rPr lang="en-GB" dirty="0"/>
              <a:t>Redness of the skin or around the eyes</a:t>
            </a:r>
          </a:p>
          <a:p>
            <a:pPr lvl="0"/>
            <a:r>
              <a:rPr lang="en-GB" dirty="0"/>
              <a:t>Itchy mouth or ear canal</a:t>
            </a:r>
          </a:p>
          <a:p>
            <a:pPr lvl="0"/>
            <a:r>
              <a:rPr lang="en-GB" dirty="0"/>
              <a:t>Nausea or vomiting</a:t>
            </a:r>
          </a:p>
          <a:p>
            <a:pPr lvl="0"/>
            <a:r>
              <a:rPr lang="en-GB" dirty="0"/>
              <a:t>Diarrhoea</a:t>
            </a:r>
          </a:p>
          <a:p>
            <a:pPr lvl="0"/>
            <a:r>
              <a:rPr lang="en-GB" dirty="0"/>
              <a:t>Stomach </a:t>
            </a:r>
            <a:r>
              <a:rPr lang="en-GB" dirty="0" smtClean="0"/>
              <a:t>pain.</a:t>
            </a:r>
            <a:endParaRPr lang="en-GB" dirty="0"/>
          </a:p>
        </p:txBody>
      </p:sp>
      <p:pic>
        <p:nvPicPr>
          <p:cNvPr id="4" name="Picture 3" descr="C:\Users\Tom\Pictures\standing_stomach_problems_400_clr_18542.png"/>
          <p:cNvPicPr/>
          <p:nvPr/>
        </p:nvPicPr>
        <p:blipFill>
          <a:blip r:embed="rId2">
            <a:extLst>
              <a:ext uri="{28A0092B-C50C-407E-A947-70E740481C1C}">
                <a14:useLocalDpi xmlns:a14="http://schemas.microsoft.com/office/drawing/2010/main" val="0"/>
              </a:ext>
            </a:extLst>
          </a:blip>
          <a:srcRect/>
          <a:stretch>
            <a:fillRect/>
          </a:stretch>
        </p:blipFill>
        <p:spPr bwMode="auto">
          <a:xfrm>
            <a:off x="5796136" y="2061592"/>
            <a:ext cx="2995032" cy="4104456"/>
          </a:xfrm>
          <a:prstGeom prst="rect">
            <a:avLst/>
          </a:prstGeom>
          <a:noFill/>
          <a:ln>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The signs of food allergies include:</a:t>
            </a:r>
          </a:p>
        </p:txBody>
      </p:sp>
      <p:sp>
        <p:nvSpPr>
          <p:cNvPr id="3" name="Content Placeholder 2"/>
          <p:cNvSpPr>
            <a:spLocks noGrp="1"/>
          </p:cNvSpPr>
          <p:nvPr>
            <p:ph idx="1"/>
          </p:nvPr>
        </p:nvSpPr>
        <p:spPr/>
        <p:txBody>
          <a:bodyPr/>
          <a:lstStyle/>
          <a:p>
            <a:pPr lvl="0"/>
            <a:r>
              <a:rPr lang="en-GB" dirty="0"/>
              <a:t>Nasal congestion or a runny nose</a:t>
            </a:r>
          </a:p>
          <a:p>
            <a:pPr lvl="0"/>
            <a:r>
              <a:rPr lang="en-GB" dirty="0"/>
              <a:t>Sneezing</a:t>
            </a:r>
          </a:p>
          <a:p>
            <a:pPr lvl="0"/>
            <a:r>
              <a:rPr lang="en-GB" dirty="0"/>
              <a:t>Slight, dry cough</a:t>
            </a:r>
          </a:p>
          <a:p>
            <a:pPr lvl="0"/>
            <a:r>
              <a:rPr lang="en-GB" dirty="0"/>
              <a:t>Odd taste in mouth</a:t>
            </a:r>
          </a:p>
          <a:p>
            <a:r>
              <a:rPr lang="en-GB" dirty="0"/>
              <a:t>Uterine </a:t>
            </a:r>
            <a:r>
              <a:rPr lang="en-GB" dirty="0" smtClean="0"/>
              <a:t>contractions.</a:t>
            </a:r>
            <a:endParaRPr lang="en-GB" dirty="0"/>
          </a:p>
          <a:p>
            <a:endParaRPr lang="en-GB" dirty="0"/>
          </a:p>
        </p:txBody>
      </p:sp>
    </p:spTree>
    <p:extLst>
      <p:ext uri="{BB962C8B-B14F-4D97-AF65-F5344CB8AC3E}">
        <p14:creationId xmlns:p14="http://schemas.microsoft.com/office/powerpoint/2010/main" val="195550525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Likes and dislikes</a:t>
            </a:r>
          </a:p>
        </p:txBody>
      </p:sp>
      <p:sp>
        <p:nvSpPr>
          <p:cNvPr id="3" name="Content Placeholder 2"/>
          <p:cNvSpPr>
            <a:spLocks noGrp="1"/>
          </p:cNvSpPr>
          <p:nvPr>
            <p:ph idx="1"/>
          </p:nvPr>
        </p:nvSpPr>
        <p:spPr/>
        <p:txBody>
          <a:bodyPr>
            <a:normAutofit lnSpcReduction="10000"/>
          </a:bodyPr>
          <a:lstStyle/>
          <a:p>
            <a:r>
              <a:rPr lang="en-GB" dirty="0"/>
              <a:t>All children should have healthy balanced </a:t>
            </a:r>
            <a:r>
              <a:rPr lang="en-GB" dirty="0" smtClean="0"/>
              <a:t>diets</a:t>
            </a:r>
          </a:p>
          <a:p>
            <a:r>
              <a:rPr lang="en-GB" dirty="0" smtClean="0"/>
              <a:t>However</a:t>
            </a:r>
            <a:r>
              <a:rPr lang="en-GB" dirty="0"/>
              <a:t>, it is extremely common for them to have specific food </a:t>
            </a:r>
            <a:r>
              <a:rPr lang="en-GB" dirty="0" smtClean="0"/>
              <a:t>preferences</a:t>
            </a:r>
          </a:p>
          <a:p>
            <a:r>
              <a:rPr lang="en-GB" dirty="0" smtClean="0"/>
              <a:t>They </a:t>
            </a:r>
            <a:r>
              <a:rPr lang="en-GB" dirty="0"/>
              <a:t>may like or dislike foods due to the colour, texture, or </a:t>
            </a:r>
            <a:r>
              <a:rPr lang="en-GB" dirty="0" smtClean="0"/>
              <a:t>taste</a:t>
            </a:r>
          </a:p>
          <a:p>
            <a:r>
              <a:rPr lang="en-GB" dirty="0" smtClean="0"/>
              <a:t>Parents </a:t>
            </a:r>
            <a:r>
              <a:rPr lang="en-GB" dirty="0"/>
              <a:t>and carers may be able to provide helpful </a:t>
            </a:r>
            <a:r>
              <a:rPr lang="en-GB" dirty="0" smtClean="0"/>
              <a:t>information </a:t>
            </a:r>
            <a:r>
              <a:rPr lang="en-GB" dirty="0"/>
              <a:t>about such preferences. </a:t>
            </a:r>
          </a:p>
          <a:p>
            <a:r>
              <a:rPr lang="en-GB" dirty="0" smtClean="0"/>
              <a:t>It might be possible to introduce some foods gradually or combine them with other ingredients which the children like. </a:t>
            </a:r>
            <a:endParaRPr lang="en-GB" dirty="0"/>
          </a:p>
        </p:txBody>
      </p:sp>
      <p:pic>
        <p:nvPicPr>
          <p:cNvPr id="2050" name="Picture 2" descr="C:\Users\Tom\Pictures\figure_holding_happy_sad_signs_400_clr_10227.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236296" y="5529062"/>
            <a:ext cx="1066472" cy="13289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5753193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4000" dirty="0"/>
              <a:t>Culturally based food requirements and preferences may include:</a:t>
            </a:r>
          </a:p>
        </p:txBody>
      </p:sp>
      <p:sp>
        <p:nvSpPr>
          <p:cNvPr id="3" name="Content Placeholder 2"/>
          <p:cNvSpPr>
            <a:spLocks noGrp="1"/>
          </p:cNvSpPr>
          <p:nvPr>
            <p:ph idx="1"/>
          </p:nvPr>
        </p:nvSpPr>
        <p:spPr>
          <a:xfrm>
            <a:off x="457200" y="2204864"/>
            <a:ext cx="4042792" cy="3921299"/>
          </a:xfrm>
        </p:spPr>
        <p:txBody>
          <a:bodyPr/>
          <a:lstStyle/>
          <a:p>
            <a:pPr lvl="0"/>
            <a:r>
              <a:rPr lang="en-GB" dirty="0"/>
              <a:t>Religious observations</a:t>
            </a:r>
          </a:p>
          <a:p>
            <a:pPr lvl="0"/>
            <a:r>
              <a:rPr lang="en-GB" dirty="0"/>
              <a:t>Meal patterns </a:t>
            </a:r>
          </a:p>
          <a:p>
            <a:pPr lvl="0"/>
            <a:r>
              <a:rPr lang="en-GB" dirty="0"/>
              <a:t>Foods used</a:t>
            </a:r>
          </a:p>
          <a:p>
            <a:pPr lvl="0"/>
            <a:r>
              <a:rPr lang="en-GB" dirty="0"/>
              <a:t>Hot or cold meals</a:t>
            </a:r>
          </a:p>
          <a:p>
            <a:r>
              <a:rPr lang="en-GB" dirty="0"/>
              <a:t>Spices and flavourings used.</a:t>
            </a:r>
          </a:p>
        </p:txBody>
      </p:sp>
      <p:pic>
        <p:nvPicPr>
          <p:cNvPr id="3074" name="Picture 2" descr="C:\Users\Tom\Pictures\world_religions_400_clr_8904.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32040" y="2564904"/>
            <a:ext cx="3476730" cy="27031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6830078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2B</a:t>
            </a:r>
            <a:r>
              <a:rPr lang="en-AU" sz="4900" dirty="0" smtClean="0"/>
              <a:t> </a:t>
            </a:r>
            <a:r>
              <a:rPr lang="en-AU" dirty="0"/>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a:xfrm>
            <a:off x="457200" y="274637"/>
            <a:ext cx="8229600" cy="1768475"/>
          </a:xfrm>
        </p:spPr>
        <p:txBody>
          <a:bodyPr>
            <a:normAutofit fontScale="90000"/>
          </a:bodyPr>
          <a:lstStyle/>
          <a:p>
            <a:r>
              <a:rPr lang="en-GB" dirty="0"/>
              <a:t>Read and interpret food labels and other information about food contents</a:t>
            </a:r>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1815882"/>
          </a:xfrm>
          <a:prstGeom prst="rect">
            <a:avLst/>
          </a:prstGeom>
          <a:noFill/>
        </p:spPr>
        <p:txBody>
          <a:bodyPr wrap="square" rtlCol="0">
            <a:spAutoFit/>
          </a:bodyPr>
          <a:lstStyle/>
          <a:p>
            <a:r>
              <a:rPr lang="en-AU" sz="2800" b="1" dirty="0">
                <a:latin typeface="+mj-lt"/>
              </a:rPr>
              <a:t>2.3 </a:t>
            </a:r>
            <a:r>
              <a:rPr lang="en-GB" sz="2800" dirty="0"/>
              <a:t>Read and interpret food labels and other information about food contents</a:t>
            </a:r>
            <a:endParaRPr lang="en-AU" sz="2800" dirty="0">
              <a:latin typeface="+mj-lt"/>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a:t>Nutritional value </a:t>
            </a:r>
            <a:r>
              <a:rPr lang="en-GB" dirty="0" smtClean="0"/>
              <a:t>of </a:t>
            </a:r>
            <a:r>
              <a:rPr lang="en-GB" dirty="0"/>
              <a:t>the following elements may be specified:</a:t>
            </a:r>
          </a:p>
        </p:txBody>
      </p:sp>
      <p:sp>
        <p:nvSpPr>
          <p:cNvPr id="3" name="Content Placeholder 2"/>
          <p:cNvSpPr>
            <a:spLocks noGrp="1"/>
          </p:cNvSpPr>
          <p:nvPr>
            <p:ph idx="1"/>
          </p:nvPr>
        </p:nvSpPr>
        <p:spPr>
          <a:xfrm>
            <a:off x="457200" y="2132856"/>
            <a:ext cx="8229600" cy="3993307"/>
          </a:xfrm>
        </p:spPr>
        <p:txBody>
          <a:bodyPr/>
          <a:lstStyle/>
          <a:p>
            <a:r>
              <a:rPr lang="en-GB" dirty="0"/>
              <a:t>Energy </a:t>
            </a:r>
          </a:p>
          <a:p>
            <a:r>
              <a:rPr lang="en-GB" dirty="0"/>
              <a:t>Fat </a:t>
            </a:r>
          </a:p>
          <a:p>
            <a:r>
              <a:rPr lang="en-GB" dirty="0"/>
              <a:t>Carbohydrate </a:t>
            </a:r>
          </a:p>
          <a:p>
            <a:r>
              <a:rPr lang="en-GB" dirty="0"/>
              <a:t>Fibre </a:t>
            </a:r>
          </a:p>
          <a:p>
            <a:r>
              <a:rPr lang="en-GB" dirty="0"/>
              <a:t>Sodium (salt</a:t>
            </a:r>
            <a:r>
              <a:rPr lang="en-GB" dirty="0" smtClean="0"/>
              <a:t>).</a:t>
            </a:r>
            <a:endParaRPr lang="en-GB" dirty="0"/>
          </a:p>
          <a:p>
            <a:endParaRPr lang="en-GB" dirty="0"/>
          </a:p>
        </p:txBody>
      </p:sp>
      <p:pic>
        <p:nvPicPr>
          <p:cNvPr id="4" name="Picture 3" descr="C:\Users\Tom\Pictures\tomato_nutrition_label_400_clr_13082.png"/>
          <p:cNvPicPr/>
          <p:nvPr/>
        </p:nvPicPr>
        <p:blipFill>
          <a:blip r:embed="rId2">
            <a:extLst>
              <a:ext uri="{28A0092B-C50C-407E-A947-70E740481C1C}">
                <a14:useLocalDpi xmlns:a14="http://schemas.microsoft.com/office/drawing/2010/main" val="0"/>
              </a:ext>
            </a:extLst>
          </a:blip>
          <a:srcRect/>
          <a:stretch>
            <a:fillRect/>
          </a:stretch>
        </p:blipFill>
        <p:spPr bwMode="auto">
          <a:xfrm>
            <a:off x="5508104" y="2132855"/>
            <a:ext cx="2880320" cy="3659867"/>
          </a:xfrm>
          <a:prstGeom prst="rect">
            <a:avLst/>
          </a:prstGeom>
          <a:noFill/>
          <a:ln>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a:t>Other details that should be specified on food labels include:</a:t>
            </a:r>
          </a:p>
        </p:txBody>
      </p:sp>
      <p:sp>
        <p:nvSpPr>
          <p:cNvPr id="3" name="Content Placeholder 2"/>
          <p:cNvSpPr>
            <a:spLocks noGrp="1"/>
          </p:cNvSpPr>
          <p:nvPr>
            <p:ph idx="1"/>
          </p:nvPr>
        </p:nvSpPr>
        <p:spPr>
          <a:xfrm>
            <a:off x="457200" y="1844824"/>
            <a:ext cx="8229600" cy="4281339"/>
          </a:xfrm>
        </p:spPr>
        <p:txBody>
          <a:bodyPr/>
          <a:lstStyle/>
          <a:p>
            <a:pPr lvl="0"/>
            <a:r>
              <a:rPr lang="en-GB" dirty="0"/>
              <a:t>Information for allergy sufferers</a:t>
            </a:r>
          </a:p>
          <a:p>
            <a:pPr lvl="0"/>
            <a:r>
              <a:rPr lang="en-GB" dirty="0"/>
              <a:t>Food additives</a:t>
            </a:r>
          </a:p>
          <a:p>
            <a:pPr lvl="0"/>
            <a:r>
              <a:rPr lang="en-GB" dirty="0"/>
              <a:t>Use and storage instructions</a:t>
            </a:r>
          </a:p>
          <a:p>
            <a:r>
              <a:rPr lang="en-GB" dirty="0"/>
              <a:t>Country of </a:t>
            </a:r>
            <a:r>
              <a:rPr lang="en-GB" dirty="0" smtClean="0"/>
              <a:t>origin.</a:t>
            </a:r>
            <a:endParaRPr lang="en-GB" dirty="0"/>
          </a:p>
        </p:txBody>
      </p:sp>
      <p:pic>
        <p:nvPicPr>
          <p:cNvPr id="4098" name="Picture 2" descr="C:\Users\Tom\Pictures\arrows_together_australia_19748.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508104" y="3356992"/>
            <a:ext cx="3049201" cy="28601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6546832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a:t>The following terms may be found on food labels:</a:t>
            </a:r>
          </a:p>
        </p:txBody>
      </p:sp>
      <p:sp>
        <p:nvSpPr>
          <p:cNvPr id="3" name="Content Placeholder 2"/>
          <p:cNvSpPr>
            <a:spLocks noGrp="1"/>
          </p:cNvSpPr>
          <p:nvPr>
            <p:ph idx="1"/>
          </p:nvPr>
        </p:nvSpPr>
        <p:spPr>
          <a:xfrm>
            <a:off x="457200" y="1844824"/>
            <a:ext cx="8229600" cy="4281339"/>
          </a:xfrm>
        </p:spPr>
        <p:txBody>
          <a:bodyPr/>
          <a:lstStyle/>
          <a:p>
            <a:r>
              <a:rPr lang="en-GB" dirty="0"/>
              <a:t>Low fat </a:t>
            </a:r>
          </a:p>
          <a:p>
            <a:r>
              <a:rPr lang="en-GB" dirty="0"/>
              <a:t>Fat free </a:t>
            </a:r>
          </a:p>
          <a:p>
            <a:r>
              <a:rPr lang="en-GB" dirty="0"/>
              <a:t>Lite</a:t>
            </a:r>
            <a:r>
              <a:rPr lang="en-GB" dirty="0"/>
              <a:t>/light </a:t>
            </a:r>
          </a:p>
          <a:p>
            <a:r>
              <a:rPr lang="en-GB" dirty="0"/>
              <a:t>No added sugar </a:t>
            </a:r>
          </a:p>
          <a:p>
            <a:r>
              <a:rPr lang="en-GB" dirty="0"/>
              <a:t>Reduced fat/salt </a:t>
            </a:r>
          </a:p>
          <a:p>
            <a:r>
              <a:rPr lang="en-GB" dirty="0"/>
              <a:t>Organic/certified </a:t>
            </a:r>
            <a:r>
              <a:rPr lang="en-GB" dirty="0" smtClean="0"/>
              <a:t>organic. </a:t>
            </a:r>
            <a:endParaRPr lang="en-GB" dirty="0"/>
          </a:p>
          <a:p>
            <a:endParaRPr lang="en-GB" dirty="0"/>
          </a:p>
        </p:txBody>
      </p:sp>
      <p:pic>
        <p:nvPicPr>
          <p:cNvPr id="4" name="Picture 3" descr="C:\Users\Tom\Pictures\stick_figure_question_mark_400_clr_7059.png"/>
          <p:cNvPicPr/>
          <p:nvPr/>
        </p:nvPicPr>
        <p:blipFill>
          <a:blip r:embed="rId2">
            <a:extLst>
              <a:ext uri="{28A0092B-C50C-407E-A947-70E740481C1C}">
                <a14:useLocalDpi xmlns:a14="http://schemas.microsoft.com/office/drawing/2010/main" val="0"/>
              </a:ext>
            </a:extLst>
          </a:blip>
          <a:srcRect/>
          <a:stretch>
            <a:fillRect/>
          </a:stretch>
        </p:blipFill>
        <p:spPr bwMode="auto">
          <a:xfrm>
            <a:off x="5364088" y="2348880"/>
            <a:ext cx="3008228" cy="3672408"/>
          </a:xfrm>
          <a:prstGeom prst="rect">
            <a:avLst/>
          </a:prstGeom>
          <a:noFill/>
          <a:ln>
            <a:noFill/>
          </a:ln>
        </p:spPr>
      </p:pic>
    </p:spTree>
    <p:extLst>
      <p:ext uri="{BB962C8B-B14F-4D97-AF65-F5344CB8AC3E}">
        <p14:creationId xmlns:p14="http://schemas.microsoft.com/office/powerpoint/2010/main" val="224686028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2C</a:t>
            </a:r>
            <a:r>
              <a:rPr lang="en-AU" sz="4900" dirty="0" smtClean="0"/>
              <a:t> </a:t>
            </a:r>
            <a:r>
              <a:rPr lang="en-AU" dirty="0"/>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a:xfrm>
            <a:off x="457200" y="274637"/>
            <a:ext cx="8229600" cy="1768475"/>
          </a:xfrm>
        </p:spPr>
        <p:txBody>
          <a:bodyPr>
            <a:normAutofit fontScale="90000"/>
          </a:bodyPr>
          <a:lstStyle/>
          <a:p>
            <a:r>
              <a:rPr lang="en-GB" dirty="0"/>
              <a:t>Read and interpret food labels and other information about food contents</a:t>
            </a:r>
            <a:endParaRPr lang="en-AU" dirty="0">
              <a:solidFill>
                <a:srgbClr val="FF0000"/>
              </a:solidFill>
              <a:latin typeface="Calibri" pitchFamily="34" charset="0"/>
              <a:ea typeface="Calibri" pitchFamily="34" charset="0"/>
              <a:cs typeface="Times New Roman" pitchFamily="18" charset="0"/>
            </a:endParaRPr>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1815882"/>
          </a:xfrm>
          <a:prstGeom prst="rect">
            <a:avLst/>
          </a:prstGeom>
          <a:noFill/>
        </p:spPr>
        <p:txBody>
          <a:bodyPr wrap="square" rtlCol="0">
            <a:spAutoFit/>
          </a:bodyPr>
          <a:lstStyle/>
          <a:p>
            <a:r>
              <a:rPr lang="en-AU" sz="2800" b="1" dirty="0" smtClean="0">
                <a:latin typeface="+mj-lt"/>
              </a:rPr>
              <a:t>2.4 </a:t>
            </a:r>
            <a:r>
              <a:rPr lang="en-GB" sz="2800" dirty="0"/>
              <a:t>Assist in providing education and support to families around healthy eating</a:t>
            </a:r>
            <a:r>
              <a:rPr lang="en-AU" sz="2800" b="1" dirty="0" smtClean="0">
                <a:latin typeface="+mj-lt"/>
              </a:rPr>
              <a:t> </a:t>
            </a:r>
            <a:endParaRPr lang="en-AU" sz="2800" dirty="0">
              <a:latin typeface="+mj-lt"/>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
            </a:r>
            <a:br>
              <a:rPr lang="en-GB" dirty="0" smtClean="0"/>
            </a:br>
            <a:r>
              <a:rPr lang="en-GB" sz="4900" dirty="0" smtClean="0"/>
              <a:t>Providing </a:t>
            </a:r>
            <a:r>
              <a:rPr lang="en-GB" sz="4900" dirty="0"/>
              <a:t>education and support</a:t>
            </a:r>
            <a:r>
              <a:rPr lang="en-GB" dirty="0"/>
              <a:t/>
            </a:r>
            <a:br>
              <a:rPr lang="en-GB" dirty="0"/>
            </a:br>
            <a:endParaRPr lang="en-GB" dirty="0"/>
          </a:p>
        </p:txBody>
      </p:sp>
      <p:sp>
        <p:nvSpPr>
          <p:cNvPr id="3" name="Content Placeholder 2"/>
          <p:cNvSpPr>
            <a:spLocks noGrp="1"/>
          </p:cNvSpPr>
          <p:nvPr>
            <p:ph idx="1"/>
          </p:nvPr>
        </p:nvSpPr>
        <p:spPr/>
        <p:txBody>
          <a:bodyPr>
            <a:normAutofit/>
          </a:bodyPr>
          <a:lstStyle/>
          <a:p>
            <a:r>
              <a:rPr lang="en-GB" dirty="0"/>
              <a:t>You should take the opportunity to engage in conversation with parents and </a:t>
            </a:r>
            <a:r>
              <a:rPr lang="en-GB" dirty="0" smtClean="0"/>
              <a:t>carers</a:t>
            </a:r>
          </a:p>
          <a:p>
            <a:r>
              <a:rPr lang="en-GB" dirty="0" smtClean="0"/>
              <a:t>It </a:t>
            </a:r>
            <a:r>
              <a:rPr lang="en-GB" dirty="0"/>
              <a:t>might </a:t>
            </a:r>
            <a:r>
              <a:rPr lang="en-GB" dirty="0" smtClean="0"/>
              <a:t>be </a:t>
            </a:r>
            <a:r>
              <a:rPr lang="en-GB" dirty="0"/>
              <a:t>possible to arrange school health activities such as healthy eating </a:t>
            </a:r>
            <a:r>
              <a:rPr lang="en-GB" dirty="0" smtClean="0"/>
              <a:t>seminars </a:t>
            </a:r>
          </a:p>
          <a:p>
            <a:r>
              <a:rPr lang="en-GB" dirty="0" smtClean="0"/>
              <a:t>The </a:t>
            </a:r>
            <a:r>
              <a:rPr lang="en-GB" dirty="0"/>
              <a:t>food and nutrition policy should be available to read within the handbook for your </a:t>
            </a:r>
            <a:r>
              <a:rPr lang="en-GB" dirty="0" smtClean="0"/>
              <a:t>organisation</a:t>
            </a:r>
          </a:p>
          <a:p>
            <a:r>
              <a:rPr lang="en-GB" dirty="0" smtClean="0"/>
              <a:t>It </a:t>
            </a:r>
            <a:r>
              <a:rPr lang="en-GB" dirty="0"/>
              <a:t>would also be worth using different communication methods for the circulation of menus.</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
            </a:r>
            <a:br>
              <a:rPr lang="en-GB" dirty="0" smtClean="0"/>
            </a:br>
            <a:r>
              <a:rPr lang="en-GB" sz="4900" dirty="0" smtClean="0"/>
              <a:t>Subjects </a:t>
            </a:r>
            <a:r>
              <a:rPr lang="en-GB" sz="4900" dirty="0"/>
              <a:t>that may be addressed include:</a:t>
            </a:r>
            <a:r>
              <a:rPr lang="en-GB" dirty="0"/>
              <a:t/>
            </a:r>
            <a:br>
              <a:rPr lang="en-GB" dirty="0"/>
            </a:br>
            <a:endParaRPr lang="en-GB" dirty="0"/>
          </a:p>
        </p:txBody>
      </p:sp>
      <p:sp>
        <p:nvSpPr>
          <p:cNvPr id="3" name="Content Placeholder 2"/>
          <p:cNvSpPr>
            <a:spLocks noGrp="1"/>
          </p:cNvSpPr>
          <p:nvPr>
            <p:ph idx="1"/>
          </p:nvPr>
        </p:nvSpPr>
        <p:spPr>
          <a:xfrm>
            <a:off x="457200" y="2075661"/>
            <a:ext cx="4978896" cy="4050502"/>
          </a:xfrm>
        </p:spPr>
        <p:txBody>
          <a:bodyPr/>
          <a:lstStyle/>
          <a:p>
            <a:pPr lvl="0"/>
            <a:r>
              <a:rPr lang="en-GB" dirty="0"/>
              <a:t>Child development</a:t>
            </a:r>
          </a:p>
          <a:p>
            <a:pPr lvl="0"/>
            <a:r>
              <a:rPr lang="en-GB" dirty="0"/>
              <a:t>Ways of communicating with children about health and diets</a:t>
            </a:r>
          </a:p>
          <a:p>
            <a:pPr lvl="0"/>
            <a:r>
              <a:rPr lang="en-GB" dirty="0"/>
              <a:t>Monitoring the everyday behaviour of children </a:t>
            </a:r>
          </a:p>
          <a:p>
            <a:r>
              <a:rPr lang="en-GB" dirty="0"/>
              <a:t>Modelling healthy eating behaviour.</a:t>
            </a:r>
          </a:p>
        </p:txBody>
      </p:sp>
      <p:pic>
        <p:nvPicPr>
          <p:cNvPr id="4" name="Picture 3" descr="C:\Users\Tom\Pictures\stick_figure_parent_child_standing_400_clr_2969.png"/>
          <p:cNvPicPr/>
          <p:nvPr/>
        </p:nvPicPr>
        <p:blipFill>
          <a:blip r:embed="rId2">
            <a:extLst>
              <a:ext uri="{28A0092B-C50C-407E-A947-70E740481C1C}">
                <a14:useLocalDpi xmlns:a14="http://schemas.microsoft.com/office/drawing/2010/main" val="0"/>
              </a:ext>
            </a:extLst>
          </a:blip>
          <a:srcRect/>
          <a:stretch>
            <a:fillRect/>
          </a:stretch>
        </p:blipFill>
        <p:spPr bwMode="auto">
          <a:xfrm>
            <a:off x="5508104" y="2075661"/>
            <a:ext cx="2977237" cy="4233659"/>
          </a:xfrm>
          <a:prstGeom prst="rect">
            <a:avLst/>
          </a:prstGeom>
          <a:noFill/>
          <a:ln>
            <a:noFill/>
          </a:ln>
        </p:spPr>
      </p:pic>
    </p:spTree>
    <p:extLst>
      <p:ext uri="{BB962C8B-B14F-4D97-AF65-F5344CB8AC3E}">
        <p14:creationId xmlns:p14="http://schemas.microsoft.com/office/powerpoint/2010/main" val="314778675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
            </a:r>
            <a:br>
              <a:rPr lang="en-GB" dirty="0" smtClean="0"/>
            </a:br>
            <a:r>
              <a:rPr lang="en-GB" sz="4900" dirty="0" smtClean="0"/>
              <a:t>Ways </a:t>
            </a:r>
            <a:r>
              <a:rPr lang="en-GB" sz="4900" dirty="0"/>
              <a:t>of communicating with families may include:</a:t>
            </a:r>
            <a:r>
              <a:rPr lang="en-GB" dirty="0"/>
              <a:t/>
            </a:r>
            <a:br>
              <a:rPr lang="en-GB" dirty="0"/>
            </a:br>
            <a:endParaRPr lang="en-GB" dirty="0"/>
          </a:p>
        </p:txBody>
      </p:sp>
      <p:sp>
        <p:nvSpPr>
          <p:cNvPr id="3" name="Content Placeholder 2"/>
          <p:cNvSpPr>
            <a:spLocks noGrp="1"/>
          </p:cNvSpPr>
          <p:nvPr>
            <p:ph idx="1"/>
          </p:nvPr>
        </p:nvSpPr>
        <p:spPr>
          <a:xfrm>
            <a:off x="457200" y="1844824"/>
            <a:ext cx="8229600" cy="4608512"/>
          </a:xfrm>
        </p:spPr>
        <p:txBody>
          <a:bodyPr>
            <a:normAutofit lnSpcReduction="10000"/>
          </a:bodyPr>
          <a:lstStyle/>
          <a:p>
            <a:pPr lvl="0"/>
            <a:r>
              <a:rPr lang="en-GB" dirty="0"/>
              <a:t>Informal discussions</a:t>
            </a:r>
          </a:p>
          <a:p>
            <a:pPr lvl="0"/>
            <a:r>
              <a:rPr lang="en-GB" dirty="0"/>
              <a:t>Arranged meetings</a:t>
            </a:r>
          </a:p>
          <a:p>
            <a:pPr lvl="0"/>
            <a:r>
              <a:rPr lang="en-GB" dirty="0"/>
              <a:t>Parent’s evenings</a:t>
            </a:r>
          </a:p>
          <a:p>
            <a:pPr lvl="0"/>
            <a:r>
              <a:rPr lang="en-GB" dirty="0"/>
              <a:t>Flyers</a:t>
            </a:r>
          </a:p>
          <a:p>
            <a:pPr lvl="0"/>
            <a:r>
              <a:rPr lang="en-GB" dirty="0"/>
              <a:t>Memos</a:t>
            </a:r>
          </a:p>
          <a:p>
            <a:pPr lvl="0"/>
            <a:r>
              <a:rPr lang="en-GB" dirty="0"/>
              <a:t>Email messages</a:t>
            </a:r>
          </a:p>
          <a:p>
            <a:pPr lvl="0"/>
            <a:r>
              <a:rPr lang="en-GB" dirty="0"/>
              <a:t>Blogs</a:t>
            </a:r>
          </a:p>
          <a:p>
            <a:pPr lvl="0"/>
            <a:r>
              <a:rPr lang="en-GB" dirty="0" smtClean="0"/>
              <a:t>Letters</a:t>
            </a:r>
            <a:endParaRPr lang="en-GB" dirty="0"/>
          </a:p>
          <a:p>
            <a:pPr lvl="0"/>
            <a:r>
              <a:rPr lang="en-GB" dirty="0"/>
              <a:t>Event schedules.</a:t>
            </a:r>
          </a:p>
          <a:p>
            <a:endParaRPr lang="en-GB" dirty="0"/>
          </a:p>
        </p:txBody>
      </p:sp>
      <p:pic>
        <p:nvPicPr>
          <p:cNvPr id="5122" name="Picture 2" descr="C:\Users\Tom\Pictures\letter_button_16708.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004048" y="2276872"/>
            <a:ext cx="3456384" cy="34563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3533246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2D</a:t>
            </a:r>
            <a:r>
              <a:rPr lang="en-AU" sz="4900" dirty="0" smtClean="0"/>
              <a:t> </a:t>
            </a:r>
            <a:r>
              <a:rPr lang="en-AU" dirty="0"/>
              <a:t/>
            </a:r>
            <a:br>
              <a:rPr lang="en-AU" dirty="0"/>
            </a:br>
            <a:endParaRPr lang="en-CA" sz="3100" dirty="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a:xfrm>
            <a:off x="457200" y="274637"/>
            <a:ext cx="8229600" cy="1768475"/>
          </a:xfrm>
        </p:spPr>
        <p:txBody>
          <a:bodyPr>
            <a:normAutofit fontScale="90000"/>
          </a:bodyPr>
          <a:lstStyle/>
          <a:p>
            <a:r>
              <a:rPr lang="en-GB" dirty="0"/>
              <a:t>Read and interpret food labels and other information about food contents</a:t>
            </a:r>
            <a:endParaRPr lang="en-AU" dirty="0">
              <a:solidFill>
                <a:srgbClr val="FF0000"/>
              </a:solidFill>
              <a:latin typeface="Calibri" pitchFamily="34" charset="0"/>
              <a:ea typeface="Calibri" pitchFamily="34" charset="0"/>
              <a:cs typeface="Times New Roman" pitchFamily="18" charset="0"/>
            </a:endParaRPr>
          </a:p>
        </p:txBody>
      </p:sp>
      <p:sp>
        <p:nvSpPr>
          <p:cNvPr id="7" name="TextBox 6"/>
          <p:cNvSpPr txBox="1"/>
          <p:nvPr/>
        </p:nvSpPr>
        <p:spPr>
          <a:xfrm>
            <a:off x="5220072" y="2492896"/>
            <a:ext cx="3744416" cy="2246769"/>
          </a:xfrm>
          <a:prstGeom prst="rect">
            <a:avLst/>
          </a:prstGeom>
          <a:noFill/>
        </p:spPr>
        <p:txBody>
          <a:bodyPr wrap="square" rtlCol="0">
            <a:spAutoFit/>
          </a:bodyPr>
          <a:lstStyle/>
          <a:p>
            <a:r>
              <a:rPr lang="en-AU" sz="2800" b="1" dirty="0" smtClean="0">
                <a:latin typeface="+mj-lt"/>
              </a:rPr>
              <a:t>2.5 </a:t>
            </a:r>
            <a:r>
              <a:rPr lang="en-GB" sz="2800" dirty="0"/>
              <a:t>Assist to develop and display a cycle of written menus detailing the food that is provided to children</a:t>
            </a:r>
            <a:r>
              <a:rPr lang="en-AU" sz="2800" b="1" dirty="0" smtClean="0">
                <a:latin typeface="+mj-lt"/>
              </a:rPr>
              <a:t> </a:t>
            </a:r>
            <a:endParaRPr lang="en-AU" sz="2800" dirty="0">
              <a:latin typeface="+mj-lt"/>
            </a:endParaRP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
            </a:r>
            <a:br>
              <a:rPr lang="en-GB" dirty="0" smtClean="0"/>
            </a:br>
            <a:r>
              <a:rPr lang="en-GB" dirty="0" smtClean="0"/>
              <a:t>Developing </a:t>
            </a:r>
            <a:r>
              <a:rPr lang="en-GB" dirty="0"/>
              <a:t>and displaying menus</a:t>
            </a:r>
            <a:br>
              <a:rPr lang="en-GB" dirty="0"/>
            </a:br>
            <a:endParaRPr lang="en-GB" dirty="0"/>
          </a:p>
        </p:txBody>
      </p:sp>
      <p:sp>
        <p:nvSpPr>
          <p:cNvPr id="3" name="Content Placeholder 2"/>
          <p:cNvSpPr>
            <a:spLocks noGrp="1"/>
          </p:cNvSpPr>
          <p:nvPr>
            <p:ph idx="1"/>
          </p:nvPr>
        </p:nvSpPr>
        <p:spPr/>
        <p:txBody>
          <a:bodyPr>
            <a:normAutofit lnSpcReduction="10000"/>
          </a:bodyPr>
          <a:lstStyle/>
          <a:p>
            <a:r>
              <a:rPr lang="en-GB" dirty="0"/>
              <a:t>The development of written menus will enable you to ensure that the children’s dietary requirements are being met and that they are being provided with a good variety of </a:t>
            </a:r>
            <a:r>
              <a:rPr lang="en-GB" dirty="0" smtClean="0"/>
              <a:t>meals</a:t>
            </a:r>
          </a:p>
          <a:p>
            <a:r>
              <a:rPr lang="en-GB" dirty="0"/>
              <a:t>You should ensure that the children’s religious and cultural requirements are taken into </a:t>
            </a:r>
            <a:r>
              <a:rPr lang="en-GB" dirty="0" smtClean="0"/>
              <a:t>account</a:t>
            </a:r>
          </a:p>
          <a:p>
            <a:r>
              <a:rPr lang="en-GB" dirty="0" smtClean="0"/>
              <a:t>It </a:t>
            </a:r>
            <a:r>
              <a:rPr lang="en-GB" dirty="0"/>
              <a:t>will be important to include food types which will aid the children’s growth and </a:t>
            </a:r>
            <a:r>
              <a:rPr lang="en-GB" dirty="0" smtClean="0"/>
              <a:t>development</a:t>
            </a:r>
          </a:p>
          <a:p>
            <a:r>
              <a:rPr lang="en-GB" dirty="0" smtClean="0"/>
              <a:t>However</a:t>
            </a:r>
            <a:r>
              <a:rPr lang="en-GB" dirty="0"/>
              <a:t>, you should ensure that there isn’t any risk of triggering allergic reactions or </a:t>
            </a:r>
            <a:r>
              <a:rPr lang="en-GB" dirty="0" smtClean="0"/>
              <a:t>intolerances.</a:t>
            </a:r>
            <a:endParaRPr lang="en-GB" dirty="0"/>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a:t>Additional considerations </a:t>
            </a:r>
            <a:r>
              <a:rPr lang="en-GB" dirty="0" smtClean="0"/>
              <a:t>may </a:t>
            </a:r>
            <a:r>
              <a:rPr lang="en-GB" dirty="0"/>
              <a:t>include:</a:t>
            </a:r>
          </a:p>
        </p:txBody>
      </p:sp>
      <p:sp>
        <p:nvSpPr>
          <p:cNvPr id="3" name="Content Placeholder 2"/>
          <p:cNvSpPr>
            <a:spLocks noGrp="1"/>
          </p:cNvSpPr>
          <p:nvPr>
            <p:ph idx="1"/>
          </p:nvPr>
        </p:nvSpPr>
        <p:spPr>
          <a:xfrm>
            <a:off x="457200" y="1916832"/>
            <a:ext cx="4186808" cy="4209331"/>
          </a:xfrm>
        </p:spPr>
        <p:txBody>
          <a:bodyPr/>
          <a:lstStyle/>
          <a:p>
            <a:pPr lvl="0"/>
            <a:r>
              <a:rPr lang="en-GB" dirty="0"/>
              <a:t>Suitable nutritional elements for the children’s stage of development</a:t>
            </a:r>
          </a:p>
          <a:p>
            <a:pPr lvl="0"/>
            <a:r>
              <a:rPr lang="en-GB" dirty="0"/>
              <a:t>Combinations of ingredients which look appealing</a:t>
            </a:r>
          </a:p>
          <a:p>
            <a:r>
              <a:rPr lang="en-GB" dirty="0"/>
              <a:t>Australian dietary guidelines.</a:t>
            </a:r>
          </a:p>
        </p:txBody>
      </p:sp>
      <p:pic>
        <p:nvPicPr>
          <p:cNvPr id="4" name="Picture 3" descr="C:\Users\Tom\Pictures\open_brochure_pc_400_clr_2717.png"/>
          <p:cNvPicPr/>
          <p:nvPr/>
        </p:nvPicPr>
        <p:blipFill>
          <a:blip r:embed="rId2">
            <a:extLst>
              <a:ext uri="{28A0092B-C50C-407E-A947-70E740481C1C}">
                <a14:useLocalDpi xmlns:a14="http://schemas.microsoft.com/office/drawing/2010/main" val="0"/>
              </a:ext>
            </a:extLst>
          </a:blip>
          <a:srcRect/>
          <a:stretch>
            <a:fillRect/>
          </a:stretch>
        </p:blipFill>
        <p:spPr bwMode="auto">
          <a:xfrm>
            <a:off x="5148064" y="2492896"/>
            <a:ext cx="2689076" cy="3240360"/>
          </a:xfrm>
          <a:prstGeom prst="rect">
            <a:avLst/>
          </a:prstGeom>
          <a:noFill/>
          <a:ln>
            <a:noFill/>
          </a:ln>
        </p:spPr>
      </p:pic>
    </p:spTree>
    <p:extLst>
      <p:ext uri="{BB962C8B-B14F-4D97-AF65-F5344CB8AC3E}">
        <p14:creationId xmlns:p14="http://schemas.microsoft.com/office/powerpoint/2010/main" val="410219831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4000" dirty="0"/>
              <a:t>You may use the following strategies in the development of menus:</a:t>
            </a:r>
          </a:p>
        </p:txBody>
      </p:sp>
      <p:sp>
        <p:nvSpPr>
          <p:cNvPr id="3" name="Content Placeholder 2"/>
          <p:cNvSpPr>
            <a:spLocks noGrp="1"/>
          </p:cNvSpPr>
          <p:nvPr>
            <p:ph idx="1"/>
          </p:nvPr>
        </p:nvSpPr>
        <p:spPr/>
        <p:txBody>
          <a:bodyPr/>
          <a:lstStyle/>
          <a:p>
            <a:pPr lvl="0"/>
            <a:r>
              <a:rPr lang="en-GB" dirty="0"/>
              <a:t>Planning the protein element of the meal first</a:t>
            </a:r>
          </a:p>
          <a:p>
            <a:pPr lvl="0"/>
            <a:r>
              <a:rPr lang="en-GB" dirty="0"/>
              <a:t>Combining new foods with foods that the children are used to</a:t>
            </a:r>
          </a:p>
          <a:p>
            <a:pPr lvl="0"/>
            <a:r>
              <a:rPr lang="en-GB" dirty="0"/>
              <a:t>Giving the children choice over the types of ingredients and meals that are prepared (within reason)</a:t>
            </a:r>
          </a:p>
          <a:p>
            <a:pPr lvl="0"/>
            <a:r>
              <a:rPr lang="en-GB" dirty="0"/>
              <a:t>Ensuring a balance between strong and mild foods</a:t>
            </a:r>
          </a:p>
          <a:p>
            <a:r>
              <a:rPr lang="en-GB" dirty="0"/>
              <a:t>Restricting the number of unhealthy options on the menu</a:t>
            </a:r>
          </a:p>
        </p:txBody>
      </p:sp>
    </p:spTree>
    <p:extLst>
      <p:ext uri="{BB962C8B-B14F-4D97-AF65-F5344CB8AC3E}">
        <p14:creationId xmlns:p14="http://schemas.microsoft.com/office/powerpoint/2010/main" val="117635836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You may use the following strategies in the development of menus:</a:t>
            </a:r>
          </a:p>
        </p:txBody>
      </p:sp>
      <p:sp>
        <p:nvSpPr>
          <p:cNvPr id="3" name="Content Placeholder 2"/>
          <p:cNvSpPr>
            <a:spLocks noGrp="1"/>
          </p:cNvSpPr>
          <p:nvPr>
            <p:ph idx="1"/>
          </p:nvPr>
        </p:nvSpPr>
        <p:spPr>
          <a:xfrm>
            <a:off x="457200" y="1916832"/>
            <a:ext cx="5626968" cy="4209331"/>
          </a:xfrm>
        </p:spPr>
        <p:txBody>
          <a:bodyPr/>
          <a:lstStyle/>
          <a:p>
            <a:pPr lvl="0"/>
            <a:r>
              <a:rPr lang="en-GB" dirty="0"/>
              <a:t>Taking a record of the children’s reactions to different types of food and developing menus accordingly</a:t>
            </a:r>
          </a:p>
          <a:p>
            <a:pPr lvl="0"/>
            <a:r>
              <a:rPr lang="en-GB" dirty="0"/>
              <a:t>Encouraging the involvement of parents and carers</a:t>
            </a:r>
          </a:p>
          <a:p>
            <a:r>
              <a:rPr lang="en-GB" dirty="0"/>
              <a:t>Arranging theme days, providing the opportunity for trying foods from different cultures.</a:t>
            </a:r>
          </a:p>
        </p:txBody>
      </p:sp>
      <p:pic>
        <p:nvPicPr>
          <p:cNvPr id="6146" name="Picture 2" descr="C:\Users\Tom\Pictures\parent_child_portrait_400_clr_2964.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84168" y="1884039"/>
            <a:ext cx="2522773" cy="40364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8807958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2E</a:t>
            </a:r>
            <a:r>
              <a:rPr lang="en-AU" sz="4900" dirty="0" smtClean="0"/>
              <a:t> </a:t>
            </a:r>
            <a:r>
              <a:rPr lang="en-AU" dirty="0"/>
              <a:t/>
            </a:r>
            <a:br>
              <a:rPr lang="en-AU" dirty="0"/>
            </a:br>
            <a:endParaRPr lang="en-CA" sz="3100" dirty="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Autofit/>
          </a:bodyPr>
          <a:lstStyle/>
          <a:p>
            <a:r>
              <a:rPr lang="en-GB" sz="4000" dirty="0"/>
              <a:t>Maintain food safety while carrying out food-handling activities</a:t>
            </a:r>
          </a:p>
        </p:txBody>
      </p:sp>
      <p:sp>
        <p:nvSpPr>
          <p:cNvPr id="6" name="TextBox 5"/>
          <p:cNvSpPr txBox="1"/>
          <p:nvPr/>
        </p:nvSpPr>
        <p:spPr>
          <a:xfrm>
            <a:off x="5220072" y="2492896"/>
            <a:ext cx="3744416" cy="2246769"/>
          </a:xfrm>
          <a:prstGeom prst="rect">
            <a:avLst/>
          </a:prstGeom>
          <a:noFill/>
        </p:spPr>
        <p:txBody>
          <a:bodyPr wrap="square" rtlCol="0">
            <a:spAutoFit/>
          </a:bodyPr>
          <a:lstStyle/>
          <a:p>
            <a:r>
              <a:rPr lang="en-AU" sz="2800" b="1" dirty="0" smtClean="0">
                <a:latin typeface="+mj-lt"/>
              </a:rPr>
              <a:t>3.1 </a:t>
            </a:r>
            <a:r>
              <a:rPr lang="en-GB" sz="2800" dirty="0"/>
              <a:t>Assist in developing and maintaining food safety procedures according to relevant guidelines</a:t>
            </a:r>
            <a:r>
              <a:rPr lang="en-AU" sz="2800" b="1" dirty="0" smtClean="0">
                <a:latin typeface="+mj-lt"/>
              </a:rPr>
              <a:t> </a:t>
            </a:r>
            <a:endParaRPr lang="en-AU" sz="2800" dirty="0">
              <a:latin typeface="+mj-lt"/>
            </a:endParaRP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fontScale="90000"/>
          </a:bodyPr>
          <a:lstStyle/>
          <a:p>
            <a:r>
              <a:rPr lang="en-GB" dirty="0"/>
              <a:t>Maintain food safety while carrying out food-handling activities</a:t>
            </a:r>
          </a:p>
        </p:txBody>
      </p:sp>
      <p:sp>
        <p:nvSpPr>
          <p:cNvPr id="8" name="TextBox 7"/>
          <p:cNvSpPr txBox="1"/>
          <p:nvPr/>
        </p:nvSpPr>
        <p:spPr>
          <a:xfrm>
            <a:off x="5220072" y="2492896"/>
            <a:ext cx="3744416" cy="3539430"/>
          </a:xfrm>
          <a:prstGeom prst="rect">
            <a:avLst/>
          </a:prstGeom>
          <a:noFill/>
        </p:spPr>
        <p:txBody>
          <a:bodyPr wrap="square" rtlCol="0">
            <a:spAutoFit/>
          </a:bodyPr>
          <a:lstStyle/>
          <a:p>
            <a:r>
              <a:rPr lang="en-AU" sz="2800" b="1" dirty="0" smtClean="0">
                <a:latin typeface="+mj-lt"/>
              </a:rPr>
              <a:t>3.2 </a:t>
            </a:r>
            <a:r>
              <a:rPr lang="en-GB" sz="2800" dirty="0"/>
              <a:t>Within scope of own work role, carry out food-handling, preparation and storage according to service policies and procedures and regulatory requirements</a:t>
            </a:r>
            <a:r>
              <a:rPr lang="en-AU" sz="2800" b="1" dirty="0" smtClean="0">
                <a:latin typeface="+mj-lt"/>
              </a:rPr>
              <a:t> </a:t>
            </a:r>
            <a:endParaRPr lang="en-AU" sz="2800" dirty="0">
              <a:latin typeface="+mj-lt"/>
            </a:endParaRPr>
          </a:p>
        </p:txBody>
      </p:sp>
    </p:spTree>
    <p:extLst>
      <p:ext uri="{BB962C8B-B14F-4D97-AF65-F5344CB8AC3E}">
        <p14:creationId xmlns:p14="http://schemas.microsoft.com/office/powerpoint/2010/main" val="2202092576"/>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rmAutofit fontScale="90000"/>
          </a:bodyPr>
          <a:lstStyle/>
          <a:p>
            <a:r>
              <a:rPr lang="en-GB" dirty="0"/>
              <a:t>Maintain food safety while carrying out food-handling activities</a:t>
            </a:r>
          </a:p>
        </p:txBody>
      </p:sp>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1384995"/>
          </a:xfrm>
          <a:prstGeom prst="rect">
            <a:avLst/>
          </a:prstGeom>
          <a:noFill/>
        </p:spPr>
        <p:txBody>
          <a:bodyPr wrap="square" rtlCol="0">
            <a:spAutoFit/>
          </a:bodyPr>
          <a:lstStyle/>
          <a:p>
            <a:r>
              <a:rPr lang="en-AU" sz="2800" b="1" dirty="0" smtClean="0">
                <a:latin typeface="+mj-lt"/>
              </a:rPr>
              <a:t>3.3 </a:t>
            </a:r>
            <a:r>
              <a:rPr lang="en-GB" sz="2800" dirty="0"/>
              <a:t>Follow food safety procedures when preparing food</a:t>
            </a:r>
            <a:r>
              <a:rPr lang="en-AU" sz="2800" b="1" dirty="0" smtClean="0">
                <a:latin typeface="+mj-lt"/>
              </a:rPr>
              <a:t> </a:t>
            </a:r>
            <a:endParaRPr lang="en-AU" sz="2800" dirty="0">
              <a:latin typeface="+mj-lt"/>
            </a:endParaRPr>
          </a:p>
        </p:txBody>
      </p:sp>
    </p:spTree>
    <p:extLst>
      <p:ext uri="{BB962C8B-B14F-4D97-AF65-F5344CB8AC3E}">
        <p14:creationId xmlns:p14="http://schemas.microsoft.com/office/powerpoint/2010/main" val="2996222118"/>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
            </a:r>
            <a:br>
              <a:rPr lang="en-GB" dirty="0" smtClean="0"/>
            </a:br>
            <a:r>
              <a:rPr lang="en-GB" sz="4900" dirty="0" smtClean="0"/>
              <a:t>Policies </a:t>
            </a:r>
            <a:r>
              <a:rPr lang="en-GB" sz="4900" dirty="0"/>
              <a:t>and procedures may relate to:</a:t>
            </a:r>
            <a:r>
              <a:rPr lang="en-GB" dirty="0"/>
              <a:t/>
            </a:r>
            <a:br>
              <a:rPr lang="en-GB" dirty="0"/>
            </a:br>
            <a:endParaRPr lang="en-GB" dirty="0"/>
          </a:p>
        </p:txBody>
      </p:sp>
      <p:sp>
        <p:nvSpPr>
          <p:cNvPr id="3" name="Content Placeholder 2"/>
          <p:cNvSpPr>
            <a:spLocks noGrp="1"/>
          </p:cNvSpPr>
          <p:nvPr>
            <p:ph idx="1"/>
          </p:nvPr>
        </p:nvSpPr>
        <p:spPr/>
        <p:txBody>
          <a:bodyPr>
            <a:normAutofit/>
          </a:bodyPr>
          <a:lstStyle/>
          <a:p>
            <a:pPr lvl="0"/>
            <a:r>
              <a:rPr lang="en-GB" dirty="0"/>
              <a:t>Food receiving, storage, preparation, display, service and disposal</a:t>
            </a:r>
          </a:p>
          <a:p>
            <a:pPr lvl="0"/>
            <a:r>
              <a:rPr lang="en-GB" dirty="0"/>
              <a:t>Methods of food hazard control for each critical point</a:t>
            </a:r>
          </a:p>
          <a:p>
            <a:pPr lvl="0"/>
            <a:r>
              <a:rPr lang="en-GB" dirty="0"/>
              <a:t>Systematic monitoring of hazard controls and record keeping</a:t>
            </a:r>
          </a:p>
          <a:p>
            <a:pPr lvl="0"/>
            <a:r>
              <a:rPr lang="en-GB" dirty="0"/>
              <a:t>Personal hygiene, suitable dress, and personal protective equipment and </a:t>
            </a:r>
            <a:r>
              <a:rPr lang="en-GB" dirty="0" smtClean="0"/>
              <a:t>clothing.</a:t>
            </a:r>
            <a:endParaRPr lang="en-GB" dirty="0"/>
          </a:p>
          <a:p>
            <a:endParaRPr lang="en-GB" dirty="0"/>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a:t>Policies and procedures may relate to:</a:t>
            </a:r>
          </a:p>
        </p:txBody>
      </p:sp>
      <p:sp>
        <p:nvSpPr>
          <p:cNvPr id="3" name="Content Placeholder 2"/>
          <p:cNvSpPr>
            <a:spLocks noGrp="1"/>
          </p:cNvSpPr>
          <p:nvPr>
            <p:ph idx="1"/>
          </p:nvPr>
        </p:nvSpPr>
        <p:spPr/>
        <p:txBody>
          <a:bodyPr/>
          <a:lstStyle/>
          <a:p>
            <a:pPr lvl="0"/>
            <a:r>
              <a:rPr lang="en-GB" dirty="0"/>
              <a:t>Record maintenance</a:t>
            </a:r>
          </a:p>
          <a:p>
            <a:pPr lvl="0"/>
            <a:r>
              <a:rPr lang="en-GB" dirty="0"/>
              <a:t>Corrective actions when hazards are found not to be under control </a:t>
            </a:r>
          </a:p>
          <a:p>
            <a:pPr lvl="0"/>
            <a:r>
              <a:rPr lang="en-GB" dirty="0"/>
              <a:t>Pest control</a:t>
            </a:r>
          </a:p>
          <a:p>
            <a:pPr lvl="0"/>
            <a:r>
              <a:rPr lang="en-GB" dirty="0"/>
              <a:t>Cleaning and sanitation</a:t>
            </a:r>
          </a:p>
          <a:p>
            <a:pPr lvl="0"/>
            <a:r>
              <a:rPr lang="en-GB" dirty="0"/>
              <a:t>Equipment </a:t>
            </a:r>
            <a:r>
              <a:rPr lang="en-GB" dirty="0" smtClean="0"/>
              <a:t>maintenance.</a:t>
            </a:r>
            <a:endParaRPr lang="en-GB" dirty="0"/>
          </a:p>
        </p:txBody>
      </p:sp>
      <p:pic>
        <p:nvPicPr>
          <p:cNvPr id="4" name="Picture 3" descr="C:\Users\Tom\Pictures\pencil_question_mark_400_clr_10259.png"/>
          <p:cNvPicPr/>
          <p:nvPr/>
        </p:nvPicPr>
        <p:blipFill>
          <a:blip r:embed="rId2">
            <a:extLst>
              <a:ext uri="{28A0092B-C50C-407E-A947-70E740481C1C}">
                <a14:useLocalDpi xmlns:a14="http://schemas.microsoft.com/office/drawing/2010/main" val="0"/>
              </a:ext>
            </a:extLst>
          </a:blip>
          <a:srcRect/>
          <a:stretch>
            <a:fillRect/>
          </a:stretch>
        </p:blipFill>
        <p:spPr bwMode="auto">
          <a:xfrm>
            <a:off x="6804248" y="3400995"/>
            <a:ext cx="1529080" cy="2921000"/>
          </a:xfrm>
          <a:prstGeom prst="rect">
            <a:avLst/>
          </a:prstGeom>
          <a:noFill/>
          <a:ln>
            <a:noFill/>
          </a:ln>
        </p:spPr>
      </p:pic>
    </p:spTree>
    <p:extLst>
      <p:ext uri="{BB962C8B-B14F-4D97-AF65-F5344CB8AC3E}">
        <p14:creationId xmlns:p14="http://schemas.microsoft.com/office/powerpoint/2010/main" val="3168693503"/>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a:t>Personal hygiene requirements may include:</a:t>
            </a:r>
          </a:p>
        </p:txBody>
      </p:sp>
      <p:sp>
        <p:nvSpPr>
          <p:cNvPr id="3" name="Content Placeholder 2"/>
          <p:cNvSpPr>
            <a:spLocks noGrp="1"/>
          </p:cNvSpPr>
          <p:nvPr>
            <p:ph idx="1"/>
          </p:nvPr>
        </p:nvSpPr>
        <p:spPr/>
        <p:txBody>
          <a:bodyPr>
            <a:normAutofit/>
          </a:bodyPr>
          <a:lstStyle/>
          <a:p>
            <a:pPr lvl="0"/>
            <a:r>
              <a:rPr lang="en-GB" dirty="0"/>
              <a:t>Taking all practicable measures to ensure that a food handlers body, and anything they are wearing does not contaminate food or surfaces</a:t>
            </a:r>
          </a:p>
          <a:p>
            <a:pPr lvl="0"/>
            <a:r>
              <a:rPr lang="en-GB" dirty="0"/>
              <a:t>Taking all practicable measures to prevent contact with ready-to-eat food</a:t>
            </a:r>
          </a:p>
          <a:p>
            <a:pPr lvl="0"/>
            <a:r>
              <a:rPr lang="en-GB" dirty="0"/>
              <a:t>Wearing a level of outer clothing appropriate for food </a:t>
            </a:r>
            <a:r>
              <a:rPr lang="en-GB" dirty="0" smtClean="0"/>
              <a:t>handling</a:t>
            </a:r>
          </a:p>
          <a:p>
            <a:r>
              <a:rPr lang="en-GB" dirty="0"/>
              <a:t>Only using waterproof bandages and dressings on exposed body </a:t>
            </a:r>
            <a:r>
              <a:rPr lang="en-GB" dirty="0" smtClean="0"/>
              <a:t>parts.</a:t>
            </a:r>
            <a:endParaRPr lang="en-GB" dirty="0"/>
          </a:p>
          <a:p>
            <a:pPr lvl="0"/>
            <a:endParaRPr lang="en-GB" dirty="0"/>
          </a:p>
        </p:txBody>
      </p:sp>
    </p:spTree>
    <p:extLst>
      <p:ext uri="{BB962C8B-B14F-4D97-AF65-F5344CB8AC3E}">
        <p14:creationId xmlns:p14="http://schemas.microsoft.com/office/powerpoint/2010/main" val="3093688714"/>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a:t>Personal hygiene requirements may include:</a:t>
            </a:r>
          </a:p>
        </p:txBody>
      </p:sp>
      <p:sp>
        <p:nvSpPr>
          <p:cNvPr id="3" name="Content Placeholder 2"/>
          <p:cNvSpPr>
            <a:spLocks noGrp="1"/>
          </p:cNvSpPr>
          <p:nvPr>
            <p:ph idx="1"/>
          </p:nvPr>
        </p:nvSpPr>
        <p:spPr/>
        <p:txBody>
          <a:bodyPr/>
          <a:lstStyle/>
          <a:p>
            <a:pPr lvl="0"/>
            <a:r>
              <a:rPr lang="en-GB" dirty="0" smtClean="0"/>
              <a:t>Not </a:t>
            </a:r>
            <a:r>
              <a:rPr lang="en-GB" dirty="0"/>
              <a:t>eating over unprotected food or surfaces likely to come into contact with food</a:t>
            </a:r>
          </a:p>
          <a:p>
            <a:r>
              <a:rPr lang="en-GB" dirty="0"/>
              <a:t>Not sneezing, blowing or coughing over unprotected food or surfaces likely to come into contact with food</a:t>
            </a:r>
          </a:p>
          <a:p>
            <a:pPr lvl="0"/>
            <a:r>
              <a:rPr lang="en-GB" dirty="0"/>
              <a:t>Not spitting, smoking or using tobacco or similar preparations in areas in which food is handled</a:t>
            </a:r>
          </a:p>
          <a:p>
            <a:r>
              <a:rPr lang="en-GB" dirty="0"/>
              <a:t>Not urinating or defecating except in the </a:t>
            </a:r>
            <a:r>
              <a:rPr lang="en-GB" dirty="0" smtClean="0"/>
              <a:t>toilet.</a:t>
            </a:r>
            <a:endParaRPr lang="en-GB" dirty="0"/>
          </a:p>
        </p:txBody>
      </p:sp>
    </p:spTree>
    <p:extLst>
      <p:ext uri="{BB962C8B-B14F-4D97-AF65-F5344CB8AC3E}">
        <p14:creationId xmlns:p14="http://schemas.microsoft.com/office/powerpoint/2010/main" val="2396805123"/>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a:t>Personal hygiene requirements may include:</a:t>
            </a:r>
          </a:p>
        </p:txBody>
      </p:sp>
      <p:sp>
        <p:nvSpPr>
          <p:cNvPr id="3" name="Content Placeholder 2"/>
          <p:cNvSpPr>
            <a:spLocks noGrp="1"/>
          </p:cNvSpPr>
          <p:nvPr>
            <p:ph idx="1"/>
          </p:nvPr>
        </p:nvSpPr>
        <p:spPr>
          <a:xfrm>
            <a:off x="457200" y="1600200"/>
            <a:ext cx="8229600" cy="5069160"/>
          </a:xfrm>
        </p:spPr>
        <p:txBody>
          <a:bodyPr>
            <a:normAutofit lnSpcReduction="10000"/>
          </a:bodyPr>
          <a:lstStyle/>
          <a:p>
            <a:pPr lvl="0"/>
            <a:r>
              <a:rPr lang="en-GB" dirty="0"/>
              <a:t>Washing hands:</a:t>
            </a:r>
          </a:p>
          <a:p>
            <a:pPr lvl="1">
              <a:buFont typeface="Courier New" panose="02070309020205020404" pitchFamily="49" charset="0"/>
              <a:buChar char="o"/>
            </a:pPr>
            <a:r>
              <a:rPr lang="en-GB" dirty="0"/>
              <a:t>whenever hands are likely to be a source of contamination</a:t>
            </a:r>
          </a:p>
          <a:p>
            <a:pPr lvl="1">
              <a:buFont typeface="Courier New" panose="02070309020205020404" pitchFamily="49" charset="0"/>
              <a:buChar char="o"/>
            </a:pPr>
            <a:r>
              <a:rPr lang="en-GB" dirty="0"/>
              <a:t>immediately before working with ready-to-eat food after handling raw food</a:t>
            </a:r>
          </a:p>
          <a:p>
            <a:pPr lvl="1">
              <a:buFont typeface="Courier New" panose="02070309020205020404" pitchFamily="49" charset="0"/>
              <a:buChar char="o"/>
            </a:pPr>
            <a:r>
              <a:rPr lang="en-GB" dirty="0"/>
              <a:t>immediately after using the toilet</a:t>
            </a:r>
          </a:p>
          <a:p>
            <a:pPr lvl="1">
              <a:buFont typeface="Courier New" panose="02070309020205020404" pitchFamily="49" charset="0"/>
              <a:buChar char="o"/>
            </a:pPr>
            <a:r>
              <a:rPr lang="en-GB" dirty="0"/>
              <a:t>before commencing or recommencing food handling</a:t>
            </a:r>
          </a:p>
          <a:p>
            <a:pPr lvl="1">
              <a:buFont typeface="Courier New" panose="02070309020205020404" pitchFamily="49" charset="0"/>
              <a:buChar char="o"/>
            </a:pPr>
            <a:r>
              <a:rPr lang="en-GB" dirty="0"/>
              <a:t>immediately after smoking, coughing, sneezing, using a handkerchief or disposable tissue, eating, drinking or using tobacco or similar substances</a:t>
            </a:r>
          </a:p>
        </p:txBody>
      </p:sp>
    </p:spTree>
    <p:extLst>
      <p:ext uri="{BB962C8B-B14F-4D97-AF65-F5344CB8AC3E}">
        <p14:creationId xmlns:p14="http://schemas.microsoft.com/office/powerpoint/2010/main" val="2250175219"/>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a:t>Personal hygiene requirements may include:</a:t>
            </a:r>
          </a:p>
        </p:txBody>
      </p:sp>
      <p:sp>
        <p:nvSpPr>
          <p:cNvPr id="3" name="Content Placeholder 2"/>
          <p:cNvSpPr>
            <a:spLocks noGrp="1"/>
          </p:cNvSpPr>
          <p:nvPr>
            <p:ph idx="1"/>
          </p:nvPr>
        </p:nvSpPr>
        <p:spPr/>
        <p:txBody>
          <a:bodyPr/>
          <a:lstStyle/>
          <a:p>
            <a:pPr lvl="0"/>
            <a:r>
              <a:rPr lang="en-GB" dirty="0"/>
              <a:t>When washing hands:</a:t>
            </a:r>
          </a:p>
          <a:p>
            <a:pPr lvl="1">
              <a:buFont typeface="Courier New" panose="02070309020205020404" pitchFamily="49" charset="0"/>
              <a:buChar char="o"/>
            </a:pPr>
            <a:r>
              <a:rPr lang="en-GB" dirty="0"/>
              <a:t>use hand washing facilities provided</a:t>
            </a:r>
          </a:p>
          <a:p>
            <a:pPr lvl="1">
              <a:buFont typeface="Courier New" panose="02070309020205020404" pitchFamily="49" charset="0"/>
              <a:buChar char="o"/>
            </a:pPr>
            <a:r>
              <a:rPr lang="en-GB" dirty="0"/>
              <a:t>thoroughly clean hands using soap or other effective means, and warm running water</a:t>
            </a:r>
          </a:p>
          <a:p>
            <a:pPr lvl="1">
              <a:buFont typeface="Courier New" panose="02070309020205020404" pitchFamily="49" charset="0"/>
              <a:buChar char="o"/>
            </a:pPr>
            <a:r>
              <a:rPr lang="en-GB" dirty="0"/>
              <a:t>thoroughly dry hands on a single use towel or other way that is not likely to transfer pathogenic micro-organisms to the </a:t>
            </a:r>
            <a:r>
              <a:rPr lang="en-GB" dirty="0" smtClean="0"/>
              <a:t>hands.</a:t>
            </a:r>
            <a:endParaRPr lang="en-GB" dirty="0"/>
          </a:p>
        </p:txBody>
      </p:sp>
      <p:pic>
        <p:nvPicPr>
          <p:cNvPr id="7170" name="Picture 2" descr="C:\Users\Tom\Pictures\washing_hands_400_clr_8142.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57488" y="4293096"/>
            <a:ext cx="2019215" cy="23076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70927413"/>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Preparation</a:t>
            </a:r>
          </a:p>
        </p:txBody>
      </p:sp>
      <p:sp>
        <p:nvSpPr>
          <p:cNvPr id="3" name="Content Placeholder 2"/>
          <p:cNvSpPr>
            <a:spLocks noGrp="1"/>
          </p:cNvSpPr>
          <p:nvPr>
            <p:ph idx="1"/>
          </p:nvPr>
        </p:nvSpPr>
        <p:spPr/>
        <p:txBody>
          <a:bodyPr>
            <a:normAutofit/>
          </a:bodyPr>
          <a:lstStyle/>
          <a:p>
            <a:r>
              <a:rPr lang="en-GB" dirty="0"/>
              <a:t>It is the responsibility of the employer to ensure that there are adequate facilities for food preparation and </a:t>
            </a:r>
            <a:r>
              <a:rPr lang="en-GB" dirty="0" smtClean="0"/>
              <a:t>storage</a:t>
            </a:r>
          </a:p>
          <a:p>
            <a:r>
              <a:rPr lang="en-GB" dirty="0" smtClean="0"/>
              <a:t>There </a:t>
            </a:r>
            <a:r>
              <a:rPr lang="en-GB" dirty="0"/>
              <a:t>should be a ready supply of hot and cold water, waste disposal facilities, and appropriate storage for different types of </a:t>
            </a:r>
            <a:r>
              <a:rPr lang="en-GB" dirty="0" smtClean="0"/>
              <a:t>food</a:t>
            </a:r>
            <a:endParaRPr lang="en-GB" dirty="0"/>
          </a:p>
          <a:p>
            <a:r>
              <a:rPr lang="en-GB" dirty="0"/>
              <a:t>Any surfaces that you are intending on using for food preparation should be thoroughly cleaned and </a:t>
            </a:r>
            <a:r>
              <a:rPr lang="en-GB" dirty="0" smtClean="0"/>
              <a:t>sanitised.</a:t>
            </a:r>
            <a:endParaRPr lang="en-GB" dirty="0"/>
          </a:p>
          <a:p>
            <a:endParaRPr lang="en-GB" dirty="0"/>
          </a:p>
        </p:txBody>
      </p:sp>
    </p:spTree>
    <p:extLst>
      <p:ext uri="{BB962C8B-B14F-4D97-AF65-F5344CB8AC3E}">
        <p14:creationId xmlns:p14="http://schemas.microsoft.com/office/powerpoint/2010/main" val="2587103849"/>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Preparation</a:t>
            </a:r>
          </a:p>
        </p:txBody>
      </p:sp>
      <p:sp>
        <p:nvSpPr>
          <p:cNvPr id="3" name="Content Placeholder 2"/>
          <p:cNvSpPr>
            <a:spLocks noGrp="1"/>
          </p:cNvSpPr>
          <p:nvPr>
            <p:ph idx="1"/>
          </p:nvPr>
        </p:nvSpPr>
        <p:spPr/>
        <p:txBody>
          <a:bodyPr>
            <a:normAutofit lnSpcReduction="10000"/>
          </a:bodyPr>
          <a:lstStyle/>
          <a:p>
            <a:r>
              <a:rPr lang="en-GB" dirty="0"/>
              <a:t>You should be aware of the risk of cross contamination and ensure the separation of food and items which may have been exposed to bacteria</a:t>
            </a:r>
          </a:p>
          <a:p>
            <a:r>
              <a:rPr lang="en-GB" dirty="0"/>
              <a:t>It will be necessary to wash any items used for the purposes of food preparation immediately after </a:t>
            </a:r>
            <a:r>
              <a:rPr lang="en-GB" dirty="0" smtClean="0"/>
              <a:t>use</a:t>
            </a:r>
          </a:p>
          <a:p>
            <a:r>
              <a:rPr lang="en-GB" dirty="0" smtClean="0"/>
              <a:t>Work </a:t>
            </a:r>
            <a:r>
              <a:rPr lang="en-GB" dirty="0"/>
              <a:t>surfaces should also be cleaned and </a:t>
            </a:r>
            <a:r>
              <a:rPr lang="en-GB" dirty="0" smtClean="0"/>
              <a:t>disinfected</a:t>
            </a:r>
          </a:p>
          <a:p>
            <a:r>
              <a:rPr lang="en-GB" dirty="0"/>
              <a:t>It is important that you don’t touch ready-to-eat foods with your bare </a:t>
            </a:r>
            <a:r>
              <a:rPr lang="en-GB" dirty="0" smtClean="0"/>
              <a:t>hands</a:t>
            </a:r>
          </a:p>
          <a:p>
            <a:r>
              <a:rPr lang="en-GB" dirty="0" smtClean="0"/>
              <a:t>You </a:t>
            </a:r>
            <a:r>
              <a:rPr lang="en-GB" dirty="0"/>
              <a:t>may use clean and sanitised gloves, tongs, or other utensils for such </a:t>
            </a:r>
            <a:r>
              <a:rPr lang="en-GB" dirty="0" smtClean="0"/>
              <a:t>purposes.</a:t>
            </a:r>
            <a:endParaRPr lang="en-GB" dirty="0"/>
          </a:p>
        </p:txBody>
      </p:sp>
    </p:spTree>
    <p:extLst>
      <p:ext uri="{BB962C8B-B14F-4D97-AF65-F5344CB8AC3E}">
        <p14:creationId xmlns:p14="http://schemas.microsoft.com/office/powerpoint/2010/main" val="1628781396"/>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a:t>Standards for safe food </a:t>
            </a:r>
            <a:r>
              <a:rPr lang="en-GB" dirty="0" smtClean="0"/>
              <a:t>storage </a:t>
            </a:r>
            <a:r>
              <a:rPr lang="en-GB" dirty="0" smtClean="0"/>
              <a:t>include: </a:t>
            </a:r>
            <a:endParaRPr lang="en-GB" dirty="0"/>
          </a:p>
        </p:txBody>
      </p:sp>
      <p:sp>
        <p:nvSpPr>
          <p:cNvPr id="3" name="Content Placeholder 2"/>
          <p:cNvSpPr>
            <a:spLocks noGrp="1"/>
          </p:cNvSpPr>
          <p:nvPr>
            <p:ph idx="1"/>
          </p:nvPr>
        </p:nvSpPr>
        <p:spPr/>
        <p:txBody>
          <a:bodyPr>
            <a:normAutofit lnSpcReduction="10000"/>
          </a:bodyPr>
          <a:lstStyle/>
          <a:p>
            <a:pPr lvl="0"/>
            <a:r>
              <a:rPr lang="en-GB" dirty="0"/>
              <a:t>Keep raw foods and ready-to-eat foods separate to avoid cross-contamination</a:t>
            </a:r>
          </a:p>
          <a:p>
            <a:pPr lvl="0"/>
            <a:r>
              <a:rPr lang="en-GB" dirty="0"/>
              <a:t>Store food in clean, non-toxic, food storage containers; don’t store food in opened cans</a:t>
            </a:r>
          </a:p>
          <a:p>
            <a:pPr lvl="0"/>
            <a:r>
              <a:rPr lang="en-GB" dirty="0"/>
              <a:t>Make sure food storage containers have not been used to store things other than food, and wash and sanitise them before </a:t>
            </a:r>
            <a:r>
              <a:rPr lang="en-GB" dirty="0" smtClean="0"/>
              <a:t>use</a:t>
            </a:r>
          </a:p>
          <a:p>
            <a:pPr lvl="0"/>
            <a:r>
              <a:rPr lang="en-GB" dirty="0" smtClean="0"/>
              <a:t>Cover </a:t>
            </a:r>
            <a:r>
              <a:rPr lang="en-GB" dirty="0"/>
              <a:t>food with tight fitting lids, foil or plastic film, to protect it from dust, insects and </a:t>
            </a:r>
            <a:r>
              <a:rPr lang="en-GB" dirty="0" smtClean="0"/>
              <a:t>cross-contamination.</a:t>
            </a:r>
          </a:p>
        </p:txBody>
      </p:sp>
    </p:spTree>
    <p:extLst>
      <p:ext uri="{BB962C8B-B14F-4D97-AF65-F5344CB8AC3E}">
        <p14:creationId xmlns:p14="http://schemas.microsoft.com/office/powerpoint/2010/main" val="1287195592"/>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a:t>Standards for safe food storage </a:t>
            </a:r>
            <a:r>
              <a:rPr lang="en-GB" dirty="0" smtClean="0"/>
              <a:t>include:</a:t>
            </a:r>
            <a:endParaRPr lang="en-GB" dirty="0"/>
          </a:p>
        </p:txBody>
      </p:sp>
      <p:sp>
        <p:nvSpPr>
          <p:cNvPr id="3" name="Content Placeholder 2"/>
          <p:cNvSpPr>
            <a:spLocks noGrp="1"/>
          </p:cNvSpPr>
          <p:nvPr>
            <p:ph idx="1"/>
          </p:nvPr>
        </p:nvSpPr>
        <p:spPr/>
        <p:txBody>
          <a:bodyPr>
            <a:normAutofit lnSpcReduction="10000"/>
          </a:bodyPr>
          <a:lstStyle/>
          <a:p>
            <a:pPr lvl="0"/>
            <a:r>
              <a:rPr lang="en-GB" dirty="0"/>
              <a:t>Store food in areas specially designed for food storage</a:t>
            </a:r>
          </a:p>
          <a:p>
            <a:pPr lvl="0"/>
            <a:r>
              <a:rPr lang="en-GB" dirty="0"/>
              <a:t>Never store food in areas containing chemicals, cleaning equipment, clothing, or personal belongings</a:t>
            </a:r>
          </a:p>
          <a:p>
            <a:pPr lvl="0"/>
            <a:r>
              <a:rPr lang="en-GB" dirty="0"/>
              <a:t>Remove and avoid using foods past their “use by” dates, spoiled foods, or foods in damaged </a:t>
            </a:r>
            <a:r>
              <a:rPr lang="en-GB" dirty="0" smtClean="0"/>
              <a:t>containers</a:t>
            </a:r>
          </a:p>
          <a:p>
            <a:pPr lvl="0"/>
            <a:r>
              <a:rPr lang="en-GB" dirty="0" smtClean="0"/>
              <a:t>Make </a:t>
            </a:r>
            <a:r>
              <a:rPr lang="en-GB" dirty="0"/>
              <a:t>sure food is thoroughly cooked, and that the centre of the cooked food has reached 75°C </a:t>
            </a:r>
            <a:endParaRPr lang="en-GB" dirty="0" smtClean="0"/>
          </a:p>
          <a:p>
            <a:pPr lvl="0"/>
            <a:r>
              <a:rPr lang="en-GB" dirty="0" smtClean="0"/>
              <a:t>Avoid </a:t>
            </a:r>
            <a:r>
              <a:rPr lang="en-GB" dirty="0"/>
              <a:t>keeping high-risk food in the Temperature Danger Zone. </a:t>
            </a:r>
          </a:p>
        </p:txBody>
      </p:sp>
      <p:pic>
        <p:nvPicPr>
          <p:cNvPr id="4" name="Picture 3" descr="C:\Users\Tom\Pictures\front_of_refrigerator_400_clr_14485.png"/>
          <p:cNvPicPr/>
          <p:nvPr/>
        </p:nvPicPr>
        <p:blipFill>
          <a:blip r:embed="rId2">
            <a:extLst>
              <a:ext uri="{28A0092B-C50C-407E-A947-70E740481C1C}">
                <a14:useLocalDpi xmlns:a14="http://schemas.microsoft.com/office/drawing/2010/main" val="0"/>
              </a:ext>
            </a:extLst>
          </a:blip>
          <a:srcRect/>
          <a:stretch>
            <a:fillRect/>
          </a:stretch>
        </p:blipFill>
        <p:spPr bwMode="auto">
          <a:xfrm>
            <a:off x="7956375" y="4610248"/>
            <a:ext cx="1059875" cy="1592387"/>
          </a:xfrm>
          <a:prstGeom prst="rect">
            <a:avLst/>
          </a:prstGeom>
          <a:noFill/>
          <a:ln>
            <a:noFill/>
          </a:ln>
        </p:spPr>
      </p:pic>
    </p:spTree>
    <p:extLst>
      <p:ext uri="{BB962C8B-B14F-4D97-AF65-F5344CB8AC3E}">
        <p14:creationId xmlns:p14="http://schemas.microsoft.com/office/powerpoint/2010/main" val="3017391120"/>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a:t/>
            </a:r>
            <a:br>
              <a:rPr lang="en-GB" dirty="0"/>
            </a:br>
            <a:r>
              <a:rPr lang="en-GB" sz="4900" dirty="0" smtClean="0"/>
              <a:t>Activity 3A</a:t>
            </a:r>
            <a:r>
              <a:rPr lang="en-AU" sz="4900" dirty="0" smtClean="0"/>
              <a:t> </a:t>
            </a:r>
            <a:r>
              <a:rPr lang="en-AU" dirty="0"/>
              <a:t/>
            </a:r>
            <a:br>
              <a:rPr lang="en-AU" dirty="0"/>
            </a:br>
            <a:endParaRPr lang="en-CA" sz="3100" dirty="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ln>
            <a:noFill/>
          </a:ln>
          <a:effectLst>
            <a:softEdge rad="112500"/>
          </a:effectLst>
        </p:spPr>
      </p:pic>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Title 1"/>
          <p:cNvSpPr>
            <a:spLocks noGrp="1"/>
          </p:cNvSpPr>
          <p:nvPr>
            <p:ph type="title"/>
          </p:nvPr>
        </p:nvSpPr>
        <p:spPr/>
        <p:txBody>
          <a:bodyPr/>
          <a:lstStyle/>
          <a:p>
            <a:r>
              <a:rPr lang="en-US" dirty="0">
                <a:solidFill>
                  <a:srgbClr val="FF0000"/>
                </a:solidFill>
              </a:rPr>
              <a:t>Summative Assessments</a:t>
            </a:r>
          </a:p>
        </p:txBody>
      </p:sp>
      <p:sp>
        <p:nvSpPr>
          <p:cNvPr id="75779" name="Content Placeholder 2"/>
          <p:cNvSpPr>
            <a:spLocks noGrp="1"/>
          </p:cNvSpPr>
          <p:nvPr>
            <p:ph idx="1"/>
          </p:nvPr>
        </p:nvSpPr>
        <p:spPr/>
        <p:txBody>
          <a:bodyPr/>
          <a:lstStyle/>
          <a:p>
            <a:pPr marL="0" indent="0">
              <a:buNone/>
            </a:pPr>
            <a:r>
              <a:rPr lang="en-US" b="1" dirty="0"/>
              <a:t>Summative assessments consist of:</a:t>
            </a:r>
          </a:p>
          <a:p>
            <a:r>
              <a:rPr lang="en-US" dirty="0"/>
              <a:t>Skills Activity</a:t>
            </a:r>
          </a:p>
          <a:p>
            <a:r>
              <a:rPr lang="en-US" dirty="0"/>
              <a:t>Knowledge Activity</a:t>
            </a:r>
          </a:p>
          <a:p>
            <a:r>
              <a:rPr lang="en-US" dirty="0"/>
              <a:t>Performance Activity.</a:t>
            </a:r>
          </a:p>
          <a:p>
            <a:pPr marL="0" indent="0">
              <a:buNone/>
            </a:pPr>
            <a:endParaRPr lang="en-US" dirty="0"/>
          </a:p>
          <a:p>
            <a:pPr marL="0" indent="0">
              <a:buNone/>
            </a:pPr>
            <a:r>
              <a:rPr lang="en-US" dirty="0"/>
              <a:t>Your assessor will provide you with further guidance on how and where to complete these assessments.</a:t>
            </a:r>
          </a:p>
        </p:txBody>
      </p:sp>
      <p:pic>
        <p:nvPicPr>
          <p:cNvPr id="4" name="Content Placeholder 6" descr="Fotolia_2204087_XS"/>
          <p:cNvPicPr>
            <a:picLocks noChangeAspect="1" noChangeArrowheads="1"/>
          </p:cNvPicPr>
          <p:nvPr/>
        </p:nvPicPr>
        <p:blipFill>
          <a:blip r:embed="rId2" cstate="print"/>
          <a:srcRect/>
          <a:stretch>
            <a:fillRect/>
          </a:stretch>
        </p:blipFill>
        <p:spPr bwMode="auto">
          <a:xfrm>
            <a:off x="6021724" y="1636192"/>
            <a:ext cx="2582724" cy="1976176"/>
          </a:xfrm>
          <a:prstGeom prst="rect">
            <a:avLst/>
          </a:prstGeom>
          <a:ln>
            <a:noFill/>
          </a:ln>
          <a:effectLst>
            <a:softEdge rad="112500"/>
          </a:effectLst>
        </p:spPr>
      </p:pic>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178" name="Title 3"/>
          <p:cNvSpPr>
            <a:spLocks noGrp="1"/>
          </p:cNvSpPr>
          <p:nvPr>
            <p:ph type="title"/>
          </p:nvPr>
        </p:nvSpPr>
        <p:spPr>
          <a:xfrm>
            <a:off x="1476375" y="260350"/>
            <a:ext cx="6400800" cy="1143000"/>
          </a:xfrm>
        </p:spPr>
        <p:txBody>
          <a:bodyPr/>
          <a:lstStyle/>
          <a:p>
            <a:pPr eaLnBrk="1" hangingPunct="1"/>
            <a:r>
              <a:rPr lang="en-AU" dirty="0">
                <a:solidFill>
                  <a:srgbClr val="FF0000"/>
                </a:solidFill>
              </a:rPr>
              <a:t>Summary and Feedback</a:t>
            </a:r>
            <a:endParaRPr lang="en-CA" dirty="0">
              <a:solidFill>
                <a:srgbClr val="FF0000"/>
              </a:solidFill>
            </a:endParaRPr>
          </a:p>
        </p:txBody>
      </p:sp>
      <p:sp>
        <p:nvSpPr>
          <p:cNvPr id="178179" name="Content Placeholder 3"/>
          <p:cNvSpPr>
            <a:spLocks noGrp="1"/>
          </p:cNvSpPr>
          <p:nvPr>
            <p:ph idx="1"/>
          </p:nvPr>
        </p:nvSpPr>
        <p:spPr/>
        <p:txBody>
          <a:bodyPr>
            <a:normAutofit/>
          </a:bodyPr>
          <a:lstStyle/>
          <a:p>
            <a:r>
              <a:rPr lang="en-US" sz="2800" dirty="0"/>
              <a:t>Did we meet our objectives?</a:t>
            </a:r>
          </a:p>
          <a:p>
            <a:r>
              <a:rPr lang="en-US" sz="2800" dirty="0"/>
              <a:t>How did you find this session?</a:t>
            </a:r>
          </a:p>
          <a:p>
            <a:r>
              <a:rPr lang="en-US" sz="2800" dirty="0"/>
              <a:t>Any questions?</a:t>
            </a:r>
          </a:p>
        </p:txBody>
      </p:sp>
      <p:pic>
        <p:nvPicPr>
          <p:cNvPr id="178180" name="Picture 3" descr="Fotolia_24005805_S.jpg"/>
          <p:cNvPicPr>
            <a:picLocks noChangeAspect="1"/>
          </p:cNvPicPr>
          <p:nvPr/>
        </p:nvPicPr>
        <p:blipFill>
          <a:blip r:embed="rId3" cstate="print"/>
          <a:srcRect/>
          <a:stretch>
            <a:fillRect/>
          </a:stretch>
        </p:blipFill>
        <p:spPr bwMode="auto">
          <a:xfrm>
            <a:off x="1854200" y="3141663"/>
            <a:ext cx="5435600" cy="2498725"/>
          </a:xfrm>
          <a:prstGeom prst="rect">
            <a:avLst/>
          </a:prstGeom>
          <a:noFill/>
          <a:ln w="9525">
            <a:noFill/>
            <a:miter lim="800000"/>
            <a:headEnd/>
            <a:tailEnd/>
          </a:ln>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1250</TotalTime>
  <Words>2344</Words>
  <Application>Microsoft Office PowerPoint</Application>
  <PresentationFormat>On-screen Show (4:3)</PresentationFormat>
  <Paragraphs>279</Paragraphs>
  <Slides>65</Slides>
  <Notes>26</Notes>
  <HiddenSlides>0</HiddenSlides>
  <MMClips>0</MMClips>
  <ScaleCrop>false</ScaleCrop>
  <HeadingPairs>
    <vt:vector size="4" baseType="variant">
      <vt:variant>
        <vt:lpstr>Theme</vt:lpstr>
      </vt:variant>
      <vt:variant>
        <vt:i4>1</vt:i4>
      </vt:variant>
      <vt:variant>
        <vt:lpstr>Slide Titles</vt:lpstr>
      </vt:variant>
      <vt:variant>
        <vt:i4>65</vt:i4>
      </vt:variant>
    </vt:vector>
  </HeadingPairs>
  <TitlesOfParts>
    <vt:vector size="66" baseType="lpstr">
      <vt:lpstr>Office Theme</vt:lpstr>
      <vt:lpstr>PowerPoint Presentation</vt:lpstr>
      <vt:lpstr>Promote healthy eating</vt:lpstr>
      <vt:lpstr>Positive experiences and conversations</vt:lpstr>
      <vt:lpstr> Healthy routines </vt:lpstr>
      <vt:lpstr> Activity 1A  </vt:lpstr>
      <vt:lpstr>Promote healthy eating</vt:lpstr>
      <vt:lpstr>Acting as a role model</vt:lpstr>
      <vt:lpstr>Acting as a role model</vt:lpstr>
      <vt:lpstr> Activity 1B  </vt:lpstr>
      <vt:lpstr>Promote healthy eating</vt:lpstr>
      <vt:lpstr>Providing support and guidance</vt:lpstr>
      <vt:lpstr>Fundamental principles of healthy eating may include:</vt:lpstr>
      <vt:lpstr>Fundamental principles of healthy eating may include:</vt:lpstr>
      <vt:lpstr> Activity 1C  </vt:lpstr>
      <vt:lpstr>Promote healthy eating</vt:lpstr>
      <vt:lpstr>Ways of encouraging consumption of water include:</vt:lpstr>
      <vt:lpstr>Healthy food</vt:lpstr>
      <vt:lpstr> Activity 1D  </vt:lpstr>
      <vt:lpstr>Promote healthy eating</vt:lpstr>
      <vt:lpstr> Ensuring suitability of furniture and utensils </vt:lpstr>
      <vt:lpstr>Ensuring suitability of furniture and utensils</vt:lpstr>
      <vt:lpstr>Ensuring suitability of furniture and utensils</vt:lpstr>
      <vt:lpstr> Activity 1E  </vt:lpstr>
      <vt:lpstr>Plan food and drinks that are nutritious and appropriate for each child</vt:lpstr>
      <vt:lpstr>Australian guide to healthy eating:</vt:lpstr>
      <vt:lpstr>Children and adolescents should have the following dietary habits:</vt:lpstr>
      <vt:lpstr> Activity 2A  </vt:lpstr>
      <vt:lpstr>Plan food and drinks that are nutritious and appropriate for each child</vt:lpstr>
      <vt:lpstr>The signs of food allergies include:</vt:lpstr>
      <vt:lpstr>The signs of food allergies include:</vt:lpstr>
      <vt:lpstr>Likes and dislikes</vt:lpstr>
      <vt:lpstr>Culturally based food requirements and preferences may include:</vt:lpstr>
      <vt:lpstr> Activity 2B  </vt:lpstr>
      <vt:lpstr>Read and interpret food labels and other information about food contents</vt:lpstr>
      <vt:lpstr>Nutritional value of the following elements may be specified:</vt:lpstr>
      <vt:lpstr>Other details that should be specified on food labels include:</vt:lpstr>
      <vt:lpstr>The following terms may be found on food labels:</vt:lpstr>
      <vt:lpstr> Activity 2C  </vt:lpstr>
      <vt:lpstr>Read and interpret food labels and other information about food contents</vt:lpstr>
      <vt:lpstr> Providing education and support </vt:lpstr>
      <vt:lpstr> Subjects that may be addressed include: </vt:lpstr>
      <vt:lpstr> Ways of communicating with families may include: </vt:lpstr>
      <vt:lpstr> Activity 2D  </vt:lpstr>
      <vt:lpstr>Read and interpret food labels and other information about food contents</vt:lpstr>
      <vt:lpstr> Developing and displaying menus </vt:lpstr>
      <vt:lpstr>Additional considerations may include:</vt:lpstr>
      <vt:lpstr>You may use the following strategies in the development of menus:</vt:lpstr>
      <vt:lpstr>You may use the following strategies in the development of menus:</vt:lpstr>
      <vt:lpstr> Activity 2E  </vt:lpstr>
      <vt:lpstr>Maintain food safety while carrying out food-handling activities</vt:lpstr>
      <vt:lpstr>Maintain food safety while carrying out food-handling activities</vt:lpstr>
      <vt:lpstr>Maintain food safety while carrying out food-handling activities</vt:lpstr>
      <vt:lpstr> Policies and procedures may relate to: </vt:lpstr>
      <vt:lpstr>Policies and procedures may relate to:</vt:lpstr>
      <vt:lpstr>Personal hygiene requirements may include:</vt:lpstr>
      <vt:lpstr>Personal hygiene requirements may include:</vt:lpstr>
      <vt:lpstr>Personal hygiene requirements may include:</vt:lpstr>
      <vt:lpstr>Personal hygiene requirements may include:</vt:lpstr>
      <vt:lpstr>Preparation</vt:lpstr>
      <vt:lpstr>Preparation</vt:lpstr>
      <vt:lpstr>Standards for safe food storage include: </vt:lpstr>
      <vt:lpstr>Standards for safe food storage include:</vt:lpstr>
      <vt:lpstr> Activity 3A  </vt:lpstr>
      <vt:lpstr>Summative Assessments</vt:lpstr>
      <vt:lpstr>Summary and Feedback</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Tom; Chloe</dc:creator>
  <cp:lastModifiedBy>Emily Wilson</cp:lastModifiedBy>
  <cp:revision>266</cp:revision>
  <dcterms:created xsi:type="dcterms:W3CDTF">2011-08-26T06:48:04Z</dcterms:created>
  <dcterms:modified xsi:type="dcterms:W3CDTF">2017-03-06T14:00:15Z</dcterms:modified>
</cp:coreProperties>
</file>