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4"/>
  </p:notesMasterIdLst>
  <p:sldIdLst>
    <p:sldId id="257" r:id="rId2"/>
    <p:sldId id="641" r:id="rId3"/>
    <p:sldId id="642" r:id="rId4"/>
    <p:sldId id="309" r:id="rId5"/>
    <p:sldId id="607" r:id="rId6"/>
    <p:sldId id="608" r:id="rId7"/>
    <p:sldId id="392" r:id="rId8"/>
    <p:sldId id="504" r:id="rId9"/>
    <p:sldId id="609" r:id="rId10"/>
    <p:sldId id="610" r:id="rId11"/>
    <p:sldId id="611" r:id="rId12"/>
    <p:sldId id="612" r:id="rId13"/>
    <p:sldId id="439" r:id="rId14"/>
    <p:sldId id="396" r:id="rId15"/>
    <p:sldId id="613" r:id="rId16"/>
    <p:sldId id="614" r:id="rId17"/>
    <p:sldId id="615" r:id="rId18"/>
    <p:sldId id="399" r:id="rId19"/>
    <p:sldId id="401" r:id="rId20"/>
    <p:sldId id="616" r:id="rId21"/>
    <p:sldId id="617" r:id="rId22"/>
    <p:sldId id="387" r:id="rId23"/>
    <p:sldId id="405" r:id="rId24"/>
    <p:sldId id="618" r:id="rId25"/>
    <p:sldId id="505" r:id="rId26"/>
    <p:sldId id="619" r:id="rId27"/>
    <p:sldId id="442" r:id="rId28"/>
    <p:sldId id="586" r:id="rId29"/>
    <p:sldId id="620" r:id="rId30"/>
    <p:sldId id="621" r:id="rId31"/>
    <p:sldId id="588" r:id="rId32"/>
    <p:sldId id="589" r:id="rId33"/>
    <p:sldId id="622" r:id="rId34"/>
    <p:sldId id="623" r:id="rId35"/>
    <p:sldId id="591" r:id="rId36"/>
    <p:sldId id="592" r:id="rId37"/>
    <p:sldId id="624" r:id="rId38"/>
    <p:sldId id="595" r:id="rId39"/>
    <p:sldId id="625" r:id="rId40"/>
    <p:sldId id="626" r:id="rId41"/>
    <p:sldId id="597" r:id="rId42"/>
    <p:sldId id="598" r:id="rId43"/>
    <p:sldId id="627" r:id="rId44"/>
    <p:sldId id="628" r:id="rId45"/>
    <p:sldId id="629" r:id="rId46"/>
    <p:sldId id="600" r:id="rId47"/>
    <p:sldId id="601" r:id="rId48"/>
    <p:sldId id="630" r:id="rId49"/>
    <p:sldId id="631" r:id="rId50"/>
    <p:sldId id="603" r:id="rId51"/>
    <p:sldId id="604" r:id="rId52"/>
    <p:sldId id="632" r:id="rId53"/>
    <p:sldId id="633" r:id="rId54"/>
    <p:sldId id="606" r:id="rId55"/>
    <p:sldId id="562" r:id="rId56"/>
    <p:sldId id="634" r:id="rId57"/>
    <p:sldId id="565" r:id="rId58"/>
    <p:sldId id="635" r:id="rId59"/>
    <p:sldId id="567" r:id="rId60"/>
    <p:sldId id="538" r:id="rId61"/>
    <p:sldId id="636" r:id="rId62"/>
    <p:sldId id="637" r:id="rId63"/>
    <p:sldId id="541" r:id="rId64"/>
    <p:sldId id="638" r:id="rId65"/>
    <p:sldId id="543" r:id="rId66"/>
    <p:sldId id="544" r:id="rId67"/>
    <p:sldId id="639" r:id="rId68"/>
    <p:sldId id="547" r:id="rId69"/>
    <p:sldId id="640" r:id="rId70"/>
    <p:sldId id="549" r:id="rId71"/>
    <p:sldId id="435" r:id="rId72"/>
    <p:sldId id="418" r:id="rId7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779" autoAdjust="0"/>
    <p:restoredTop sz="91525" autoAdjust="0"/>
  </p:normalViewPr>
  <p:slideViewPr>
    <p:cSldViewPr>
      <p:cViewPr>
        <p:scale>
          <a:sx n="60" d="100"/>
          <a:sy n="60" d="100"/>
        </p:scale>
        <p:origin x="-1890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D7E61F-E466-4520-8FCA-2A0F1269B01B}" type="datetimeFigureOut">
              <a:rPr lang="en-AU" smtClean="0"/>
              <a:pPr/>
              <a:t>6/02/2018</a:t>
            </a:fld>
            <a:endParaRPr lang="en-AU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6B371-A471-4F1E-8623-C88C117501DF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3929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197C488-A209-4A92-B6C0-5B74CFCC9C34}" type="slidenum">
              <a:rPr lang="en-CA" smtClean="0"/>
              <a:pPr/>
              <a:t>1</a:t>
            </a:fld>
            <a:endParaRPr lang="en-CA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</a:t>
            </a:fld>
            <a:endParaRPr lang="en-A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7</a:t>
            </a:fld>
            <a:endParaRPr lang="en-CA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8</a:t>
            </a:fld>
            <a:endParaRPr lang="en-AU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13</a:t>
            </a:fld>
            <a:endParaRPr lang="en-CA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14</a:t>
            </a:fld>
            <a:endParaRPr lang="en-AU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18</a:t>
            </a:fld>
            <a:endParaRPr lang="en-CA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19</a:t>
            </a:fld>
            <a:endParaRPr lang="en-AU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22</a:t>
            </a:fld>
            <a:endParaRPr lang="en-CA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23</a:t>
            </a:fld>
            <a:endParaRPr lang="en-AU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25</a:t>
            </a:fld>
            <a:endParaRPr lang="en-AU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27</a:t>
            </a:fld>
            <a:endParaRPr lang="en-CA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28</a:t>
            </a:fld>
            <a:endParaRPr lang="en-AU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31</a:t>
            </a:fld>
            <a:endParaRPr lang="en-CA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32</a:t>
            </a:fld>
            <a:endParaRPr lang="en-AU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35</a:t>
            </a:fld>
            <a:endParaRPr lang="en-CA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36</a:t>
            </a:fld>
            <a:endParaRPr lang="en-AU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38</a:t>
            </a:fld>
            <a:endParaRPr lang="en-AU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41</a:t>
            </a:fld>
            <a:endParaRPr lang="en-CA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42</a:t>
            </a:fld>
            <a:endParaRPr lang="en-AU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46</a:t>
            </a:fld>
            <a:endParaRPr lang="en-CA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47</a:t>
            </a:fld>
            <a:endParaRPr lang="en-AU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50</a:t>
            </a:fld>
            <a:endParaRPr lang="en-CA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51</a:t>
            </a:fld>
            <a:endParaRPr lang="en-AU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54</a:t>
            </a:fld>
            <a:endParaRPr lang="en-CA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55</a:t>
            </a:fld>
            <a:endParaRPr lang="en-AU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57</a:t>
            </a:fld>
            <a:endParaRPr lang="en-AU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59</a:t>
            </a:fld>
            <a:endParaRPr lang="en-CA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60</a:t>
            </a:fld>
            <a:endParaRPr lang="en-AU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63</a:t>
            </a:fld>
            <a:endParaRPr lang="en-AU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65</a:t>
            </a:fld>
            <a:endParaRPr lang="en-CA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66</a:t>
            </a:fld>
            <a:endParaRPr lang="en-AU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68</a:t>
            </a:fld>
            <a:endParaRPr lang="en-AU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70</a:t>
            </a:fld>
            <a:endParaRPr lang="en-CA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0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40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18C356B-835B-42F1-94E9-63081C6F05C3}" type="slidenum">
              <a:rPr lang="en-CA" smtClean="0"/>
              <a:pPr/>
              <a:t>72</a:t>
            </a:fld>
            <a:endParaRPr lang="en-CA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6/02/2018</a:t>
            </a:fld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6/02/2018</a:t>
            </a:fld>
            <a:endParaRPr lang="en-A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6/02/2018</a:t>
            </a:fld>
            <a:endParaRPr lang="en-A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6/02/2018</a:t>
            </a:fld>
            <a:endParaRPr lang="en-A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6/02/2018</a:t>
            </a:fld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6/02/2018</a:t>
            </a:fld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dule Intr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otolia_9747380_XS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00800" cy="1143000"/>
          </a:xfrm>
        </p:spPr>
        <p:txBody>
          <a:bodyPr/>
          <a:lstStyle>
            <a:lvl1pPr>
              <a:defRPr b="1" baseline="0">
                <a:solidFill>
                  <a:srgbClr val="DE1904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400800" cy="4525963"/>
          </a:xfrm>
        </p:spPr>
        <p:txBody>
          <a:bodyPr/>
          <a:lstStyle>
            <a:lvl1pPr>
              <a:defRPr sz="2400" baseline="0">
                <a:latin typeface="+mj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845FD-594F-47EE-9162-D59CD5604268}" type="datetimeFigureOut">
              <a:rPr lang="en-AU" smtClean="0"/>
              <a:pPr/>
              <a:t>6/02/2018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  <p:pic>
        <p:nvPicPr>
          <p:cNvPr id="7" name="Picture 6" descr="Fotolia_9747380_XS.jpg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1214438" y="1124744"/>
            <a:ext cx="7000875" cy="3875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n-GB" sz="4400" b="1" dirty="0" smtClean="0">
                <a:solidFill>
                  <a:srgbClr val="FF0000"/>
                </a:solidFill>
              </a:rPr>
              <a:t>CHCECE025</a:t>
            </a:r>
            <a:endParaRPr lang="en-GB" sz="4400" dirty="0">
              <a:solidFill>
                <a:srgbClr val="FF0000"/>
              </a:solidFill>
            </a:endParaRPr>
          </a:p>
          <a:p>
            <a:pPr algn="r"/>
            <a:r>
              <a:rPr lang="en-AU" sz="4400" b="1" dirty="0" smtClean="0">
                <a:solidFill>
                  <a:srgbClr val="FF0000"/>
                </a:solidFill>
              </a:rPr>
              <a:t>Embed sustainable practices in service operations</a:t>
            </a:r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3" name="Picture 2" descr="C:\Users\Sophie2\Desktop\ArtWork\green_team _team_high_five_8459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430635"/>
            <a:ext cx="3139980" cy="31399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Sophie2\Desktop\ArtWork\reading_to_children_800_wht.pn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41"/>
          <a:stretch/>
        </p:blipFill>
        <p:spPr bwMode="auto">
          <a:xfrm>
            <a:off x="3275856" y="4845310"/>
            <a:ext cx="2592288" cy="196260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An introduction </a:t>
            </a:r>
            <a:r>
              <a:rPr lang="en-GB" dirty="0" smtClean="0"/>
              <a:t>to </a:t>
            </a:r>
            <a:r>
              <a:rPr lang="en-GB" dirty="0"/>
              <a:t>the National Quality Framework (NQF)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r>
              <a:rPr lang="en-GB" dirty="0"/>
              <a:t>The National Quality Framework (NQF) was established in 2012 by the government as a measure to raise the quality and standards of early childhood education and </a:t>
            </a:r>
            <a:r>
              <a:rPr lang="en-GB" dirty="0" smtClean="0"/>
              <a:t>care</a:t>
            </a:r>
          </a:p>
          <a:p>
            <a:r>
              <a:rPr lang="en-GB" dirty="0"/>
              <a:t>This is overseen by the Australian Children’s Education and Care Quality Authority (ACECQA), in conjunction with the individual state and territory regulatory </a:t>
            </a:r>
            <a:r>
              <a:rPr lang="en-GB" dirty="0" smtClean="0"/>
              <a:t>bodies.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3067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NQF includes: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842992" cy="4525963"/>
          </a:xfrm>
        </p:spPr>
        <p:txBody>
          <a:bodyPr/>
          <a:lstStyle/>
          <a:p>
            <a:pPr lvl="0"/>
            <a:r>
              <a:rPr lang="en-GB" dirty="0"/>
              <a:t>The National Law and National Regulations </a:t>
            </a:r>
          </a:p>
          <a:p>
            <a:pPr lvl="0"/>
            <a:r>
              <a:rPr lang="en-GB" dirty="0"/>
              <a:t>The National Quality Standard (NQS)</a:t>
            </a:r>
          </a:p>
          <a:p>
            <a:pPr lvl="0"/>
            <a:r>
              <a:rPr lang="en-GB" dirty="0"/>
              <a:t>National learning frameworks</a:t>
            </a:r>
          </a:p>
          <a:p>
            <a:pPr lvl="0"/>
            <a:r>
              <a:rPr lang="en-GB" dirty="0"/>
              <a:t>Assessment and quality rating process.</a:t>
            </a:r>
          </a:p>
          <a:p>
            <a:endParaRPr lang="en-GB" dirty="0"/>
          </a:p>
        </p:txBody>
      </p:sp>
      <p:pic>
        <p:nvPicPr>
          <p:cNvPr id="4" name="Picture 3" descr="C:\Users\Sophie2\Desktop\ArtWork\police_officer_with_children_400_clr_13077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70"/>
          <a:stretch/>
        </p:blipFill>
        <p:spPr bwMode="auto">
          <a:xfrm>
            <a:off x="5652120" y="2060848"/>
            <a:ext cx="2944340" cy="46023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1646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Develop a sustainability management plan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1.1 </a:t>
            </a:r>
            <a:r>
              <a:rPr lang="en-AU" sz="2800" dirty="0"/>
              <a:t>Identify aspects of sustainability in the service</a:t>
            </a:r>
            <a:r>
              <a:rPr lang="en-AU" sz="2800" b="1" dirty="0" smtClean="0">
                <a:latin typeface="+mj-lt"/>
              </a:rPr>
              <a:t> 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Quality Area 3 – Physical environment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600200"/>
            <a:ext cx="8219257" cy="4525963"/>
          </a:xfrm>
        </p:spPr>
        <p:txBody>
          <a:bodyPr/>
          <a:lstStyle/>
          <a:p>
            <a:pPr marL="0" indent="0">
              <a:buNone/>
            </a:pPr>
            <a:r>
              <a:rPr lang="en-AU" dirty="0"/>
              <a:t>The National Quality Standards, within the National Quality </a:t>
            </a:r>
            <a:r>
              <a:rPr lang="en-AU" dirty="0" smtClean="0"/>
              <a:t>Framework, includes </a:t>
            </a:r>
            <a:r>
              <a:rPr lang="en-AU" dirty="0"/>
              <a:t>a standard on </a:t>
            </a:r>
            <a:r>
              <a:rPr lang="en-AU" dirty="0" smtClean="0"/>
              <a:t>the physical environment </a:t>
            </a:r>
            <a:r>
              <a:rPr lang="en-AU" dirty="0"/>
              <a:t>within its seven </a:t>
            </a:r>
            <a:r>
              <a:rPr lang="en-AU" dirty="0" smtClean="0"/>
              <a:t>quality areas.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569" y="3357380"/>
            <a:ext cx="8520864" cy="1680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01705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Sophie2\Desktop\ArtWork\green_persp_footprints_800_wht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11" b="3507"/>
          <a:stretch/>
        </p:blipFill>
        <p:spPr bwMode="auto">
          <a:xfrm>
            <a:off x="5596758" y="2060848"/>
            <a:ext cx="3234429" cy="18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Identify current sustainable practices within the service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b="1" dirty="0"/>
              <a:t>You may want to look </a:t>
            </a:r>
            <a:r>
              <a:rPr lang="en-AU" b="1" dirty="0" smtClean="0"/>
              <a:t>at:</a:t>
            </a:r>
          </a:p>
          <a:p>
            <a:r>
              <a:rPr lang="en-AU" dirty="0"/>
              <a:t>Energy </a:t>
            </a:r>
            <a:r>
              <a:rPr lang="en-AU" dirty="0" smtClean="0"/>
              <a:t>efficiency</a:t>
            </a:r>
          </a:p>
          <a:p>
            <a:r>
              <a:rPr lang="en-AU" dirty="0"/>
              <a:t>Water </a:t>
            </a:r>
            <a:r>
              <a:rPr lang="en-AU" dirty="0" smtClean="0"/>
              <a:t>usage</a:t>
            </a:r>
          </a:p>
          <a:p>
            <a:r>
              <a:rPr lang="en-AU" dirty="0"/>
              <a:t>Waste </a:t>
            </a:r>
            <a:r>
              <a:rPr lang="en-AU" dirty="0" smtClean="0"/>
              <a:t>management</a:t>
            </a:r>
          </a:p>
          <a:p>
            <a:r>
              <a:rPr lang="en-AU" dirty="0"/>
              <a:t>Practices that the children may </a:t>
            </a:r>
            <a:r>
              <a:rPr lang="en-AU" dirty="0" smtClean="0"/>
              <a:t>undertake.</a:t>
            </a:r>
          </a:p>
          <a:p>
            <a:pPr marL="0" indent="0">
              <a:spcBef>
                <a:spcPts val="1400"/>
              </a:spcBef>
              <a:buNone/>
            </a:pPr>
            <a:r>
              <a:rPr lang="en-AU" dirty="0"/>
              <a:t>Compile a list of the recognised sustainable practices already performed and use this to determine any areas </a:t>
            </a:r>
            <a:r>
              <a:rPr lang="en-AU" dirty="0" smtClean="0"/>
              <a:t>for improvement.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83138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1A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Develop a sustainability management plan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1.2 </a:t>
            </a:r>
            <a:r>
              <a:rPr lang="en-AU" sz="2800" dirty="0"/>
              <a:t>Consider areas of potential change in all aspects of the service’s delivery and environments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Making sustainable changes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075240" cy="4525963"/>
          </a:xfrm>
        </p:spPr>
        <p:txBody>
          <a:bodyPr/>
          <a:lstStyle/>
          <a:p>
            <a:r>
              <a:rPr lang="en-AU" dirty="0"/>
              <a:t>When looking to make changes for sustainability, make small changes that don’t </a:t>
            </a:r>
            <a:r>
              <a:rPr lang="en-AU" dirty="0" smtClean="0"/>
              <a:t>overwhelm</a:t>
            </a:r>
          </a:p>
          <a:p>
            <a:r>
              <a:rPr lang="en-AU" dirty="0"/>
              <a:t>Implementing and maintaining small changes will provide a platform for making further </a:t>
            </a:r>
            <a:r>
              <a:rPr lang="en-AU" dirty="0" smtClean="0"/>
              <a:t>changes in </a:t>
            </a:r>
            <a:r>
              <a:rPr lang="en-AU" dirty="0"/>
              <a:t>the </a:t>
            </a:r>
            <a:r>
              <a:rPr lang="en-AU" dirty="0" smtClean="0"/>
              <a:t>future.</a:t>
            </a:r>
            <a:endParaRPr lang="en-GB" dirty="0"/>
          </a:p>
        </p:txBody>
      </p:sp>
      <p:pic>
        <p:nvPicPr>
          <p:cNvPr id="3074" name="Picture 2" descr="C:\Users\Sophie2\Desktop\ArtWork\the_thinker_800_wh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840088"/>
            <a:ext cx="3017912" cy="3017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69738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Improving practices for service </a:t>
            </a:r>
            <a:r>
              <a:rPr lang="en-AU" dirty="0" smtClean="0"/>
              <a:t>delivery</a:t>
            </a:r>
            <a:endParaRPr lang="en-GB" b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842992" cy="4525963"/>
          </a:xfrm>
        </p:spPr>
        <p:txBody>
          <a:bodyPr/>
          <a:lstStyle/>
          <a:p>
            <a:pPr marL="0" indent="0">
              <a:buNone/>
            </a:pPr>
            <a:r>
              <a:rPr lang="en-AU" dirty="0"/>
              <a:t>Within the service, identify areas that could be more sustainable. </a:t>
            </a:r>
            <a:endParaRPr lang="en-AU" dirty="0" smtClean="0"/>
          </a:p>
          <a:p>
            <a:pPr marL="0" indent="0">
              <a:buNone/>
            </a:pPr>
            <a:r>
              <a:rPr lang="en-AU" b="1" dirty="0" smtClean="0"/>
              <a:t>Look </a:t>
            </a:r>
            <a:r>
              <a:rPr lang="en-AU" b="1" dirty="0"/>
              <a:t>at what you may use and order on a regular </a:t>
            </a:r>
            <a:r>
              <a:rPr lang="en-AU" b="1" dirty="0" smtClean="0"/>
              <a:t>basis:</a:t>
            </a:r>
          </a:p>
          <a:p>
            <a:r>
              <a:rPr lang="en-AU" dirty="0" smtClean="0"/>
              <a:t>Food items</a:t>
            </a:r>
          </a:p>
          <a:p>
            <a:r>
              <a:rPr lang="en-AU" dirty="0"/>
              <a:t>Service </a:t>
            </a:r>
            <a:r>
              <a:rPr lang="en-AU" dirty="0" smtClean="0"/>
              <a:t>equipment</a:t>
            </a:r>
          </a:p>
          <a:p>
            <a:r>
              <a:rPr lang="en-AU" dirty="0"/>
              <a:t>Cleaning </a:t>
            </a:r>
            <a:r>
              <a:rPr lang="en-AU" dirty="0" smtClean="0"/>
              <a:t>materials.</a:t>
            </a:r>
            <a:endParaRPr lang="en-GB" dirty="0"/>
          </a:p>
        </p:txBody>
      </p:sp>
      <p:pic>
        <p:nvPicPr>
          <p:cNvPr id="2050" name="Picture 2" descr="C:\Users\Sophie2\Desktop\ArtWork\coffee_cup_pens_pencils_800_wht_6459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08"/>
          <a:stretch/>
        </p:blipFill>
        <p:spPr bwMode="auto">
          <a:xfrm>
            <a:off x="5219555" y="3140968"/>
            <a:ext cx="3096344" cy="326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34821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outdoor environment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Create a garden</a:t>
            </a:r>
            <a:endParaRPr lang="en-GB" dirty="0"/>
          </a:p>
          <a:p>
            <a:r>
              <a:rPr lang="en-AU" dirty="0"/>
              <a:t>Create a worm farm or compost waste</a:t>
            </a:r>
            <a:endParaRPr lang="en-GB" dirty="0"/>
          </a:p>
          <a:p>
            <a:r>
              <a:rPr lang="en-AU" dirty="0"/>
              <a:t>Observe nature and local wildlife</a:t>
            </a:r>
            <a:endParaRPr lang="en-GB" dirty="0"/>
          </a:p>
          <a:p>
            <a:r>
              <a:rPr lang="en-AU" dirty="0"/>
              <a:t>Create an area for a </a:t>
            </a:r>
            <a:r>
              <a:rPr lang="en-AU" dirty="0" smtClean="0"/>
              <a:t>pet.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Sophie2\Desktop\ArtWork\tree_in_a_book_400_clr_11720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7" y="3861048"/>
            <a:ext cx="4032448" cy="290075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181793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The indoor environment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/>
              <a:t>Encourage the children to:</a:t>
            </a:r>
            <a:endParaRPr lang="en-GB" b="1" dirty="0"/>
          </a:p>
          <a:p>
            <a:pPr lvl="0"/>
            <a:r>
              <a:rPr lang="en-AU" dirty="0"/>
              <a:t>Reuse items </a:t>
            </a:r>
            <a:endParaRPr lang="en-GB" dirty="0"/>
          </a:p>
          <a:p>
            <a:pPr lvl="0"/>
            <a:r>
              <a:rPr lang="en-AU" dirty="0"/>
              <a:t>Recycle items </a:t>
            </a:r>
            <a:endParaRPr lang="en-GB" dirty="0"/>
          </a:p>
          <a:p>
            <a:pPr lvl="0"/>
            <a:r>
              <a:rPr lang="en-AU" dirty="0"/>
              <a:t>Place recycling and rubbish in the correct bins</a:t>
            </a:r>
            <a:endParaRPr lang="en-GB" dirty="0"/>
          </a:p>
          <a:p>
            <a:pPr lvl="0"/>
            <a:r>
              <a:rPr lang="en-AU" dirty="0"/>
              <a:t>Look after equipment/items that they use</a:t>
            </a:r>
            <a:endParaRPr lang="en-GB" dirty="0"/>
          </a:p>
          <a:p>
            <a:pPr lvl="0"/>
            <a:r>
              <a:rPr lang="en-AU" dirty="0"/>
              <a:t>Use half-flush on toilets </a:t>
            </a:r>
            <a:endParaRPr lang="en-GB" dirty="0"/>
          </a:p>
          <a:p>
            <a:pPr lvl="0"/>
            <a:r>
              <a:rPr lang="en-AU" dirty="0"/>
              <a:t>Turn off taps after using them</a:t>
            </a:r>
            <a:endParaRPr lang="en-GB" dirty="0"/>
          </a:p>
          <a:p>
            <a:r>
              <a:rPr lang="en-AU" dirty="0"/>
              <a:t>Turn on/off </a:t>
            </a:r>
            <a:r>
              <a:rPr lang="en-AU" dirty="0" smtClean="0"/>
              <a:t>lights.</a:t>
            </a:r>
            <a:endParaRPr lang="en-GB" dirty="0"/>
          </a:p>
        </p:txBody>
      </p:sp>
      <p:pic>
        <p:nvPicPr>
          <p:cNvPr id="4" name="Picture 3" descr="C:\Users\Sophie2\Desktop\ArtWork\drip_tap_water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8888"/>
          <a:stretch/>
        </p:blipFill>
        <p:spPr bwMode="auto">
          <a:xfrm>
            <a:off x="6372200" y="4163138"/>
            <a:ext cx="1603025" cy="26651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24960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1B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Develop a sustainability management plan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1.3 </a:t>
            </a:r>
            <a:r>
              <a:rPr lang="en-AU" sz="2800" dirty="0"/>
              <a:t>Ensure that nature, waste, energy and toxins have been considered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Exploring </a:t>
            </a:r>
            <a:r>
              <a:rPr lang="en-AU" dirty="0" smtClean="0"/>
              <a:t>and considering nature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027800" cy="4525963"/>
          </a:xfrm>
        </p:spPr>
        <p:txBody>
          <a:bodyPr>
            <a:normAutofit/>
          </a:bodyPr>
          <a:lstStyle/>
          <a:p>
            <a:r>
              <a:rPr lang="en-AU" dirty="0"/>
              <a:t>Nature should be a place of enjoyment and learning for </a:t>
            </a:r>
            <a:r>
              <a:rPr lang="en-AU" dirty="0" smtClean="0"/>
              <a:t>all</a:t>
            </a:r>
          </a:p>
          <a:p>
            <a:r>
              <a:rPr lang="en-AU" dirty="0" smtClean="0"/>
              <a:t>Choose </a:t>
            </a:r>
            <a:r>
              <a:rPr lang="en-AU" dirty="0"/>
              <a:t>activities appropriate to the </a:t>
            </a:r>
            <a:r>
              <a:rPr lang="en-AU" dirty="0" smtClean="0"/>
              <a:t>seasons</a:t>
            </a:r>
          </a:p>
          <a:p>
            <a:r>
              <a:rPr lang="en-AU" dirty="0"/>
              <a:t>If your service needs to make changes to its operations, building(s) or surroundings, make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sure </a:t>
            </a:r>
            <a:r>
              <a:rPr lang="en-AU" dirty="0"/>
              <a:t>that the impact to nature is </a:t>
            </a:r>
            <a:r>
              <a:rPr lang="en-AU" dirty="0" smtClean="0"/>
              <a:t>considered</a:t>
            </a:r>
          </a:p>
          <a:p>
            <a:r>
              <a:rPr lang="en-AU" dirty="0"/>
              <a:t>Be aware of the natural habit and how to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co-exist with it.</a:t>
            </a:r>
            <a:endParaRPr lang="en-GB" dirty="0"/>
          </a:p>
        </p:txBody>
      </p:sp>
      <p:pic>
        <p:nvPicPr>
          <p:cNvPr id="4" name="Picture 3" descr="C:\Users\Sophie2\Desktop\ArtWork\hikers_9598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62" r="-3814"/>
          <a:stretch/>
        </p:blipFill>
        <p:spPr bwMode="auto">
          <a:xfrm flipH="1">
            <a:off x="4427984" y="4941168"/>
            <a:ext cx="3048904" cy="191683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193669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Toxins in the environment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Toxins are commonly found in </a:t>
            </a:r>
            <a:r>
              <a:rPr lang="en-AU" dirty="0" smtClean="0"/>
              <a:t>plants</a:t>
            </a:r>
          </a:p>
          <a:p>
            <a:r>
              <a:rPr lang="en-AU" dirty="0" smtClean="0"/>
              <a:t>Be </a:t>
            </a:r>
            <a:r>
              <a:rPr lang="en-AU" dirty="0"/>
              <a:t>aware of the wildlife around that may also be a potential threat </a:t>
            </a:r>
            <a:endParaRPr lang="en-AU" dirty="0" smtClean="0"/>
          </a:p>
          <a:p>
            <a:r>
              <a:rPr lang="en-AU" dirty="0"/>
              <a:t>Toxins may also come from food </a:t>
            </a:r>
            <a:r>
              <a:rPr lang="en-AU" dirty="0" smtClean="0"/>
              <a:t>products. </a:t>
            </a:r>
            <a:endParaRPr lang="en-GB" dirty="0"/>
          </a:p>
        </p:txBody>
      </p:sp>
      <p:pic>
        <p:nvPicPr>
          <p:cNvPr id="4" name="Picture 3" descr="C:\Users\Sophie2\Desktop\ArtWork\shiney_metal_garbage_can_800_wht.pn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64"/>
          <a:stretch/>
        </p:blipFill>
        <p:spPr bwMode="auto">
          <a:xfrm>
            <a:off x="3419872" y="3755136"/>
            <a:ext cx="2304256" cy="31028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61009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Toxicants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b="1" dirty="0"/>
              <a:t>Sources of toxicants may include:</a:t>
            </a:r>
            <a:endParaRPr lang="en-GB" b="1" dirty="0"/>
          </a:p>
          <a:p>
            <a:pPr lvl="0"/>
            <a:r>
              <a:rPr lang="en-AU" dirty="0"/>
              <a:t>Detergents</a:t>
            </a:r>
            <a:endParaRPr lang="en-GB" dirty="0"/>
          </a:p>
          <a:p>
            <a:pPr lvl="0"/>
            <a:r>
              <a:rPr lang="en-AU" dirty="0"/>
              <a:t>Chemical cleaners</a:t>
            </a:r>
            <a:endParaRPr lang="en-GB" dirty="0"/>
          </a:p>
          <a:p>
            <a:pPr lvl="0"/>
            <a:r>
              <a:rPr lang="en-AU" dirty="0"/>
              <a:t>Air fresheners</a:t>
            </a:r>
            <a:endParaRPr lang="en-GB" dirty="0"/>
          </a:p>
          <a:p>
            <a:pPr lvl="0"/>
            <a:r>
              <a:rPr lang="en-AU" dirty="0"/>
              <a:t>Food additives and preservatives</a:t>
            </a:r>
            <a:endParaRPr lang="en-GB" dirty="0"/>
          </a:p>
          <a:p>
            <a:r>
              <a:rPr lang="en-AU" dirty="0"/>
              <a:t>Pesticides, herbicides </a:t>
            </a:r>
            <a:r>
              <a:rPr lang="en-AU" dirty="0" smtClean="0"/>
              <a:t>and fertilisers</a:t>
            </a:r>
          </a:p>
          <a:p>
            <a:r>
              <a:rPr lang="en-AU" dirty="0" smtClean="0"/>
              <a:t>Etc.</a:t>
            </a:r>
            <a:endParaRPr lang="en-GB" dirty="0"/>
          </a:p>
        </p:txBody>
      </p:sp>
      <p:pic>
        <p:nvPicPr>
          <p:cNvPr id="4" name="Picture 3" descr="C:\Users\Sophie2\Desktop\ArtWork\Fotolia_21582416_S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01" t="10610" r="12635"/>
          <a:stretch/>
        </p:blipFill>
        <p:spPr bwMode="auto">
          <a:xfrm>
            <a:off x="6286626" y="3210309"/>
            <a:ext cx="2857374" cy="28311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044286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1C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Develop a sustainability management plan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1.4 </a:t>
            </a:r>
            <a:r>
              <a:rPr lang="en-AU" sz="2800" dirty="0"/>
              <a:t>Identify areas where change can be instigated to enhance environmental sustainability and increase children’s connection with nature, in consultation with children</a:t>
            </a:r>
            <a:r>
              <a:rPr lang="en-AU" sz="2800" b="1" dirty="0" smtClean="0">
                <a:latin typeface="+mj-lt"/>
              </a:rPr>
              <a:t> 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Sophie2\Desktop\ArtWork\farmer_hoeing_plants_800_wht.pn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83" r="6002"/>
          <a:stretch/>
        </p:blipFill>
        <p:spPr bwMode="auto">
          <a:xfrm>
            <a:off x="4427984" y="2852936"/>
            <a:ext cx="4211960" cy="360414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Helping children to connect with nature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571184" cy="4525963"/>
          </a:xfrm>
        </p:spPr>
        <p:txBody>
          <a:bodyPr/>
          <a:lstStyle/>
          <a:p>
            <a:pPr marL="0" indent="0">
              <a:buNone/>
            </a:pPr>
            <a:r>
              <a:rPr lang="en-AU" b="1" dirty="0"/>
              <a:t>Children can connect with nature through:</a:t>
            </a:r>
            <a:endParaRPr lang="en-GB" b="1" dirty="0"/>
          </a:p>
          <a:p>
            <a:pPr lvl="0"/>
            <a:r>
              <a:rPr lang="en-AU" dirty="0"/>
              <a:t>Outdoor play</a:t>
            </a:r>
            <a:endParaRPr lang="en-GB" dirty="0"/>
          </a:p>
          <a:p>
            <a:pPr lvl="0"/>
            <a:r>
              <a:rPr lang="en-AU" dirty="0"/>
              <a:t>Learning activities</a:t>
            </a:r>
            <a:endParaRPr lang="en-GB" dirty="0"/>
          </a:p>
          <a:p>
            <a:r>
              <a:rPr lang="en-AU" dirty="0"/>
              <a:t>Caring for nature, for example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planting seedlings/plants.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60899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Include the thoughts of the children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b="1" dirty="0"/>
              <a:t>Examples that you can discuss with the children:</a:t>
            </a:r>
            <a:endParaRPr lang="en-GB" b="1" dirty="0"/>
          </a:p>
          <a:p>
            <a:pPr lvl="0"/>
            <a:r>
              <a:rPr lang="en-AU" dirty="0"/>
              <a:t>Recycling – how items can be reused</a:t>
            </a:r>
            <a:endParaRPr lang="en-GB" dirty="0"/>
          </a:p>
          <a:p>
            <a:pPr lvl="0"/>
            <a:r>
              <a:rPr lang="en-AU" dirty="0"/>
              <a:t>Which animals live in your habitat</a:t>
            </a:r>
            <a:endParaRPr lang="en-GB" dirty="0"/>
          </a:p>
          <a:p>
            <a:pPr lvl="0"/>
            <a:r>
              <a:rPr lang="en-AU" dirty="0"/>
              <a:t>What animals need to survive in the environment</a:t>
            </a:r>
            <a:endParaRPr lang="en-GB" dirty="0"/>
          </a:p>
          <a:p>
            <a:r>
              <a:rPr lang="en-AU" dirty="0"/>
              <a:t>What we need to exist in the </a:t>
            </a:r>
            <a:r>
              <a:rPr lang="en-AU" dirty="0" smtClean="0"/>
              <a:t>environment</a:t>
            </a:r>
          </a:p>
          <a:p>
            <a:r>
              <a:rPr lang="en-AU" dirty="0" smtClean="0"/>
              <a:t>Etc.</a:t>
            </a:r>
            <a:endParaRPr lang="en-GB" dirty="0"/>
          </a:p>
        </p:txBody>
      </p:sp>
      <p:pic>
        <p:nvPicPr>
          <p:cNvPr id="1026" name="Picture 2" descr="C:\Users\Sophie2\Desktop\ArtWork\reading_to_child_9043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85"/>
          <a:stretch/>
        </p:blipFill>
        <p:spPr bwMode="auto">
          <a:xfrm>
            <a:off x="3419872" y="4198821"/>
            <a:ext cx="2304256" cy="2659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31096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1D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Develop a sustainability management plan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1.5 </a:t>
            </a:r>
            <a:r>
              <a:rPr lang="en-AU" sz="2800" dirty="0"/>
              <a:t>Develop strategies to address these areas of change in consultation with children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Develop strategies with the children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Strategies will help you and the service to plan for opportunities to achieve </a:t>
            </a:r>
            <a:r>
              <a:rPr lang="en-AU" dirty="0" smtClean="0"/>
              <a:t>sustainability</a:t>
            </a:r>
          </a:p>
          <a:p>
            <a:r>
              <a:rPr lang="en-AU" dirty="0"/>
              <a:t>Once the strategies have been identified, assess the potential impact of each, against the outcomes that you want to </a:t>
            </a:r>
            <a:r>
              <a:rPr lang="en-AU" dirty="0" smtClean="0"/>
              <a:t>achieve.</a:t>
            </a:r>
            <a:endParaRPr lang="en-GB" dirty="0"/>
          </a:p>
        </p:txBody>
      </p:sp>
      <p:pic>
        <p:nvPicPr>
          <p:cNvPr id="4" name="Picture 3" descr="C:\Users\Sophie2\Desktop\ArtWork\looking_in_dug_hole_800_wht.pn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35"/>
          <a:stretch/>
        </p:blipFill>
        <p:spPr bwMode="auto">
          <a:xfrm>
            <a:off x="4566867" y="3717032"/>
            <a:ext cx="3456384" cy="27161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797720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Develop a sustainability management plan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1.6 </a:t>
            </a:r>
            <a:r>
              <a:rPr lang="en-AU" sz="2800" dirty="0"/>
              <a:t>Implement strategies and evaluate outcomes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Use your strategies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Allow time to ensure that the strategies are embedded into the practices of the </a:t>
            </a:r>
            <a:r>
              <a:rPr lang="en-AU" dirty="0" smtClean="0"/>
              <a:t>service</a:t>
            </a:r>
          </a:p>
          <a:p>
            <a:r>
              <a:rPr lang="en-AU" dirty="0"/>
              <a:t>Check how the strategies are </a:t>
            </a:r>
            <a:r>
              <a:rPr lang="en-AU" dirty="0" smtClean="0"/>
              <a:t>working and if you have achieved </a:t>
            </a:r>
            <a:r>
              <a:rPr lang="en-AU" dirty="0"/>
              <a:t>the results you were hoping </a:t>
            </a:r>
            <a:r>
              <a:rPr lang="en-AU" dirty="0" smtClean="0"/>
              <a:t>for</a:t>
            </a:r>
          </a:p>
          <a:p>
            <a:r>
              <a:rPr lang="en-AU" dirty="0" smtClean="0"/>
              <a:t>Evaluate the strategies and adjust them if needed.</a:t>
            </a:r>
            <a:endParaRPr lang="en-GB" dirty="0"/>
          </a:p>
        </p:txBody>
      </p:sp>
      <p:pic>
        <p:nvPicPr>
          <p:cNvPr id="4" name="Picture 3" descr="C:\Users\Sophie2\Desktop\ArtWork\school_children_holding_learn_blocks_400_clr_12276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84"/>
          <a:stretch/>
        </p:blipFill>
        <p:spPr bwMode="auto">
          <a:xfrm>
            <a:off x="3011383" y="4221089"/>
            <a:ext cx="2776400" cy="2549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06791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1E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43000"/>
          </a:xfrm>
        </p:spPr>
        <p:txBody>
          <a:bodyPr>
            <a:noAutofit/>
          </a:bodyPr>
          <a:lstStyle/>
          <a:p>
            <a:r>
              <a:rPr lang="en-AU" dirty="0"/>
              <a:t>Support children to develop an understanding and respect for the natural environment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2.1 </a:t>
            </a:r>
            <a:r>
              <a:rPr lang="en-AU" sz="2800" dirty="0"/>
              <a:t>Provide children with a wide range of natural and recycled materials in their indoor and outdoor environments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Use natural materials for the service’s needs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Use natural and recycled materials as much as possible within the environments of the service for displays and for the children to interact with in activities and </a:t>
            </a:r>
            <a:r>
              <a:rPr lang="en-AU" dirty="0" smtClean="0"/>
              <a:t>learning</a:t>
            </a:r>
          </a:p>
          <a:p>
            <a:r>
              <a:rPr lang="en-AU" dirty="0"/>
              <a:t>You could construct an inside habitat area with logs, rocks and sand and other natural </a:t>
            </a:r>
            <a:r>
              <a:rPr lang="en-AU" dirty="0" smtClean="0"/>
              <a:t>objects.</a:t>
            </a:r>
            <a:endParaRPr lang="en-GB" dirty="0"/>
          </a:p>
        </p:txBody>
      </p:sp>
      <p:pic>
        <p:nvPicPr>
          <p:cNvPr id="4" name="Picture 3" descr="C:\Users\Sophie2\Desktop\ArtWork\stick_figure_carrying_wood_800_wht.pn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2" b="8554"/>
          <a:stretch/>
        </p:blipFill>
        <p:spPr bwMode="auto">
          <a:xfrm>
            <a:off x="5148064" y="4364536"/>
            <a:ext cx="3024336" cy="249346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7953068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AU" dirty="0" smtClean="0"/>
              <a:t>Use recycled </a:t>
            </a:r>
            <a:r>
              <a:rPr lang="en-AU" dirty="0"/>
              <a:t>items for sustainability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/>
              <a:t>A recycled item can be anything that is no longer needed, and no longer serves its original purpose. With imagination, a lot of items can be adapted and reused within crafts, activities and </a:t>
            </a:r>
            <a:r>
              <a:rPr lang="en-AU" dirty="0" smtClean="0"/>
              <a:t>displays.</a:t>
            </a:r>
            <a:endParaRPr lang="en-GB" dirty="0"/>
          </a:p>
        </p:txBody>
      </p:sp>
      <p:pic>
        <p:nvPicPr>
          <p:cNvPr id="4" name="Picture 3" descr="C:\Users\Sophie2\Desktop\ArtWork\open_box_with_boxes_800_wht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745825"/>
            <a:ext cx="3312368" cy="28946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4595655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2A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2.2 </a:t>
            </a:r>
            <a:r>
              <a:rPr lang="en-AU" sz="2800" dirty="0"/>
              <a:t>Create opportunities to discuss with children the natural environment and the interdependence between people, plants, animals and the land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  <p:sp>
        <p:nvSpPr>
          <p:cNvPr id="6" name="Title 3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43000"/>
          </a:xfrm>
        </p:spPr>
        <p:txBody>
          <a:bodyPr>
            <a:noAutofit/>
          </a:bodyPr>
          <a:lstStyle/>
          <a:p>
            <a:r>
              <a:rPr lang="en-AU" dirty="0"/>
              <a:t>Support children to develop an understanding and respect for the natural environment</a:t>
            </a:r>
            <a:endParaRPr lang="en-GB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Talk about geography and the environment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Look at the different areas within Australia and at the range of wildlife that also lives </a:t>
            </a:r>
            <a:r>
              <a:rPr lang="en-GB" dirty="0" smtClean="0"/>
              <a:t>there</a:t>
            </a:r>
          </a:p>
          <a:p>
            <a:r>
              <a:rPr lang="en-GB" dirty="0"/>
              <a:t>Look at how the weather cycles are continually operating and at how they </a:t>
            </a:r>
            <a:r>
              <a:rPr lang="en-GB" dirty="0" smtClean="0"/>
              <a:t>change.</a:t>
            </a:r>
            <a:endParaRPr lang="en-GB" dirty="0"/>
          </a:p>
        </p:txBody>
      </p:sp>
      <p:pic>
        <p:nvPicPr>
          <p:cNvPr id="4" name="Picture 3" descr="C:\Users\Sophie2\Desktop\ArtWork\Australia Map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8" b="2428"/>
          <a:stretch/>
        </p:blipFill>
        <p:spPr bwMode="auto">
          <a:xfrm>
            <a:off x="2627784" y="3802879"/>
            <a:ext cx="3888432" cy="299110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7894469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Living with and off the land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915000" cy="4525963"/>
          </a:xfrm>
        </p:spPr>
        <p:txBody>
          <a:bodyPr/>
          <a:lstStyle/>
          <a:p>
            <a:r>
              <a:rPr lang="en-AU" dirty="0"/>
              <a:t>Make opportunities to discuss the ways in which humans, animals and plants are dependent </a:t>
            </a:r>
            <a:r>
              <a:rPr lang="en-AU" dirty="0" smtClean="0"/>
              <a:t>on </a:t>
            </a:r>
            <a:r>
              <a:rPr lang="en-AU" dirty="0"/>
              <a:t>the natural environment for their </a:t>
            </a:r>
            <a:r>
              <a:rPr lang="en-AU" dirty="0" smtClean="0"/>
              <a:t>needs</a:t>
            </a:r>
          </a:p>
          <a:p>
            <a:r>
              <a:rPr lang="en-AU" dirty="0" smtClean="0"/>
              <a:t>Look at how we </a:t>
            </a:r>
            <a:r>
              <a:rPr lang="en-AU" dirty="0"/>
              <a:t>can also support the environment and give back to it, to replenish the resources that we </a:t>
            </a:r>
            <a:r>
              <a:rPr lang="en-AU" dirty="0" smtClean="0"/>
              <a:t>use.</a:t>
            </a:r>
            <a:endParaRPr lang="en-GB" dirty="0"/>
          </a:p>
        </p:txBody>
      </p:sp>
      <p:pic>
        <p:nvPicPr>
          <p:cNvPr id="4" name="Picture 3" descr="C:\Users\Sophie2\Desktop\ArtWork\street_sign_post_questions_800_wht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348880"/>
            <a:ext cx="2771800" cy="34157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3170336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2B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2.3 </a:t>
            </a:r>
            <a:r>
              <a:rPr lang="en-AU" sz="2800" dirty="0"/>
              <a:t>Role-model respect, care and appreciation for the natural and constructed environments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  <p:sp>
        <p:nvSpPr>
          <p:cNvPr id="6" name="Title 3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43000"/>
          </a:xfrm>
        </p:spPr>
        <p:txBody>
          <a:bodyPr>
            <a:noAutofit/>
          </a:bodyPr>
          <a:lstStyle/>
          <a:p>
            <a:r>
              <a:rPr lang="en-AU" dirty="0"/>
              <a:t>Support children to develop an understanding and respect for the natural environment</a:t>
            </a:r>
            <a:endParaRPr lang="en-GB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Sophie2\Desktop\ArtWork\world_in_hand.pn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79" r="7274" b="7022"/>
          <a:stretch/>
        </p:blipFill>
        <p:spPr bwMode="auto">
          <a:xfrm flipH="1">
            <a:off x="7092280" y="1772816"/>
            <a:ext cx="2051720" cy="328578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Be a good </a:t>
            </a:r>
            <a:r>
              <a:rPr lang="en-AU" dirty="0" smtClean="0"/>
              <a:t>role model for </a:t>
            </a:r>
            <a:r>
              <a:rPr lang="en-AU" dirty="0"/>
              <a:t>others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139136" cy="5257800"/>
          </a:xfrm>
        </p:spPr>
        <p:txBody>
          <a:bodyPr>
            <a:normAutofit/>
          </a:bodyPr>
          <a:lstStyle/>
          <a:p>
            <a:pPr lvl="0"/>
            <a:r>
              <a:rPr lang="en-AU" dirty="0"/>
              <a:t>Treat all others with respect</a:t>
            </a:r>
            <a:endParaRPr lang="en-GB" dirty="0"/>
          </a:p>
          <a:p>
            <a:pPr lvl="0"/>
            <a:r>
              <a:rPr lang="en-AU" dirty="0"/>
              <a:t>Take time to appreciate your surroundings</a:t>
            </a:r>
            <a:endParaRPr lang="en-GB" dirty="0"/>
          </a:p>
          <a:p>
            <a:pPr lvl="0"/>
            <a:r>
              <a:rPr lang="en-AU" dirty="0"/>
              <a:t>Take care of your surroundings and environment</a:t>
            </a:r>
            <a:endParaRPr lang="en-GB" dirty="0"/>
          </a:p>
          <a:p>
            <a:pPr lvl="0"/>
            <a:r>
              <a:rPr lang="en-AU" dirty="0"/>
              <a:t>Look to sustainable practices above all others</a:t>
            </a:r>
            <a:endParaRPr lang="en-GB" dirty="0"/>
          </a:p>
          <a:p>
            <a:r>
              <a:rPr lang="en-AU" dirty="0"/>
              <a:t>Speak to parents and families and invite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them </a:t>
            </a:r>
            <a:r>
              <a:rPr lang="en-AU" dirty="0"/>
              <a:t>to visit and join in with activities at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the service</a:t>
            </a:r>
          </a:p>
          <a:p>
            <a:r>
              <a:rPr lang="en-AU" dirty="0"/>
              <a:t>Speak kindly and take time to explain issues of </a:t>
            </a:r>
            <a:r>
              <a:rPr lang="en-AU" dirty="0" smtClean="0"/>
              <a:t>sustainability to all.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224447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2.4 </a:t>
            </a:r>
            <a:r>
              <a:rPr lang="en-AU" sz="2800" dirty="0"/>
              <a:t>Share information and provide children with access to resources about the environment and the impact of human activities on environments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  <p:sp>
        <p:nvSpPr>
          <p:cNvPr id="6" name="Title 3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43000"/>
          </a:xfrm>
        </p:spPr>
        <p:txBody>
          <a:bodyPr>
            <a:noAutofit/>
          </a:bodyPr>
          <a:lstStyle/>
          <a:p>
            <a:r>
              <a:rPr lang="en-AU" dirty="0"/>
              <a:t>Support children to develop an understanding and respect for the natural environment</a:t>
            </a:r>
            <a:endParaRPr lang="en-GB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Our impact </a:t>
            </a:r>
            <a:r>
              <a:rPr lang="en-AU" dirty="0" smtClean="0"/>
              <a:t>on </a:t>
            </a:r>
            <a:r>
              <a:rPr lang="en-AU" dirty="0"/>
              <a:t>the environment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275040" cy="5257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dirty="0"/>
              <a:t>Find out information about the ways that we use the environment and the effects that </a:t>
            </a:r>
            <a:r>
              <a:rPr lang="en-AU" dirty="0" smtClean="0"/>
              <a:t>occur. </a:t>
            </a:r>
            <a:r>
              <a:rPr lang="en-AU" dirty="0"/>
              <a:t>Share this information with the service, the children and the families of the children</a:t>
            </a:r>
            <a:r>
              <a:rPr lang="en-AU" dirty="0" smtClean="0"/>
              <a:t>.</a:t>
            </a:r>
          </a:p>
          <a:p>
            <a:r>
              <a:rPr lang="en-AU" b="1" dirty="0"/>
              <a:t>Quantitative information</a:t>
            </a:r>
            <a:r>
              <a:rPr lang="en-AU" dirty="0"/>
              <a:t> </a:t>
            </a:r>
            <a:r>
              <a:rPr lang="en-AU" dirty="0" smtClean="0"/>
              <a:t>–information sourced </a:t>
            </a:r>
            <a:r>
              <a:rPr lang="en-AU" dirty="0"/>
              <a:t>from verifiable facts and </a:t>
            </a:r>
            <a:r>
              <a:rPr lang="en-AU" dirty="0" smtClean="0"/>
              <a:t>figures</a:t>
            </a:r>
            <a:endParaRPr lang="en-GB" dirty="0"/>
          </a:p>
          <a:p>
            <a:r>
              <a:rPr lang="en-AU" b="1" dirty="0"/>
              <a:t>Qualitative information</a:t>
            </a:r>
            <a:r>
              <a:rPr lang="en-AU" dirty="0"/>
              <a:t> – </a:t>
            </a:r>
            <a:r>
              <a:rPr lang="en-AU" dirty="0" smtClean="0"/>
              <a:t>information based </a:t>
            </a:r>
            <a:r>
              <a:rPr lang="en-AU" dirty="0"/>
              <a:t>on narrative descriptions and </a:t>
            </a:r>
            <a:r>
              <a:rPr lang="en-AU" dirty="0" smtClean="0"/>
              <a:t>characteristics.</a:t>
            </a:r>
            <a:endParaRPr lang="en-GB" dirty="0"/>
          </a:p>
        </p:txBody>
      </p:sp>
      <p:pic>
        <p:nvPicPr>
          <p:cNvPr id="1027" name="Picture 3" descr="C:\Users\Sophie2\Desktop\ArtWork\talk_discuss_coffee_si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7669" y="1988840"/>
            <a:ext cx="2547482" cy="298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9197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Human impact on the environment includes: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/>
              <a:t>Deforestation</a:t>
            </a:r>
            <a:endParaRPr lang="en-GB" dirty="0"/>
          </a:p>
          <a:p>
            <a:r>
              <a:rPr lang="en-AU" dirty="0"/>
              <a:t>Land clearing for urban development </a:t>
            </a:r>
            <a:endParaRPr lang="en-GB" dirty="0"/>
          </a:p>
          <a:p>
            <a:r>
              <a:rPr lang="en-AU" dirty="0"/>
              <a:t>Introduction of non-indigenous species </a:t>
            </a:r>
            <a:endParaRPr lang="en-AU" dirty="0" smtClean="0"/>
          </a:p>
          <a:p>
            <a:r>
              <a:rPr lang="en-AU" dirty="0"/>
              <a:t>Climate change </a:t>
            </a:r>
            <a:endParaRPr lang="en-GB" dirty="0"/>
          </a:p>
          <a:p>
            <a:r>
              <a:rPr lang="en-AU" dirty="0"/>
              <a:t>Depletion of the ozone layer </a:t>
            </a:r>
            <a:endParaRPr lang="en-GB" dirty="0"/>
          </a:p>
          <a:p>
            <a:r>
              <a:rPr lang="en-AU" dirty="0"/>
              <a:t>Energy use </a:t>
            </a:r>
            <a:endParaRPr lang="en-AU" dirty="0" smtClean="0"/>
          </a:p>
          <a:p>
            <a:r>
              <a:rPr lang="en-AU" dirty="0" smtClean="0"/>
              <a:t>Pesticides.</a:t>
            </a:r>
            <a:endParaRPr lang="en-GB" dirty="0"/>
          </a:p>
        </p:txBody>
      </p:sp>
      <p:pic>
        <p:nvPicPr>
          <p:cNvPr id="4" name="Picture 3" descr="C:\Users\Sophie2\Desktop\ArtWork\bio_hazard_barrel_800_wht.pn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813"/>
          <a:stretch/>
        </p:blipFill>
        <p:spPr bwMode="auto">
          <a:xfrm>
            <a:off x="5652120" y="3530413"/>
            <a:ext cx="2448272" cy="33275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4639585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2C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2.5 </a:t>
            </a:r>
            <a:r>
              <a:rPr lang="en-AU" sz="2800" dirty="0"/>
              <a:t>Create spaces that promote the development of life skills, such as growing and preparing food, waste reduction and recycling</a:t>
            </a:r>
            <a:endParaRPr lang="en-AU" sz="2800" dirty="0">
              <a:latin typeface="+mj-lt"/>
            </a:endParaRPr>
          </a:p>
        </p:txBody>
      </p:sp>
      <p:sp>
        <p:nvSpPr>
          <p:cNvPr id="6" name="Title 3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43000"/>
          </a:xfrm>
        </p:spPr>
        <p:txBody>
          <a:bodyPr>
            <a:noAutofit/>
          </a:bodyPr>
          <a:lstStyle/>
          <a:p>
            <a:r>
              <a:rPr lang="en-AU" dirty="0"/>
              <a:t>Support children to develop an understanding and respect for the natural environment</a:t>
            </a:r>
            <a:endParaRPr lang="en-GB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Cultivation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275040" cy="4525963"/>
          </a:xfrm>
        </p:spPr>
        <p:txBody>
          <a:bodyPr/>
          <a:lstStyle/>
          <a:p>
            <a:r>
              <a:rPr lang="en-AU" dirty="0"/>
              <a:t>C</a:t>
            </a:r>
            <a:r>
              <a:rPr lang="en-AU" dirty="0" smtClean="0"/>
              <a:t>reate </a:t>
            </a:r>
            <a:r>
              <a:rPr lang="en-AU" dirty="0"/>
              <a:t>a garden for growing vegetables and herbs for </a:t>
            </a:r>
            <a:r>
              <a:rPr lang="en-AU" dirty="0" smtClean="0"/>
              <a:t>food</a:t>
            </a:r>
          </a:p>
          <a:p>
            <a:r>
              <a:rPr lang="en-AU" dirty="0"/>
              <a:t>Teach the children about the different types of food plants and about the parts of the plants that we can </a:t>
            </a:r>
            <a:r>
              <a:rPr lang="en-AU" dirty="0" smtClean="0"/>
              <a:t>eat</a:t>
            </a:r>
          </a:p>
          <a:p>
            <a:r>
              <a:rPr lang="en-AU" dirty="0"/>
              <a:t>Let them share the experience of taking care of and watering the vegetables and </a:t>
            </a:r>
            <a:r>
              <a:rPr lang="en-AU" dirty="0" smtClean="0"/>
              <a:t>herbs.</a:t>
            </a:r>
            <a:endParaRPr lang="en-GB" dirty="0"/>
          </a:p>
        </p:txBody>
      </p:sp>
      <p:pic>
        <p:nvPicPr>
          <p:cNvPr id="4" name="Picture 3" descr="C:\Users\Sophie2\Desktop\ArtWork\plant_earth_on_top_pc_800_wht.pn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548" b="1"/>
          <a:stretch/>
        </p:blipFill>
        <p:spPr bwMode="auto">
          <a:xfrm>
            <a:off x="6804248" y="2636912"/>
            <a:ext cx="2100580" cy="33843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6644292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Improvements to areas of waste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Ensure that the area for your waste and recycling is clearly laid out and that each bin is clearly marked for the relevant type of </a:t>
            </a:r>
            <a:r>
              <a:rPr lang="en-AU" dirty="0" smtClean="0"/>
              <a:t>waste</a:t>
            </a:r>
          </a:p>
          <a:p>
            <a:r>
              <a:rPr lang="en-AU" dirty="0"/>
              <a:t>Place trays or storage boxes within designated spaces to collect and store items that could be used in activities and </a:t>
            </a:r>
            <a:r>
              <a:rPr lang="en-AU" dirty="0" smtClean="0"/>
              <a:t>crafts.</a:t>
            </a:r>
            <a:endParaRPr lang="en-GB" dirty="0"/>
          </a:p>
        </p:txBody>
      </p:sp>
      <p:pic>
        <p:nvPicPr>
          <p:cNvPr id="4" name="Picture 3" descr="C:\Users\Sophie2\Desktop\ArtWork\paperwork_ball_800_wht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918276"/>
            <a:ext cx="2905368" cy="29053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3810063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Create definite spaces for activities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410944" cy="4853136"/>
          </a:xfrm>
        </p:spPr>
        <p:txBody>
          <a:bodyPr>
            <a:normAutofit/>
          </a:bodyPr>
          <a:lstStyle/>
          <a:p>
            <a:r>
              <a:rPr lang="en-AU" dirty="0"/>
              <a:t>You should look at the overall space you have for your group, look at how you can create separate spaces within this, with clear pathways and boundaries for each </a:t>
            </a:r>
            <a:r>
              <a:rPr lang="en-AU" dirty="0" smtClean="0"/>
              <a:t>area</a:t>
            </a:r>
          </a:p>
          <a:p>
            <a:r>
              <a:rPr lang="en-AU" dirty="0" smtClean="0"/>
              <a:t>By </a:t>
            </a:r>
            <a:r>
              <a:rPr lang="en-AU" dirty="0"/>
              <a:t>creating different areas, you can create different themes and moods for the learning experiences you want to provide. </a:t>
            </a:r>
            <a:endParaRPr lang="en-GB" dirty="0"/>
          </a:p>
        </p:txBody>
      </p:sp>
      <p:pic>
        <p:nvPicPr>
          <p:cNvPr id="2050" name="Picture 2" descr="C:\Users\Sophie2\Desktop\ArtWork\stick_figure_sitting_chair_800_wht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" r="10318"/>
          <a:stretch/>
        </p:blipFill>
        <p:spPr bwMode="auto">
          <a:xfrm>
            <a:off x="6156176" y="1700806"/>
            <a:ext cx="2726681" cy="4306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84763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2D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2.6 </a:t>
            </a:r>
            <a:r>
              <a:rPr lang="en-AU" sz="2800" dirty="0"/>
              <a:t>Encourage children to exchange thoughts and ideas about sustainable practice through intentional teaching, learning experiences and projects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  <p:sp>
        <p:nvSpPr>
          <p:cNvPr id="6" name="Title 3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43000"/>
          </a:xfrm>
        </p:spPr>
        <p:txBody>
          <a:bodyPr>
            <a:noAutofit/>
          </a:bodyPr>
          <a:lstStyle/>
          <a:p>
            <a:r>
              <a:rPr lang="en-AU" dirty="0"/>
              <a:t>Support children to develop an understanding and respect for the natural environment</a:t>
            </a:r>
            <a:endParaRPr lang="en-GB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Learn about sustainability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/>
              <a:t>Through the learning experiences and activities that are carried out, stimulate the children to think about how they can use sustainable practices. </a:t>
            </a:r>
            <a:endParaRPr lang="en-GB" dirty="0"/>
          </a:p>
        </p:txBody>
      </p:sp>
      <p:pic>
        <p:nvPicPr>
          <p:cNvPr id="4" name="Picture 3" descr="C:\Users\Sophie2\Desktop\ArtWork\group_session_800_wht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1650" y="3429000"/>
            <a:ext cx="5260700" cy="32862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1251312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Introduce fun projects for the children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</p:spPr>
        <p:txBody>
          <a:bodyPr/>
          <a:lstStyle/>
          <a:p>
            <a:r>
              <a:rPr lang="en-AU" dirty="0"/>
              <a:t>Create a project around the subject of sustainability that the children can work on over </a:t>
            </a:r>
            <a:r>
              <a:rPr lang="en-AU" dirty="0" smtClean="0"/>
              <a:t>time</a:t>
            </a:r>
          </a:p>
          <a:p>
            <a:r>
              <a:rPr lang="en-AU" dirty="0"/>
              <a:t>You could encourage parents and families to participate with their </a:t>
            </a:r>
            <a:r>
              <a:rPr lang="en-AU" dirty="0" smtClean="0"/>
              <a:t>children</a:t>
            </a:r>
          </a:p>
          <a:p>
            <a:r>
              <a:rPr lang="en-AU" dirty="0"/>
              <a:t>Your service could introduce a sustainability </a:t>
            </a:r>
            <a:r>
              <a:rPr lang="en-AU" dirty="0" smtClean="0"/>
              <a:t>program.</a:t>
            </a:r>
            <a:endParaRPr lang="en-GB" dirty="0"/>
          </a:p>
        </p:txBody>
      </p:sp>
      <p:pic>
        <p:nvPicPr>
          <p:cNvPr id="4" name="Picture 3" descr="C:\Users\Sophie2\Desktop\ArtWork\build_brick_dismantle_team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25"/>
          <a:stretch/>
        </p:blipFill>
        <p:spPr bwMode="auto">
          <a:xfrm>
            <a:off x="3108583" y="4005064"/>
            <a:ext cx="2926834" cy="2852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949173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2E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2.7 </a:t>
            </a:r>
            <a:r>
              <a:rPr lang="en-AU" sz="2800" dirty="0"/>
              <a:t>Explore ethical dilemmas of waste disposal for sustainability with all stakeholders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  <p:sp>
        <p:nvSpPr>
          <p:cNvPr id="6" name="Title 3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43000"/>
          </a:xfrm>
        </p:spPr>
        <p:txBody>
          <a:bodyPr>
            <a:noAutofit/>
          </a:bodyPr>
          <a:lstStyle/>
          <a:p>
            <a:r>
              <a:rPr lang="en-AU" dirty="0"/>
              <a:t>Support children to develop an understanding and respect for the natural environment</a:t>
            </a:r>
            <a:endParaRPr lang="en-GB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Discuss waste management with the stakeholders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b="1" dirty="0"/>
              <a:t>Stakeholders may include:</a:t>
            </a:r>
            <a:endParaRPr lang="en-GB" b="1" dirty="0"/>
          </a:p>
          <a:p>
            <a:pPr lvl="0"/>
            <a:r>
              <a:rPr lang="en-AU" dirty="0"/>
              <a:t>Service organisation</a:t>
            </a:r>
            <a:endParaRPr lang="en-GB" dirty="0"/>
          </a:p>
          <a:p>
            <a:pPr lvl="0"/>
            <a:r>
              <a:rPr lang="en-AU" dirty="0"/>
              <a:t>Service management</a:t>
            </a:r>
            <a:endParaRPr lang="en-GB" dirty="0"/>
          </a:p>
          <a:p>
            <a:pPr lvl="0"/>
            <a:r>
              <a:rPr lang="en-AU" dirty="0"/>
              <a:t>Service staff</a:t>
            </a:r>
            <a:endParaRPr lang="en-GB" dirty="0"/>
          </a:p>
          <a:p>
            <a:pPr lvl="0"/>
            <a:r>
              <a:rPr lang="en-AU" dirty="0"/>
              <a:t>Kitchen staff</a:t>
            </a:r>
            <a:endParaRPr lang="en-GB" dirty="0"/>
          </a:p>
          <a:p>
            <a:pPr lvl="0"/>
            <a:r>
              <a:rPr lang="en-AU" dirty="0"/>
              <a:t>Cleaning staff/company</a:t>
            </a:r>
            <a:endParaRPr lang="en-GB" dirty="0"/>
          </a:p>
          <a:p>
            <a:r>
              <a:rPr lang="en-AU" dirty="0"/>
              <a:t>Parents and families. </a:t>
            </a:r>
            <a:endParaRPr lang="en-GB" dirty="0"/>
          </a:p>
        </p:txBody>
      </p:sp>
      <p:pic>
        <p:nvPicPr>
          <p:cNvPr id="4" name="Picture 3" descr="C:\Users\Sophie2\Desktop\ArtWork\Fotolia_26239612_S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60"/>
          <a:stretch/>
        </p:blipFill>
        <p:spPr bwMode="auto">
          <a:xfrm>
            <a:off x="4932040" y="2492896"/>
            <a:ext cx="3388104" cy="387612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8086521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How can the service’s waste be </a:t>
            </a:r>
            <a:r>
              <a:rPr lang="en-AU" dirty="0" smtClean="0"/>
              <a:t>managed better?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13102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/>
              <a:t>Look at:</a:t>
            </a:r>
            <a:endParaRPr lang="en-GB" b="1" dirty="0"/>
          </a:p>
          <a:p>
            <a:pPr lvl="0"/>
            <a:r>
              <a:rPr lang="en-AU" dirty="0"/>
              <a:t>Using reusable cloth nappies instead of disposable nappies (or use more eco-friendly versions)</a:t>
            </a:r>
            <a:endParaRPr lang="en-GB" dirty="0"/>
          </a:p>
          <a:p>
            <a:pPr lvl="0"/>
            <a:r>
              <a:rPr lang="en-AU" dirty="0"/>
              <a:t>Using less disposable items, such as wet wipes</a:t>
            </a:r>
            <a:endParaRPr lang="en-GB" dirty="0"/>
          </a:p>
          <a:p>
            <a:r>
              <a:rPr lang="en-AU" dirty="0"/>
              <a:t>Using and cooking only the amount of food that you need to use for that </a:t>
            </a:r>
            <a:r>
              <a:rPr lang="en-AU" dirty="0" smtClean="0"/>
              <a:t>day</a:t>
            </a:r>
          </a:p>
          <a:p>
            <a:r>
              <a:rPr lang="en-AU" dirty="0" smtClean="0"/>
              <a:t>Etc.</a:t>
            </a:r>
            <a:endParaRPr lang="en-GB" dirty="0"/>
          </a:p>
        </p:txBody>
      </p:sp>
      <p:pic>
        <p:nvPicPr>
          <p:cNvPr id="4" name="Picture 3" descr="C:\Users\Sophie2\Desktop\ArtWork\plastic_garbage_bin_800_wht_8428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6494" y="2708920"/>
            <a:ext cx="1983105" cy="32797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0655686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2F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Support others in implementing sustainable practice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3.1 </a:t>
            </a:r>
            <a:r>
              <a:rPr lang="en-AU" sz="2800" dirty="0"/>
              <a:t>Encourage children to participate in sustainable practice discussions and learning experiences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Encourage others to participate in sustainable practices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1" y="1600200"/>
            <a:ext cx="5842992" cy="5141168"/>
          </a:xfrm>
        </p:spPr>
        <p:txBody>
          <a:bodyPr/>
          <a:lstStyle/>
          <a:p>
            <a:pPr lvl="0"/>
            <a:r>
              <a:rPr lang="en-AU" dirty="0" smtClean="0"/>
              <a:t>Talk </a:t>
            </a:r>
            <a:r>
              <a:rPr lang="en-AU" dirty="0"/>
              <a:t>about sustainable options</a:t>
            </a:r>
            <a:endParaRPr lang="en-GB" dirty="0"/>
          </a:p>
          <a:p>
            <a:pPr lvl="0"/>
            <a:r>
              <a:rPr lang="en-AU" dirty="0" smtClean="0"/>
              <a:t>Show </a:t>
            </a:r>
            <a:r>
              <a:rPr lang="en-AU" dirty="0"/>
              <a:t>examples of sustainable practices</a:t>
            </a:r>
            <a:endParaRPr lang="en-GB" dirty="0"/>
          </a:p>
          <a:p>
            <a:pPr lvl="0"/>
            <a:r>
              <a:rPr lang="en-AU" dirty="0" smtClean="0"/>
              <a:t>Join </a:t>
            </a:r>
            <a:r>
              <a:rPr lang="en-AU" dirty="0"/>
              <a:t>together to form sustainable ideas and practices that all can use</a:t>
            </a:r>
            <a:endParaRPr lang="en-GB" dirty="0"/>
          </a:p>
          <a:p>
            <a:pPr lvl="0"/>
            <a:r>
              <a:rPr lang="en-AU" dirty="0" smtClean="0"/>
              <a:t>Make </a:t>
            </a:r>
            <a:r>
              <a:rPr lang="en-AU" dirty="0"/>
              <a:t>it a part of everyday life</a:t>
            </a:r>
            <a:endParaRPr lang="en-GB" dirty="0"/>
          </a:p>
          <a:p>
            <a:pPr lvl="0"/>
            <a:r>
              <a:rPr lang="en-AU" dirty="0" smtClean="0"/>
              <a:t>Provide </a:t>
            </a:r>
            <a:r>
              <a:rPr lang="en-AU" dirty="0"/>
              <a:t>enriching learning experiences to improve knowledge and inspire better practices for all.</a:t>
            </a:r>
            <a:endParaRPr lang="en-GB" dirty="0"/>
          </a:p>
        </p:txBody>
      </p:sp>
      <p:pic>
        <p:nvPicPr>
          <p:cNvPr id="4" name="Picture 3" descr="C:\Users\Sophie2\Desktop\ArtWork\MGreenHouse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4"/>
          <a:stretch/>
        </p:blipFill>
        <p:spPr bwMode="auto">
          <a:xfrm>
            <a:off x="6164604" y="2780928"/>
            <a:ext cx="2871891" cy="211538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3855090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Support others in implementing sustainable practice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3.2 </a:t>
            </a:r>
            <a:r>
              <a:rPr lang="en-AU" sz="2800" dirty="0"/>
              <a:t>Engage with adults and children to encourage their participation in the service’s sustainable practices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Engage with the community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Look to share information and examples of sustainability with the whole </a:t>
            </a:r>
            <a:r>
              <a:rPr lang="en-AU" dirty="0" smtClean="0"/>
              <a:t>community</a:t>
            </a:r>
          </a:p>
          <a:p>
            <a:r>
              <a:rPr lang="en-AU" dirty="0"/>
              <a:t>L</a:t>
            </a:r>
            <a:r>
              <a:rPr lang="en-AU" dirty="0" smtClean="0"/>
              <a:t>ook </a:t>
            </a:r>
            <a:r>
              <a:rPr lang="en-AU" dirty="0"/>
              <a:t>at examples of good environmental practices that are already being carried out within the </a:t>
            </a:r>
            <a:r>
              <a:rPr lang="en-AU" dirty="0" smtClean="0"/>
              <a:t>community. </a:t>
            </a:r>
            <a:endParaRPr lang="en-GB" dirty="0"/>
          </a:p>
        </p:txBody>
      </p:sp>
      <p:pic>
        <p:nvPicPr>
          <p:cNvPr id="4" name="Picture 3" descr="C:\Users\Sophie2\Desktop\ArtWork\Fotolia_10056610_XS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/>
          <a:stretch/>
        </p:blipFill>
        <p:spPr bwMode="auto">
          <a:xfrm>
            <a:off x="4283968" y="3645024"/>
            <a:ext cx="2804712" cy="29523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006149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3A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Embed sustainability into service policies and procedures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4.1 </a:t>
            </a:r>
            <a:r>
              <a:rPr lang="en-AU" sz="2800" dirty="0"/>
              <a:t>Review the service philosophy, policies and procedures in relation to sustainable practice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A service philosophy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931224" cy="4525963"/>
          </a:xfrm>
        </p:spPr>
        <p:txBody>
          <a:bodyPr/>
          <a:lstStyle/>
          <a:p>
            <a:pPr marL="0" indent="0">
              <a:buNone/>
            </a:pPr>
            <a:r>
              <a:rPr lang="en-AU" dirty="0"/>
              <a:t>A philosophy describes the values and beliefs which will lay the foundation for the policies developed and used on a daily basis. 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 descr="C:\Users\Sophie2\Desktop\ArtWork\Fotolia_10056459_X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7229" y="3356992"/>
            <a:ext cx="3327896" cy="3327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455585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Make a review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Review your service </a:t>
            </a:r>
            <a:r>
              <a:rPr lang="en-AU" dirty="0" smtClean="0"/>
              <a:t>philosophy</a:t>
            </a:r>
          </a:p>
          <a:p>
            <a:r>
              <a:rPr lang="en-AU" dirty="0"/>
              <a:t>You should also </a:t>
            </a:r>
            <a:r>
              <a:rPr lang="en-AU" dirty="0" smtClean="0"/>
              <a:t>check the </a:t>
            </a:r>
            <a:r>
              <a:rPr lang="en-AU" dirty="0"/>
              <a:t>service’s policies and procedures to ensure that these also correspond to the principles and practices of your </a:t>
            </a:r>
            <a:r>
              <a:rPr lang="en-AU" dirty="0" smtClean="0"/>
              <a:t>service.</a:t>
            </a:r>
            <a:endParaRPr lang="en-GB" dirty="0"/>
          </a:p>
        </p:txBody>
      </p:sp>
      <p:pic>
        <p:nvPicPr>
          <p:cNvPr id="4" name="Picture 3" descr="C:\Users\Sophie2\Desktop\ArtWork\Fotolia_26681287_S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573016"/>
            <a:ext cx="2342066" cy="32849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1392088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Embed sustainability into service policies and procedures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4.2 </a:t>
            </a:r>
            <a:r>
              <a:rPr lang="en-AU" sz="2800" dirty="0"/>
              <a:t>Identify areas of potential change in the service philosophy, policies and procedures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Identify areas of change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/>
              <a:t>Once you have reviewed your documentation, look at the elements and areas that you may need to make changes to.</a:t>
            </a:r>
            <a:endParaRPr lang="en-GB" dirty="0"/>
          </a:p>
        </p:txBody>
      </p:sp>
      <p:pic>
        <p:nvPicPr>
          <p:cNvPr id="4" name="Picture 3" descr="C:\Users\Sophie2\Desktop\ArtWork\children_school_study_earth_400_clr_9039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4757" y="3140968"/>
            <a:ext cx="3888434" cy="34029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2164853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4A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Embed sustainability into service policies and procedures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4.3 </a:t>
            </a:r>
            <a:r>
              <a:rPr lang="en-AU" sz="2800" dirty="0"/>
              <a:t>Discuss with stakeholders any identified areas of potential change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Discuss any potential changes with stakeholders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Meet with stakeholders and discuss the </a:t>
            </a:r>
            <a:r>
              <a:rPr lang="en-AU" dirty="0" smtClean="0"/>
              <a:t>suggested </a:t>
            </a:r>
            <a:r>
              <a:rPr lang="en-AU" dirty="0"/>
              <a:t>changes and improvements to sustainable practices within the service’s </a:t>
            </a:r>
            <a:r>
              <a:rPr lang="en-AU" dirty="0" smtClean="0"/>
              <a:t>operations</a:t>
            </a:r>
          </a:p>
          <a:p>
            <a:r>
              <a:rPr lang="en-AU" dirty="0"/>
              <a:t>Explain the strategies that were used to implement the new practices </a:t>
            </a:r>
            <a:endParaRPr lang="en-AU" dirty="0" smtClean="0"/>
          </a:p>
          <a:p>
            <a:r>
              <a:rPr lang="en-AU" dirty="0"/>
              <a:t>Provide information on the outcomes, the successes and any problems </a:t>
            </a:r>
            <a:r>
              <a:rPr lang="en-AU" dirty="0" smtClean="0"/>
              <a:t>encountered.</a:t>
            </a:r>
            <a:endParaRPr lang="en-GB" dirty="0"/>
          </a:p>
        </p:txBody>
      </p:sp>
      <p:pic>
        <p:nvPicPr>
          <p:cNvPr id="4" name="Picture 3" descr="C:\Users\Sophie2\Desktop\ArtWork\Fotolia_13967530_S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52" b="7372"/>
          <a:stretch/>
        </p:blipFill>
        <p:spPr bwMode="auto">
          <a:xfrm>
            <a:off x="2627784" y="4869160"/>
            <a:ext cx="3816424" cy="18349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522771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Embed sustainability into service policies and procedures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4.4 </a:t>
            </a:r>
            <a:r>
              <a:rPr lang="en-AU" sz="2800" dirty="0"/>
              <a:t>Finalise changes after agreement with appropriate stakeholders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Agree and finalise the changes to be made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Discuss </a:t>
            </a:r>
            <a:r>
              <a:rPr lang="en-AU" dirty="0"/>
              <a:t>with </a:t>
            </a:r>
            <a:r>
              <a:rPr lang="en-AU" dirty="0" smtClean="0"/>
              <a:t>the </a:t>
            </a:r>
            <a:r>
              <a:rPr lang="en-AU" dirty="0"/>
              <a:t>relevant stakeholders </a:t>
            </a:r>
            <a:r>
              <a:rPr lang="en-AU" dirty="0" smtClean="0"/>
              <a:t>the </a:t>
            </a:r>
            <a:r>
              <a:rPr lang="en-AU" dirty="0"/>
              <a:t>proposed </a:t>
            </a:r>
            <a:r>
              <a:rPr lang="en-AU" dirty="0" smtClean="0"/>
              <a:t>changes, and </a:t>
            </a:r>
            <a:r>
              <a:rPr lang="en-AU" dirty="0"/>
              <a:t>whether these should be </a:t>
            </a:r>
            <a:r>
              <a:rPr lang="en-AU" dirty="0" smtClean="0"/>
              <a:t>made</a:t>
            </a:r>
          </a:p>
          <a:p>
            <a:r>
              <a:rPr lang="en-AU" dirty="0"/>
              <a:t>Confirm the changes with the stakeholders, so that </a:t>
            </a:r>
            <a:r>
              <a:rPr lang="en-AU" dirty="0" smtClean="0"/>
              <a:t>agreements can be obtained.</a:t>
            </a:r>
            <a:endParaRPr lang="en-GB" dirty="0"/>
          </a:p>
        </p:txBody>
      </p:sp>
      <p:pic>
        <p:nvPicPr>
          <p:cNvPr id="4" name="Picture 3" descr="C:\Users\Sophie2\Desktop\ArtWork\Fotolia_6135219_S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645024"/>
            <a:ext cx="3250982" cy="28447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59926665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z="4900" dirty="0" smtClean="0"/>
              <a:t>Activity 4B</a:t>
            </a:r>
            <a:r>
              <a:rPr lang="en-AU" sz="4900" dirty="0" smtClean="0"/>
              <a:t> </a:t>
            </a:r>
            <a:r>
              <a:rPr lang="en-AU" dirty="0"/>
              <a:t/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Summative Assessments</a:t>
            </a:r>
          </a:p>
        </p:txBody>
      </p:sp>
      <p:sp>
        <p:nvSpPr>
          <p:cNvPr id="757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Summative assessments consist of:</a:t>
            </a:r>
          </a:p>
          <a:p>
            <a:r>
              <a:rPr lang="en-US" dirty="0"/>
              <a:t>Skills Activity</a:t>
            </a:r>
          </a:p>
          <a:p>
            <a:r>
              <a:rPr lang="en-US" dirty="0"/>
              <a:t>Knowledge Activity</a:t>
            </a:r>
          </a:p>
          <a:p>
            <a:r>
              <a:rPr lang="en-US" dirty="0"/>
              <a:t>Performance Activity.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Your assessor will provide you with further guidance on how and where to complete these assessments.</a:t>
            </a:r>
          </a:p>
        </p:txBody>
      </p:sp>
      <p:pic>
        <p:nvPicPr>
          <p:cNvPr id="4" name="Content Placeholder 6" descr="Fotolia_2204087_X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21724" y="1636192"/>
            <a:ext cx="2582724" cy="1976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Title 3"/>
          <p:cNvSpPr>
            <a:spLocks noGrp="1"/>
          </p:cNvSpPr>
          <p:nvPr>
            <p:ph type="title"/>
          </p:nvPr>
        </p:nvSpPr>
        <p:spPr>
          <a:xfrm>
            <a:off x="1476375" y="260350"/>
            <a:ext cx="6400800" cy="1143000"/>
          </a:xfrm>
        </p:spPr>
        <p:txBody>
          <a:bodyPr/>
          <a:lstStyle/>
          <a:p>
            <a:pPr eaLnBrk="1" hangingPunct="1"/>
            <a:r>
              <a:rPr lang="en-AU" dirty="0">
                <a:solidFill>
                  <a:srgbClr val="FF0000"/>
                </a:solidFill>
              </a:rPr>
              <a:t>Summary and Feedback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178179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Did we meet our objectives?</a:t>
            </a:r>
          </a:p>
          <a:p>
            <a:r>
              <a:rPr lang="en-US" sz="2800" dirty="0"/>
              <a:t>How did you find this session?</a:t>
            </a:r>
          </a:p>
          <a:p>
            <a:r>
              <a:rPr lang="en-US" sz="2800" dirty="0"/>
              <a:t>Any questions?</a:t>
            </a:r>
          </a:p>
        </p:txBody>
      </p:sp>
      <p:pic>
        <p:nvPicPr>
          <p:cNvPr id="178180" name="Picture 3" descr="Fotolia_24005805_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4200" y="3141663"/>
            <a:ext cx="5435600" cy="249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903</TotalTime>
  <Words>1941</Words>
  <Application>Microsoft Office PowerPoint</Application>
  <PresentationFormat>On-screen Show (4:3)</PresentationFormat>
  <Paragraphs>259</Paragraphs>
  <Slides>72</Slides>
  <Notes>35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72</vt:i4>
      </vt:variant>
    </vt:vector>
  </HeadingPairs>
  <TitlesOfParts>
    <vt:vector size="73" baseType="lpstr">
      <vt:lpstr>Office Theme</vt:lpstr>
      <vt:lpstr>PowerPoint Presentation</vt:lpstr>
      <vt:lpstr>An introduction to the National Quality Framework (NQF)</vt:lpstr>
      <vt:lpstr>The NQF includes:</vt:lpstr>
      <vt:lpstr>Develop a sustainability management plan</vt:lpstr>
      <vt:lpstr>Quality Area 3 – Physical environment</vt:lpstr>
      <vt:lpstr>Identify current sustainable practices within the service</vt:lpstr>
      <vt:lpstr> Activity 1A  </vt:lpstr>
      <vt:lpstr>Develop a sustainability management plan</vt:lpstr>
      <vt:lpstr>Making sustainable changes</vt:lpstr>
      <vt:lpstr>Improving practices for service delivery</vt:lpstr>
      <vt:lpstr>The outdoor environment</vt:lpstr>
      <vt:lpstr>The indoor environment</vt:lpstr>
      <vt:lpstr> Activity 1B  </vt:lpstr>
      <vt:lpstr>Develop a sustainability management plan</vt:lpstr>
      <vt:lpstr>Exploring and considering nature</vt:lpstr>
      <vt:lpstr>Toxins in the environment</vt:lpstr>
      <vt:lpstr>Toxicants</vt:lpstr>
      <vt:lpstr> Activity 1C  </vt:lpstr>
      <vt:lpstr>Develop a sustainability management plan</vt:lpstr>
      <vt:lpstr>Helping children to connect with nature</vt:lpstr>
      <vt:lpstr>Include the thoughts of the children </vt:lpstr>
      <vt:lpstr> Activity 1D  </vt:lpstr>
      <vt:lpstr>Develop a sustainability management plan</vt:lpstr>
      <vt:lpstr>Develop strategies with the children</vt:lpstr>
      <vt:lpstr>Develop a sustainability management plan</vt:lpstr>
      <vt:lpstr>Use your strategies</vt:lpstr>
      <vt:lpstr> Activity 1E  </vt:lpstr>
      <vt:lpstr>Support children to develop an understanding and respect for the natural environment</vt:lpstr>
      <vt:lpstr>Use natural materials for the service’s needs</vt:lpstr>
      <vt:lpstr>Use recycled items for sustainability</vt:lpstr>
      <vt:lpstr> Activity 2A  </vt:lpstr>
      <vt:lpstr>Support children to develop an understanding and respect for the natural environment</vt:lpstr>
      <vt:lpstr>Talk about geography and the environment </vt:lpstr>
      <vt:lpstr>Living with and off the land</vt:lpstr>
      <vt:lpstr> Activity 2B  </vt:lpstr>
      <vt:lpstr>Support children to develop an understanding and respect for the natural environment</vt:lpstr>
      <vt:lpstr>Be a good role model for others</vt:lpstr>
      <vt:lpstr>Support children to develop an understanding and respect for the natural environment</vt:lpstr>
      <vt:lpstr>Our impact on the environment</vt:lpstr>
      <vt:lpstr>Human impact on the environment includes:</vt:lpstr>
      <vt:lpstr> Activity 2C  </vt:lpstr>
      <vt:lpstr>Support children to develop an understanding and respect for the natural environment</vt:lpstr>
      <vt:lpstr>Cultivation</vt:lpstr>
      <vt:lpstr>Improvements to areas of waste</vt:lpstr>
      <vt:lpstr>Create definite spaces for activities</vt:lpstr>
      <vt:lpstr> Activity 2D  </vt:lpstr>
      <vt:lpstr>Support children to develop an understanding and respect for the natural environment</vt:lpstr>
      <vt:lpstr>Learn about sustainability</vt:lpstr>
      <vt:lpstr>Introduce fun projects for the children</vt:lpstr>
      <vt:lpstr> Activity 2E  </vt:lpstr>
      <vt:lpstr>Support children to develop an understanding and respect for the natural environment</vt:lpstr>
      <vt:lpstr>Discuss waste management with the stakeholders</vt:lpstr>
      <vt:lpstr>How can the service’s waste be managed better?</vt:lpstr>
      <vt:lpstr> Activity 2F  </vt:lpstr>
      <vt:lpstr>Support others in implementing sustainable practice</vt:lpstr>
      <vt:lpstr>Encourage others to participate in sustainable practices</vt:lpstr>
      <vt:lpstr>Support others in implementing sustainable practice</vt:lpstr>
      <vt:lpstr>Engage with the community</vt:lpstr>
      <vt:lpstr> Activity 3A  </vt:lpstr>
      <vt:lpstr>Embed sustainability into service policies and procedures</vt:lpstr>
      <vt:lpstr>A service philosophy</vt:lpstr>
      <vt:lpstr>Make a review</vt:lpstr>
      <vt:lpstr>Embed sustainability into service policies and procedures</vt:lpstr>
      <vt:lpstr>Identify areas of change</vt:lpstr>
      <vt:lpstr> Activity 4A  </vt:lpstr>
      <vt:lpstr>Embed sustainability into service policies and procedures</vt:lpstr>
      <vt:lpstr>Discuss any potential changes with stakeholders</vt:lpstr>
      <vt:lpstr>Embed sustainability into service policies and procedures</vt:lpstr>
      <vt:lpstr>Agree and finalise the changes to be made</vt:lpstr>
      <vt:lpstr> Activity 4B  </vt:lpstr>
      <vt:lpstr>Summative Assessments</vt:lpstr>
      <vt:lpstr>Summary and Feedback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Tom; Chloe</dc:creator>
  <cp:lastModifiedBy>Hilary</cp:lastModifiedBy>
  <cp:revision>266</cp:revision>
  <dcterms:created xsi:type="dcterms:W3CDTF">2011-08-26T06:48:04Z</dcterms:created>
  <dcterms:modified xsi:type="dcterms:W3CDTF">2018-02-06T15:09:31Z</dcterms:modified>
</cp:coreProperties>
</file>