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5"/>
  </p:notesMasterIdLst>
  <p:sldIdLst>
    <p:sldId id="257" r:id="rId2"/>
    <p:sldId id="610" r:id="rId3"/>
    <p:sldId id="417" r:id="rId4"/>
    <p:sldId id="309" r:id="rId5"/>
    <p:sldId id="437" r:id="rId6"/>
    <p:sldId id="614" r:id="rId7"/>
    <p:sldId id="392" r:id="rId8"/>
    <p:sldId id="504" r:id="rId9"/>
    <p:sldId id="503" r:id="rId10"/>
    <p:sldId id="615" r:id="rId11"/>
    <p:sldId id="439" r:id="rId12"/>
    <p:sldId id="396" r:id="rId13"/>
    <p:sldId id="440" r:id="rId14"/>
    <p:sldId id="616" r:id="rId15"/>
    <p:sldId id="399" r:id="rId16"/>
    <p:sldId id="401" r:id="rId17"/>
    <p:sldId id="441" r:id="rId18"/>
    <p:sldId id="617" r:id="rId19"/>
    <p:sldId id="618" r:id="rId20"/>
    <p:sldId id="387" r:id="rId21"/>
    <p:sldId id="405" r:id="rId22"/>
    <p:sldId id="443" r:id="rId23"/>
    <p:sldId id="507" r:id="rId24"/>
    <p:sldId id="586" r:id="rId25"/>
    <p:sldId id="587" r:id="rId26"/>
    <p:sldId id="588" r:id="rId27"/>
    <p:sldId id="589" r:id="rId28"/>
    <p:sldId id="590" r:id="rId29"/>
    <p:sldId id="591" r:id="rId30"/>
    <p:sldId id="592" r:id="rId31"/>
    <p:sldId id="593" r:id="rId32"/>
    <p:sldId id="619" r:id="rId33"/>
    <p:sldId id="594" r:id="rId34"/>
    <p:sldId id="595" r:id="rId35"/>
    <p:sldId id="596" r:id="rId36"/>
    <p:sldId id="597" r:id="rId37"/>
    <p:sldId id="598" r:id="rId38"/>
    <p:sldId id="599" r:id="rId39"/>
    <p:sldId id="620" r:id="rId40"/>
    <p:sldId id="621" r:id="rId41"/>
    <p:sldId id="600" r:id="rId42"/>
    <p:sldId id="601" r:id="rId43"/>
    <p:sldId id="622" r:id="rId44"/>
    <p:sldId id="623" r:id="rId45"/>
    <p:sldId id="603" r:id="rId46"/>
    <p:sldId id="604" r:id="rId47"/>
    <p:sldId id="605" r:id="rId48"/>
    <p:sldId id="624" r:id="rId49"/>
    <p:sldId id="625" r:id="rId50"/>
    <p:sldId id="626" r:id="rId51"/>
    <p:sldId id="606" r:id="rId52"/>
    <p:sldId id="607" r:id="rId53"/>
    <p:sldId id="608" r:id="rId54"/>
    <p:sldId id="627" r:id="rId55"/>
    <p:sldId id="609" r:id="rId56"/>
    <p:sldId id="611" r:id="rId57"/>
    <p:sldId id="612" r:id="rId58"/>
    <p:sldId id="613" r:id="rId59"/>
    <p:sldId id="562" r:id="rId60"/>
    <p:sldId id="563" r:id="rId61"/>
    <p:sldId id="628" r:id="rId62"/>
    <p:sldId id="564" r:id="rId63"/>
    <p:sldId id="568" r:id="rId64"/>
    <p:sldId id="569" r:id="rId65"/>
    <p:sldId id="629" r:id="rId66"/>
    <p:sldId id="570" r:id="rId67"/>
    <p:sldId id="571" r:id="rId68"/>
    <p:sldId id="572" r:id="rId69"/>
    <p:sldId id="630" r:id="rId70"/>
    <p:sldId id="573" r:id="rId71"/>
    <p:sldId id="538" r:id="rId72"/>
    <p:sldId id="539" r:id="rId73"/>
    <p:sldId id="631" r:id="rId74"/>
    <p:sldId id="540" r:id="rId75"/>
    <p:sldId id="541" r:id="rId76"/>
    <p:sldId id="542" r:id="rId77"/>
    <p:sldId id="632" r:id="rId78"/>
    <p:sldId id="543" r:id="rId79"/>
    <p:sldId id="544" r:id="rId80"/>
    <p:sldId id="634" r:id="rId81"/>
    <p:sldId id="633" r:id="rId82"/>
    <p:sldId id="546" r:id="rId83"/>
    <p:sldId id="547" r:id="rId84"/>
    <p:sldId id="548" r:id="rId85"/>
    <p:sldId id="549" r:id="rId86"/>
    <p:sldId id="550" r:id="rId87"/>
    <p:sldId id="551" r:id="rId88"/>
    <p:sldId id="635" r:id="rId89"/>
    <p:sldId id="552" r:id="rId90"/>
    <p:sldId id="436" r:id="rId91"/>
    <p:sldId id="435" r:id="rId92"/>
    <p:sldId id="418" r:id="rId93"/>
    <p:sldId id="419" r:id="rId9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01392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12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20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23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29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30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33</a:t>
            </a:fld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34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42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45</a:t>
            </a:fld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46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51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52</a:t>
            </a:fld>
            <a:endParaRPr lang="en-A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55</a:t>
            </a:fld>
            <a:endParaRPr lang="en-C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56</a:t>
            </a:fld>
            <a:endParaRPr lang="en-A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58</a:t>
            </a:fld>
            <a:endParaRPr lang="en-CA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59</a:t>
            </a:fld>
            <a:endParaRPr lang="en-A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62</a:t>
            </a:fld>
            <a:endParaRPr lang="en-CA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63</a:t>
            </a:fld>
            <a:endParaRPr lang="en-A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66</a:t>
            </a:fld>
            <a:endParaRPr lang="en-C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67</a:t>
            </a:fld>
            <a:endParaRPr lang="en-A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70</a:t>
            </a:fld>
            <a:endParaRPr lang="en-CA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71</a:t>
            </a:fld>
            <a:endParaRPr lang="en-A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74</a:t>
            </a:fld>
            <a:endParaRPr lang="en-CA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75</a:t>
            </a:fld>
            <a:endParaRPr lang="en-A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78</a:t>
            </a:fld>
            <a:endParaRPr lang="en-CA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79</a:t>
            </a:fld>
            <a:endParaRPr lang="en-A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82</a:t>
            </a:fld>
            <a:endParaRPr lang="en-CA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83</a:t>
            </a:fld>
            <a:endParaRPr lang="en-A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85</a:t>
            </a:fld>
            <a:endParaRPr lang="en-CA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86</a:t>
            </a:fld>
            <a:endParaRPr lang="en-A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89</a:t>
            </a:fld>
            <a:endParaRPr lang="en-CA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90</a:t>
            </a:fld>
            <a:endParaRPr lang="en-CA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92</a:t>
            </a:fld>
            <a:endParaRPr lang="en-CA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93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23/09/2015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CHCCCS015 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Provide individualised support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645" y="3062684"/>
            <a:ext cx="3237230" cy="34931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0"/>
            <a:r>
              <a:rPr lang="en-US" b="1" i="1" dirty="0" smtClean="0"/>
              <a:t>Learn</a:t>
            </a:r>
            <a:r>
              <a:rPr lang="en-US" dirty="0" smtClean="0"/>
              <a:t> </a:t>
            </a:r>
            <a:r>
              <a:rPr lang="en-US" dirty="0"/>
              <a:t>how to determine support needs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provide support services</a:t>
            </a:r>
            <a:endParaRPr lang="en-GB" dirty="0"/>
          </a:p>
          <a:p>
            <a:pPr lvl="0"/>
            <a:r>
              <a:rPr lang="en-US" b="1" i="1" dirty="0"/>
              <a:t>Understand</a:t>
            </a:r>
            <a:r>
              <a:rPr lang="en-US" dirty="0"/>
              <a:t> how to monitor support activities</a:t>
            </a:r>
            <a:endParaRPr lang="en-GB" dirty="0"/>
          </a:p>
          <a:p>
            <a:pPr lvl="0"/>
            <a:r>
              <a:rPr lang="en-US" b="1" i="1" dirty="0"/>
              <a:t>Show </a:t>
            </a:r>
            <a:r>
              <a:rPr lang="en-US" dirty="0"/>
              <a:t>how to complete reporting and documentation</a:t>
            </a:r>
            <a:endParaRPr lang="en-GB" dirty="0"/>
          </a:p>
          <a:p>
            <a:pPr lvl="0"/>
            <a:r>
              <a:rPr lang="en-US" b="1" i="1" dirty="0"/>
              <a:t>Gain</a:t>
            </a:r>
            <a:r>
              <a:rPr lang="en-US" dirty="0"/>
              <a:t> the skills and knowledge required for this unit.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support needs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276872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Interpret and clarify own role in implementing individualised plan and seek appropriate support for aspects outside scope of own knowledge, skills or job role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What is your role in implementing an individualised plan?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Unlikely that one person is responsible for everything</a:t>
            </a:r>
          </a:p>
          <a:p>
            <a:r>
              <a:rPr lang="en-GB" dirty="0" smtClean="0"/>
              <a:t>Different people complete different tasks</a:t>
            </a:r>
          </a:p>
          <a:p>
            <a:r>
              <a:rPr lang="en-GB" dirty="0" smtClean="0"/>
              <a:t>Need to interpret and clarify your own role</a:t>
            </a:r>
          </a:p>
          <a:p>
            <a:r>
              <a:rPr lang="en-GB" dirty="0" smtClean="0"/>
              <a:t>Role depends on qualifications/experience/training </a:t>
            </a:r>
          </a:p>
          <a:p>
            <a:r>
              <a:rPr lang="en-GB" dirty="0" smtClean="0"/>
              <a:t>If you are uncertain then clarify with manager</a:t>
            </a:r>
          </a:p>
          <a:p>
            <a:r>
              <a:rPr lang="en-GB" dirty="0" smtClean="0"/>
              <a:t>Don’t attempt something that isn’t part of your role</a:t>
            </a:r>
          </a:p>
          <a:p>
            <a:r>
              <a:rPr lang="en-GB" dirty="0" smtClean="0"/>
              <a:t>Be aware of expectations and limitations of role</a:t>
            </a:r>
          </a:p>
          <a:p>
            <a:r>
              <a:rPr lang="en-GB" dirty="0" smtClean="0"/>
              <a:t>Avoid overstepping boundaries and ensure you don’t fail to meet expectations.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514371"/>
            <a:ext cx="2552700" cy="12763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Seeking support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May face something that is outside scope of your knowledge, skills or job role</a:t>
            </a:r>
          </a:p>
          <a:p>
            <a:r>
              <a:rPr lang="en-GB" dirty="0" smtClean="0"/>
              <a:t>If this happens, seek the appropriate support </a:t>
            </a:r>
          </a:p>
          <a:p>
            <a:r>
              <a:rPr lang="en-GB" dirty="0" smtClean="0"/>
              <a:t>Don’t ignore things </a:t>
            </a:r>
          </a:p>
          <a:p>
            <a:r>
              <a:rPr lang="en-GB" dirty="0" smtClean="0"/>
              <a:t>If something needs doing but you’re not qualified, you should find someone who is</a:t>
            </a:r>
          </a:p>
          <a:p>
            <a:r>
              <a:rPr lang="en-GB" dirty="0" smtClean="0"/>
              <a:t>Feeling able to seek support is a good quality </a:t>
            </a:r>
          </a:p>
          <a:p>
            <a:r>
              <a:rPr lang="en-GB" dirty="0" smtClean="0"/>
              <a:t>Leads to all-round better care for clients.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834" y="4712932"/>
            <a:ext cx="1952625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231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support needs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Confirm individualised plan details with the person and with family and carers when appropriate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individualised plan?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Personalised care plans</a:t>
            </a:r>
          </a:p>
          <a:p>
            <a:r>
              <a:rPr lang="en-GB" dirty="0" smtClean="0"/>
              <a:t>Specific to each client and their needs</a:t>
            </a:r>
          </a:p>
          <a:p>
            <a:r>
              <a:rPr lang="en-GB" dirty="0" smtClean="0"/>
              <a:t>Includes all information relevant to care of client</a:t>
            </a:r>
          </a:p>
          <a:p>
            <a:r>
              <a:rPr lang="en-GB" dirty="0" smtClean="0"/>
              <a:t>For example: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General care requirements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Records of health and wellbeing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Daily needs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Details of medication.</a:t>
            </a:r>
            <a:endParaRPr lang="en-GB" dirty="0"/>
          </a:p>
        </p:txBody>
      </p:sp>
      <p:pic>
        <p:nvPicPr>
          <p:cNvPr id="4" name="Picture 3" descr="check_it_off_the_list_text_1095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72200" y="4308162"/>
            <a:ext cx="2364655" cy="204195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Confirming individualised plan details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Plans should be developed with clients, their family or their carers</a:t>
            </a:r>
          </a:p>
          <a:p>
            <a:r>
              <a:rPr lang="en-GB" dirty="0" smtClean="0"/>
              <a:t>Treat them as a person, not just a client</a:t>
            </a:r>
          </a:p>
          <a:p>
            <a:r>
              <a:rPr lang="en-GB" dirty="0" smtClean="0"/>
              <a:t>Take their opinions and thoughts into consideration</a:t>
            </a:r>
          </a:p>
          <a:p>
            <a:r>
              <a:rPr lang="en-GB" dirty="0" smtClean="0"/>
              <a:t>What do they want, need and expect?</a:t>
            </a:r>
          </a:p>
          <a:p>
            <a:r>
              <a:rPr lang="en-GB" dirty="0" smtClean="0"/>
              <a:t>Gain a full understanding </a:t>
            </a:r>
          </a:p>
          <a:p>
            <a:r>
              <a:rPr lang="en-GB" dirty="0" smtClean="0"/>
              <a:t>Confirm details – are they accurate?</a:t>
            </a:r>
          </a:p>
          <a:p>
            <a:r>
              <a:rPr lang="en-GB" dirty="0" smtClean="0"/>
              <a:t>Important to include the client in their care.</a:t>
            </a:r>
          </a:p>
          <a:p>
            <a:endParaRPr lang="en-GB" dirty="0"/>
          </a:p>
        </p:txBody>
      </p:sp>
      <p:pic>
        <p:nvPicPr>
          <p:cNvPr id="4" name="Picture 3" descr="stickman_check_marking_pc_400_clr_122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59062" y="4581128"/>
            <a:ext cx="1977181" cy="183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36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support needs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Ensure the person is aware of their rights and complaints procedures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 rights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Important to ensure client is aware of their rights</a:t>
            </a:r>
          </a:p>
          <a:p>
            <a:r>
              <a:rPr lang="en-GB" dirty="0" smtClean="0"/>
              <a:t>Your client may have the right to: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Receive appropriate care relevant to their needs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Be treated with respect and dignity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Live with privacy, free from abuse and/or neglect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Not be victimised or discriminated against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Make own decisions and have them respected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Be treated as an individual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Make a complaint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Withdraw from service at any time.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725144"/>
            <a:ext cx="1476375" cy="1968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Complaints procedure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n-GB" dirty="0" smtClean="0"/>
              <a:t>Important to ensure clients are aware of complaints procedures in place</a:t>
            </a:r>
          </a:p>
          <a:p>
            <a:r>
              <a:rPr lang="en-GB" dirty="0" smtClean="0"/>
              <a:t>Nature of complaints will differ</a:t>
            </a:r>
          </a:p>
          <a:p>
            <a:r>
              <a:rPr lang="en-GB" dirty="0" smtClean="0"/>
              <a:t>Need to acknowledge, assess, respond to and follow up any complaint made</a:t>
            </a:r>
          </a:p>
          <a:p>
            <a:r>
              <a:rPr lang="en-GB" dirty="0" smtClean="0"/>
              <a:t>Could be made in person, in writing, over the telephone or over email </a:t>
            </a:r>
          </a:p>
          <a:p>
            <a:r>
              <a:rPr lang="en-GB" dirty="0" smtClean="0"/>
              <a:t>By dealing with complaints effectively, </a:t>
            </a:r>
            <a:br>
              <a:rPr lang="en-GB" dirty="0" smtClean="0"/>
            </a:br>
            <a:r>
              <a:rPr lang="en-GB" dirty="0" smtClean="0"/>
              <a:t>relationships can be improved and standard </a:t>
            </a:r>
            <a:br>
              <a:rPr lang="en-GB" dirty="0" smtClean="0"/>
            </a:br>
            <a:r>
              <a:rPr lang="en-GB" dirty="0" smtClean="0"/>
              <a:t>of care is improved.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221088"/>
            <a:ext cx="177165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1749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1C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support needs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276872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Work with the person to identify actions and activities that support the individualised plan and promote the person’s independence and rights to make informed decision-making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Supporting the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Work with client to </a:t>
            </a:r>
            <a:r>
              <a:rPr lang="en-GB" dirty="0"/>
              <a:t>i</a:t>
            </a:r>
            <a:r>
              <a:rPr lang="en-GB" dirty="0" smtClean="0"/>
              <a:t>dentify actions and activities that can support their individualised plan</a:t>
            </a:r>
          </a:p>
          <a:p>
            <a:r>
              <a:rPr lang="en-GB" dirty="0" smtClean="0"/>
              <a:t>This support can refer to: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Accommodation support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Employment support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Personal care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Cleaning services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Home maintenance/modification services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Shopping services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Transport services.</a:t>
            </a:r>
            <a:endParaRPr lang="en-GB" dirty="0"/>
          </a:p>
        </p:txBody>
      </p:sp>
      <p:pic>
        <p:nvPicPr>
          <p:cNvPr id="4" name="Picture 3" descr="pick_up_garbage_11605(1)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04248" y="4437112"/>
            <a:ext cx="2072114" cy="225270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Promoting independence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Independence is an important attribute </a:t>
            </a:r>
          </a:p>
          <a:p>
            <a:r>
              <a:rPr lang="en-GB" dirty="0" smtClean="0"/>
              <a:t>Essential to promote client independence</a:t>
            </a:r>
          </a:p>
          <a:p>
            <a:r>
              <a:rPr lang="en-GB" dirty="0" smtClean="0"/>
              <a:t>Encourage them to do as much as possible </a:t>
            </a:r>
          </a:p>
          <a:p>
            <a:r>
              <a:rPr lang="en-GB" dirty="0" smtClean="0"/>
              <a:t>Help clients improve their quality of life</a:t>
            </a:r>
          </a:p>
          <a:p>
            <a:r>
              <a:rPr lang="en-GB" dirty="0" smtClean="0"/>
              <a:t>Help clients maintain their pride and dignity</a:t>
            </a:r>
          </a:p>
          <a:p>
            <a:r>
              <a:rPr lang="en-GB" dirty="0" smtClean="0"/>
              <a:t>Help them in a way that they comfortable with</a:t>
            </a:r>
          </a:p>
          <a:p>
            <a:r>
              <a:rPr lang="en-GB" dirty="0" smtClean="0"/>
              <a:t>Will depend on the client on their </a:t>
            </a:r>
            <a:br>
              <a:rPr lang="en-GB" dirty="0" smtClean="0"/>
            </a:br>
            <a:r>
              <a:rPr lang="en-GB" dirty="0" smtClean="0"/>
              <a:t>particular situation (e.g. can be as </a:t>
            </a:r>
            <a:br>
              <a:rPr lang="en-GB" dirty="0" smtClean="0"/>
            </a:br>
            <a:r>
              <a:rPr lang="en-GB" dirty="0" smtClean="0"/>
              <a:t>simple as making a tea).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97152"/>
            <a:ext cx="1898367" cy="145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124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Promoting a client’s right to make their own decisions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Clients have the right to make their own decisions</a:t>
            </a:r>
          </a:p>
          <a:p>
            <a:r>
              <a:rPr lang="en-GB" dirty="0" smtClean="0"/>
              <a:t>No matter how insignificant they seem</a:t>
            </a:r>
          </a:p>
          <a:p>
            <a:r>
              <a:rPr lang="en-GB" dirty="0" smtClean="0"/>
              <a:t>For example, they should be encouraged to decide: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What to wear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Who to talk to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What activities to participate in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Whether to go in out into the garden or not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Whether to read the paper.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en-GB" dirty="0" smtClean="0"/>
          </a:p>
        </p:txBody>
      </p:sp>
      <p:pic>
        <p:nvPicPr>
          <p:cNvPr id="4" name="Picture 3" descr="t_shirt_on_hanger_1024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52320" y="5171316"/>
            <a:ext cx="1412594" cy="159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5780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support needs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1.5 </a:t>
            </a:r>
            <a:r>
              <a:rPr lang="en-AU" sz="2800" dirty="0"/>
              <a:t>Prepare for support activities according to the person’s individualised plan, preferences and organisation policies, protocols and procedures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Prepare support activities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Support should be determined based upon: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/>
              <a:t>The client’s individualised plan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/>
              <a:t>Client preferences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/>
              <a:t>Organisational policies and procedures</a:t>
            </a:r>
          </a:p>
          <a:p>
            <a:r>
              <a:rPr lang="en-GB" dirty="0"/>
              <a:t>The whole point of support activities is to </a:t>
            </a:r>
          </a:p>
          <a:p>
            <a:pPr>
              <a:buNone/>
            </a:pPr>
            <a:r>
              <a:rPr lang="en-GB" dirty="0"/>
              <a:t>	address the needs of the client. </a:t>
            </a:r>
          </a:p>
          <a:p>
            <a:endParaRPr lang="en-GB" dirty="0"/>
          </a:p>
        </p:txBody>
      </p:sp>
      <p:pic>
        <p:nvPicPr>
          <p:cNvPr id="4" name="Picture 3" descr="figure_holding_happy_sad_signs_400_clr_1022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04248" y="4077072"/>
            <a:ext cx="1835696" cy="256490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Conduct exchanges with the person in a manner that develops and maintains trust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Developing and maintaining trust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Ensure exchanges develop and maintain trust by:</a:t>
            </a:r>
          </a:p>
          <a:p>
            <a:r>
              <a:rPr lang="en-GB" dirty="0" smtClean="0"/>
              <a:t>Being truthful; not lying or hiding things</a:t>
            </a:r>
          </a:p>
          <a:p>
            <a:r>
              <a:rPr lang="en-GB" dirty="0" smtClean="0"/>
              <a:t>Giving straight answers</a:t>
            </a:r>
          </a:p>
          <a:p>
            <a:r>
              <a:rPr lang="en-GB" dirty="0" smtClean="0"/>
              <a:t>Not letting your bad mood show</a:t>
            </a:r>
          </a:p>
          <a:p>
            <a:r>
              <a:rPr lang="en-GB" dirty="0" smtClean="0"/>
              <a:t>Being patient</a:t>
            </a:r>
          </a:p>
          <a:p>
            <a:r>
              <a:rPr lang="en-GB" dirty="0" smtClean="0"/>
              <a:t>Following through with promises</a:t>
            </a:r>
          </a:p>
          <a:p>
            <a:r>
              <a:rPr lang="en-GB" dirty="0" smtClean="0"/>
              <a:t>Taking the time to ask them how they are.</a:t>
            </a:r>
            <a:endParaRPr lang="en-GB" dirty="0"/>
          </a:p>
        </p:txBody>
      </p:sp>
      <p:pic>
        <p:nvPicPr>
          <p:cNvPr id="4" name="Picture 3" descr="two_way_puzzle_people_400_clr_487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60232" y="5013176"/>
            <a:ext cx="2160240" cy="16288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Provide support according to the individualised plan, the person’s preferences and strengths, and organisation policies, protocols and procedures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Providing care and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ea typeface="Calibri"/>
                <a:cs typeface="Times New Roman"/>
              </a:rPr>
              <a:t>You need to provide care and support based on: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>
                <a:ea typeface="Calibri"/>
                <a:cs typeface="Times New Roman"/>
              </a:rPr>
              <a:t>Individualised plan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>
                <a:ea typeface="Calibri"/>
                <a:cs typeface="Times New Roman"/>
              </a:rPr>
              <a:t>Client’s preferences and strengths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>
                <a:ea typeface="Calibri"/>
                <a:cs typeface="Times New Roman"/>
              </a:rPr>
              <a:t>Organisation policies, protocols and procedures. </a:t>
            </a:r>
          </a:p>
          <a:p>
            <a:endParaRPr lang="en-GB" dirty="0"/>
          </a:p>
        </p:txBody>
      </p:sp>
      <p:pic>
        <p:nvPicPr>
          <p:cNvPr id="4" name="Picture 3" descr="patient_surrounded_by_medical_team_1074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6016" y="4365103"/>
            <a:ext cx="3923928" cy="225684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Assemble equipment as and when required according to established procedures and the individualised plan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Equipment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 smtClean="0"/>
              <a:t>You may need to assemble equipment to assist client in day-to-day life, for example:</a:t>
            </a:r>
          </a:p>
          <a:p>
            <a:pPr lvl="0"/>
            <a:r>
              <a:rPr lang="en-AU" dirty="0"/>
              <a:t>Shower and bath seats, bath lifts and grab rails </a:t>
            </a:r>
            <a:endParaRPr lang="en-GB" dirty="0"/>
          </a:p>
          <a:p>
            <a:pPr lvl="0"/>
            <a:r>
              <a:rPr lang="en-AU" dirty="0"/>
              <a:t>Commodes </a:t>
            </a:r>
            <a:endParaRPr lang="en-GB" dirty="0"/>
          </a:p>
          <a:p>
            <a:pPr lvl="0"/>
            <a:r>
              <a:rPr lang="en-AU" dirty="0" smtClean="0"/>
              <a:t>Adapted </a:t>
            </a:r>
            <a:r>
              <a:rPr lang="en-AU" dirty="0"/>
              <a:t>kitchen </a:t>
            </a:r>
            <a:r>
              <a:rPr lang="en-AU" dirty="0" smtClean="0"/>
              <a:t>tools, cutlery </a:t>
            </a:r>
            <a:r>
              <a:rPr lang="en-AU" dirty="0"/>
              <a:t>or non-spill cups </a:t>
            </a:r>
            <a:endParaRPr lang="en-AU" dirty="0" smtClean="0"/>
          </a:p>
          <a:p>
            <a:pPr lvl="0"/>
            <a:r>
              <a:rPr lang="en-AU" dirty="0" smtClean="0"/>
              <a:t>Bed </a:t>
            </a:r>
            <a:r>
              <a:rPr lang="en-AU" dirty="0"/>
              <a:t>sticks, hoists and transfer turntables </a:t>
            </a:r>
            <a:endParaRPr lang="en-AU" dirty="0" smtClean="0"/>
          </a:p>
          <a:p>
            <a:pPr lvl="0"/>
            <a:r>
              <a:rPr lang="en-AU" dirty="0" smtClean="0"/>
              <a:t>Labelled </a:t>
            </a:r>
            <a:r>
              <a:rPr lang="en-AU" dirty="0"/>
              <a:t>pill </a:t>
            </a:r>
            <a:r>
              <a:rPr lang="en-AU" dirty="0" smtClean="0"/>
              <a:t>boxes</a:t>
            </a:r>
            <a:endParaRPr lang="en-GB" dirty="0"/>
          </a:p>
          <a:p>
            <a:pPr lvl="0"/>
            <a:r>
              <a:rPr lang="en-AU" dirty="0"/>
              <a:t>Stair </a:t>
            </a:r>
            <a:r>
              <a:rPr lang="en-AU" dirty="0" smtClean="0"/>
              <a:t>lifts, walking </a:t>
            </a:r>
            <a:r>
              <a:rPr lang="en-AU" dirty="0"/>
              <a:t>frames or wheelchairs </a:t>
            </a:r>
            <a:endParaRPr lang="en-GB" dirty="0"/>
          </a:p>
          <a:p>
            <a:pPr lvl="0"/>
            <a:r>
              <a:rPr lang="en-AU" dirty="0"/>
              <a:t>Chair </a:t>
            </a:r>
            <a:r>
              <a:rPr lang="en-AU" dirty="0" smtClean="0"/>
              <a:t>raisers.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734616"/>
            <a:ext cx="3086220" cy="1123384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509120"/>
            <a:ext cx="2123728" cy="21237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Assembling equipment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Very important task</a:t>
            </a:r>
          </a:p>
          <a:p>
            <a:r>
              <a:rPr lang="en-GB" dirty="0" smtClean="0"/>
              <a:t>Needs to be done 100% correctly</a:t>
            </a:r>
          </a:p>
          <a:p>
            <a:r>
              <a:rPr lang="en-GB" dirty="0" smtClean="0"/>
              <a:t>Assemble equipment according to established procedures</a:t>
            </a:r>
          </a:p>
          <a:p>
            <a:r>
              <a:rPr lang="en-GB" dirty="0" smtClean="0"/>
              <a:t>Assemble equipment according to client’s individualised plan</a:t>
            </a:r>
          </a:p>
          <a:p>
            <a:r>
              <a:rPr lang="en-GB" dirty="0" smtClean="0"/>
              <a:t>Ensure it’s fit for purpose</a:t>
            </a:r>
          </a:p>
          <a:p>
            <a:r>
              <a:rPr lang="en-GB" dirty="0" smtClean="0"/>
              <a:t>Ensure it can be used safely by your client</a:t>
            </a:r>
          </a:p>
          <a:p>
            <a:r>
              <a:rPr lang="en-GB" dirty="0" smtClean="0"/>
              <a:t>Always refer to manufacturer’s guidelines.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64126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Respect and include the family and/or carer as part of the support team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81128"/>
          </a:xfrm>
        </p:spPr>
        <p:txBody>
          <a:bodyPr>
            <a:noAutofit/>
          </a:bodyPr>
          <a:lstStyle/>
          <a:p>
            <a:r>
              <a:rPr lang="en-GB" dirty="0" smtClean="0"/>
              <a:t>Important to respect and include your client’s family and/or client as part of the support team</a:t>
            </a:r>
          </a:p>
          <a:p>
            <a:r>
              <a:rPr lang="en-GB" dirty="0" smtClean="0"/>
              <a:t>They have an exceptional and unique knowledge</a:t>
            </a:r>
          </a:p>
          <a:p>
            <a:r>
              <a:rPr lang="en-GB" dirty="0" smtClean="0"/>
              <a:t>Use this to your, and your client’s, advantage</a:t>
            </a:r>
          </a:p>
          <a:p>
            <a:r>
              <a:rPr lang="en-GB" dirty="0" smtClean="0"/>
              <a:t>Listen to what they have to say </a:t>
            </a:r>
          </a:p>
          <a:p>
            <a:r>
              <a:rPr lang="en-GB" dirty="0" smtClean="0"/>
              <a:t>Include them in design and delivery of client’s individualised plan</a:t>
            </a:r>
          </a:p>
          <a:p>
            <a:r>
              <a:rPr lang="en-GB" dirty="0" smtClean="0"/>
              <a:t>Working collaboratively with them is vital</a:t>
            </a:r>
          </a:p>
          <a:p>
            <a:r>
              <a:rPr lang="en-GB" dirty="0"/>
              <a:t>E</a:t>
            </a:r>
            <a:r>
              <a:rPr lang="en-GB" dirty="0" smtClean="0"/>
              <a:t>nsures support is of high quality, positive </a:t>
            </a:r>
            <a:br>
              <a:rPr lang="en-GB" dirty="0" smtClean="0"/>
            </a:br>
            <a:r>
              <a:rPr lang="en-GB" dirty="0" smtClean="0"/>
              <a:t>results and better outcomes for your client.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296" y="5157192"/>
            <a:ext cx="1958704" cy="149953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2.5 </a:t>
            </a:r>
            <a:r>
              <a:rPr lang="en-AU" sz="2800" dirty="0"/>
              <a:t>Provide support according to duty of care and dignity of risk requirements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Duty of care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Duty of care refers to your obligation to take responsible care of your clients</a:t>
            </a:r>
          </a:p>
          <a:p>
            <a:r>
              <a:rPr lang="en-GB" dirty="0" smtClean="0"/>
              <a:t>Your level of support must meet these requirements</a:t>
            </a:r>
          </a:p>
          <a:p>
            <a:r>
              <a:rPr lang="en-GB" dirty="0" smtClean="0"/>
              <a:t>Ensure you are providing adequate care </a:t>
            </a:r>
          </a:p>
          <a:p>
            <a:r>
              <a:rPr lang="en-GB" dirty="0" smtClean="0"/>
              <a:t>Ensure colleagues are providing adequate care</a:t>
            </a:r>
          </a:p>
          <a:p>
            <a:r>
              <a:rPr lang="en-GB" dirty="0" smtClean="0"/>
              <a:t>Ensure clients are adequately caring for themselves.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581128"/>
            <a:ext cx="2060848" cy="2060848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Dignity of risk requirements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Clients have the right to choose to take some risk when engaging in own life experiences</a:t>
            </a:r>
          </a:p>
          <a:p>
            <a:r>
              <a:rPr lang="en-GB" dirty="0" smtClean="0"/>
              <a:t>You need to support your client in experiencing these things, whether they lead to success or failure</a:t>
            </a:r>
          </a:p>
          <a:p>
            <a:r>
              <a:rPr lang="en-GB" dirty="0" smtClean="0"/>
              <a:t>Don’t overprotect clients; never tell them what to do</a:t>
            </a:r>
          </a:p>
          <a:p>
            <a:r>
              <a:rPr lang="en-GB" dirty="0" smtClean="0"/>
              <a:t>Don’t hinder their right to make their own decisions</a:t>
            </a:r>
          </a:p>
          <a:p>
            <a:r>
              <a:rPr lang="en-GB" dirty="0" smtClean="0"/>
              <a:t>Offer them reasonable support and </a:t>
            </a:r>
            <a:br>
              <a:rPr lang="en-GB" dirty="0" smtClean="0"/>
            </a:br>
            <a:r>
              <a:rPr lang="en-GB" dirty="0" smtClean="0"/>
              <a:t>assistance in making decisions and </a:t>
            </a:r>
            <a:br>
              <a:rPr lang="en-GB" dirty="0" smtClean="0"/>
            </a:br>
            <a:r>
              <a:rPr lang="en-GB" dirty="0" smtClean="0"/>
              <a:t>following them through.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724445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39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the two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 smtClean="0"/>
              <a:t>It’s about finding a balance between duty of care and dignity of risk</a:t>
            </a:r>
          </a:p>
          <a:p>
            <a:r>
              <a:rPr lang="en-GB" sz="3000" dirty="0" smtClean="0"/>
              <a:t>Supporting clients to be independent means letting them make their own decisions and take risks</a:t>
            </a:r>
          </a:p>
          <a:p>
            <a:r>
              <a:rPr lang="en-GB" sz="3000" dirty="0" smtClean="0"/>
              <a:t>How can you do this whilst ensuring their safety?</a:t>
            </a:r>
          </a:p>
          <a:p>
            <a:r>
              <a:rPr lang="en-GB" sz="3000" dirty="0" smtClean="0"/>
              <a:t>For example, an elderly client wants to remain living alone in their own home</a:t>
            </a:r>
          </a:p>
          <a:p>
            <a:r>
              <a:rPr lang="en-GB" sz="3000" dirty="0" smtClean="0"/>
              <a:t>They are unsteady on their feet and prone to falls</a:t>
            </a:r>
          </a:p>
          <a:p>
            <a:r>
              <a:rPr lang="en-GB" sz="3000" dirty="0" smtClean="0"/>
              <a:t>How can you respect their decision (and </a:t>
            </a:r>
            <a:br>
              <a:rPr lang="en-GB" sz="3000" dirty="0" smtClean="0"/>
            </a:br>
            <a:r>
              <a:rPr lang="en-GB" sz="3000" dirty="0" smtClean="0"/>
              <a:t>risks associated with it) whilst </a:t>
            </a:r>
            <a:br>
              <a:rPr lang="en-GB" sz="3000" dirty="0" smtClean="0"/>
            </a:br>
            <a:r>
              <a:rPr lang="en-GB" sz="3000" dirty="0" smtClean="0"/>
              <a:t>keeping them safe too?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110406"/>
            <a:ext cx="2822545" cy="176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093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2.6 </a:t>
            </a:r>
            <a:r>
              <a:rPr lang="en-AU" sz="2800" dirty="0"/>
              <a:t>Provide assistance to maintain a safe and healthy environment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Workplace safety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>
                <a:ea typeface="Calibri"/>
                <a:cs typeface="Times New Roman"/>
              </a:rPr>
              <a:t>Responsibility of everyone </a:t>
            </a:r>
          </a:p>
          <a:p>
            <a:r>
              <a:rPr lang="en-AU" dirty="0" smtClean="0">
                <a:ea typeface="Calibri"/>
                <a:cs typeface="Times New Roman"/>
              </a:rPr>
              <a:t>Designed to benefit everyone </a:t>
            </a:r>
          </a:p>
          <a:p>
            <a:r>
              <a:rPr lang="en-AU" dirty="0" smtClean="0">
                <a:ea typeface="Calibri"/>
                <a:cs typeface="Times New Roman"/>
              </a:rPr>
              <a:t>You can contribute by being generally considerate and applying common sense</a:t>
            </a:r>
          </a:p>
          <a:p>
            <a:r>
              <a:rPr lang="en-AU" dirty="0" smtClean="0">
                <a:ea typeface="Calibri"/>
                <a:cs typeface="Times New Roman"/>
              </a:rPr>
              <a:t>Some hazards can seem quite insignificant and trivial, but they can have serious consequences</a:t>
            </a:r>
          </a:p>
          <a:p>
            <a:r>
              <a:rPr lang="en-AU" dirty="0" smtClean="0">
                <a:cs typeface="Times New Roman"/>
              </a:rPr>
              <a:t>Many hazards can be tackled simply </a:t>
            </a:r>
            <a:br>
              <a:rPr lang="en-AU" dirty="0" smtClean="0">
                <a:cs typeface="Times New Roman"/>
              </a:rPr>
            </a:br>
            <a:r>
              <a:rPr lang="en-AU" dirty="0" smtClean="0">
                <a:cs typeface="Times New Roman"/>
              </a:rPr>
              <a:t>and quickly. 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581128"/>
            <a:ext cx="185737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628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Contribute to safety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>
                <a:ea typeface="Calibri"/>
                <a:cs typeface="Times New Roman"/>
              </a:rPr>
              <a:t>A problem arises when a staff member is too lazy or inconsiderate to address issues and chooses to ignore them or leave them for the next person</a:t>
            </a:r>
          </a:p>
          <a:p>
            <a:r>
              <a:rPr lang="en-AU" dirty="0" smtClean="0">
                <a:ea typeface="Calibri"/>
                <a:cs typeface="Times New Roman"/>
              </a:rPr>
              <a:t>This type of behaviour is bad practise and can have serious consequences</a:t>
            </a:r>
          </a:p>
          <a:p>
            <a:r>
              <a:rPr lang="en-AU" dirty="0" smtClean="0">
                <a:ea typeface="Calibri"/>
                <a:cs typeface="Times New Roman"/>
              </a:rPr>
              <a:t>The workplace should aim to establish a team culture where everyone pulls </a:t>
            </a:r>
            <a:br>
              <a:rPr lang="en-AU" dirty="0" smtClean="0">
                <a:ea typeface="Calibri"/>
                <a:cs typeface="Times New Roman"/>
              </a:rPr>
            </a:br>
            <a:r>
              <a:rPr lang="en-AU" dirty="0" smtClean="0">
                <a:ea typeface="Calibri"/>
                <a:cs typeface="Times New Roman"/>
              </a:rPr>
              <a:t>their weight and looks </a:t>
            </a:r>
            <a:br>
              <a:rPr lang="en-AU" dirty="0" smtClean="0">
                <a:ea typeface="Calibri"/>
                <a:cs typeface="Times New Roman"/>
              </a:rPr>
            </a:br>
            <a:r>
              <a:rPr lang="en-AU" dirty="0" smtClean="0">
                <a:ea typeface="Calibri"/>
                <a:cs typeface="Times New Roman"/>
              </a:rPr>
              <a:t>out for one another. </a:t>
            </a:r>
            <a:endParaRPr lang="en-GB" dirty="0" smtClean="0">
              <a:ea typeface="Calibri"/>
              <a:cs typeface="Times New Roman"/>
            </a:endParaRPr>
          </a:p>
          <a:p>
            <a:endParaRPr lang="en-GB" dirty="0"/>
          </a:p>
        </p:txBody>
      </p:sp>
      <p:pic>
        <p:nvPicPr>
          <p:cNvPr id="4" name="Picture 3" descr="custom_wall_of_crime_scene_tape_1326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4008" y="4437112"/>
            <a:ext cx="4063471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1244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2F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2.7 </a:t>
            </a:r>
            <a:r>
              <a:rPr lang="en-AU" sz="2800" dirty="0"/>
              <a:t>Provide assistance to maintain a clean and comfortable environment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clean environment?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 smtClean="0"/>
              <a:t>A clean environment is critical</a:t>
            </a:r>
          </a:p>
          <a:p>
            <a:r>
              <a:rPr lang="en-GB" sz="3000" dirty="0" smtClean="0"/>
              <a:t>Reduces risk to health and improves client safety</a:t>
            </a:r>
          </a:p>
          <a:p>
            <a:r>
              <a:rPr lang="en-GB" sz="3000" dirty="0"/>
              <a:t>A clean environment should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000" dirty="0"/>
              <a:t>Physical cleanliness of surfaces and tools used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000" dirty="0"/>
              <a:t>Low risks to health from microorganisms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000" dirty="0"/>
              <a:t>Access to safe, clean water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000" dirty="0"/>
              <a:t>Access to basic sanitation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000" dirty="0"/>
              <a:t>Low risks of cross-contamination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000" dirty="0"/>
              <a:t>Low risks of infection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000" dirty="0"/>
              <a:t>Safe disposal of waste </a:t>
            </a:r>
            <a:r>
              <a:rPr lang="en-GB" sz="3000" dirty="0" smtClean="0"/>
              <a:t>(e.g. needles</a:t>
            </a:r>
            <a:r>
              <a:rPr lang="en-GB" sz="3000" dirty="0"/>
              <a:t>). 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061" y="4437112"/>
            <a:ext cx="2545072" cy="2004244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Maintaining a clean environment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203" y="4517094"/>
            <a:ext cx="2747797" cy="206084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 smtClean="0"/>
              <a:t>How can you maintain a clean environment?</a:t>
            </a:r>
          </a:p>
          <a:p>
            <a:pPr lvl="0"/>
            <a:r>
              <a:rPr lang="en-AU" sz="3000" dirty="0"/>
              <a:t>Practicing good hand hygiene </a:t>
            </a:r>
            <a:endParaRPr lang="en-GB" sz="3000" dirty="0"/>
          </a:p>
          <a:p>
            <a:pPr lvl="0"/>
            <a:r>
              <a:rPr lang="en-AU" sz="3000" dirty="0"/>
              <a:t>Maintaining good personal hygiene </a:t>
            </a:r>
            <a:endParaRPr lang="en-AU" sz="3000" dirty="0" smtClean="0"/>
          </a:p>
          <a:p>
            <a:pPr lvl="0"/>
            <a:r>
              <a:rPr lang="en-AU" sz="3000" dirty="0" smtClean="0"/>
              <a:t>Keeping </a:t>
            </a:r>
            <a:r>
              <a:rPr lang="en-AU" sz="3000" dirty="0"/>
              <a:t>up-to-date with the relevant training</a:t>
            </a:r>
            <a:endParaRPr lang="en-GB" sz="3000" dirty="0"/>
          </a:p>
          <a:p>
            <a:pPr lvl="0"/>
            <a:r>
              <a:rPr lang="en-AU" sz="3000" dirty="0"/>
              <a:t>Cleaning spills of bodily fluids </a:t>
            </a:r>
            <a:r>
              <a:rPr lang="en-AU" sz="3000" dirty="0" smtClean="0"/>
              <a:t>correctly</a:t>
            </a:r>
            <a:endParaRPr lang="en-GB" sz="3000" dirty="0"/>
          </a:p>
          <a:p>
            <a:pPr lvl="0"/>
            <a:r>
              <a:rPr lang="en-AU" sz="3000" dirty="0"/>
              <a:t>Making yourself familiar with the relevant guidelines, policies and procedures</a:t>
            </a:r>
            <a:endParaRPr lang="en-GB" sz="3000" dirty="0"/>
          </a:p>
          <a:p>
            <a:pPr lvl="0"/>
            <a:r>
              <a:rPr lang="en-AU" sz="3000" dirty="0"/>
              <a:t>Wearing the </a:t>
            </a:r>
            <a:r>
              <a:rPr lang="en-AU" sz="3000" dirty="0" smtClean="0"/>
              <a:t>correct PPE</a:t>
            </a:r>
            <a:endParaRPr lang="en-GB" sz="3000" dirty="0"/>
          </a:p>
          <a:p>
            <a:pPr lvl="0"/>
            <a:r>
              <a:rPr lang="en-AU" sz="3000" dirty="0"/>
              <a:t>Following the rules in regards to hygiene </a:t>
            </a:r>
            <a:endParaRPr lang="en-AU" sz="3000" dirty="0" smtClean="0"/>
          </a:p>
          <a:p>
            <a:pPr lvl="0"/>
            <a:r>
              <a:rPr lang="en-AU" sz="3000" dirty="0" smtClean="0"/>
              <a:t>Cleaning </a:t>
            </a:r>
            <a:r>
              <a:rPr lang="en-AU" sz="3000" dirty="0"/>
              <a:t>equipment and tools according </a:t>
            </a:r>
            <a:r>
              <a:rPr lang="en-AU" sz="3000" dirty="0" smtClean="0"/>
              <a:t/>
            </a:r>
            <a:br>
              <a:rPr lang="en-AU" sz="3000" dirty="0" smtClean="0"/>
            </a:br>
            <a:r>
              <a:rPr lang="en-AU" sz="3000" dirty="0" smtClean="0"/>
              <a:t>to </a:t>
            </a:r>
            <a:r>
              <a:rPr lang="en-AU" sz="3000" dirty="0"/>
              <a:t>instructions and guidelines. </a:t>
            </a:r>
            <a:endParaRPr lang="en-GB" sz="3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190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What is a comfortable environment?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A comfortable environment should:</a:t>
            </a:r>
          </a:p>
          <a:p>
            <a:pPr lvl="0"/>
            <a:r>
              <a:rPr lang="en-AU" dirty="0" smtClean="0"/>
              <a:t>Provide clients with physical comfort, ease and relaxation</a:t>
            </a:r>
          </a:p>
          <a:p>
            <a:pPr lvl="0"/>
            <a:r>
              <a:rPr lang="en-AU" dirty="0" smtClean="0"/>
              <a:t>Be </a:t>
            </a:r>
            <a:r>
              <a:rPr lang="en-AU" dirty="0"/>
              <a:t>free from stress or anxiety</a:t>
            </a:r>
            <a:endParaRPr lang="en-GB" dirty="0"/>
          </a:p>
          <a:p>
            <a:pPr lvl="0"/>
            <a:r>
              <a:rPr lang="en-AU" dirty="0"/>
              <a:t>Be homely</a:t>
            </a:r>
            <a:endParaRPr lang="en-GB" dirty="0"/>
          </a:p>
          <a:p>
            <a:pPr lvl="0"/>
            <a:r>
              <a:rPr lang="en-AU" dirty="0"/>
              <a:t>Create a welcoming atmosphere</a:t>
            </a:r>
            <a:endParaRPr lang="en-GB" dirty="0"/>
          </a:p>
          <a:p>
            <a:pPr lvl="0"/>
            <a:r>
              <a:rPr lang="en-AU" dirty="0"/>
              <a:t>Be clean and safe</a:t>
            </a:r>
            <a:endParaRPr lang="en-GB" dirty="0"/>
          </a:p>
          <a:p>
            <a:pPr lvl="0"/>
            <a:r>
              <a:rPr lang="en-AU" dirty="0"/>
              <a:t>Allow clients to feel secure</a:t>
            </a:r>
            <a:endParaRPr lang="en-GB" dirty="0"/>
          </a:p>
          <a:p>
            <a:pPr lvl="0"/>
            <a:r>
              <a:rPr lang="en-AU" dirty="0"/>
              <a:t>Be pleasant and enjoyable.</a:t>
            </a:r>
            <a:endParaRPr lang="en-GB" dirty="0"/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140968"/>
            <a:ext cx="2625756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0098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Maintaining a comfortable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1912"/>
          </a:xfrm>
        </p:spPr>
        <p:txBody>
          <a:bodyPr>
            <a:normAutofit/>
          </a:bodyPr>
          <a:lstStyle/>
          <a:p>
            <a:r>
              <a:rPr lang="en-GB" dirty="0" smtClean="0"/>
              <a:t>Clients will consider ‘comfort’ differently</a:t>
            </a:r>
          </a:p>
          <a:p>
            <a:r>
              <a:rPr lang="en-GB" dirty="0" smtClean="0"/>
              <a:t>Need to understand their definition of ‘comfort’</a:t>
            </a:r>
          </a:p>
          <a:p>
            <a:r>
              <a:rPr lang="en-GB" dirty="0" smtClean="0"/>
              <a:t>For example: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One client may feel comfortable in a smaller, cosy living environment; another may feel comfortable in a larger, open living environment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One </a:t>
            </a:r>
            <a:r>
              <a:rPr lang="en-AU" dirty="0"/>
              <a:t>client may feel comfortable in a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brightly-lit </a:t>
            </a:r>
            <a:r>
              <a:rPr lang="en-AU" dirty="0"/>
              <a:t>environment; another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may </a:t>
            </a:r>
            <a:r>
              <a:rPr lang="en-AU" dirty="0"/>
              <a:t>feel comfortable in a dimly-lit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environment</a:t>
            </a:r>
            <a:r>
              <a:rPr lang="en-AU" dirty="0"/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437112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4350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2G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2.8 </a:t>
            </a:r>
            <a:r>
              <a:rPr lang="en-AU" sz="2800" dirty="0"/>
              <a:t>Respect individual differences to ensure maximum dignity and privacy when providing support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Dignity and privacy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Dignity is the result of being treated with respect</a:t>
            </a:r>
          </a:p>
          <a:p>
            <a:r>
              <a:rPr lang="en-GB" dirty="0" smtClean="0"/>
              <a:t>It involves respecting clients’ choices and decisions and not making assumptions</a:t>
            </a:r>
          </a:p>
          <a:p>
            <a:r>
              <a:rPr lang="en-GB" dirty="0" smtClean="0"/>
              <a:t>Privacy is related to ‘peace and quiet’</a:t>
            </a:r>
          </a:p>
          <a:p>
            <a:r>
              <a:rPr lang="en-GB" dirty="0" smtClean="0"/>
              <a:t>It involves giving clients space when they need it (by not disturbing or interrupting them)</a:t>
            </a:r>
          </a:p>
          <a:p>
            <a:r>
              <a:rPr lang="en-GB" dirty="0" smtClean="0"/>
              <a:t>Can be maintained by the little things in life</a:t>
            </a:r>
          </a:p>
          <a:p>
            <a:r>
              <a:rPr lang="en-GB" dirty="0" smtClean="0"/>
              <a:t>Support should be personalised and individual differences should be respected.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581128"/>
            <a:ext cx="1076985" cy="1772816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Maintaining dignity and privacy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AU" b="1" dirty="0" smtClean="0"/>
              <a:t>Ways of maintaining </a:t>
            </a:r>
            <a:r>
              <a:rPr lang="en-AU" b="1" dirty="0"/>
              <a:t>client’s dignity and </a:t>
            </a:r>
            <a:r>
              <a:rPr lang="en-AU" b="1" dirty="0" smtClean="0"/>
              <a:t>privacy:</a:t>
            </a:r>
            <a:endParaRPr lang="en-GB" b="1" dirty="0"/>
          </a:p>
          <a:p>
            <a:pPr lvl="0"/>
            <a:r>
              <a:rPr lang="en-AU" dirty="0" smtClean="0"/>
              <a:t>Implementing/adhering to </a:t>
            </a:r>
            <a:r>
              <a:rPr lang="en-AU" dirty="0"/>
              <a:t>confidentiality policy</a:t>
            </a:r>
            <a:endParaRPr lang="en-GB" dirty="0"/>
          </a:p>
          <a:p>
            <a:pPr lvl="0"/>
            <a:r>
              <a:rPr lang="en-AU" dirty="0"/>
              <a:t>Not discussing </a:t>
            </a:r>
            <a:r>
              <a:rPr lang="en-AU" dirty="0" smtClean="0"/>
              <a:t>personal/sensitive information</a:t>
            </a:r>
            <a:endParaRPr lang="en-GB" dirty="0"/>
          </a:p>
          <a:p>
            <a:pPr lvl="0"/>
            <a:r>
              <a:rPr lang="en-AU" dirty="0" smtClean="0"/>
              <a:t>Knocking </a:t>
            </a:r>
            <a:r>
              <a:rPr lang="en-AU" dirty="0"/>
              <a:t>before you enter their personal space</a:t>
            </a:r>
            <a:endParaRPr lang="en-GB" dirty="0"/>
          </a:p>
          <a:p>
            <a:pPr lvl="0"/>
            <a:r>
              <a:rPr lang="en-AU" dirty="0"/>
              <a:t>Asking </a:t>
            </a:r>
            <a:r>
              <a:rPr lang="en-AU" dirty="0" smtClean="0"/>
              <a:t>if it’s </a:t>
            </a:r>
            <a:r>
              <a:rPr lang="en-AU" dirty="0"/>
              <a:t>okay to touch them before doing so</a:t>
            </a:r>
            <a:endParaRPr lang="en-GB" dirty="0"/>
          </a:p>
          <a:p>
            <a:pPr lvl="0"/>
            <a:r>
              <a:rPr lang="en-AU" dirty="0" smtClean="0"/>
              <a:t>Allowing </a:t>
            </a:r>
            <a:r>
              <a:rPr lang="en-AU" dirty="0"/>
              <a:t>them to go to the toilet and close the door</a:t>
            </a:r>
            <a:endParaRPr lang="en-GB" dirty="0"/>
          </a:p>
          <a:p>
            <a:pPr lvl="0"/>
            <a:r>
              <a:rPr lang="en-AU" dirty="0"/>
              <a:t>Washing them without poking fun at their body</a:t>
            </a:r>
            <a:endParaRPr lang="en-GB" dirty="0"/>
          </a:p>
          <a:p>
            <a:pPr lvl="0"/>
            <a:r>
              <a:rPr lang="en-AU" dirty="0" smtClean="0"/>
              <a:t>Giving personal </a:t>
            </a:r>
            <a:r>
              <a:rPr lang="en-AU" dirty="0"/>
              <a:t>space when they have visitors</a:t>
            </a:r>
            <a:endParaRPr lang="en-GB" dirty="0"/>
          </a:p>
          <a:p>
            <a:pPr lvl="0"/>
            <a:r>
              <a:rPr lang="en-AU" dirty="0" smtClean="0"/>
              <a:t>Ensuring </a:t>
            </a:r>
            <a:r>
              <a:rPr lang="en-AU" dirty="0"/>
              <a:t>your clients never feel embarrassed.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317" y="4725144"/>
            <a:ext cx="14287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94592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2H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support services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2.9 </a:t>
            </a:r>
            <a:r>
              <a:rPr lang="en-AU" sz="2800" dirty="0"/>
              <a:t>Seek assistance when it is not possible to provide appropriate support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6845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Seeking assistance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Not always possible to provide appropriate support</a:t>
            </a:r>
          </a:p>
          <a:p>
            <a:r>
              <a:rPr lang="en-GB" dirty="0" smtClean="0"/>
              <a:t>You may not be qualified or have the correct experience/skills</a:t>
            </a:r>
          </a:p>
          <a:p>
            <a:r>
              <a:rPr lang="en-GB" dirty="0" smtClean="0"/>
              <a:t>You may not be able to do it alone </a:t>
            </a:r>
          </a:p>
          <a:p>
            <a:r>
              <a:rPr lang="en-GB" dirty="0" smtClean="0"/>
              <a:t>Don’t be afraid to ask for help – ensure client receives the support that they need</a:t>
            </a:r>
          </a:p>
          <a:p>
            <a:r>
              <a:rPr lang="en-GB" dirty="0" smtClean="0"/>
              <a:t>When have you had to seek assistance </a:t>
            </a:r>
            <a:br>
              <a:rPr lang="en-GB" dirty="0" smtClean="0"/>
            </a:br>
            <a:r>
              <a:rPr lang="en-GB" dirty="0" smtClean="0"/>
              <a:t>because you were not able to provide </a:t>
            </a:r>
            <a:br>
              <a:rPr lang="en-GB" dirty="0" smtClean="0"/>
            </a:br>
            <a:r>
              <a:rPr lang="en-GB" dirty="0" smtClean="0"/>
              <a:t>the appropriate support?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221088"/>
            <a:ext cx="1588092" cy="2287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825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2I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0405648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support activities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02544" y="1819066"/>
            <a:ext cx="374441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Monitor own work to ensure the required standard of support is </a:t>
            </a:r>
            <a:r>
              <a:rPr lang="en-AU" sz="2800" dirty="0" smtClean="0"/>
              <a:t>maintained</a:t>
            </a:r>
          </a:p>
          <a:p>
            <a:endParaRPr lang="en-AU" sz="2800" dirty="0">
              <a:latin typeface="+mj-lt"/>
            </a:endParaRPr>
          </a:p>
          <a:p>
            <a:r>
              <a:rPr lang="en-AU" sz="2800" b="1" dirty="0"/>
              <a:t>3.2 </a:t>
            </a:r>
            <a:r>
              <a:rPr lang="en-AU" sz="2800" dirty="0"/>
              <a:t>Involve the person in discussions about how support services are meeting their needs and any requirement for change</a:t>
            </a:r>
            <a:endParaRPr lang="en-AU" sz="2800" dirty="0"/>
          </a:p>
          <a:p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Monitoring own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Reflect on the way that you work</a:t>
            </a:r>
          </a:p>
          <a:p>
            <a:r>
              <a:rPr lang="en-GB" dirty="0" smtClean="0"/>
              <a:t>Evaluate it honestly</a:t>
            </a:r>
          </a:p>
          <a:p>
            <a:r>
              <a:rPr lang="en-GB" dirty="0" smtClean="0"/>
              <a:t>Identify strengths and weaknesses</a:t>
            </a:r>
          </a:p>
          <a:p>
            <a:r>
              <a:rPr lang="en-GB" dirty="0" smtClean="0"/>
              <a:t>Use these to improve the way that you work</a:t>
            </a:r>
          </a:p>
          <a:p>
            <a:r>
              <a:rPr lang="en-GB" dirty="0" smtClean="0"/>
              <a:t>Are you fulfilling your job description?</a:t>
            </a:r>
          </a:p>
          <a:p>
            <a:r>
              <a:rPr lang="en-GB" dirty="0" smtClean="0"/>
              <a:t>Can monitor your own work by self-monitoring, a supervisor assessment or client feedback</a:t>
            </a:r>
          </a:p>
          <a:p>
            <a:r>
              <a:rPr lang="en-GB" dirty="0" smtClean="0"/>
              <a:t>Are you providing a high standard of </a:t>
            </a:r>
            <a:br>
              <a:rPr lang="en-GB" dirty="0" smtClean="0"/>
            </a:br>
            <a:r>
              <a:rPr lang="en-GB" dirty="0" smtClean="0"/>
              <a:t>support?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797152"/>
            <a:ext cx="1773803" cy="1670804"/>
          </a:xfrm>
          <a:prstGeom prst="rect">
            <a:avLst/>
          </a:prstGeom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Feedback from client, their family or their carer is useful in identifying the effectiveness of your work</a:t>
            </a:r>
          </a:p>
          <a:p>
            <a:r>
              <a:rPr lang="en-GB" dirty="0" smtClean="0"/>
              <a:t>Identifies gaps in knowledge or skills</a:t>
            </a:r>
          </a:p>
          <a:p>
            <a:r>
              <a:rPr lang="en-GB" dirty="0" smtClean="0"/>
              <a:t>Involve them in discussions</a:t>
            </a:r>
          </a:p>
          <a:p>
            <a:r>
              <a:rPr lang="en-GB" dirty="0" smtClean="0"/>
              <a:t>Ask them how your support services are meeting their needs</a:t>
            </a:r>
          </a:p>
          <a:p>
            <a:r>
              <a:rPr lang="en-GB" dirty="0" smtClean="0"/>
              <a:t>Find out if they see any requirement </a:t>
            </a:r>
            <a:br>
              <a:rPr lang="en-GB" dirty="0" smtClean="0"/>
            </a:br>
            <a:r>
              <a:rPr lang="en-GB" dirty="0" smtClean="0"/>
              <a:t>for change.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365104"/>
            <a:ext cx="2093560" cy="170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53965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support activities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Identify aspects of the individualised plan that might need review and discuss with supervisor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Reviewing the individualised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Some aspects of a client’s plan are subject to evaluation and change</a:t>
            </a:r>
          </a:p>
          <a:p>
            <a:r>
              <a:rPr lang="en-GB" dirty="0" smtClean="0"/>
              <a:t>You need to identify these aspects</a:t>
            </a:r>
          </a:p>
          <a:p>
            <a:r>
              <a:rPr lang="en-GB" dirty="0" smtClean="0"/>
              <a:t>They can be related to a client’s: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Fitness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Medical needs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Social needs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Diet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General care.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573016"/>
            <a:ext cx="2852936" cy="2852936"/>
          </a:xfrm>
          <a:prstGeom prst="rect">
            <a:avLst/>
          </a:prstGeo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Discussing with supervisor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If a need for change is identified, you may need to discuss it with your supervisor</a:t>
            </a:r>
          </a:p>
          <a:p>
            <a:r>
              <a:rPr lang="en-GB" dirty="0" smtClean="0"/>
              <a:t>This can be done: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Verbally (face-to-face or over the telephone)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Through written methods (reports, notes in plan or case notes).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221088"/>
            <a:ext cx="2771800" cy="207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3889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support activities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3.4 </a:t>
            </a:r>
            <a:r>
              <a:rPr lang="en-AU" sz="2800" dirty="0"/>
              <a:t>Participate in discussion with the person and supervisor in a manner that supports the person’s self determination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Discussing with client and supervisor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Essential to discuss with client as well as supervisor</a:t>
            </a:r>
          </a:p>
          <a:p>
            <a:r>
              <a:rPr lang="en-GB" dirty="0" smtClean="0"/>
              <a:t>Clients know their needs and preferences better than anyone and can help suggest changes and solutions</a:t>
            </a:r>
          </a:p>
          <a:p>
            <a:r>
              <a:rPr lang="en-GB" dirty="0" smtClean="0"/>
              <a:t>Supervisors can apply relevant company policies and procedures</a:t>
            </a:r>
          </a:p>
          <a:p>
            <a:r>
              <a:rPr lang="en-GB" dirty="0" smtClean="0"/>
              <a:t>Any changes need to be cleared by client and supervisor, so it’s always worth getting them involved</a:t>
            </a:r>
          </a:p>
          <a:p>
            <a:r>
              <a:rPr lang="en-GB" dirty="0" smtClean="0"/>
              <a:t>Can help you identify more areas that </a:t>
            </a:r>
            <a:br>
              <a:rPr lang="en-GB" dirty="0" smtClean="0"/>
            </a:br>
            <a:r>
              <a:rPr lang="en-GB" dirty="0" smtClean="0"/>
              <a:t>need attention.</a:t>
            </a:r>
            <a:endParaRPr lang="en-GB" dirty="0"/>
          </a:p>
        </p:txBody>
      </p:sp>
      <p:pic>
        <p:nvPicPr>
          <p:cNvPr id="4" name="Picture 3" descr="discussion_mediator_1152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04248" y="4941168"/>
            <a:ext cx="1825863" cy="1712262"/>
          </a:xfrm>
          <a:prstGeom prst="rect">
            <a:avLst/>
          </a:prstGeom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Supporting client’s self-determination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n-GB" dirty="0" smtClean="0"/>
              <a:t>Discussion should support client self-determination</a:t>
            </a:r>
          </a:p>
          <a:p>
            <a:r>
              <a:rPr lang="en-GB" dirty="0" smtClean="0"/>
              <a:t>Self-determination is when a person is free to make their own decision regarding aspects of their life</a:t>
            </a:r>
          </a:p>
          <a:p>
            <a:r>
              <a:rPr lang="en-GB" dirty="0" smtClean="0"/>
              <a:t>To a client, this could mean being able to choose: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How they would like to receive care and support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What they would like to eat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What they would like to wear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What they would like to do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Where they want care/support to lead.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292" y="4077072"/>
            <a:ext cx="1462472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60864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Complete reporting and documentation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Maintain confidentiality and privacy of the person in all dealings within organisation policy and protocols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Confidentiality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Important aspect of care</a:t>
            </a:r>
          </a:p>
          <a:p>
            <a:r>
              <a:rPr lang="en-GB" dirty="0" smtClean="0"/>
              <a:t>Confidentiality must be applied to a client’s personal information (e.g. financial and medical details)</a:t>
            </a:r>
          </a:p>
          <a:p>
            <a:r>
              <a:rPr lang="en-GB" dirty="0" smtClean="0"/>
              <a:t>This is required by law</a:t>
            </a:r>
          </a:p>
          <a:p>
            <a:r>
              <a:rPr lang="en-GB" dirty="0" smtClean="0"/>
              <a:t>You will face serious consequences if you breach confidentiality laws or requirements</a:t>
            </a:r>
          </a:p>
          <a:p>
            <a:r>
              <a:rPr lang="en-GB" dirty="0" smtClean="0"/>
              <a:t>Maintain confidentiality by protecting </a:t>
            </a:r>
            <a:br>
              <a:rPr lang="en-GB" dirty="0" smtClean="0"/>
            </a:br>
            <a:r>
              <a:rPr lang="en-GB" dirty="0" smtClean="0"/>
              <a:t>sensitive information and </a:t>
            </a:r>
            <a:br>
              <a:rPr lang="en-GB" dirty="0" smtClean="0"/>
            </a:br>
            <a:r>
              <a:rPr lang="en-GB" dirty="0" smtClean="0"/>
              <a:t>storing/disposing of it properly.</a:t>
            </a:r>
          </a:p>
          <a:p>
            <a:endParaRPr lang="en-GB" dirty="0"/>
          </a:p>
        </p:txBody>
      </p:sp>
      <p:pic>
        <p:nvPicPr>
          <p:cNvPr id="4" name="Picture 3" descr="custom_text_envelope_1410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44208" y="4725144"/>
            <a:ext cx="2176011" cy="1717417"/>
          </a:xfrm>
          <a:prstGeom prst="rect">
            <a:avLst/>
          </a:prstGeom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Privacy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Also an important of care</a:t>
            </a:r>
          </a:p>
          <a:p>
            <a:r>
              <a:rPr lang="en-GB" dirty="0" smtClean="0"/>
              <a:t>Examples of ways to promote and maintain privacy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Ask permission before touching their possessions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Ask permission before entering personal space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Do not open mail addressed to clients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Training all staff properly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Allow clients privacy for conversations or calls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Provide single-sex bathrooms and toilets.</a:t>
            </a:r>
          </a:p>
          <a:p>
            <a:endParaRPr lang="en-GB" dirty="0"/>
          </a:p>
        </p:txBody>
      </p:sp>
      <p:pic>
        <p:nvPicPr>
          <p:cNvPr id="4" name="Picture 3" descr="camera_surveillance_closeup_400_clr_4256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36296" y="4005064"/>
            <a:ext cx="1592957" cy="152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06694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Complete reporting and documentation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4.2 </a:t>
            </a:r>
            <a:r>
              <a:rPr lang="en-AU" sz="2800" dirty="0"/>
              <a:t>Comply with the organisation’s informal and formal reporting requirements, including reporting observations to supervisor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Things that may need reporting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Accidents and injuries</a:t>
            </a:r>
            <a:endParaRPr lang="en-GB" dirty="0"/>
          </a:p>
          <a:p>
            <a:pPr lvl="0"/>
            <a:r>
              <a:rPr lang="en-AU" dirty="0"/>
              <a:t>Clients’ progress</a:t>
            </a:r>
            <a:endParaRPr lang="en-GB" dirty="0"/>
          </a:p>
          <a:p>
            <a:pPr lvl="0"/>
            <a:r>
              <a:rPr lang="en-AU" dirty="0"/>
              <a:t>Medical care and medication</a:t>
            </a:r>
            <a:endParaRPr lang="en-GB" dirty="0"/>
          </a:p>
          <a:p>
            <a:pPr lvl="0"/>
            <a:r>
              <a:rPr lang="en-AU" dirty="0"/>
              <a:t>Mandatory notification</a:t>
            </a:r>
            <a:endParaRPr lang="en-GB" dirty="0"/>
          </a:p>
          <a:p>
            <a:pPr lvl="0"/>
            <a:r>
              <a:rPr lang="en-AU" dirty="0"/>
              <a:t>Observations.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221088"/>
            <a:ext cx="2915816" cy="2186862"/>
          </a:xfrm>
          <a:prstGeom prst="rect">
            <a:avLst/>
          </a:prstGeom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/>
          <a:lstStyle/>
          <a:p>
            <a:r>
              <a:rPr lang="en-GB" dirty="0" smtClean="0"/>
              <a:t>Important to report (formally or informally) according to organisational procedures</a:t>
            </a:r>
          </a:p>
          <a:p>
            <a:r>
              <a:rPr lang="en-GB" dirty="0" smtClean="0"/>
              <a:t>This ensures that: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Reports are received correctly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Reports are sent to the right person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All required reports are gathered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Reports are in the appropriate format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and </a:t>
            </a:r>
            <a:r>
              <a:rPr lang="en-AU" dirty="0"/>
              <a:t>include all required information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Reports are handled correctly.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endParaRPr lang="en-GB" dirty="0"/>
          </a:p>
        </p:txBody>
      </p:sp>
      <p:pic>
        <p:nvPicPr>
          <p:cNvPr id="4" name="Picture 3" descr="flipboard_discussion_pc_400_clr_434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48264" y="4509120"/>
            <a:ext cx="1843286" cy="199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61406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Complete reporting and documentation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Identify and respond to situations of potential or actual risk within scope of own role and report to supervisor as required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Examples of potential or actual risks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295827"/>
            <a:ext cx="1333500" cy="224726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sz="3000" b="1" dirty="0"/>
              <a:t>Situations of risk or potential risk may include:</a:t>
            </a:r>
            <a:endParaRPr lang="en-GB" sz="3000" b="1" dirty="0"/>
          </a:p>
          <a:p>
            <a:pPr lvl="0"/>
            <a:r>
              <a:rPr lang="en-AU" sz="3000" dirty="0"/>
              <a:t>Environmental </a:t>
            </a:r>
            <a:r>
              <a:rPr lang="en-AU" sz="3000" dirty="0" smtClean="0"/>
              <a:t>hazards</a:t>
            </a:r>
            <a:endParaRPr lang="en-GB" sz="3000" dirty="0"/>
          </a:p>
          <a:p>
            <a:pPr lvl="0"/>
            <a:r>
              <a:rPr lang="en-AU" sz="3000" dirty="0" smtClean="0"/>
              <a:t>Evidence </a:t>
            </a:r>
            <a:r>
              <a:rPr lang="en-AU" sz="3000" dirty="0"/>
              <a:t>of abuse</a:t>
            </a:r>
            <a:endParaRPr lang="en-GB" sz="3000" dirty="0"/>
          </a:p>
          <a:p>
            <a:pPr lvl="0"/>
            <a:r>
              <a:rPr lang="en-AU" sz="3000" dirty="0"/>
              <a:t>Evidence of self-harm</a:t>
            </a:r>
            <a:endParaRPr lang="en-GB" sz="3000" dirty="0"/>
          </a:p>
          <a:p>
            <a:pPr lvl="0"/>
            <a:r>
              <a:rPr lang="en-AU" sz="3000" dirty="0"/>
              <a:t>Evidence of self-neglect</a:t>
            </a:r>
            <a:endParaRPr lang="en-GB" sz="3000" dirty="0"/>
          </a:p>
          <a:p>
            <a:pPr lvl="0"/>
            <a:r>
              <a:rPr lang="en-AU" sz="3000" dirty="0"/>
              <a:t>Impaired cognitive functioning</a:t>
            </a:r>
            <a:endParaRPr lang="en-GB" sz="3000" dirty="0"/>
          </a:p>
          <a:p>
            <a:pPr lvl="0"/>
            <a:r>
              <a:rPr lang="en-AU" sz="3000" dirty="0"/>
              <a:t>Impaired judgement and problem solving abilities</a:t>
            </a:r>
            <a:endParaRPr lang="en-GB" sz="3000" dirty="0"/>
          </a:p>
          <a:p>
            <a:pPr lvl="0"/>
            <a:r>
              <a:rPr lang="en-AU" sz="3000" dirty="0"/>
              <a:t>Social rights infringements </a:t>
            </a:r>
            <a:endParaRPr lang="en-GB" sz="3000" dirty="0"/>
          </a:p>
          <a:p>
            <a:pPr lvl="0"/>
            <a:r>
              <a:rPr lang="en-AU" sz="3000" dirty="0"/>
              <a:t>Sudden or unexpected change in health </a:t>
            </a:r>
            <a:r>
              <a:rPr lang="en-AU" sz="3000" dirty="0" smtClean="0"/>
              <a:t>status</a:t>
            </a:r>
          </a:p>
          <a:p>
            <a:pPr lvl="0"/>
            <a:r>
              <a:rPr lang="en-AU" sz="3000" dirty="0" smtClean="0"/>
              <a:t>Uncharacteristic </a:t>
            </a:r>
            <a:r>
              <a:rPr lang="en-AU" sz="3000" dirty="0"/>
              <a:t>or behaviours of concern.</a:t>
            </a:r>
            <a:endParaRPr lang="en-GB" sz="3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33779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 risks to supervisor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You should identify and respond to risks</a:t>
            </a:r>
          </a:p>
          <a:p>
            <a:r>
              <a:rPr lang="en-GB" dirty="0" smtClean="0"/>
              <a:t>If required, you may need to report risk to supervisor</a:t>
            </a:r>
          </a:p>
          <a:p>
            <a:r>
              <a:rPr lang="en-GB" dirty="0" smtClean="0"/>
              <a:t>Particular reporting method may depend on your supervisor, for example: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Notes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Memos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Face-to-face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Phone calls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Email.</a:t>
            </a:r>
          </a:p>
        </p:txBody>
      </p:sp>
      <p:pic>
        <p:nvPicPr>
          <p:cNvPr id="4" name="Picture 3" descr="woman_with_megaphone_400_clr_787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72200" y="3861048"/>
            <a:ext cx="2348855" cy="234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34216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Complete reporting and documentation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Identify and report signs of additional or unmet needs of the person and refer in accordance with organisation and confidentiality requirements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Additional and unmet needs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Unmet needs are the needs specified in a plan that are not being met by the support</a:t>
            </a:r>
          </a:p>
          <a:p>
            <a:r>
              <a:rPr lang="en-GB" dirty="0" smtClean="0"/>
              <a:t>Additional needs are new needs that didn’t originally apply but have recently surfaced</a:t>
            </a:r>
          </a:p>
          <a:p>
            <a:r>
              <a:rPr lang="en-GB" dirty="0" smtClean="0"/>
              <a:t>It is important to identify these needs</a:t>
            </a:r>
          </a:p>
          <a:p>
            <a:r>
              <a:rPr lang="en-GB" dirty="0" smtClean="0"/>
              <a:t>They will then need to be reported, referred and dealt with appropriately</a:t>
            </a:r>
          </a:p>
          <a:p>
            <a:r>
              <a:rPr lang="en-GB" dirty="0" smtClean="0"/>
              <a:t>Do so in accordance with organisation and confidentiality requirements.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941168"/>
            <a:ext cx="1390650" cy="1390650"/>
          </a:xfrm>
          <a:prstGeom prst="rect">
            <a:avLst/>
          </a:prstGeom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Complete reporting and documentation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03349" y="1819066"/>
            <a:ext cx="37444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4.5 </a:t>
            </a:r>
            <a:r>
              <a:rPr lang="en-AU" sz="2800" dirty="0"/>
              <a:t>Complete and maintain documentation according to organisation policy and </a:t>
            </a:r>
            <a:r>
              <a:rPr lang="en-AU" sz="2800" dirty="0" smtClean="0"/>
              <a:t>protocols</a:t>
            </a:r>
          </a:p>
          <a:p>
            <a:endParaRPr lang="en-AU" sz="2800" b="1" dirty="0">
              <a:latin typeface="+mj-lt"/>
            </a:endParaRPr>
          </a:p>
          <a:p>
            <a:r>
              <a:rPr lang="en-AU" sz="2800" b="1" dirty="0"/>
              <a:t>4.6 </a:t>
            </a:r>
            <a:r>
              <a:rPr lang="en-AU" sz="2800" dirty="0"/>
              <a:t>Store information according to organisation policy and </a:t>
            </a:r>
            <a:r>
              <a:rPr lang="en-AU" sz="2800" dirty="0" smtClean="0"/>
              <a:t>protocols</a:t>
            </a:r>
            <a:endParaRPr lang="en-A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Completing and maintaining documentation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Documentation needs to be completed and maintained according to organisation’s policy</a:t>
            </a:r>
          </a:p>
          <a:p>
            <a:r>
              <a:rPr lang="en-GB" dirty="0" smtClean="0"/>
              <a:t>This includes: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Formatting of documents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The way that you present documents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The way that you submit documents.</a:t>
            </a:r>
            <a:endParaRPr lang="en-GB" dirty="0"/>
          </a:p>
        </p:txBody>
      </p:sp>
      <p:pic>
        <p:nvPicPr>
          <p:cNvPr id="4" name="Picture 3" descr="laptop_mail_pc_400_clr_210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62407" y="4653135"/>
            <a:ext cx="2781593" cy="1919461"/>
          </a:xfrm>
          <a:prstGeom prst="rect">
            <a:avLst/>
          </a:prstGeom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Storing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Documents should be stored and filed properly</a:t>
            </a:r>
          </a:p>
          <a:p>
            <a:r>
              <a:rPr lang="en-GB" dirty="0" smtClean="0"/>
              <a:t>Need to meet organisational and confidentiality requirements </a:t>
            </a:r>
          </a:p>
          <a:p>
            <a:r>
              <a:rPr lang="en-GB" dirty="0" smtClean="0"/>
              <a:t>Storage methods may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Electronic folders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Physical folders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Filing systems. </a:t>
            </a:r>
          </a:p>
        </p:txBody>
      </p:sp>
      <p:pic>
        <p:nvPicPr>
          <p:cNvPr id="4" name="Picture 3" descr="office_cabinet_pull_out_files_400_clr_668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88224" y="3856756"/>
            <a:ext cx="1698863" cy="231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76317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‘Provide </a:t>
            </a:r>
            <a:r>
              <a:rPr lang="en-US" dirty="0" err="1" smtClean="0"/>
              <a:t>individualised</a:t>
            </a:r>
            <a:r>
              <a:rPr lang="en-US" dirty="0" smtClean="0"/>
              <a:t> support’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1780</TotalTime>
  <Words>2807</Words>
  <Application>Microsoft Office PowerPoint</Application>
  <PresentationFormat>On-screen Show (4:3)</PresentationFormat>
  <Paragraphs>470</Paragraphs>
  <Slides>93</Slides>
  <Notes>49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93</vt:i4>
      </vt:variant>
    </vt:vector>
  </HeadingPairs>
  <TitlesOfParts>
    <vt:vector size="94" baseType="lpstr">
      <vt:lpstr>Office Theme</vt:lpstr>
      <vt:lpstr>PowerPoint Presentation</vt:lpstr>
      <vt:lpstr>Housekeeping</vt:lpstr>
      <vt:lpstr>Objectives</vt:lpstr>
      <vt:lpstr>Determine support needs</vt:lpstr>
      <vt:lpstr>What is your role in implementing an individualised plan?</vt:lpstr>
      <vt:lpstr>Seeking support </vt:lpstr>
      <vt:lpstr> Activity 1A  </vt:lpstr>
      <vt:lpstr>Determine support needs</vt:lpstr>
      <vt:lpstr>What is an individualised plan?</vt:lpstr>
      <vt:lpstr>Confirming individualised plan details</vt:lpstr>
      <vt:lpstr> Activity 1B  </vt:lpstr>
      <vt:lpstr>Determine support needs</vt:lpstr>
      <vt:lpstr>Client rights </vt:lpstr>
      <vt:lpstr>Complaints procedure </vt:lpstr>
      <vt:lpstr> Activity 1C </vt:lpstr>
      <vt:lpstr>Determine support needs</vt:lpstr>
      <vt:lpstr>Supporting the plan</vt:lpstr>
      <vt:lpstr>Promoting independence </vt:lpstr>
      <vt:lpstr>Promoting a client’s right to make their own decisions </vt:lpstr>
      <vt:lpstr> Activity 1D  </vt:lpstr>
      <vt:lpstr>Determine support needs</vt:lpstr>
      <vt:lpstr>Prepare support activities </vt:lpstr>
      <vt:lpstr> Activity 1E  </vt:lpstr>
      <vt:lpstr>Provide support services</vt:lpstr>
      <vt:lpstr>Developing and maintaining trust</vt:lpstr>
      <vt:lpstr> Activity 2A  </vt:lpstr>
      <vt:lpstr>Provide support services</vt:lpstr>
      <vt:lpstr>Providing care and support</vt:lpstr>
      <vt:lpstr> Activity 2B  </vt:lpstr>
      <vt:lpstr>Provide support services</vt:lpstr>
      <vt:lpstr>Equipment </vt:lpstr>
      <vt:lpstr>Assembling equipment</vt:lpstr>
      <vt:lpstr> Activity 2C  </vt:lpstr>
      <vt:lpstr>Provide support services</vt:lpstr>
      <vt:lpstr>Support team</vt:lpstr>
      <vt:lpstr> Activity 2D  </vt:lpstr>
      <vt:lpstr>Provide support services</vt:lpstr>
      <vt:lpstr>Duty of care requirements</vt:lpstr>
      <vt:lpstr>Dignity of risk requirements </vt:lpstr>
      <vt:lpstr>Balancing the two requirements</vt:lpstr>
      <vt:lpstr> Activity 2E  </vt:lpstr>
      <vt:lpstr>Provide support services</vt:lpstr>
      <vt:lpstr>Workplace safety </vt:lpstr>
      <vt:lpstr>Contribute to safety</vt:lpstr>
      <vt:lpstr> Activity 2F  </vt:lpstr>
      <vt:lpstr>Provide support services</vt:lpstr>
      <vt:lpstr>What is a clean environment?</vt:lpstr>
      <vt:lpstr>Maintaining a clean environment</vt:lpstr>
      <vt:lpstr>What is a comfortable environment?</vt:lpstr>
      <vt:lpstr>Maintaining a comfortable environment</vt:lpstr>
      <vt:lpstr> Activity 2G  </vt:lpstr>
      <vt:lpstr>Provide support services</vt:lpstr>
      <vt:lpstr>Dignity and privacy</vt:lpstr>
      <vt:lpstr>Maintaining dignity and privacy</vt:lpstr>
      <vt:lpstr> Activity 2H  </vt:lpstr>
      <vt:lpstr>Provide support services</vt:lpstr>
      <vt:lpstr>Seeking assistance</vt:lpstr>
      <vt:lpstr> Activity 2I  </vt:lpstr>
      <vt:lpstr>Monitor support activities</vt:lpstr>
      <vt:lpstr>Monitoring own work</vt:lpstr>
      <vt:lpstr>Client feedback</vt:lpstr>
      <vt:lpstr> Activity 3A  </vt:lpstr>
      <vt:lpstr>Monitor support activities</vt:lpstr>
      <vt:lpstr>Reviewing the individualised plan</vt:lpstr>
      <vt:lpstr>Discussing with supervisor</vt:lpstr>
      <vt:lpstr> Activity 3B  </vt:lpstr>
      <vt:lpstr>Monitor support activities</vt:lpstr>
      <vt:lpstr>Discussing with client and supervisor</vt:lpstr>
      <vt:lpstr>Supporting client’s self-determination</vt:lpstr>
      <vt:lpstr> Activity 3C  </vt:lpstr>
      <vt:lpstr>Complete reporting and documentation</vt:lpstr>
      <vt:lpstr>Confidentiality </vt:lpstr>
      <vt:lpstr>Privacy </vt:lpstr>
      <vt:lpstr> Activity 4A  </vt:lpstr>
      <vt:lpstr>Complete reporting and documentation</vt:lpstr>
      <vt:lpstr>Things that may need reporting</vt:lpstr>
      <vt:lpstr>Reporting requirements</vt:lpstr>
      <vt:lpstr> Activity 4B  </vt:lpstr>
      <vt:lpstr>Complete reporting and documentation</vt:lpstr>
      <vt:lpstr>Examples of potential or actual risks</vt:lpstr>
      <vt:lpstr>Reporting risks to supervisor</vt:lpstr>
      <vt:lpstr> Activity 4C  </vt:lpstr>
      <vt:lpstr>Complete reporting and documentation</vt:lpstr>
      <vt:lpstr>Additional and unmet needs</vt:lpstr>
      <vt:lpstr> Activity 4D  </vt:lpstr>
      <vt:lpstr>Complete reporting and documentation</vt:lpstr>
      <vt:lpstr>Completing and maintaining documentation</vt:lpstr>
      <vt:lpstr>Storing information</vt:lpstr>
      <vt:lpstr> Activity 4E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Emily</dc:creator>
  <cp:lastModifiedBy>Tom</cp:lastModifiedBy>
  <cp:revision>272</cp:revision>
  <dcterms:created xsi:type="dcterms:W3CDTF">2011-08-26T06:48:04Z</dcterms:created>
  <dcterms:modified xsi:type="dcterms:W3CDTF">2015-09-23T14:32:02Z</dcterms:modified>
</cp:coreProperties>
</file>