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8"/>
  </p:notesMasterIdLst>
  <p:sldIdLst>
    <p:sldId id="257" r:id="rId2"/>
    <p:sldId id="610" r:id="rId3"/>
    <p:sldId id="417" r:id="rId4"/>
    <p:sldId id="309" r:id="rId5"/>
    <p:sldId id="437" r:id="rId6"/>
    <p:sldId id="611" r:id="rId7"/>
    <p:sldId id="612" r:id="rId8"/>
    <p:sldId id="392" r:id="rId9"/>
    <p:sldId id="504" r:id="rId10"/>
    <p:sldId id="503" r:id="rId11"/>
    <p:sldId id="613" r:id="rId12"/>
    <p:sldId id="614" r:id="rId13"/>
    <p:sldId id="439" r:id="rId14"/>
    <p:sldId id="396" r:id="rId15"/>
    <p:sldId id="440" r:id="rId16"/>
    <p:sldId id="615" r:id="rId17"/>
    <p:sldId id="616" r:id="rId18"/>
    <p:sldId id="617" r:id="rId19"/>
    <p:sldId id="399" r:id="rId20"/>
    <p:sldId id="401" r:id="rId21"/>
    <p:sldId id="441" r:id="rId22"/>
    <p:sldId id="618" r:id="rId23"/>
    <p:sldId id="387" r:id="rId24"/>
    <p:sldId id="586" r:id="rId25"/>
    <p:sldId id="587" r:id="rId26"/>
    <p:sldId id="619" r:id="rId27"/>
    <p:sldId id="588" r:id="rId28"/>
    <p:sldId id="589" r:id="rId29"/>
    <p:sldId id="590" r:id="rId30"/>
    <p:sldId id="620" r:id="rId31"/>
    <p:sldId id="591" r:id="rId32"/>
    <p:sldId id="592" r:id="rId33"/>
    <p:sldId id="593" r:id="rId34"/>
    <p:sldId id="621" r:id="rId35"/>
    <p:sldId id="594" r:id="rId36"/>
    <p:sldId id="595" r:id="rId37"/>
    <p:sldId id="596" r:id="rId38"/>
    <p:sldId id="622" r:id="rId39"/>
    <p:sldId id="597" r:id="rId40"/>
    <p:sldId id="598" r:id="rId41"/>
    <p:sldId id="599" r:id="rId42"/>
    <p:sldId id="623" r:id="rId43"/>
    <p:sldId id="624" r:id="rId44"/>
    <p:sldId id="600" r:id="rId45"/>
    <p:sldId id="601" r:id="rId46"/>
    <p:sldId id="602" r:id="rId47"/>
    <p:sldId id="625" r:id="rId48"/>
    <p:sldId id="604" r:id="rId49"/>
    <p:sldId id="605" r:id="rId50"/>
    <p:sldId id="626" r:id="rId51"/>
    <p:sldId id="606" r:id="rId52"/>
    <p:sldId id="607" r:id="rId53"/>
    <p:sldId id="608" r:id="rId54"/>
    <p:sldId id="627" r:id="rId55"/>
    <p:sldId id="628" r:id="rId56"/>
    <p:sldId id="609" r:id="rId57"/>
    <p:sldId id="562" r:id="rId58"/>
    <p:sldId id="563" r:id="rId59"/>
    <p:sldId id="629" r:id="rId60"/>
    <p:sldId id="630" r:id="rId61"/>
    <p:sldId id="564" r:id="rId62"/>
    <p:sldId id="565" r:id="rId63"/>
    <p:sldId id="566" r:id="rId64"/>
    <p:sldId id="634" r:id="rId65"/>
    <p:sldId id="635" r:id="rId66"/>
    <p:sldId id="636" r:id="rId67"/>
    <p:sldId id="567" r:id="rId68"/>
    <p:sldId id="568" r:id="rId69"/>
    <p:sldId id="569" r:id="rId70"/>
    <p:sldId id="637" r:id="rId71"/>
    <p:sldId id="570" r:id="rId72"/>
    <p:sldId id="571" r:id="rId73"/>
    <p:sldId id="572" r:id="rId74"/>
    <p:sldId id="638" r:id="rId75"/>
    <p:sldId id="573" r:id="rId76"/>
    <p:sldId id="574" r:id="rId77"/>
    <p:sldId id="575" r:id="rId78"/>
    <p:sldId id="639" r:id="rId79"/>
    <p:sldId id="576" r:id="rId80"/>
    <p:sldId id="577" r:id="rId81"/>
    <p:sldId id="578" r:id="rId82"/>
    <p:sldId id="640" r:id="rId83"/>
    <p:sldId id="641" r:id="rId84"/>
    <p:sldId id="579" r:id="rId85"/>
    <p:sldId id="580" r:id="rId86"/>
    <p:sldId id="581" r:id="rId87"/>
    <p:sldId id="642" r:id="rId88"/>
    <p:sldId id="643" r:id="rId89"/>
    <p:sldId id="582" r:id="rId90"/>
    <p:sldId id="583" r:id="rId91"/>
    <p:sldId id="584" r:id="rId92"/>
    <p:sldId id="644" r:id="rId93"/>
    <p:sldId id="585" r:id="rId94"/>
    <p:sldId id="538" r:id="rId95"/>
    <p:sldId id="539" r:id="rId96"/>
    <p:sldId id="631" r:id="rId97"/>
    <p:sldId id="632" r:id="rId98"/>
    <p:sldId id="540" r:id="rId99"/>
    <p:sldId id="541" r:id="rId100"/>
    <p:sldId id="542" r:id="rId101"/>
    <p:sldId id="633" r:id="rId102"/>
    <p:sldId id="543" r:id="rId103"/>
    <p:sldId id="436" r:id="rId104"/>
    <p:sldId id="435" r:id="rId105"/>
    <p:sldId id="418" r:id="rId106"/>
    <p:sldId id="419" r:id="rId10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presProps" Target="pres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20/10/2015</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4207853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dirty="0"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a:t>
            </a:fld>
            <a:endParaRPr lang="en-CA"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44</a:t>
            </a:fld>
            <a:endParaRPr lang="en-CA"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56</a:t>
            </a:fld>
            <a:endParaRPr lang="en-CA"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57</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61</a:t>
            </a:fld>
            <a:endParaRPr lang="en-CA"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62</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67</a:t>
            </a:fld>
            <a:endParaRPr lang="en-CA"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75</a:t>
            </a:fld>
            <a:endParaRPr lang="en-CA"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76</a:t>
            </a:fld>
            <a:endParaRPr lang="en-AU"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79</a:t>
            </a:fld>
            <a:endParaRPr lang="en-CA"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80</a:t>
            </a:fld>
            <a:endParaRPr lang="en-AU"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84</a:t>
            </a:fld>
            <a:endParaRPr lang="en-CA" dirty="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85</a:t>
            </a:fld>
            <a:endParaRPr lang="en-AU"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89</a:t>
            </a:fld>
            <a:endParaRPr lang="en-CA"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90</a:t>
            </a:fld>
            <a:endParaRPr lang="en-AU"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93</a:t>
            </a:fld>
            <a:endParaRPr lang="en-CA"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94</a:t>
            </a:fld>
            <a:endParaRPr lang="en-AU"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98</a:t>
            </a:fld>
            <a:endParaRPr lang="en-CA" dirty="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99</a:t>
            </a:fld>
            <a:endParaRPr lang="en-AU"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102</a:t>
            </a:fld>
            <a:endParaRPr lang="en-CA"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103</a:t>
            </a:fld>
            <a:endParaRPr lang="en-CA"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105</a:t>
            </a:fld>
            <a:endParaRPr lang="en-CA"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106</a:t>
            </a:fld>
            <a:endParaRPr lang="en-CA"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20/10/2015</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20/10/2015</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CHCDIS002</a:t>
            </a:r>
            <a:endParaRPr lang="en-GB" sz="4400" dirty="0" smtClean="0">
              <a:solidFill>
                <a:srgbClr val="FF0000"/>
              </a:solidFill>
            </a:endParaRPr>
          </a:p>
          <a:p>
            <a:pPr algn="r"/>
            <a:r>
              <a:rPr lang="en-AU" sz="4400" b="1" dirty="0" smtClean="0">
                <a:solidFill>
                  <a:srgbClr val="FF0000"/>
                </a:solidFill>
              </a:rPr>
              <a:t>Follow established person-centred behaviour supports</a:t>
            </a:r>
            <a:endParaRPr lang="en-GB" sz="4400" dirty="0">
              <a:solidFill>
                <a:srgbClr val="FF0000"/>
              </a:solidFill>
            </a:endParaRPr>
          </a:p>
        </p:txBody>
      </p:sp>
      <p:pic>
        <p:nvPicPr>
          <p:cNvPr id="3" name="Picture 2" descr="C:\Users\Sophie2\Desktop\ArtWork\stick_figures_holding_net_800_wht_8545.png"/>
          <p:cNvPicPr/>
          <p:nvPr/>
        </p:nvPicPr>
        <p:blipFill rotWithShape="1">
          <a:blip r:embed="rId3">
            <a:extLst>
              <a:ext uri="{28A0092B-C50C-407E-A947-70E740481C1C}">
                <a14:useLocalDpi xmlns:a14="http://schemas.microsoft.com/office/drawing/2010/main" val="0"/>
              </a:ext>
            </a:extLst>
          </a:blip>
          <a:srcRect b="5095"/>
          <a:stretch/>
        </p:blipFill>
        <p:spPr bwMode="auto">
          <a:xfrm>
            <a:off x="1069640" y="3264804"/>
            <a:ext cx="3430352" cy="3471642"/>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security issues </a:t>
            </a:r>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pPr lvl="0"/>
            <a:r>
              <a:rPr lang="en-AU" b="1" i="1" dirty="0"/>
              <a:t>Discover</a:t>
            </a:r>
            <a:r>
              <a:rPr lang="en-AU" b="1" dirty="0"/>
              <a:t> </a:t>
            </a:r>
            <a:r>
              <a:rPr lang="en-AU" dirty="0"/>
              <a:t>how to apply a person-centred approach to minimise behaviours of concern</a:t>
            </a:r>
            <a:endParaRPr lang="en-GB" dirty="0"/>
          </a:p>
          <a:p>
            <a:pPr lvl="0"/>
            <a:r>
              <a:rPr lang="en-US" b="1" i="1" dirty="0"/>
              <a:t>Know</a:t>
            </a:r>
            <a:r>
              <a:rPr lang="en-US" dirty="0"/>
              <a:t> how to </a:t>
            </a:r>
            <a:r>
              <a:rPr lang="en-AU" dirty="0"/>
              <a:t>review context of behaviours of concern</a:t>
            </a:r>
            <a:endParaRPr lang="en-GB" dirty="0"/>
          </a:p>
          <a:p>
            <a:pPr lvl="0"/>
            <a:r>
              <a:rPr lang="en-US" b="1" i="1" dirty="0"/>
              <a:t>Learn</a:t>
            </a:r>
            <a:r>
              <a:rPr lang="en-US" b="1" dirty="0"/>
              <a:t> </a:t>
            </a:r>
            <a:r>
              <a:rPr lang="en-US" dirty="0"/>
              <a:t>how to </a:t>
            </a:r>
            <a:r>
              <a:rPr lang="en-AU" dirty="0"/>
              <a:t>provide positive behaviour support according to individualised behaviour support plan</a:t>
            </a:r>
            <a:endParaRPr lang="en-GB" dirty="0"/>
          </a:p>
          <a:p>
            <a:r>
              <a:rPr lang="en-AU" b="1" i="1" dirty="0"/>
              <a:t>Understand </a:t>
            </a:r>
            <a:r>
              <a:rPr lang="en-AU" dirty="0"/>
              <a:t>how to complete documentation</a:t>
            </a:r>
            <a:endParaRPr lang="en-US" b="1" i="1" dirty="0" smtClean="0"/>
          </a:p>
          <a:p>
            <a:r>
              <a:rPr lang="en-US" b="1" i="1" dirty="0" smtClean="0"/>
              <a:t>Gain</a:t>
            </a:r>
            <a:r>
              <a:rPr lang="en-US" dirty="0" smtClean="0"/>
              <a:t> the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Apply a person-centred approach to minimise behaviours of concern</a:t>
            </a:r>
            <a:endParaRPr lang="en-GB" dirty="0"/>
          </a:p>
        </p:txBody>
      </p:sp>
      <p:sp>
        <p:nvSpPr>
          <p:cNvPr id="6" name="TextBox 5"/>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1.1 </a:t>
            </a:r>
            <a:r>
              <a:rPr lang="en-AU" sz="2800" dirty="0"/>
              <a:t>Support the person to maintain their activities of daily living in accordance with organisation policies and procedures and the individualised behaviour support </a:t>
            </a:r>
            <a:r>
              <a:rPr lang="en-AU" sz="2800" dirty="0" smtClean="0"/>
              <a:t>plan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Support people to maintain daily activities</a:t>
            </a:r>
            <a:endParaRPr lang="en-GB" dirty="0"/>
          </a:p>
        </p:txBody>
      </p:sp>
      <p:sp>
        <p:nvSpPr>
          <p:cNvPr id="3" name="Content Placeholder 2"/>
          <p:cNvSpPr>
            <a:spLocks noGrp="1"/>
          </p:cNvSpPr>
          <p:nvPr>
            <p:ph idx="1"/>
          </p:nvPr>
        </p:nvSpPr>
        <p:spPr/>
        <p:txBody>
          <a:bodyPr/>
          <a:lstStyle/>
          <a:p>
            <a:pPr marL="0" indent="0">
              <a:buNone/>
            </a:pPr>
            <a:r>
              <a:rPr lang="en-GB" dirty="0"/>
              <a:t>To help establish successful activities and routines that promote positive </a:t>
            </a:r>
            <a:r>
              <a:rPr lang="en-GB" dirty="0" smtClean="0"/>
              <a:t>behaviour, </a:t>
            </a:r>
            <a:r>
              <a:rPr lang="en-GB" dirty="0"/>
              <a:t>a behavioural support plan will provide an effective map for managing and supporting this </a:t>
            </a:r>
            <a:r>
              <a:rPr lang="en-GB" dirty="0" smtClean="0"/>
              <a:t>process.</a:t>
            </a:r>
            <a:endParaRPr lang="en-GB" dirty="0"/>
          </a:p>
        </p:txBody>
      </p:sp>
      <p:pic>
        <p:nvPicPr>
          <p:cNvPr id="4" name="Picture 3" descr="C:\Users\Sophie2\Desktop\ArtWork\Fotolia_3485037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3458042"/>
            <a:ext cx="3312368" cy="331236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Behaviour support plans</a:t>
            </a:r>
            <a:endParaRPr lang="en-GB" dirty="0"/>
          </a:p>
        </p:txBody>
      </p:sp>
      <p:sp>
        <p:nvSpPr>
          <p:cNvPr id="3" name="Content Placeholder 2"/>
          <p:cNvSpPr>
            <a:spLocks noGrp="1"/>
          </p:cNvSpPr>
          <p:nvPr>
            <p:ph idx="1"/>
          </p:nvPr>
        </p:nvSpPr>
        <p:spPr/>
        <p:txBody>
          <a:bodyPr/>
          <a:lstStyle/>
          <a:p>
            <a:r>
              <a:rPr lang="en-GB" dirty="0"/>
              <a:t>This plan will identify the supports required for the person, their carers and family to address the unmet </a:t>
            </a:r>
            <a:r>
              <a:rPr lang="en-GB" dirty="0" smtClean="0"/>
              <a:t>needs</a:t>
            </a:r>
          </a:p>
          <a:p>
            <a:r>
              <a:rPr lang="en-GB" dirty="0"/>
              <a:t>It will include factors such as redesigning the environment, acquisition of skills and changing the systems already in </a:t>
            </a:r>
            <a:r>
              <a:rPr lang="en-GB" dirty="0" smtClean="0"/>
              <a:t>place.</a:t>
            </a:r>
            <a:endParaRPr lang="en-GB" dirty="0"/>
          </a:p>
        </p:txBody>
      </p:sp>
      <p:pic>
        <p:nvPicPr>
          <p:cNvPr id="4" name="Picture 3" descr="C:\Users\Tom\Desktop\ArtWork\Shuttershock\brain exercise_mental.jpg"/>
          <p:cNvPicPr/>
          <p:nvPr/>
        </p:nvPicPr>
        <p:blipFill>
          <a:blip r:embed="rId2" cstate="print"/>
          <a:srcRect/>
          <a:stretch>
            <a:fillRect/>
          </a:stretch>
        </p:blipFill>
        <p:spPr bwMode="auto">
          <a:xfrm>
            <a:off x="3275856" y="4437112"/>
            <a:ext cx="2592288" cy="2261638"/>
          </a:xfrm>
          <a:prstGeom prst="rect">
            <a:avLst/>
          </a:prstGeom>
          <a:noFill/>
          <a:ln w="9525">
            <a:noFill/>
            <a:miter lim="800000"/>
            <a:headEnd/>
            <a:tailEnd/>
          </a:ln>
        </p:spPr>
      </p:pic>
    </p:spTree>
    <p:extLst>
      <p:ext uri="{BB962C8B-B14F-4D97-AF65-F5344CB8AC3E}">
        <p14:creationId xmlns:p14="http://schemas.microsoft.com/office/powerpoint/2010/main" val="1758061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Positive interactions with all persons</a:t>
            </a:r>
            <a:endParaRPr lang="en-GB" dirty="0"/>
          </a:p>
        </p:txBody>
      </p:sp>
      <p:sp>
        <p:nvSpPr>
          <p:cNvPr id="3" name="Content Placeholder 2"/>
          <p:cNvSpPr>
            <a:spLocks noGrp="1"/>
          </p:cNvSpPr>
          <p:nvPr>
            <p:ph idx="1"/>
          </p:nvPr>
        </p:nvSpPr>
        <p:spPr>
          <a:xfrm>
            <a:off x="457201" y="1600200"/>
            <a:ext cx="5554960" cy="5069160"/>
          </a:xfrm>
        </p:spPr>
        <p:txBody>
          <a:bodyPr/>
          <a:lstStyle/>
          <a:p>
            <a:pPr marL="0" indent="0">
              <a:buNone/>
            </a:pPr>
            <a:r>
              <a:rPr lang="en-GB" b="1" dirty="0"/>
              <a:t>Positive interactions may be characterised by the following:</a:t>
            </a:r>
          </a:p>
          <a:p>
            <a:pPr lvl="0"/>
            <a:r>
              <a:rPr lang="en-GB" dirty="0"/>
              <a:t>Cultural sensitivity </a:t>
            </a:r>
          </a:p>
          <a:p>
            <a:pPr lvl="0"/>
            <a:r>
              <a:rPr lang="en-GB" dirty="0"/>
              <a:t>Eye contact</a:t>
            </a:r>
          </a:p>
          <a:p>
            <a:pPr lvl="0"/>
            <a:r>
              <a:rPr lang="en-GB" dirty="0"/>
              <a:t>Positive body language</a:t>
            </a:r>
          </a:p>
          <a:p>
            <a:r>
              <a:rPr lang="en-GB" dirty="0"/>
              <a:t>Respect for personal </a:t>
            </a:r>
            <a:r>
              <a:rPr lang="en-GB" dirty="0" smtClean="0"/>
              <a:t>preferences</a:t>
            </a:r>
          </a:p>
          <a:p>
            <a:r>
              <a:rPr lang="en-GB" dirty="0" smtClean="0"/>
              <a:t>Overcoming difficulties in communicating.</a:t>
            </a:r>
            <a:endParaRPr lang="en-GB" dirty="0"/>
          </a:p>
        </p:txBody>
      </p:sp>
      <p:pic>
        <p:nvPicPr>
          <p:cNvPr id="4" name="Picture 3" descr="C:\Users\Tom\Desktop\ArtWork\Mx2puzz.jpg"/>
          <p:cNvPicPr/>
          <p:nvPr/>
        </p:nvPicPr>
        <p:blipFill rotWithShape="1">
          <a:blip r:embed="rId2" cstate="print"/>
          <a:srcRect l="5446" t="32658" r="2864"/>
          <a:stretch/>
        </p:blipFill>
        <p:spPr bwMode="auto">
          <a:xfrm>
            <a:off x="5264284" y="1916831"/>
            <a:ext cx="3879716" cy="213756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00475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Apply a person-centred approach to minimise behaviours of concern</a:t>
            </a:r>
            <a:endParaRPr lang="en-GB" dirty="0"/>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1.2 </a:t>
            </a:r>
            <a:r>
              <a:rPr lang="en-AU" sz="2800" dirty="0"/>
              <a:t>Consider the person’s individual needs, strengths, capabilities and preferences when engaging in activities of daily living and routines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Person-centred approach</a:t>
            </a:r>
            <a:endParaRPr lang="en-GB" dirty="0"/>
          </a:p>
        </p:txBody>
      </p:sp>
      <p:sp>
        <p:nvSpPr>
          <p:cNvPr id="3" name="Content Placeholder 2"/>
          <p:cNvSpPr>
            <a:spLocks noGrp="1"/>
          </p:cNvSpPr>
          <p:nvPr>
            <p:ph idx="1"/>
          </p:nvPr>
        </p:nvSpPr>
        <p:spPr/>
        <p:txBody>
          <a:bodyPr/>
          <a:lstStyle/>
          <a:p>
            <a:r>
              <a:rPr lang="en-GB" dirty="0"/>
              <a:t>This type of approach to care focuses on viewing each client as an </a:t>
            </a:r>
            <a:r>
              <a:rPr lang="en-GB" dirty="0" smtClean="0"/>
              <a:t>individual</a:t>
            </a:r>
          </a:p>
          <a:p>
            <a:r>
              <a:rPr lang="en-GB" dirty="0" smtClean="0"/>
              <a:t>By honing </a:t>
            </a:r>
            <a:r>
              <a:rPr lang="en-GB" dirty="0"/>
              <a:t>in on the individual interests, needs, strengths and preferences, you can deliver a much more personal and tailored </a:t>
            </a:r>
            <a:r>
              <a:rPr lang="en-GB" dirty="0" smtClean="0"/>
              <a:t>service.</a:t>
            </a:r>
            <a:endParaRPr lang="en-GB" dirty="0"/>
          </a:p>
        </p:txBody>
      </p:sp>
      <p:pic>
        <p:nvPicPr>
          <p:cNvPr id="4" name="Picture 3" descr="C:\Users\Tom\Desktop\ArtWork\talk_show_interview.png"/>
          <p:cNvPicPr/>
          <p:nvPr/>
        </p:nvPicPr>
        <p:blipFill>
          <a:blip r:embed="rId2" cstate="print"/>
          <a:srcRect/>
          <a:stretch>
            <a:fillRect/>
          </a:stretch>
        </p:blipFill>
        <p:spPr bwMode="auto">
          <a:xfrm>
            <a:off x="2754944" y="4097496"/>
            <a:ext cx="3634114" cy="270610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Strengths-based approach</a:t>
            </a:r>
            <a:endParaRPr lang="en-GB" dirty="0"/>
          </a:p>
        </p:txBody>
      </p:sp>
      <p:sp>
        <p:nvSpPr>
          <p:cNvPr id="3" name="Content Placeholder 2"/>
          <p:cNvSpPr>
            <a:spLocks noGrp="1"/>
          </p:cNvSpPr>
          <p:nvPr>
            <p:ph idx="1"/>
          </p:nvPr>
        </p:nvSpPr>
        <p:spPr>
          <a:xfrm>
            <a:off x="457200" y="1600200"/>
            <a:ext cx="7787208" cy="4525963"/>
          </a:xfrm>
        </p:spPr>
        <p:txBody>
          <a:bodyPr/>
          <a:lstStyle/>
          <a:p>
            <a:pPr marL="0" indent="0">
              <a:buNone/>
            </a:pPr>
            <a:r>
              <a:rPr lang="en-GB" dirty="0"/>
              <a:t>You should take the opportunity to move away from looking at what the client can't do and focus on what they are capable of. This is known as a strengths-based </a:t>
            </a:r>
            <a:r>
              <a:rPr lang="en-GB" dirty="0" smtClean="0"/>
              <a:t>approach.</a:t>
            </a:r>
            <a:endParaRPr lang="en-GB" dirty="0"/>
          </a:p>
        </p:txBody>
      </p:sp>
      <p:pic>
        <p:nvPicPr>
          <p:cNvPr id="4" name="Picture 3" descr="C:\Users\Tom\Desktop\ArtWork\MThumbUp.jpg"/>
          <p:cNvPicPr/>
          <p:nvPr/>
        </p:nvPicPr>
        <p:blipFill>
          <a:blip r:embed="rId2" cstate="print"/>
          <a:srcRect/>
          <a:stretch>
            <a:fillRect/>
          </a:stretch>
        </p:blipFill>
        <p:spPr bwMode="auto">
          <a:xfrm>
            <a:off x="2998668" y="3573016"/>
            <a:ext cx="3146666" cy="3146664"/>
          </a:xfrm>
          <a:prstGeom prst="rect">
            <a:avLst/>
          </a:prstGeom>
          <a:noFill/>
          <a:ln w="9525">
            <a:noFill/>
            <a:miter lim="800000"/>
            <a:headEnd/>
            <a:tailEnd/>
          </a:ln>
        </p:spPr>
      </p:pic>
    </p:spTree>
    <p:extLst>
      <p:ext uri="{BB962C8B-B14F-4D97-AF65-F5344CB8AC3E}">
        <p14:creationId xmlns:p14="http://schemas.microsoft.com/office/powerpoint/2010/main" val="3097443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Engage people in daily activity</a:t>
            </a:r>
            <a:endParaRPr lang="en-GB" dirty="0"/>
          </a:p>
        </p:txBody>
      </p:sp>
      <p:sp>
        <p:nvSpPr>
          <p:cNvPr id="3" name="Content Placeholder 2"/>
          <p:cNvSpPr>
            <a:spLocks noGrp="1"/>
          </p:cNvSpPr>
          <p:nvPr>
            <p:ph idx="1"/>
          </p:nvPr>
        </p:nvSpPr>
        <p:spPr>
          <a:xfrm>
            <a:off x="457200" y="1600200"/>
            <a:ext cx="6563072" cy="4925144"/>
          </a:xfrm>
        </p:spPr>
        <p:txBody>
          <a:bodyPr>
            <a:normAutofit/>
          </a:bodyPr>
          <a:lstStyle/>
          <a:p>
            <a:pPr marL="0" indent="0">
              <a:buNone/>
            </a:pPr>
            <a:r>
              <a:rPr lang="en-AU" b="1" dirty="0"/>
              <a:t>In order to engage people, activities need to possess the following qualities:</a:t>
            </a:r>
            <a:endParaRPr lang="en-GB" b="1" dirty="0"/>
          </a:p>
          <a:p>
            <a:r>
              <a:rPr lang="en-AU" dirty="0"/>
              <a:t>Meaning</a:t>
            </a:r>
            <a:endParaRPr lang="en-GB" dirty="0"/>
          </a:p>
          <a:p>
            <a:r>
              <a:rPr lang="en-AU" dirty="0"/>
              <a:t>Input</a:t>
            </a:r>
            <a:endParaRPr lang="en-GB" dirty="0"/>
          </a:p>
          <a:p>
            <a:r>
              <a:rPr lang="en-AU" dirty="0"/>
              <a:t>Expectations </a:t>
            </a:r>
            <a:endParaRPr lang="en-GB" dirty="0"/>
          </a:p>
          <a:p>
            <a:r>
              <a:rPr lang="en-AU" dirty="0"/>
              <a:t>Freedom</a:t>
            </a:r>
            <a:endParaRPr lang="en-GB" dirty="0"/>
          </a:p>
          <a:p>
            <a:r>
              <a:rPr lang="en-AU" dirty="0"/>
              <a:t>Belief </a:t>
            </a:r>
            <a:endParaRPr lang="en-GB" dirty="0"/>
          </a:p>
          <a:p>
            <a:r>
              <a:rPr lang="en-AU" dirty="0"/>
              <a:t>Targets</a:t>
            </a:r>
            <a:endParaRPr lang="en-GB" dirty="0"/>
          </a:p>
          <a:p>
            <a:r>
              <a:rPr lang="en-AU" dirty="0"/>
              <a:t>Working </a:t>
            </a:r>
            <a:r>
              <a:rPr lang="en-AU" dirty="0" smtClean="0"/>
              <a:t>relationships</a:t>
            </a:r>
            <a:r>
              <a:rPr lang="en-GB" dirty="0" smtClean="0"/>
              <a:t>.</a:t>
            </a:r>
            <a:endParaRPr lang="en-GB" dirty="0"/>
          </a:p>
        </p:txBody>
      </p:sp>
      <p:pic>
        <p:nvPicPr>
          <p:cNvPr id="4" name="Picture 3" descr="C:\Users\Tom\Desktop\ArtWork\Fotolia_14576350_S.jpg"/>
          <p:cNvPicPr/>
          <p:nvPr/>
        </p:nvPicPr>
        <p:blipFill rotWithShape="1">
          <a:blip r:embed="rId2" cstate="print"/>
          <a:srcRect l="18398" r="22988"/>
          <a:stretch/>
        </p:blipFill>
        <p:spPr bwMode="auto">
          <a:xfrm>
            <a:off x="5508104" y="2780928"/>
            <a:ext cx="2232248" cy="381166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39382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Apply a person-centred approach to minimise behaviours of concern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AU" sz="2800" dirty="0"/>
              <a:t>Identify problems with engaging or motivating the person and seek appropriate assistance </a:t>
            </a:r>
            <a:endParaRPr lang="en-AU" sz="2800" dirty="0" smtClean="0">
              <a:latin typeface="+mj-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Tom\Desktop\ArtWork\Fotolia_3383857_S.jpg"/>
          <p:cNvPicPr/>
          <p:nvPr/>
        </p:nvPicPr>
        <p:blipFill>
          <a:blip r:embed="rId2" cstate="print"/>
          <a:srcRect/>
          <a:stretch>
            <a:fillRect/>
          </a:stretch>
        </p:blipFill>
        <p:spPr bwMode="auto">
          <a:xfrm>
            <a:off x="5796136" y="4049688"/>
            <a:ext cx="2808312" cy="2808312"/>
          </a:xfrm>
          <a:prstGeom prst="rect">
            <a:avLst/>
          </a:prstGeom>
          <a:noFill/>
          <a:ln w="9525">
            <a:noFill/>
            <a:miter lim="800000"/>
            <a:headEnd/>
            <a:tailEnd/>
          </a:ln>
        </p:spPr>
      </p:pic>
      <p:sp>
        <p:nvSpPr>
          <p:cNvPr id="2" name="Title 1"/>
          <p:cNvSpPr>
            <a:spLocks noGrp="1"/>
          </p:cNvSpPr>
          <p:nvPr>
            <p:ph type="title"/>
          </p:nvPr>
        </p:nvSpPr>
        <p:spPr/>
        <p:txBody>
          <a:bodyPr/>
          <a:lstStyle/>
          <a:p>
            <a:r>
              <a:rPr lang="en-AU" dirty="0"/>
              <a:t>Problems with engaging clients</a:t>
            </a:r>
            <a:endParaRPr lang="en-GB" dirty="0"/>
          </a:p>
        </p:txBody>
      </p:sp>
      <p:sp>
        <p:nvSpPr>
          <p:cNvPr id="3" name="Content Placeholder 2"/>
          <p:cNvSpPr>
            <a:spLocks noGrp="1"/>
          </p:cNvSpPr>
          <p:nvPr>
            <p:ph idx="1"/>
          </p:nvPr>
        </p:nvSpPr>
        <p:spPr/>
        <p:txBody>
          <a:bodyPr/>
          <a:lstStyle/>
          <a:p>
            <a:pPr marL="0" indent="0">
              <a:buNone/>
            </a:pPr>
            <a:r>
              <a:rPr lang="en-GB" b="1" dirty="0"/>
              <a:t>This can be down to a multitude of reasons, such as:</a:t>
            </a:r>
          </a:p>
          <a:p>
            <a:pPr lvl="0"/>
            <a:r>
              <a:rPr lang="en-GB" dirty="0"/>
              <a:t>Client is emotional</a:t>
            </a:r>
          </a:p>
          <a:p>
            <a:pPr lvl="0"/>
            <a:r>
              <a:rPr lang="en-GB" dirty="0"/>
              <a:t>Client is not feeling well</a:t>
            </a:r>
          </a:p>
          <a:p>
            <a:pPr lvl="0"/>
            <a:r>
              <a:rPr lang="en-GB" dirty="0"/>
              <a:t>Client does not enjoy the activity</a:t>
            </a:r>
          </a:p>
          <a:p>
            <a:pPr lvl="0"/>
            <a:r>
              <a:rPr lang="en-GB" dirty="0"/>
              <a:t>Client has a personal problem with staff</a:t>
            </a:r>
          </a:p>
          <a:p>
            <a:pPr lvl="0"/>
            <a:r>
              <a:rPr lang="en-GB" dirty="0"/>
              <a:t>The environment is unfamiliar</a:t>
            </a:r>
          </a:p>
          <a:p>
            <a:pPr lvl="0"/>
            <a:r>
              <a:rPr lang="en-GB" dirty="0"/>
              <a:t>Mental disorders</a:t>
            </a:r>
          </a:p>
          <a:p>
            <a:pPr lvl="0"/>
            <a:r>
              <a:rPr lang="en-AU" dirty="0"/>
              <a:t>Physical</a:t>
            </a:r>
            <a:r>
              <a:rPr lang="en-GB" dirty="0"/>
              <a:t> disorders.</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The social model of disability</a:t>
            </a:r>
            <a:endParaRPr lang="en-GB" dirty="0"/>
          </a:p>
        </p:txBody>
      </p:sp>
      <p:sp>
        <p:nvSpPr>
          <p:cNvPr id="3" name="Content Placeholder 2"/>
          <p:cNvSpPr>
            <a:spLocks noGrp="1"/>
          </p:cNvSpPr>
          <p:nvPr>
            <p:ph idx="1"/>
          </p:nvPr>
        </p:nvSpPr>
        <p:spPr/>
        <p:txBody>
          <a:bodyPr/>
          <a:lstStyle/>
          <a:p>
            <a:pPr marL="0" indent="0">
              <a:buNone/>
            </a:pPr>
            <a:r>
              <a:rPr lang="en-GB" dirty="0"/>
              <a:t>The social model of disability dictates that disability is a result of the organisation of society and its views, rather than the physical or mental impairment </a:t>
            </a:r>
            <a:r>
              <a:rPr lang="en-GB" dirty="0" smtClean="0"/>
              <a:t>itself.</a:t>
            </a:r>
            <a:endParaRPr lang="en-GB" dirty="0"/>
          </a:p>
        </p:txBody>
      </p:sp>
      <p:pic>
        <p:nvPicPr>
          <p:cNvPr id="4" name="Picture 3" descr="C:\Users\Tom\Desktop\ArtWork\separated_from_group_800_wht_9554.png"/>
          <p:cNvPicPr/>
          <p:nvPr/>
        </p:nvPicPr>
        <p:blipFill>
          <a:blip r:embed="rId2" cstate="print"/>
          <a:srcRect/>
          <a:stretch>
            <a:fillRect/>
          </a:stretch>
        </p:blipFill>
        <p:spPr bwMode="auto">
          <a:xfrm>
            <a:off x="2843808" y="3284984"/>
            <a:ext cx="3456384" cy="3456384"/>
          </a:xfrm>
          <a:prstGeom prst="rect">
            <a:avLst/>
          </a:prstGeom>
          <a:noFill/>
          <a:ln w="9525">
            <a:noFill/>
            <a:miter lim="800000"/>
            <a:headEnd/>
            <a:tailEnd/>
          </a:ln>
        </p:spPr>
      </p:pic>
    </p:spTree>
    <p:extLst>
      <p:ext uri="{BB962C8B-B14F-4D97-AF65-F5344CB8AC3E}">
        <p14:creationId xmlns:p14="http://schemas.microsoft.com/office/powerpoint/2010/main" val="728780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impact of social devaluation on an </a:t>
            </a:r>
            <a:r>
              <a:rPr lang="en-GB" dirty="0" smtClean="0"/>
              <a:t>individual’s </a:t>
            </a:r>
            <a:r>
              <a:rPr lang="en-GB" dirty="0"/>
              <a:t>quality of life</a:t>
            </a:r>
          </a:p>
        </p:txBody>
      </p:sp>
      <p:sp>
        <p:nvSpPr>
          <p:cNvPr id="3" name="Content Placeholder 2"/>
          <p:cNvSpPr>
            <a:spLocks noGrp="1"/>
          </p:cNvSpPr>
          <p:nvPr>
            <p:ph idx="1"/>
          </p:nvPr>
        </p:nvSpPr>
        <p:spPr>
          <a:xfrm>
            <a:off x="457200" y="1600200"/>
            <a:ext cx="8003232" cy="4525963"/>
          </a:xfrm>
        </p:spPr>
        <p:txBody>
          <a:bodyPr/>
          <a:lstStyle/>
          <a:p>
            <a:pPr marL="0" indent="0">
              <a:buNone/>
            </a:pPr>
            <a:r>
              <a:rPr lang="en-GB" dirty="0"/>
              <a:t>Social devaluation is when you (or a group of people) attribute low or no value to an individual or a group on the basis of a certain characteristic – this is usually a </a:t>
            </a:r>
            <a:r>
              <a:rPr lang="en-GB" dirty="0" smtClean="0"/>
              <a:t>difference.</a:t>
            </a:r>
            <a:endParaRPr lang="en-GB" dirty="0"/>
          </a:p>
        </p:txBody>
      </p:sp>
      <p:pic>
        <p:nvPicPr>
          <p:cNvPr id="4" name="Picture 3" descr="C:\Users\Tom\Desktop\ArtWork\MMoney.jpg"/>
          <p:cNvPicPr/>
          <p:nvPr/>
        </p:nvPicPr>
        <p:blipFill>
          <a:blip r:embed="rId2" cstate="print"/>
          <a:srcRect/>
          <a:stretch>
            <a:fillRect/>
          </a:stretch>
        </p:blipFill>
        <p:spPr bwMode="auto">
          <a:xfrm>
            <a:off x="2915818" y="3356992"/>
            <a:ext cx="3312366" cy="3312364"/>
          </a:xfrm>
          <a:prstGeom prst="rect">
            <a:avLst/>
          </a:prstGeom>
          <a:noFill/>
          <a:ln w="9525">
            <a:noFill/>
            <a:miter lim="800000"/>
            <a:headEnd/>
            <a:tailEnd/>
          </a:ln>
        </p:spPr>
      </p:pic>
    </p:spTree>
    <p:extLst>
      <p:ext uri="{BB962C8B-B14F-4D97-AF65-F5344CB8AC3E}">
        <p14:creationId xmlns:p14="http://schemas.microsoft.com/office/powerpoint/2010/main" val="1715503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role valorisation (SRV)</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marL="0" indent="0">
              <a:buNone/>
            </a:pPr>
            <a:r>
              <a:rPr lang="en-AU" b="1" dirty="0"/>
              <a:t>This may include:</a:t>
            </a:r>
            <a:endParaRPr lang="en-GB" b="1" dirty="0"/>
          </a:p>
          <a:p>
            <a:pPr lvl="0"/>
            <a:r>
              <a:rPr lang="en-AU" dirty="0"/>
              <a:t>Respect</a:t>
            </a:r>
            <a:endParaRPr lang="en-GB" dirty="0"/>
          </a:p>
          <a:p>
            <a:pPr lvl="0"/>
            <a:r>
              <a:rPr lang="en-AU" dirty="0"/>
              <a:t>Dignity</a:t>
            </a:r>
            <a:endParaRPr lang="en-GB" dirty="0"/>
          </a:p>
          <a:p>
            <a:pPr lvl="0"/>
            <a:r>
              <a:rPr lang="en-AU" dirty="0"/>
              <a:t>Acceptance </a:t>
            </a:r>
            <a:endParaRPr lang="en-GB" dirty="0"/>
          </a:p>
          <a:p>
            <a:r>
              <a:rPr lang="en-AU" dirty="0" smtClean="0"/>
              <a:t>Self-worth</a:t>
            </a:r>
          </a:p>
          <a:p>
            <a:pPr lvl="0"/>
            <a:r>
              <a:rPr lang="en-AU" dirty="0"/>
              <a:t>Education </a:t>
            </a:r>
            <a:endParaRPr lang="en-GB" dirty="0"/>
          </a:p>
          <a:p>
            <a:pPr lvl="0"/>
            <a:r>
              <a:rPr lang="en-AU" dirty="0"/>
              <a:t>Value of their opinion</a:t>
            </a:r>
            <a:endParaRPr lang="en-GB" dirty="0"/>
          </a:p>
          <a:p>
            <a:pPr lvl="0"/>
            <a:r>
              <a:rPr lang="en-AU" dirty="0"/>
              <a:t>Better standard of living</a:t>
            </a:r>
            <a:endParaRPr lang="en-GB" dirty="0"/>
          </a:p>
          <a:p>
            <a:pPr lvl="0"/>
            <a:r>
              <a:rPr lang="en-AU" dirty="0"/>
              <a:t>Opportunities for work</a:t>
            </a:r>
            <a:r>
              <a:rPr lang="en-AU" dirty="0" smtClean="0"/>
              <a:t>.</a:t>
            </a:r>
            <a:endParaRPr lang="en-GB" dirty="0"/>
          </a:p>
        </p:txBody>
      </p:sp>
      <p:pic>
        <p:nvPicPr>
          <p:cNvPr id="4" name="Picture 3" descr="C:\Users\Tom\Desktop\ArtWork\Shuttershock\smile_stress_lean.jpg"/>
          <p:cNvPicPr/>
          <p:nvPr/>
        </p:nvPicPr>
        <p:blipFill rotWithShape="1">
          <a:blip r:embed="rId2" cstate="print"/>
          <a:srcRect t="10735"/>
          <a:stretch/>
        </p:blipFill>
        <p:spPr bwMode="auto">
          <a:xfrm>
            <a:off x="4644008" y="2189281"/>
            <a:ext cx="4104456" cy="275183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91001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Apply a person-centred approach to minimise behaviours of concern</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1.4 </a:t>
            </a:r>
            <a:r>
              <a:rPr lang="en-AU" sz="2800" dirty="0" smtClean="0"/>
              <a:t>Provide </a:t>
            </a:r>
            <a:r>
              <a:rPr lang="en-AU" sz="2800" dirty="0"/>
              <a:t>a safe environment for the person conducive to positive and adaptive responses</a:t>
            </a:r>
            <a:endParaRPr lang="en-AU" sz="2800" dirty="0" smtClean="0">
              <a:latin typeface="+mj-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Fotolia_5090140_XS.jpg"/>
          <p:cNvPicPr/>
          <p:nvPr/>
        </p:nvPicPr>
        <p:blipFill rotWithShape="1">
          <a:blip r:embed="rId2">
            <a:extLst>
              <a:ext uri="{28A0092B-C50C-407E-A947-70E740481C1C}">
                <a14:useLocalDpi xmlns:a14="http://schemas.microsoft.com/office/drawing/2010/main" val="0"/>
              </a:ext>
            </a:extLst>
          </a:blip>
          <a:srcRect t="8377"/>
          <a:stretch/>
        </p:blipFill>
        <p:spPr bwMode="auto">
          <a:xfrm>
            <a:off x="5148064" y="3822977"/>
            <a:ext cx="3312368" cy="3035023"/>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AU" dirty="0"/>
              <a:t>Safe environments</a:t>
            </a:r>
            <a:endParaRPr lang="en-GB" dirty="0"/>
          </a:p>
        </p:txBody>
      </p:sp>
      <p:sp>
        <p:nvSpPr>
          <p:cNvPr id="3" name="Content Placeholder 2"/>
          <p:cNvSpPr>
            <a:spLocks noGrp="1"/>
          </p:cNvSpPr>
          <p:nvPr>
            <p:ph idx="1"/>
          </p:nvPr>
        </p:nvSpPr>
        <p:spPr/>
        <p:txBody>
          <a:bodyPr/>
          <a:lstStyle/>
          <a:p>
            <a:pPr marL="0" indent="0">
              <a:buNone/>
            </a:pPr>
            <a:r>
              <a:rPr lang="en-AU" b="1" dirty="0"/>
              <a:t>Providing a safe and predictable environment may include:</a:t>
            </a:r>
            <a:endParaRPr lang="en-GB" b="1" dirty="0"/>
          </a:p>
          <a:p>
            <a:pPr lvl="0"/>
            <a:r>
              <a:rPr lang="en-AU" dirty="0"/>
              <a:t>Containing the person</a:t>
            </a:r>
            <a:endParaRPr lang="en-GB" dirty="0"/>
          </a:p>
          <a:p>
            <a:pPr lvl="0"/>
            <a:r>
              <a:rPr lang="en-AU" dirty="0"/>
              <a:t>Having familiar people present</a:t>
            </a:r>
            <a:endParaRPr lang="en-GB" dirty="0"/>
          </a:p>
          <a:p>
            <a:pPr lvl="0"/>
            <a:r>
              <a:rPr lang="en-AU" dirty="0"/>
              <a:t>Having familiar items and resources</a:t>
            </a:r>
            <a:endParaRPr lang="en-GB" dirty="0"/>
          </a:p>
          <a:p>
            <a:r>
              <a:rPr lang="en-AU" dirty="0"/>
              <a:t>Removal of </a:t>
            </a:r>
            <a:r>
              <a:rPr lang="en-AU" dirty="0" smtClean="0"/>
              <a:t>hazards</a:t>
            </a:r>
          </a:p>
          <a:p>
            <a:r>
              <a:rPr lang="en-AU" dirty="0" smtClean="0"/>
              <a:t>Etc.</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MhomeCarry.jpg"/>
          <p:cNvPicPr/>
          <p:nvPr/>
        </p:nvPicPr>
        <p:blipFill rotWithShape="1">
          <a:blip r:embed="rId2" cstate="print">
            <a:extLst>
              <a:ext uri="{28A0092B-C50C-407E-A947-70E740481C1C}">
                <a14:useLocalDpi xmlns:a14="http://schemas.microsoft.com/office/drawing/2010/main" val="0"/>
              </a:ext>
            </a:extLst>
          </a:blip>
          <a:srcRect t="9362"/>
          <a:stretch/>
        </p:blipFill>
        <p:spPr bwMode="auto">
          <a:xfrm>
            <a:off x="6084092" y="2996952"/>
            <a:ext cx="3059832" cy="2773626"/>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AU" dirty="0" smtClean="0"/>
              <a:t>Positive </a:t>
            </a:r>
            <a:r>
              <a:rPr lang="en-AU" dirty="0"/>
              <a:t>and adaptive responses</a:t>
            </a:r>
            <a:endParaRPr lang="en-GB" dirty="0"/>
          </a:p>
        </p:txBody>
      </p:sp>
      <p:sp>
        <p:nvSpPr>
          <p:cNvPr id="3" name="Content Placeholder 2"/>
          <p:cNvSpPr>
            <a:spLocks noGrp="1"/>
          </p:cNvSpPr>
          <p:nvPr>
            <p:ph idx="1"/>
          </p:nvPr>
        </p:nvSpPr>
        <p:spPr>
          <a:xfrm>
            <a:off x="457200" y="1600200"/>
            <a:ext cx="5770984" cy="5257800"/>
          </a:xfrm>
        </p:spPr>
        <p:txBody>
          <a:bodyPr/>
          <a:lstStyle/>
          <a:p>
            <a:pPr marL="0" indent="0">
              <a:buNone/>
            </a:pPr>
            <a:r>
              <a:rPr lang="en-AU" b="1" dirty="0"/>
              <a:t>Positive </a:t>
            </a:r>
            <a:r>
              <a:rPr lang="en-AU" b="1" dirty="0" smtClean="0"/>
              <a:t>response:</a:t>
            </a:r>
            <a:endParaRPr lang="en-GB" b="1" dirty="0"/>
          </a:p>
          <a:p>
            <a:r>
              <a:rPr lang="en-AU" dirty="0"/>
              <a:t>This is where the person responds to the environment with a desirable behaviour and does not react unexpectedly. </a:t>
            </a:r>
            <a:endParaRPr lang="en-AU" dirty="0" smtClean="0"/>
          </a:p>
          <a:p>
            <a:pPr marL="0" indent="0">
              <a:buNone/>
            </a:pPr>
            <a:r>
              <a:rPr lang="en-AU" b="1" dirty="0"/>
              <a:t>Adaptive </a:t>
            </a:r>
            <a:r>
              <a:rPr lang="en-AU" b="1" dirty="0" smtClean="0"/>
              <a:t>response:</a:t>
            </a:r>
            <a:endParaRPr lang="en-GB" b="1" dirty="0"/>
          </a:p>
          <a:p>
            <a:r>
              <a:rPr lang="en-AU" dirty="0"/>
              <a:t>This is where the person with a disability uses their other functioning aspects of the body in order to adapt to their environment and complete </a:t>
            </a:r>
            <a:r>
              <a:rPr lang="en-AU" dirty="0" smtClean="0"/>
              <a:t>tasks.</a:t>
            </a:r>
            <a:endParaRPr lang="en-GB" dirty="0"/>
          </a:p>
        </p:txBody>
      </p:sp>
    </p:spTree>
    <p:extLst>
      <p:ext uri="{BB962C8B-B14F-4D97-AF65-F5344CB8AC3E}">
        <p14:creationId xmlns:p14="http://schemas.microsoft.com/office/powerpoint/2010/main" val="1874709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Review context of behaviours of concern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AU" sz="2800" dirty="0"/>
              <a:t>Recognise behaviours of concern outlined in the individualised behaviour support plan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Check your behaviour support plan</a:t>
            </a:r>
          </a:p>
        </p:txBody>
      </p:sp>
      <p:sp>
        <p:nvSpPr>
          <p:cNvPr id="3" name="Content Placeholder 2"/>
          <p:cNvSpPr>
            <a:spLocks noGrp="1"/>
          </p:cNvSpPr>
          <p:nvPr>
            <p:ph idx="1"/>
          </p:nvPr>
        </p:nvSpPr>
        <p:spPr>
          <a:xfrm>
            <a:off x="457200" y="1600200"/>
            <a:ext cx="6491064" cy="5257800"/>
          </a:xfrm>
        </p:spPr>
        <p:txBody>
          <a:bodyPr>
            <a:normAutofit/>
          </a:bodyPr>
          <a:lstStyle/>
          <a:p>
            <a:pPr marL="0" indent="0">
              <a:buNone/>
            </a:pPr>
            <a:r>
              <a:rPr lang="en-GB" b="1" dirty="0"/>
              <a:t>Your behavioural plan may include:</a:t>
            </a:r>
          </a:p>
          <a:p>
            <a:r>
              <a:rPr lang="en-AU" dirty="0"/>
              <a:t>Client </a:t>
            </a:r>
            <a:r>
              <a:rPr lang="en-AU" dirty="0" smtClean="0"/>
              <a:t>information</a:t>
            </a:r>
          </a:p>
          <a:p>
            <a:pPr lvl="0"/>
            <a:r>
              <a:rPr lang="en-AU" dirty="0"/>
              <a:t>Activities (daily and weekly)</a:t>
            </a:r>
            <a:endParaRPr lang="en-GB" dirty="0"/>
          </a:p>
          <a:p>
            <a:pPr lvl="0"/>
            <a:r>
              <a:rPr lang="en-AU" dirty="0"/>
              <a:t>Behavioural concerns and the triggers </a:t>
            </a:r>
            <a:r>
              <a:rPr lang="en-AU" dirty="0" smtClean="0"/>
              <a:t>Areas/factors </a:t>
            </a:r>
            <a:r>
              <a:rPr lang="en-AU" dirty="0"/>
              <a:t>to be avoided</a:t>
            </a:r>
            <a:endParaRPr lang="en-GB" dirty="0"/>
          </a:p>
          <a:p>
            <a:pPr lvl="0"/>
            <a:r>
              <a:rPr lang="en-AU" dirty="0"/>
              <a:t>Physical, sensory and social interaction needs</a:t>
            </a:r>
            <a:endParaRPr lang="en-GB" dirty="0"/>
          </a:p>
          <a:p>
            <a:r>
              <a:rPr lang="en-AU" dirty="0"/>
              <a:t>Strategies to employ for positive behaviour in </a:t>
            </a:r>
            <a:r>
              <a:rPr lang="en-AU" dirty="0" smtClean="0"/>
              <a:t>activities</a:t>
            </a:r>
          </a:p>
          <a:p>
            <a:r>
              <a:rPr lang="en-AU" dirty="0" smtClean="0"/>
              <a:t>Etc.</a:t>
            </a:r>
            <a:endParaRPr lang="en-GB" dirty="0"/>
          </a:p>
        </p:txBody>
      </p:sp>
      <p:pic>
        <p:nvPicPr>
          <p:cNvPr id="4" name="Picture 3" descr="C:\Users\Tom\Desktop\ArtWork\MNasty.jpg"/>
          <p:cNvPicPr/>
          <p:nvPr/>
        </p:nvPicPr>
        <p:blipFill>
          <a:blip r:embed="rId2" cstate="print"/>
          <a:srcRect/>
          <a:stretch>
            <a:fillRect/>
          </a:stretch>
        </p:blipFill>
        <p:spPr bwMode="auto">
          <a:xfrm>
            <a:off x="6660232" y="2420888"/>
            <a:ext cx="2188840" cy="2188840"/>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Tom\Desktop\ArtWork\Shuttershock\financial_ crisis.jpg"/>
          <p:cNvPicPr/>
          <p:nvPr/>
        </p:nvPicPr>
        <p:blipFill>
          <a:blip r:embed="rId2" cstate="print"/>
          <a:srcRect/>
          <a:stretch>
            <a:fillRect/>
          </a:stretch>
        </p:blipFill>
        <p:spPr bwMode="auto">
          <a:xfrm>
            <a:off x="5220072" y="4599730"/>
            <a:ext cx="3024336" cy="2264391"/>
          </a:xfrm>
          <a:prstGeom prst="rect">
            <a:avLst/>
          </a:prstGeom>
          <a:ln>
            <a:noFill/>
          </a:ln>
          <a:effectLst>
            <a:softEdge rad="112500"/>
          </a:effectLst>
        </p:spPr>
      </p:pic>
      <p:sp>
        <p:nvSpPr>
          <p:cNvPr id="2" name="Title 1"/>
          <p:cNvSpPr>
            <a:spLocks noGrp="1"/>
          </p:cNvSpPr>
          <p:nvPr>
            <p:ph type="title"/>
          </p:nvPr>
        </p:nvSpPr>
        <p:spPr/>
        <p:txBody>
          <a:bodyPr/>
          <a:lstStyle/>
          <a:p>
            <a:r>
              <a:rPr lang="en-GB" dirty="0"/>
              <a:t>Behaviours of concern</a:t>
            </a:r>
          </a:p>
        </p:txBody>
      </p:sp>
      <p:sp>
        <p:nvSpPr>
          <p:cNvPr id="3" name="Content Placeholder 2"/>
          <p:cNvSpPr>
            <a:spLocks noGrp="1"/>
          </p:cNvSpPr>
          <p:nvPr>
            <p:ph idx="1"/>
          </p:nvPr>
        </p:nvSpPr>
        <p:spPr/>
        <p:txBody>
          <a:bodyPr/>
          <a:lstStyle/>
          <a:p>
            <a:pPr marL="0" indent="0">
              <a:buNone/>
            </a:pPr>
            <a:r>
              <a:rPr lang="en-AU" b="1" dirty="0"/>
              <a:t>Behaviours of concern can be defined as:</a:t>
            </a:r>
            <a:endParaRPr lang="en-GB" b="1" dirty="0"/>
          </a:p>
          <a:p>
            <a:pPr marL="0" indent="0">
              <a:buNone/>
            </a:pPr>
            <a:r>
              <a:rPr lang="en-GB" dirty="0" smtClean="0"/>
              <a:t>“Behaviour </a:t>
            </a:r>
            <a:r>
              <a:rPr lang="en-GB" dirty="0"/>
              <a:t>of such intensity, frequency and duration that the physical safety of the person or others is placed or is likely to be placed in serious jeopardy, or behaviour which is likely to seriously limit use of, or result in the person being denied access to ordinary community facilities, services and </a:t>
            </a:r>
            <a:r>
              <a:rPr lang="en-GB" dirty="0" smtClean="0"/>
              <a:t>experiences.” </a:t>
            </a:r>
            <a:endParaRPr lang="en-GB" dirty="0"/>
          </a:p>
          <a:p>
            <a:pPr marL="0" indent="0">
              <a:buNone/>
            </a:pPr>
            <a:r>
              <a:rPr lang="en-GB" dirty="0"/>
              <a:t>(Emerson 1995)</a:t>
            </a:r>
          </a:p>
        </p:txBody>
      </p:sp>
    </p:spTree>
    <p:extLst>
      <p:ext uri="{BB962C8B-B14F-4D97-AF65-F5344CB8AC3E}">
        <p14:creationId xmlns:p14="http://schemas.microsoft.com/office/powerpoint/2010/main" val="750327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Review context of behaviours of concern</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2.2 </a:t>
            </a:r>
            <a:r>
              <a:rPr lang="en-AU" sz="2800" dirty="0"/>
              <a:t>Consider what happened before, during and after the behaviour of concern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Situations causing concern</a:t>
            </a:r>
            <a:endParaRPr lang="en-GB" dirty="0"/>
          </a:p>
        </p:txBody>
      </p:sp>
      <p:sp>
        <p:nvSpPr>
          <p:cNvPr id="3" name="Content Placeholder 2"/>
          <p:cNvSpPr>
            <a:spLocks noGrp="1"/>
          </p:cNvSpPr>
          <p:nvPr>
            <p:ph idx="1"/>
          </p:nvPr>
        </p:nvSpPr>
        <p:spPr>
          <a:xfrm>
            <a:off x="457200" y="1600200"/>
            <a:ext cx="5626968" cy="5069160"/>
          </a:xfrm>
        </p:spPr>
        <p:txBody>
          <a:bodyPr/>
          <a:lstStyle/>
          <a:p>
            <a:pPr marL="0" indent="0">
              <a:buNone/>
            </a:pPr>
            <a:r>
              <a:rPr lang="en-AU" b="1" dirty="0"/>
              <a:t>Consider the following:</a:t>
            </a:r>
            <a:endParaRPr lang="en-GB" b="1" dirty="0"/>
          </a:p>
          <a:p>
            <a:pPr lvl="0"/>
            <a:r>
              <a:rPr lang="en-AU" dirty="0"/>
              <a:t>What led to the incident</a:t>
            </a:r>
            <a:endParaRPr lang="en-GB" dirty="0"/>
          </a:p>
          <a:p>
            <a:pPr lvl="0"/>
            <a:r>
              <a:rPr lang="en-AU" dirty="0"/>
              <a:t>The signs that were displayed by the client immediately beforehand</a:t>
            </a:r>
            <a:endParaRPr lang="en-GB" dirty="0"/>
          </a:p>
          <a:p>
            <a:pPr lvl="0"/>
            <a:r>
              <a:rPr lang="en-AU" dirty="0"/>
              <a:t>The incident </a:t>
            </a:r>
            <a:r>
              <a:rPr lang="en-AU" dirty="0" smtClean="0"/>
              <a:t>itself</a:t>
            </a:r>
          </a:p>
          <a:p>
            <a:pPr lvl="0"/>
            <a:r>
              <a:rPr lang="en-AU" dirty="0"/>
              <a:t>Whether the client was not having a need met</a:t>
            </a:r>
            <a:endParaRPr lang="en-GB" dirty="0"/>
          </a:p>
          <a:p>
            <a:r>
              <a:rPr lang="en-AU" dirty="0"/>
              <a:t>The duration and the intervention needed (if any)</a:t>
            </a:r>
            <a:endParaRPr lang="en-GB" dirty="0"/>
          </a:p>
          <a:p>
            <a:r>
              <a:rPr lang="en-GB" dirty="0" smtClean="0"/>
              <a:t>Etc.</a:t>
            </a:r>
            <a:endParaRPr lang="en-GB" dirty="0"/>
          </a:p>
        </p:txBody>
      </p:sp>
      <p:pic>
        <p:nvPicPr>
          <p:cNvPr id="4" name="Picture 3" descr="C:\Users\Sophie2\Desktop\ArtWork\stick_figure_question_mark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5" y="1772816"/>
            <a:ext cx="2915816" cy="3360537"/>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Engage in inclusive communications</a:t>
            </a:r>
          </a:p>
        </p:txBody>
      </p:sp>
      <p:sp>
        <p:nvSpPr>
          <p:cNvPr id="3" name="Content Placeholder 2"/>
          <p:cNvSpPr>
            <a:spLocks noGrp="1"/>
          </p:cNvSpPr>
          <p:nvPr>
            <p:ph idx="1"/>
          </p:nvPr>
        </p:nvSpPr>
        <p:spPr/>
        <p:txBody>
          <a:bodyPr/>
          <a:lstStyle/>
          <a:p>
            <a:pPr marL="0" indent="0">
              <a:buNone/>
            </a:pPr>
            <a:r>
              <a:rPr lang="en-AU" b="1" dirty="0"/>
              <a:t>You may need to:</a:t>
            </a:r>
            <a:endParaRPr lang="en-GB" b="1" dirty="0"/>
          </a:p>
          <a:p>
            <a:pPr lvl="0"/>
            <a:r>
              <a:rPr lang="en-AU" dirty="0"/>
              <a:t>Use short words and sentences</a:t>
            </a:r>
            <a:endParaRPr lang="en-GB" dirty="0"/>
          </a:p>
          <a:p>
            <a:pPr lvl="0"/>
            <a:r>
              <a:rPr lang="en-AU" dirty="0"/>
              <a:t>Use repetition</a:t>
            </a:r>
            <a:endParaRPr lang="en-GB" dirty="0"/>
          </a:p>
          <a:p>
            <a:pPr lvl="0"/>
            <a:r>
              <a:rPr lang="en-AU" dirty="0"/>
              <a:t>Use visual aids, such as picture cards</a:t>
            </a:r>
            <a:endParaRPr lang="en-GB" dirty="0"/>
          </a:p>
          <a:p>
            <a:pPr lvl="0"/>
            <a:r>
              <a:rPr lang="en-AU" dirty="0"/>
              <a:t>Take time to listen</a:t>
            </a:r>
            <a:endParaRPr lang="en-GB" dirty="0"/>
          </a:p>
          <a:p>
            <a:pPr lvl="0"/>
            <a:r>
              <a:rPr lang="en-AU" dirty="0"/>
              <a:t>Communicate by sign language</a:t>
            </a:r>
            <a:endParaRPr lang="en-GB" dirty="0"/>
          </a:p>
          <a:p>
            <a:r>
              <a:rPr lang="en-AU" dirty="0"/>
              <a:t>Communicate in </a:t>
            </a:r>
            <a:r>
              <a:rPr lang="en-AU" dirty="0" smtClean="0"/>
              <a:t>writing</a:t>
            </a:r>
          </a:p>
          <a:p>
            <a:r>
              <a:rPr lang="en-AU" dirty="0" smtClean="0"/>
              <a:t>Etc.</a:t>
            </a:r>
            <a:endParaRPr lang="en-GB" dirty="0"/>
          </a:p>
        </p:txBody>
      </p:sp>
      <p:pic>
        <p:nvPicPr>
          <p:cNvPr id="4" name="Picture 3" descr="C:\Users\Sophie2\Desktop\ArtWork\hear_see_speak_no_evil_pc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4293097"/>
            <a:ext cx="2884926" cy="2525490"/>
          </a:xfrm>
          <a:prstGeom prst="rect">
            <a:avLst/>
          </a:prstGeom>
          <a:noFill/>
          <a:ln>
            <a:noFill/>
          </a:ln>
        </p:spPr>
      </p:pic>
    </p:spTree>
    <p:extLst>
      <p:ext uri="{BB962C8B-B14F-4D97-AF65-F5344CB8AC3E}">
        <p14:creationId xmlns:p14="http://schemas.microsoft.com/office/powerpoint/2010/main" val="2142153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Review context of behaviours of concern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2.3 </a:t>
            </a:r>
            <a:r>
              <a:rPr lang="en-AU" sz="2800" dirty="0"/>
              <a:t>Consider the type, frequency and triggers of the </a:t>
            </a:r>
            <a:r>
              <a:rPr lang="en-AU" sz="2800" dirty="0" smtClean="0"/>
              <a:t>behaviour </a:t>
            </a:r>
            <a:endParaRPr lang="en-AU" sz="2800" dirty="0" smtClean="0">
              <a:latin typeface="+mj-l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Behaviour likely to put the person and/or others at risk of harm</a:t>
            </a:r>
            <a:endParaRPr lang="en-GB" dirty="0"/>
          </a:p>
        </p:txBody>
      </p:sp>
      <p:sp>
        <p:nvSpPr>
          <p:cNvPr id="3" name="Content Placeholder 2"/>
          <p:cNvSpPr>
            <a:spLocks noGrp="1"/>
          </p:cNvSpPr>
          <p:nvPr>
            <p:ph idx="1"/>
          </p:nvPr>
        </p:nvSpPr>
        <p:spPr>
          <a:xfrm>
            <a:off x="457200" y="1600200"/>
            <a:ext cx="8003232" cy="4525963"/>
          </a:xfrm>
        </p:spPr>
        <p:txBody>
          <a:bodyPr/>
          <a:lstStyle/>
          <a:p>
            <a:pPr marL="0" indent="0">
              <a:buNone/>
            </a:pPr>
            <a:r>
              <a:rPr lang="en-AU" b="1" dirty="0"/>
              <a:t>Behaviour likely to put the person and/or others at risk of harm may:</a:t>
            </a:r>
            <a:endParaRPr lang="en-GB" b="1" dirty="0"/>
          </a:p>
          <a:p>
            <a:r>
              <a:rPr lang="en-GB" dirty="0"/>
              <a:t>Have the potential for physical harm or destruction </a:t>
            </a:r>
            <a:endParaRPr lang="en-GB" dirty="0" smtClean="0"/>
          </a:p>
          <a:p>
            <a:r>
              <a:rPr lang="en-GB" dirty="0"/>
              <a:t>Last for an excessively long time </a:t>
            </a:r>
            <a:endParaRPr lang="en-GB" dirty="0" smtClean="0"/>
          </a:p>
          <a:p>
            <a:r>
              <a:rPr lang="en-GB" dirty="0"/>
              <a:t>Isolate the </a:t>
            </a:r>
            <a:r>
              <a:rPr lang="en-GB" dirty="0" smtClean="0"/>
              <a:t>person</a:t>
            </a:r>
          </a:p>
          <a:p>
            <a:r>
              <a:rPr lang="en-GB" dirty="0"/>
              <a:t>Interfere with the </a:t>
            </a:r>
            <a:r>
              <a:rPr lang="en-GB" dirty="0" smtClean="0"/>
              <a:t>person’s learning</a:t>
            </a:r>
          </a:p>
          <a:p>
            <a:r>
              <a:rPr lang="en-GB" dirty="0" smtClean="0"/>
              <a:t>Etc.</a:t>
            </a:r>
            <a:endParaRPr lang="en-GB" dirty="0"/>
          </a:p>
        </p:txBody>
      </p:sp>
      <p:pic>
        <p:nvPicPr>
          <p:cNvPr id="2050" name="Picture 2" descr="C:\Users\Sophie2\Desktop\ArtWork\island_alone.png"/>
          <p:cNvPicPr>
            <a:picLocks noChangeAspect="1" noChangeArrowheads="1"/>
          </p:cNvPicPr>
          <p:nvPr/>
        </p:nvPicPr>
        <p:blipFill rotWithShape="1">
          <a:blip r:embed="rId2">
            <a:extLst>
              <a:ext uri="{28A0092B-C50C-407E-A947-70E740481C1C}">
                <a14:useLocalDpi xmlns:a14="http://schemas.microsoft.com/office/drawing/2010/main" val="0"/>
              </a:ext>
            </a:extLst>
          </a:blip>
          <a:srcRect b="6435"/>
          <a:stretch/>
        </p:blipFill>
        <p:spPr bwMode="auto">
          <a:xfrm>
            <a:off x="5202544" y="4408259"/>
            <a:ext cx="3240360" cy="24497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Triggers of behaviour</a:t>
            </a:r>
            <a:endParaRPr lang="en-GB" dirty="0"/>
          </a:p>
        </p:txBody>
      </p:sp>
      <p:sp>
        <p:nvSpPr>
          <p:cNvPr id="3" name="Content Placeholder 2"/>
          <p:cNvSpPr>
            <a:spLocks noGrp="1"/>
          </p:cNvSpPr>
          <p:nvPr>
            <p:ph idx="1"/>
          </p:nvPr>
        </p:nvSpPr>
        <p:spPr>
          <a:xfrm>
            <a:off x="457200" y="1600200"/>
            <a:ext cx="8435280" cy="4525963"/>
          </a:xfrm>
        </p:spPr>
        <p:txBody>
          <a:bodyPr/>
          <a:lstStyle/>
          <a:p>
            <a:pPr marL="0" indent="0">
              <a:buNone/>
            </a:pPr>
            <a:r>
              <a:rPr lang="en-GB" dirty="0"/>
              <a:t>The triggers of behaviour can be audible, visual, sensual, olfactory or taste-related. They can be situational or environmental, time-related and many other things.</a:t>
            </a:r>
          </a:p>
          <a:p>
            <a:endParaRPr lang="en-GB" dirty="0"/>
          </a:p>
        </p:txBody>
      </p:sp>
      <p:pic>
        <p:nvPicPr>
          <p:cNvPr id="1026" name="Picture 2" descr="C:\Users\Sophie2\Desktop\ArtWork\stick_figure_hear_nothing_800_wht_647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232955"/>
            <a:ext cx="1584176" cy="3620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9739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Review context of behaviours of concern</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2.4 </a:t>
            </a:r>
            <a:r>
              <a:rPr lang="en-AU" sz="2800" dirty="0"/>
              <a:t>Consider environmental factors in the context of the behaviour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Environmental factors </a:t>
            </a:r>
            <a:endParaRPr lang="en-GB" dirty="0"/>
          </a:p>
        </p:txBody>
      </p:sp>
      <p:sp>
        <p:nvSpPr>
          <p:cNvPr id="3" name="Content Placeholder 2"/>
          <p:cNvSpPr>
            <a:spLocks noGrp="1"/>
          </p:cNvSpPr>
          <p:nvPr>
            <p:ph idx="1"/>
          </p:nvPr>
        </p:nvSpPr>
        <p:spPr/>
        <p:txBody>
          <a:bodyPr/>
          <a:lstStyle/>
          <a:p>
            <a:pPr marL="0" indent="0">
              <a:buNone/>
            </a:pPr>
            <a:r>
              <a:rPr lang="en-AU" dirty="0"/>
              <a:t>Environmental factors can be described as any other external influence impacting upon the client.</a:t>
            </a:r>
            <a:endParaRPr lang="en-GB" dirty="0"/>
          </a:p>
          <a:p>
            <a:pPr marL="0" indent="0">
              <a:buNone/>
            </a:pPr>
            <a:r>
              <a:rPr lang="en-AU" b="1" dirty="0"/>
              <a:t>These may include:</a:t>
            </a:r>
            <a:endParaRPr lang="en-GB" b="1" dirty="0"/>
          </a:p>
          <a:p>
            <a:pPr lvl="0"/>
            <a:r>
              <a:rPr lang="en-AU" dirty="0"/>
              <a:t>People</a:t>
            </a:r>
            <a:endParaRPr lang="en-GB" dirty="0"/>
          </a:p>
          <a:p>
            <a:pPr lvl="0"/>
            <a:r>
              <a:rPr lang="en-AU" dirty="0"/>
              <a:t>Location and type of environment</a:t>
            </a:r>
            <a:endParaRPr lang="en-GB" dirty="0"/>
          </a:p>
          <a:p>
            <a:r>
              <a:rPr lang="en-AU" dirty="0"/>
              <a:t>Objects in the </a:t>
            </a:r>
            <a:r>
              <a:rPr lang="en-AU" dirty="0" smtClean="0"/>
              <a:t>environment</a:t>
            </a:r>
          </a:p>
          <a:p>
            <a:r>
              <a:rPr lang="en-AU" dirty="0" smtClean="0"/>
              <a:t>Etc.</a:t>
            </a:r>
            <a:endParaRPr lang="en-GB" dirty="0"/>
          </a:p>
        </p:txBody>
      </p:sp>
      <p:pic>
        <p:nvPicPr>
          <p:cNvPr id="1026" name="Picture 2" descr="C:\Users\Sophie2\Desktop\ArtWork\scared_behind_chair_800_wht.png"/>
          <p:cNvPicPr>
            <a:picLocks noChangeAspect="1" noChangeArrowheads="1"/>
          </p:cNvPicPr>
          <p:nvPr/>
        </p:nvPicPr>
        <p:blipFill rotWithShape="1">
          <a:blip r:embed="rId2">
            <a:extLst>
              <a:ext uri="{28A0092B-C50C-407E-A947-70E740481C1C}">
                <a14:useLocalDpi xmlns:a14="http://schemas.microsoft.com/office/drawing/2010/main" val="0"/>
              </a:ext>
            </a:extLst>
          </a:blip>
          <a:srcRect t="4461" b="3497"/>
          <a:stretch/>
        </p:blipFill>
        <p:spPr bwMode="auto">
          <a:xfrm>
            <a:off x="6139894" y="2708920"/>
            <a:ext cx="2736304" cy="33580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Environmental re-design</a:t>
            </a:r>
            <a:endParaRPr lang="en-GB" dirty="0"/>
          </a:p>
        </p:txBody>
      </p:sp>
      <p:sp>
        <p:nvSpPr>
          <p:cNvPr id="3" name="Content Placeholder 2"/>
          <p:cNvSpPr>
            <a:spLocks noGrp="1"/>
          </p:cNvSpPr>
          <p:nvPr>
            <p:ph idx="1"/>
          </p:nvPr>
        </p:nvSpPr>
        <p:spPr/>
        <p:txBody>
          <a:bodyPr/>
          <a:lstStyle/>
          <a:p>
            <a:pPr marL="0" indent="0">
              <a:buNone/>
            </a:pPr>
            <a:r>
              <a:rPr lang="en-AU" dirty="0"/>
              <a:t>By changing staff attitudes and controllable physical aspects, you can ensure that behaviours of concern have a minimal chance of </a:t>
            </a:r>
            <a:r>
              <a:rPr lang="en-AU" dirty="0" smtClean="0"/>
              <a:t>occurring.</a:t>
            </a:r>
            <a:endParaRPr lang="en-GB" dirty="0"/>
          </a:p>
        </p:txBody>
      </p:sp>
      <p:pic>
        <p:nvPicPr>
          <p:cNvPr id="4" name="Picture 3" descr="C:\Users\Tom\Desktop\ArtWork\Shuttershock\kick_hurt_pain_injury.jpg"/>
          <p:cNvPicPr/>
          <p:nvPr/>
        </p:nvPicPr>
        <p:blipFill>
          <a:blip r:embed="rId2" cstate="print"/>
          <a:srcRect/>
          <a:stretch>
            <a:fillRect/>
          </a:stretch>
        </p:blipFill>
        <p:spPr bwMode="auto">
          <a:xfrm>
            <a:off x="2555776" y="3164121"/>
            <a:ext cx="4032448" cy="3445162"/>
          </a:xfrm>
          <a:prstGeom prst="rect">
            <a:avLst/>
          </a:prstGeom>
          <a:noFill/>
          <a:ln w="9525">
            <a:noFill/>
            <a:miter lim="800000"/>
            <a:headEnd/>
            <a:tailEnd/>
          </a:ln>
        </p:spPr>
      </p:pic>
    </p:spTree>
    <p:extLst>
      <p:ext uri="{BB962C8B-B14F-4D97-AF65-F5344CB8AC3E}">
        <p14:creationId xmlns:p14="http://schemas.microsoft.com/office/powerpoint/2010/main" val="7233232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Review context of behaviours of concern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2.5 </a:t>
            </a:r>
            <a:r>
              <a:rPr lang="en-AU" sz="2800" dirty="0"/>
              <a:t>Consider the person’s emotional well-being in the context of the behaviour</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Ensure emotional wellbeing</a:t>
            </a:r>
            <a:endParaRPr lang="en-GB" dirty="0"/>
          </a:p>
        </p:txBody>
      </p:sp>
      <p:sp>
        <p:nvSpPr>
          <p:cNvPr id="3" name="Content Placeholder 2"/>
          <p:cNvSpPr>
            <a:spLocks noGrp="1"/>
          </p:cNvSpPr>
          <p:nvPr>
            <p:ph idx="1"/>
          </p:nvPr>
        </p:nvSpPr>
        <p:spPr>
          <a:xfrm>
            <a:off x="457200" y="1600200"/>
            <a:ext cx="6419056" cy="5257800"/>
          </a:xfrm>
        </p:spPr>
        <p:txBody>
          <a:bodyPr/>
          <a:lstStyle/>
          <a:p>
            <a:r>
              <a:rPr lang="en-GB" dirty="0" smtClean="0"/>
              <a:t>It </a:t>
            </a:r>
            <a:r>
              <a:rPr lang="en-GB" dirty="0"/>
              <a:t>is important for emotional wellbeing to interact and be a part of </a:t>
            </a:r>
            <a:r>
              <a:rPr lang="en-GB" dirty="0" smtClean="0"/>
              <a:t>society</a:t>
            </a:r>
          </a:p>
          <a:p>
            <a:r>
              <a:rPr lang="en-GB" dirty="0"/>
              <a:t>Keep a check on your clients’ responses and reactions when participating in activities, and be aware of potential mood </a:t>
            </a:r>
            <a:r>
              <a:rPr lang="en-GB" dirty="0" smtClean="0"/>
              <a:t>changes</a:t>
            </a:r>
          </a:p>
          <a:p>
            <a:r>
              <a:rPr lang="en-GB" dirty="0"/>
              <a:t>It is important that activities can be performed and that a sense of achievement is </a:t>
            </a:r>
            <a:r>
              <a:rPr lang="en-GB" dirty="0" smtClean="0"/>
              <a:t>made.</a:t>
            </a:r>
            <a:endParaRPr lang="en-GB" dirty="0"/>
          </a:p>
        </p:txBody>
      </p:sp>
      <p:pic>
        <p:nvPicPr>
          <p:cNvPr id="4" name="Picture 3" descr="C:\Users\Sophie2\Desktop\ArtWork\calm_meditate_relax.png"/>
          <p:cNvPicPr/>
          <p:nvPr/>
        </p:nvPicPr>
        <p:blipFill rotWithShape="1">
          <a:blip r:embed="rId2" cstate="print">
            <a:extLst>
              <a:ext uri="{28A0092B-C50C-407E-A947-70E740481C1C}">
                <a14:useLocalDpi xmlns:a14="http://schemas.microsoft.com/office/drawing/2010/main" val="0"/>
              </a:ext>
            </a:extLst>
          </a:blip>
          <a:srcRect l="2406" r="6432"/>
          <a:stretch/>
        </p:blipFill>
        <p:spPr bwMode="auto">
          <a:xfrm>
            <a:off x="6228184" y="3573016"/>
            <a:ext cx="2746426" cy="2599027"/>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ophie2\Desktop\ArtWork\Fotolia_28058326_S.jpg"/>
          <p:cNvPicPr>
            <a:picLocks noChangeAspect="1" noChangeArrowheads="1"/>
          </p:cNvPicPr>
          <p:nvPr/>
        </p:nvPicPr>
        <p:blipFill rotWithShape="1">
          <a:blip r:embed="rId2">
            <a:extLst>
              <a:ext uri="{28A0092B-C50C-407E-A947-70E740481C1C}">
                <a14:useLocalDpi xmlns:a14="http://schemas.microsoft.com/office/drawing/2010/main" val="0"/>
              </a:ext>
            </a:extLst>
          </a:blip>
          <a:srcRect l="5366" b="5348"/>
          <a:stretch/>
        </p:blipFill>
        <p:spPr bwMode="auto">
          <a:xfrm>
            <a:off x="4477407" y="4128563"/>
            <a:ext cx="3411124" cy="272943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Behaviour of concern</a:t>
            </a:r>
            <a:endParaRPr lang="en-GB" dirty="0"/>
          </a:p>
        </p:txBody>
      </p:sp>
      <p:sp>
        <p:nvSpPr>
          <p:cNvPr id="3" name="Content Placeholder 2"/>
          <p:cNvSpPr>
            <a:spLocks noGrp="1"/>
          </p:cNvSpPr>
          <p:nvPr>
            <p:ph idx="1"/>
          </p:nvPr>
        </p:nvSpPr>
        <p:spPr/>
        <p:txBody>
          <a:bodyPr/>
          <a:lstStyle/>
          <a:p>
            <a:r>
              <a:rPr lang="en-GB" dirty="0"/>
              <a:t>If behaviour of concern is triggered, knowing and understanding your client will help you assess if their outburst will cause them, or you, </a:t>
            </a:r>
            <a:r>
              <a:rPr lang="en-GB" dirty="0" smtClean="0"/>
              <a:t>harm</a:t>
            </a:r>
          </a:p>
          <a:p>
            <a:r>
              <a:rPr lang="en-GB" dirty="0"/>
              <a:t>You may be able to distract your client and change their frame of mind, or develop methods that resolve a client’s negative </a:t>
            </a:r>
            <a:r>
              <a:rPr lang="en-GB" dirty="0" smtClean="0"/>
              <a:t>behaviour.</a:t>
            </a:r>
            <a:endParaRPr lang="en-GB" dirty="0"/>
          </a:p>
        </p:txBody>
      </p:sp>
    </p:spTree>
    <p:extLst>
      <p:ext uri="{BB962C8B-B14F-4D97-AF65-F5344CB8AC3E}">
        <p14:creationId xmlns:p14="http://schemas.microsoft.com/office/powerpoint/2010/main" val="18452902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Critical incident counselling</a:t>
            </a:r>
            <a:endParaRPr lang="en-GB" dirty="0"/>
          </a:p>
        </p:txBody>
      </p:sp>
      <p:sp>
        <p:nvSpPr>
          <p:cNvPr id="3" name="Content Placeholder 2"/>
          <p:cNvSpPr>
            <a:spLocks noGrp="1"/>
          </p:cNvSpPr>
          <p:nvPr>
            <p:ph idx="1"/>
          </p:nvPr>
        </p:nvSpPr>
        <p:spPr>
          <a:xfrm>
            <a:off x="457200" y="1600200"/>
            <a:ext cx="7643192" cy="4525963"/>
          </a:xfrm>
        </p:spPr>
        <p:txBody>
          <a:bodyPr/>
          <a:lstStyle/>
          <a:p>
            <a:r>
              <a:rPr lang="en-GB" dirty="0"/>
              <a:t>One form of crisis management is critical incident </a:t>
            </a:r>
            <a:r>
              <a:rPr lang="en-GB" dirty="0" smtClean="0"/>
              <a:t>(CI) </a:t>
            </a:r>
            <a:r>
              <a:rPr lang="en-GB" dirty="0"/>
              <a:t>counselling. It is one of the therapy tools belonging to the field of crisis management</a:t>
            </a:r>
            <a:endParaRPr lang="en-GB" dirty="0" smtClean="0"/>
          </a:p>
          <a:p>
            <a:r>
              <a:rPr lang="en-GB" dirty="0" smtClean="0"/>
              <a:t>CI </a:t>
            </a:r>
            <a:r>
              <a:rPr lang="en-GB" dirty="0"/>
              <a:t>counselling is therefore focused on how to immediately reduce stressful reactions and return emotions to their normal </a:t>
            </a:r>
            <a:r>
              <a:rPr lang="en-GB" dirty="0" smtClean="0"/>
              <a:t>state.</a:t>
            </a:r>
            <a:endParaRPr lang="en-GB" dirty="0"/>
          </a:p>
        </p:txBody>
      </p:sp>
      <p:pic>
        <p:nvPicPr>
          <p:cNvPr id="4" name="Picture 3" descr="C:\Users\Tom\Desktop\ArtWork\Shuttershock\noise_stress_headache_loud.jpg"/>
          <p:cNvPicPr/>
          <p:nvPr/>
        </p:nvPicPr>
        <p:blipFill rotWithShape="1">
          <a:blip r:embed="rId2" cstate="print"/>
          <a:srcRect l="6073" t="12170" r="6073" b="5780"/>
          <a:stretch/>
        </p:blipFill>
        <p:spPr bwMode="auto">
          <a:xfrm>
            <a:off x="2699792" y="4332014"/>
            <a:ext cx="3600400" cy="252598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663338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Review context of behaviours of concern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2.6 </a:t>
            </a:r>
            <a:r>
              <a:rPr lang="en-AU" sz="2800" dirty="0"/>
              <a:t>Consider the person’s health status in the context of the behaviour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Looking at the health of the client</a:t>
            </a:r>
            <a:endParaRPr lang="en-GB" dirty="0"/>
          </a:p>
        </p:txBody>
      </p:sp>
      <p:sp>
        <p:nvSpPr>
          <p:cNvPr id="3" name="Content Placeholder 2"/>
          <p:cNvSpPr>
            <a:spLocks noGrp="1"/>
          </p:cNvSpPr>
          <p:nvPr>
            <p:ph idx="1"/>
          </p:nvPr>
        </p:nvSpPr>
        <p:spPr>
          <a:xfrm>
            <a:off x="457200" y="1600200"/>
            <a:ext cx="8229600" cy="5257800"/>
          </a:xfrm>
        </p:spPr>
        <p:txBody>
          <a:bodyPr>
            <a:normAutofit/>
          </a:bodyPr>
          <a:lstStyle/>
          <a:p>
            <a:pPr marL="0" indent="0">
              <a:buNone/>
            </a:pPr>
            <a:r>
              <a:rPr lang="en-AU" b="1" dirty="0"/>
              <a:t>Health status may include:</a:t>
            </a:r>
            <a:endParaRPr lang="en-GB" b="1" dirty="0"/>
          </a:p>
          <a:p>
            <a:pPr lvl="0"/>
            <a:r>
              <a:rPr lang="en-AU" dirty="0"/>
              <a:t>Under the influence of alcohol</a:t>
            </a:r>
            <a:endParaRPr lang="en-GB" dirty="0"/>
          </a:p>
          <a:p>
            <a:pPr lvl="0"/>
            <a:r>
              <a:rPr lang="en-AU" dirty="0"/>
              <a:t>Under the influence of drugs</a:t>
            </a:r>
            <a:endParaRPr lang="en-GB" dirty="0"/>
          </a:p>
          <a:p>
            <a:pPr lvl="0"/>
            <a:r>
              <a:rPr lang="en-AU" dirty="0"/>
              <a:t>Wounded</a:t>
            </a:r>
            <a:endParaRPr lang="en-GB" dirty="0"/>
          </a:p>
          <a:p>
            <a:pPr lvl="0"/>
            <a:r>
              <a:rPr lang="en-AU" dirty="0"/>
              <a:t>Normal </a:t>
            </a:r>
            <a:endParaRPr lang="en-GB" dirty="0"/>
          </a:p>
          <a:p>
            <a:pPr lvl="0"/>
            <a:r>
              <a:rPr lang="en-AU" dirty="0"/>
              <a:t>Elevated heart rate</a:t>
            </a:r>
            <a:endParaRPr lang="en-GB" dirty="0"/>
          </a:p>
          <a:p>
            <a:pPr lvl="0"/>
            <a:r>
              <a:rPr lang="en-AU" dirty="0"/>
              <a:t>Elevated blood pressure </a:t>
            </a:r>
            <a:endParaRPr lang="en-GB" dirty="0"/>
          </a:p>
          <a:p>
            <a:r>
              <a:rPr lang="en-AU" dirty="0"/>
              <a:t>Excessive </a:t>
            </a:r>
            <a:r>
              <a:rPr lang="en-AU" dirty="0" smtClean="0"/>
              <a:t>sweating</a:t>
            </a:r>
          </a:p>
          <a:p>
            <a:pPr lvl="0"/>
            <a:r>
              <a:rPr lang="en-AU" dirty="0"/>
              <a:t>Dilated pupils</a:t>
            </a:r>
            <a:endParaRPr lang="en-GB" dirty="0"/>
          </a:p>
          <a:p>
            <a:r>
              <a:rPr lang="en-AU" dirty="0"/>
              <a:t>Pain in a specific </a:t>
            </a:r>
            <a:r>
              <a:rPr lang="en-AU" dirty="0" smtClean="0"/>
              <a:t>area.</a:t>
            </a:r>
            <a:endParaRPr lang="en-GB" dirty="0"/>
          </a:p>
        </p:txBody>
      </p:sp>
      <p:pic>
        <p:nvPicPr>
          <p:cNvPr id="4" name="Picture 3" descr="C:\Users\Tom\Desktop\ArtWork\exercising_weights_heart_400_clr_13182.png"/>
          <p:cNvPicPr/>
          <p:nvPr/>
        </p:nvPicPr>
        <p:blipFill>
          <a:blip r:embed="rId2" cstate="print"/>
          <a:srcRect/>
          <a:stretch>
            <a:fillRect/>
          </a:stretch>
        </p:blipFill>
        <p:spPr bwMode="auto">
          <a:xfrm>
            <a:off x="5148064" y="3501008"/>
            <a:ext cx="3240360" cy="3039695"/>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ophie2\Desktop\ArtWork\MApp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657" y="2060848"/>
            <a:ext cx="3096344" cy="309634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AU" dirty="0"/>
              <a:t>Consider the nutrition needs of the client</a:t>
            </a:r>
            <a:endParaRPr lang="en-GB" dirty="0"/>
          </a:p>
        </p:txBody>
      </p:sp>
      <p:sp>
        <p:nvSpPr>
          <p:cNvPr id="3" name="Content Placeholder 2"/>
          <p:cNvSpPr>
            <a:spLocks noGrp="1"/>
          </p:cNvSpPr>
          <p:nvPr>
            <p:ph idx="1"/>
          </p:nvPr>
        </p:nvSpPr>
        <p:spPr>
          <a:xfrm>
            <a:off x="457200" y="1600200"/>
            <a:ext cx="5981030" cy="4525963"/>
          </a:xfrm>
        </p:spPr>
        <p:txBody>
          <a:bodyPr/>
          <a:lstStyle/>
          <a:p>
            <a:r>
              <a:rPr lang="en-AU" dirty="0"/>
              <a:t>It is important that the correct nutrition is being received by your client to maintain their health and energy </a:t>
            </a:r>
            <a:r>
              <a:rPr lang="en-AU" dirty="0" smtClean="0"/>
              <a:t>levels</a:t>
            </a:r>
          </a:p>
          <a:p>
            <a:r>
              <a:rPr lang="en-AU" dirty="0" smtClean="0"/>
              <a:t>Check </a:t>
            </a:r>
            <a:r>
              <a:rPr lang="en-AU" dirty="0"/>
              <a:t>with your client’s family or carer(s) that their diet is appropriate and contains the right balance of food types for the individual and their condition, and that they are eating as </a:t>
            </a:r>
            <a:r>
              <a:rPr lang="en-AU" dirty="0" smtClean="0"/>
              <a:t>required.</a:t>
            </a:r>
            <a:endParaRPr lang="en-GB" dirty="0"/>
          </a:p>
        </p:txBody>
      </p:sp>
    </p:spTree>
    <p:extLst>
      <p:ext uri="{BB962C8B-B14F-4D97-AF65-F5344CB8AC3E}">
        <p14:creationId xmlns:p14="http://schemas.microsoft.com/office/powerpoint/2010/main" val="34971169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Review context of behaviours of concern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2.7 </a:t>
            </a:r>
            <a:r>
              <a:rPr lang="en-AU" sz="2800" dirty="0"/>
              <a:t>Consider the person’s medication in the context of the behaviour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Medication requirements</a:t>
            </a:r>
            <a:endParaRPr lang="en-GB" dirty="0"/>
          </a:p>
        </p:txBody>
      </p:sp>
      <p:sp>
        <p:nvSpPr>
          <p:cNvPr id="3" name="Content Placeholder 2"/>
          <p:cNvSpPr>
            <a:spLocks noGrp="1"/>
          </p:cNvSpPr>
          <p:nvPr>
            <p:ph idx="1"/>
          </p:nvPr>
        </p:nvSpPr>
        <p:spPr>
          <a:xfrm>
            <a:off x="457200" y="1600200"/>
            <a:ext cx="4834880" cy="4525963"/>
          </a:xfrm>
        </p:spPr>
        <p:txBody>
          <a:bodyPr/>
          <a:lstStyle/>
          <a:p>
            <a:pPr marL="0" indent="0">
              <a:buNone/>
            </a:pPr>
            <a:r>
              <a:rPr lang="en-AU" dirty="0"/>
              <a:t>You will need to observe and record person's medication in the context of harmful behaviour as, again, this can be used to assess and reduce the behavioural </a:t>
            </a:r>
            <a:r>
              <a:rPr lang="en-AU" dirty="0" smtClean="0"/>
              <a:t>triggers.</a:t>
            </a:r>
            <a:endParaRPr lang="en-GB" dirty="0"/>
          </a:p>
        </p:txBody>
      </p:sp>
      <p:pic>
        <p:nvPicPr>
          <p:cNvPr id="3075" name="Picture 3" descr="C:\Users\Sophie2\Desktop\ArtWork\blank_orange_medication_bottle_label 800_wht_194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2852936"/>
            <a:ext cx="1845205" cy="29523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Duty of care</a:t>
            </a:r>
            <a:endParaRPr lang="en-GB" dirty="0"/>
          </a:p>
        </p:txBody>
      </p:sp>
      <p:sp>
        <p:nvSpPr>
          <p:cNvPr id="3" name="Content Placeholder 2"/>
          <p:cNvSpPr>
            <a:spLocks noGrp="1"/>
          </p:cNvSpPr>
          <p:nvPr>
            <p:ph idx="1"/>
          </p:nvPr>
        </p:nvSpPr>
        <p:spPr>
          <a:xfrm>
            <a:off x="457200" y="1600200"/>
            <a:ext cx="7571184" cy="4525963"/>
          </a:xfrm>
        </p:spPr>
        <p:txBody>
          <a:bodyPr/>
          <a:lstStyle/>
          <a:p>
            <a:pPr marL="0" indent="0">
              <a:buNone/>
            </a:pPr>
            <a:r>
              <a:rPr lang="en-AU" dirty="0" smtClean="0"/>
              <a:t>It</a:t>
            </a:r>
            <a:r>
              <a:rPr lang="en-AU" b="1" dirty="0" smtClean="0"/>
              <a:t> </a:t>
            </a:r>
            <a:r>
              <a:rPr lang="en-AU" dirty="0"/>
              <a:t>requires an individual to provide a standard of reasonable care while carrying out any activity that</a:t>
            </a:r>
            <a:r>
              <a:rPr lang="en-AU" b="1" dirty="0"/>
              <a:t> </a:t>
            </a:r>
            <a:r>
              <a:rPr lang="en-AU" dirty="0"/>
              <a:t>could potentially harm others. Breaching duty of care means that you, as an individual, are liable to legal action from the claimant.</a:t>
            </a:r>
            <a:endParaRPr lang="en-GB" dirty="0"/>
          </a:p>
        </p:txBody>
      </p:sp>
      <p:pic>
        <p:nvPicPr>
          <p:cNvPr id="4" name="Picture 3" descr="C:\Users\Tom\Desktop\ArtWork\Fotolia_15998379_XS.jpg"/>
          <p:cNvPicPr/>
          <p:nvPr/>
        </p:nvPicPr>
        <p:blipFill rotWithShape="1">
          <a:blip r:embed="rId2" cstate="print"/>
          <a:srcRect t="11157"/>
          <a:stretch/>
        </p:blipFill>
        <p:spPr bwMode="auto">
          <a:xfrm>
            <a:off x="4788024" y="3855914"/>
            <a:ext cx="3240360" cy="2878816"/>
          </a:xfrm>
          <a:prstGeom prst="rect">
            <a:avLst/>
          </a:prstGeom>
          <a:noFill/>
          <a:ln w="9525">
            <a:noFill/>
            <a:miter lim="800000"/>
            <a:headEnd/>
            <a:tailEnd/>
          </a:ln>
        </p:spPr>
      </p:pic>
    </p:spTree>
    <p:extLst>
      <p:ext uri="{BB962C8B-B14F-4D97-AF65-F5344CB8AC3E}">
        <p14:creationId xmlns:p14="http://schemas.microsoft.com/office/powerpoint/2010/main" val="32210941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Review context of behaviours of concern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2.8 </a:t>
            </a:r>
            <a:r>
              <a:rPr lang="en-AU" sz="2800" dirty="0"/>
              <a:t>Record all observations accurately and objectively in consultation with supervisor using terms that can be clearly understood</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Keeping records</a:t>
            </a:r>
            <a:endParaRPr lang="en-GB" dirty="0"/>
          </a:p>
        </p:txBody>
      </p:sp>
      <p:sp>
        <p:nvSpPr>
          <p:cNvPr id="3" name="Content Placeholder 2"/>
          <p:cNvSpPr>
            <a:spLocks noGrp="1"/>
          </p:cNvSpPr>
          <p:nvPr>
            <p:ph idx="1"/>
          </p:nvPr>
        </p:nvSpPr>
        <p:spPr>
          <a:xfrm>
            <a:off x="457200" y="1600200"/>
            <a:ext cx="5194920" cy="4525963"/>
          </a:xfrm>
        </p:spPr>
        <p:txBody>
          <a:bodyPr/>
          <a:lstStyle/>
          <a:p>
            <a:r>
              <a:rPr lang="en-GB" dirty="0"/>
              <a:t>It is part of your legal and organisational requirements to record information on your work with your </a:t>
            </a:r>
            <a:r>
              <a:rPr lang="en-GB" dirty="0" smtClean="0"/>
              <a:t>clients</a:t>
            </a:r>
          </a:p>
          <a:p>
            <a:r>
              <a:rPr lang="en-GB" dirty="0"/>
              <a:t>This helps to document changes, progress and any areas of concern for the client and also keeps accurate accounts for your </a:t>
            </a:r>
            <a:r>
              <a:rPr lang="en-GB" dirty="0" smtClean="0"/>
              <a:t>organisation.</a:t>
            </a:r>
            <a:endParaRPr lang="en-GB" dirty="0"/>
          </a:p>
        </p:txBody>
      </p:sp>
      <p:pic>
        <p:nvPicPr>
          <p:cNvPr id="5122" name="Picture 2" descr="C:\Users\Sophie2\Desktop\ArtWork\blue_book_sticking_out.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6460"/>
          <a:stretch/>
        </p:blipFill>
        <p:spPr bwMode="auto">
          <a:xfrm>
            <a:off x="5868144" y="2060848"/>
            <a:ext cx="2890323" cy="3089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Your records of observations may include:</a:t>
            </a:r>
          </a:p>
        </p:txBody>
      </p:sp>
      <p:sp>
        <p:nvSpPr>
          <p:cNvPr id="3" name="Content Placeholder 2"/>
          <p:cNvSpPr>
            <a:spLocks noGrp="1"/>
          </p:cNvSpPr>
          <p:nvPr>
            <p:ph idx="1"/>
          </p:nvPr>
        </p:nvSpPr>
        <p:spPr/>
        <p:txBody>
          <a:bodyPr/>
          <a:lstStyle/>
          <a:p>
            <a:pPr lvl="0"/>
            <a:r>
              <a:rPr lang="en-GB" dirty="0"/>
              <a:t>Client activities, how they respond and how well they carry these out</a:t>
            </a:r>
          </a:p>
          <a:p>
            <a:pPr lvl="0"/>
            <a:r>
              <a:rPr lang="en-GB" dirty="0"/>
              <a:t>Client social/leisure activities undertaken and the responses of the client</a:t>
            </a:r>
          </a:p>
          <a:p>
            <a:pPr lvl="0"/>
            <a:r>
              <a:rPr lang="en-GB" dirty="0"/>
              <a:t>Changes in any routines/circumstances</a:t>
            </a:r>
          </a:p>
          <a:p>
            <a:r>
              <a:rPr lang="en-GB" dirty="0"/>
              <a:t>Behaviours of concern and their </a:t>
            </a:r>
            <a:r>
              <a:rPr lang="en-GB" dirty="0" smtClean="0"/>
              <a:t>frequency</a:t>
            </a:r>
          </a:p>
          <a:p>
            <a:r>
              <a:rPr lang="en-GB" dirty="0"/>
              <a:t>Progress made </a:t>
            </a:r>
            <a:r>
              <a:rPr lang="en-GB" dirty="0" smtClean="0"/>
              <a:t>against objectives/goals</a:t>
            </a:r>
          </a:p>
          <a:p>
            <a:r>
              <a:rPr lang="en-GB" dirty="0" smtClean="0"/>
              <a:t>Etc.</a:t>
            </a:r>
            <a:endParaRPr lang="en-GB" dirty="0"/>
          </a:p>
        </p:txBody>
      </p:sp>
      <p:pic>
        <p:nvPicPr>
          <p:cNvPr id="4" name="Picture 3" descr="C:\Users\Sophie2\Desktop\ArtWork\Fotolia_26681287_S.jpg"/>
          <p:cNvPicPr/>
          <p:nvPr/>
        </p:nvPicPr>
        <p:blipFill rotWithShape="1">
          <a:blip r:embed="rId2" cstate="print">
            <a:extLst>
              <a:ext uri="{28A0092B-C50C-407E-A947-70E740481C1C}">
                <a14:useLocalDpi xmlns:a14="http://schemas.microsoft.com/office/drawing/2010/main" val="0"/>
              </a:ext>
            </a:extLst>
          </a:blip>
          <a:srcRect l="10614" r="10986" b="3789"/>
          <a:stretch/>
        </p:blipFill>
        <p:spPr bwMode="auto">
          <a:xfrm>
            <a:off x="7252138" y="3284984"/>
            <a:ext cx="1701646" cy="2928756"/>
          </a:xfrm>
          <a:prstGeom prst="rect">
            <a:avLst/>
          </a:prstGeom>
          <a:noFill/>
          <a:ln>
            <a:noFill/>
          </a:ln>
        </p:spPr>
      </p:pic>
    </p:spTree>
    <p:extLst>
      <p:ext uri="{BB962C8B-B14F-4D97-AF65-F5344CB8AC3E}">
        <p14:creationId xmlns:p14="http://schemas.microsoft.com/office/powerpoint/2010/main" val="13348232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records</a:t>
            </a:r>
            <a:endParaRPr lang="en-GB" dirty="0"/>
          </a:p>
        </p:txBody>
      </p:sp>
      <p:sp>
        <p:nvSpPr>
          <p:cNvPr id="3" name="Content Placeholder 2"/>
          <p:cNvSpPr>
            <a:spLocks noGrp="1"/>
          </p:cNvSpPr>
          <p:nvPr>
            <p:ph idx="1"/>
          </p:nvPr>
        </p:nvSpPr>
        <p:spPr/>
        <p:txBody>
          <a:bodyPr/>
          <a:lstStyle/>
          <a:p>
            <a:pPr marL="0" indent="0">
              <a:buNone/>
            </a:pPr>
            <a:r>
              <a:rPr lang="en-GB" dirty="0"/>
              <a:t>Y</a:t>
            </a:r>
            <a:r>
              <a:rPr lang="en-GB" dirty="0" smtClean="0"/>
              <a:t>ou </a:t>
            </a:r>
            <a:r>
              <a:rPr lang="en-GB" dirty="0"/>
              <a:t>may also need to fill out other documentation for your organisational </a:t>
            </a:r>
            <a:r>
              <a:rPr lang="en-GB" dirty="0" smtClean="0"/>
              <a:t>requirements.</a:t>
            </a:r>
          </a:p>
          <a:p>
            <a:pPr marL="0" indent="0">
              <a:buNone/>
            </a:pPr>
            <a:r>
              <a:rPr lang="en-GB" b="1" dirty="0" smtClean="0"/>
              <a:t>This may include:</a:t>
            </a:r>
          </a:p>
          <a:p>
            <a:r>
              <a:rPr lang="en-GB" dirty="0" smtClean="0"/>
              <a:t>Incident and accident reports</a:t>
            </a:r>
          </a:p>
          <a:p>
            <a:r>
              <a:rPr lang="en-GB" dirty="0" smtClean="0"/>
              <a:t>General administration.</a:t>
            </a:r>
            <a:endParaRPr lang="en-GB" dirty="0"/>
          </a:p>
        </p:txBody>
      </p:sp>
      <p:pic>
        <p:nvPicPr>
          <p:cNvPr id="5" name="Picture 4" descr="C:\Users\Tom\Desktop\ArtWork\MRedCross.jpg"/>
          <p:cNvPicPr/>
          <p:nvPr/>
        </p:nvPicPr>
        <p:blipFill rotWithShape="1">
          <a:blip r:embed="rId2" cstate="print"/>
          <a:srcRect t="6666"/>
          <a:stretch/>
        </p:blipFill>
        <p:spPr bwMode="auto">
          <a:xfrm>
            <a:off x="4932040" y="3649343"/>
            <a:ext cx="3240360" cy="30249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936503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2G</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3.1 </a:t>
            </a:r>
            <a:r>
              <a:rPr lang="en-AU" sz="2800" dirty="0"/>
              <a:t>Recognise the difference between appropriate and inappropriate interventions when addressing behaviours of concern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Defining appropriate interventions</a:t>
            </a:r>
            <a:endParaRPr lang="en-GB" dirty="0"/>
          </a:p>
        </p:txBody>
      </p:sp>
      <p:sp>
        <p:nvSpPr>
          <p:cNvPr id="3" name="Content Placeholder 2"/>
          <p:cNvSpPr>
            <a:spLocks noGrp="1"/>
          </p:cNvSpPr>
          <p:nvPr>
            <p:ph idx="1"/>
          </p:nvPr>
        </p:nvSpPr>
        <p:spPr>
          <a:xfrm>
            <a:off x="457200" y="1600200"/>
            <a:ext cx="5770984" cy="4525963"/>
          </a:xfrm>
        </p:spPr>
        <p:txBody>
          <a:bodyPr/>
          <a:lstStyle/>
          <a:p>
            <a:r>
              <a:rPr lang="en-AU" dirty="0"/>
              <a:t>Intervention should be used only if necessary to control and calm a situation of difficult behaviour, and if the safety of any persons present is in </a:t>
            </a:r>
            <a:r>
              <a:rPr lang="en-AU" dirty="0" smtClean="0"/>
              <a:t>doubt</a:t>
            </a:r>
          </a:p>
          <a:p>
            <a:r>
              <a:rPr lang="en-AU" dirty="0"/>
              <a:t>Using a positive behaviour support strategy in your interventions will help you to maintain the dignity and human rights of the </a:t>
            </a:r>
            <a:r>
              <a:rPr lang="en-AU" dirty="0" smtClean="0"/>
              <a:t>client.</a:t>
            </a:r>
            <a:endParaRPr lang="en-GB" dirty="0"/>
          </a:p>
        </p:txBody>
      </p:sp>
      <p:pic>
        <p:nvPicPr>
          <p:cNvPr id="4" name="Picture 3" descr="C:\Users\Sophie2\Desktop\ArtWork\stick_figures_help_walker.png"/>
          <p:cNvPicPr/>
          <p:nvPr/>
        </p:nvPicPr>
        <p:blipFill rotWithShape="1">
          <a:blip r:embed="rId2" cstate="print">
            <a:extLst>
              <a:ext uri="{28A0092B-C50C-407E-A947-70E740481C1C}">
                <a14:useLocalDpi xmlns:a14="http://schemas.microsoft.com/office/drawing/2010/main" val="0"/>
              </a:ext>
            </a:extLst>
          </a:blip>
          <a:srcRect b="4683"/>
          <a:stretch/>
        </p:blipFill>
        <p:spPr bwMode="auto">
          <a:xfrm>
            <a:off x="6516216" y="2132856"/>
            <a:ext cx="2213848" cy="3807182"/>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Understanding inappropriate interventions</a:t>
            </a:r>
            <a:endParaRPr lang="en-GB" dirty="0"/>
          </a:p>
        </p:txBody>
      </p:sp>
      <p:sp>
        <p:nvSpPr>
          <p:cNvPr id="3" name="Content Placeholder 2"/>
          <p:cNvSpPr>
            <a:spLocks noGrp="1"/>
          </p:cNvSpPr>
          <p:nvPr>
            <p:ph idx="1"/>
          </p:nvPr>
        </p:nvSpPr>
        <p:spPr/>
        <p:txBody>
          <a:bodyPr/>
          <a:lstStyle/>
          <a:p>
            <a:r>
              <a:rPr lang="en-AU" dirty="0"/>
              <a:t>Inappropriate interventions are those that infringe on a person’s dignity and quality of </a:t>
            </a:r>
            <a:r>
              <a:rPr lang="en-AU" dirty="0" smtClean="0"/>
              <a:t>life</a:t>
            </a:r>
          </a:p>
          <a:p>
            <a:r>
              <a:rPr lang="en-AU" dirty="0"/>
              <a:t>Actions that do not support the wellbeing of the individual, such as physical restraint can be detrimental to the </a:t>
            </a:r>
            <a:r>
              <a:rPr lang="en-AU" dirty="0" smtClean="0"/>
              <a:t>individual.</a:t>
            </a:r>
            <a:endParaRPr lang="en-GB" dirty="0"/>
          </a:p>
        </p:txBody>
      </p:sp>
      <p:pic>
        <p:nvPicPr>
          <p:cNvPr id="6146" name="Picture 2" descr="C:\Users\Sophie2\Desktop\ArtWork\Fotolia_4599019_XS.jpg"/>
          <p:cNvPicPr>
            <a:picLocks noChangeAspect="1" noChangeArrowheads="1"/>
          </p:cNvPicPr>
          <p:nvPr/>
        </p:nvPicPr>
        <p:blipFill rotWithShape="1">
          <a:blip r:embed="rId2">
            <a:extLst>
              <a:ext uri="{28A0092B-C50C-407E-A947-70E740481C1C}">
                <a14:useLocalDpi xmlns:a14="http://schemas.microsoft.com/office/drawing/2010/main" val="0"/>
              </a:ext>
            </a:extLst>
          </a:blip>
          <a:srcRect t="6103" b="5849"/>
          <a:stretch/>
        </p:blipFill>
        <p:spPr bwMode="auto">
          <a:xfrm>
            <a:off x="3010333" y="4059621"/>
            <a:ext cx="3061882" cy="2695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0430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Disability Discrimination Act 1992</a:t>
            </a:r>
            <a:endParaRPr lang="en-GB" dirty="0"/>
          </a:p>
        </p:txBody>
      </p:sp>
      <p:sp>
        <p:nvSpPr>
          <p:cNvPr id="3" name="Content Placeholder 2"/>
          <p:cNvSpPr>
            <a:spLocks noGrp="1"/>
          </p:cNvSpPr>
          <p:nvPr>
            <p:ph idx="1"/>
          </p:nvPr>
        </p:nvSpPr>
        <p:spPr/>
        <p:txBody>
          <a:bodyPr/>
          <a:lstStyle/>
          <a:p>
            <a:pPr marL="0" indent="0">
              <a:buNone/>
            </a:pPr>
            <a:r>
              <a:rPr lang="en-AU" dirty="0"/>
              <a:t>Equal opportunities and access for those with a disability is specified. It works against discrimination to disable persons and their family members or carers. </a:t>
            </a:r>
            <a:endParaRPr lang="en-GB" dirty="0"/>
          </a:p>
        </p:txBody>
      </p:sp>
      <p:pic>
        <p:nvPicPr>
          <p:cNvPr id="4" name="Picture 3" descr="C:\Users\Sophie2\Desktop\ArtWork\disability_diversity.png"/>
          <p:cNvPicPr/>
          <p:nvPr/>
        </p:nvPicPr>
        <p:blipFill>
          <a:blip r:embed="rId2">
            <a:extLst>
              <a:ext uri="{28A0092B-C50C-407E-A947-70E740481C1C}">
                <a14:useLocalDpi xmlns:a14="http://schemas.microsoft.com/office/drawing/2010/main" val="0"/>
              </a:ext>
            </a:extLst>
          </a:blip>
          <a:srcRect/>
          <a:stretch>
            <a:fillRect/>
          </a:stretch>
        </p:blipFill>
        <p:spPr bwMode="auto">
          <a:xfrm>
            <a:off x="2128778" y="3501008"/>
            <a:ext cx="4886444" cy="2747258"/>
          </a:xfrm>
          <a:prstGeom prst="rect">
            <a:avLst/>
          </a:prstGeom>
          <a:noFill/>
          <a:ln>
            <a:noFill/>
          </a:ln>
        </p:spPr>
      </p:pic>
    </p:spTree>
    <p:extLst>
      <p:ext uri="{BB962C8B-B14F-4D97-AF65-F5344CB8AC3E}">
        <p14:creationId xmlns:p14="http://schemas.microsoft.com/office/powerpoint/2010/main" val="195346790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3.2 </a:t>
            </a:r>
            <a:r>
              <a:rPr lang="en-AU" sz="2800" dirty="0"/>
              <a:t>Interpret and follow behavioural support </a:t>
            </a:r>
            <a:r>
              <a:rPr lang="en-AU" sz="2800" dirty="0" smtClean="0"/>
              <a:t>strategies </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Devise strategies for positive behaviour support</a:t>
            </a:r>
            <a:endParaRPr lang="en-GB" dirty="0"/>
          </a:p>
        </p:txBody>
      </p:sp>
      <p:sp>
        <p:nvSpPr>
          <p:cNvPr id="3" name="Content Placeholder 2"/>
          <p:cNvSpPr>
            <a:spLocks noGrp="1"/>
          </p:cNvSpPr>
          <p:nvPr>
            <p:ph idx="1"/>
          </p:nvPr>
        </p:nvSpPr>
        <p:spPr>
          <a:xfrm>
            <a:off x="457200" y="1600200"/>
            <a:ext cx="8435280" cy="4525963"/>
          </a:xfrm>
        </p:spPr>
        <p:txBody>
          <a:bodyPr/>
          <a:lstStyle/>
          <a:p>
            <a:pPr marL="0" indent="0">
              <a:buNone/>
            </a:pPr>
            <a:r>
              <a:rPr lang="en-GB" dirty="0"/>
              <a:t>Strategies help you to determine and choose a course of action for achieving goals and objectives. By planning how best to achieve a goal, you are able to identify what can and needs to be done to get you to that </a:t>
            </a:r>
            <a:r>
              <a:rPr lang="en-GB" dirty="0" smtClean="0"/>
              <a:t>point.</a:t>
            </a:r>
            <a:endParaRPr lang="en-GB" dirty="0"/>
          </a:p>
        </p:txBody>
      </p:sp>
      <p:pic>
        <p:nvPicPr>
          <p:cNvPr id="2050" name="Picture 2" descr="C:\Users\Sophie2\Desktop\ArtWork\the_thinker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3655292"/>
            <a:ext cx="3168352" cy="3168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Strategies that avoid behaviour escalation</a:t>
            </a:r>
            <a:endParaRPr lang="en-GB" dirty="0"/>
          </a:p>
        </p:txBody>
      </p:sp>
      <p:sp>
        <p:nvSpPr>
          <p:cNvPr id="3" name="Content Placeholder 2"/>
          <p:cNvSpPr>
            <a:spLocks noGrp="1"/>
          </p:cNvSpPr>
          <p:nvPr>
            <p:ph idx="1"/>
          </p:nvPr>
        </p:nvSpPr>
        <p:spPr>
          <a:xfrm>
            <a:off x="457200" y="1600200"/>
            <a:ext cx="4186808" cy="4525963"/>
          </a:xfrm>
        </p:spPr>
        <p:txBody>
          <a:bodyPr>
            <a:normAutofit/>
          </a:bodyPr>
          <a:lstStyle/>
          <a:p>
            <a:pPr lvl="0"/>
            <a:r>
              <a:rPr lang="en-GB" dirty="0"/>
              <a:t>Showing </a:t>
            </a:r>
            <a:r>
              <a:rPr lang="en-GB" dirty="0" smtClean="0"/>
              <a:t>empathy</a:t>
            </a:r>
          </a:p>
          <a:p>
            <a:pPr lvl="0"/>
            <a:r>
              <a:rPr lang="en-GB" dirty="0" smtClean="0"/>
              <a:t>Re-direction</a:t>
            </a:r>
          </a:p>
          <a:p>
            <a:pPr lvl="0"/>
            <a:r>
              <a:rPr lang="en-GB" dirty="0" smtClean="0"/>
              <a:t>Distraction </a:t>
            </a:r>
            <a:endParaRPr lang="en-GB" dirty="0"/>
          </a:p>
          <a:p>
            <a:pPr lvl="0"/>
            <a:r>
              <a:rPr lang="en-GB" dirty="0"/>
              <a:t>Removing </a:t>
            </a:r>
            <a:r>
              <a:rPr lang="en-GB" dirty="0" smtClean="0"/>
              <a:t>stimuli</a:t>
            </a:r>
            <a:endParaRPr lang="en-GB" dirty="0"/>
          </a:p>
          <a:p>
            <a:r>
              <a:rPr lang="en-GB" dirty="0"/>
              <a:t>Removing them from the environment containing the </a:t>
            </a:r>
            <a:r>
              <a:rPr lang="en-GB" dirty="0" smtClean="0"/>
              <a:t>stimuli.</a:t>
            </a:r>
            <a:endParaRPr lang="en-GB" dirty="0"/>
          </a:p>
        </p:txBody>
      </p:sp>
      <p:pic>
        <p:nvPicPr>
          <p:cNvPr id="4" name="Picture 3" descr="C:\Users\Tom\Desktop\ArtWork\team_high_five_800_wht.png"/>
          <p:cNvPicPr/>
          <p:nvPr/>
        </p:nvPicPr>
        <p:blipFill>
          <a:blip r:embed="rId2" cstate="print"/>
          <a:srcRect/>
          <a:stretch>
            <a:fillRect/>
          </a:stretch>
        </p:blipFill>
        <p:spPr bwMode="auto">
          <a:xfrm>
            <a:off x="5004048" y="2420888"/>
            <a:ext cx="3456384" cy="3456384"/>
          </a:xfrm>
          <a:prstGeom prst="rect">
            <a:avLst/>
          </a:prstGeom>
          <a:noFill/>
          <a:ln w="9525">
            <a:noFill/>
            <a:miter lim="800000"/>
            <a:headEnd/>
            <a:tailEnd/>
          </a:ln>
        </p:spPr>
      </p:pic>
    </p:spTree>
    <p:extLst>
      <p:ext uri="{BB962C8B-B14F-4D97-AF65-F5344CB8AC3E}">
        <p14:creationId xmlns:p14="http://schemas.microsoft.com/office/powerpoint/2010/main" val="98886283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Strategies of positive behaviour support </a:t>
            </a:r>
            <a:r>
              <a:rPr lang="en-GB" dirty="0" smtClean="0"/>
              <a:t>include:</a:t>
            </a:r>
            <a:endParaRPr lang="en-GB" dirty="0"/>
          </a:p>
        </p:txBody>
      </p:sp>
      <p:sp>
        <p:nvSpPr>
          <p:cNvPr id="3" name="Content Placeholder 2"/>
          <p:cNvSpPr>
            <a:spLocks noGrp="1"/>
          </p:cNvSpPr>
          <p:nvPr>
            <p:ph idx="1"/>
          </p:nvPr>
        </p:nvSpPr>
        <p:spPr>
          <a:xfrm>
            <a:off x="457200" y="1600200"/>
            <a:ext cx="5338936" cy="4525963"/>
          </a:xfrm>
        </p:spPr>
        <p:txBody>
          <a:bodyPr/>
          <a:lstStyle/>
          <a:p>
            <a:r>
              <a:rPr lang="en-GB" dirty="0"/>
              <a:t>Using clearer methods of communication, to help them understand daily </a:t>
            </a:r>
            <a:r>
              <a:rPr lang="en-GB" dirty="0" smtClean="0"/>
              <a:t>life</a:t>
            </a:r>
          </a:p>
          <a:p>
            <a:r>
              <a:rPr lang="en-AU" dirty="0"/>
              <a:t>Changing their work and home environment to meet their needs and remove behavioural </a:t>
            </a:r>
            <a:r>
              <a:rPr lang="en-AU" dirty="0" smtClean="0"/>
              <a:t>triggers</a:t>
            </a:r>
          </a:p>
          <a:p>
            <a:r>
              <a:rPr lang="en-AU" dirty="0"/>
              <a:t>Adding interesting and enjoyable activities into their </a:t>
            </a:r>
            <a:r>
              <a:rPr lang="en-AU" dirty="0" smtClean="0"/>
              <a:t>routine/life</a:t>
            </a:r>
          </a:p>
          <a:p>
            <a:r>
              <a:rPr lang="en-AU" dirty="0" smtClean="0"/>
              <a:t>Etc.</a:t>
            </a:r>
            <a:endParaRPr lang="en-GB" dirty="0"/>
          </a:p>
        </p:txBody>
      </p:sp>
      <p:pic>
        <p:nvPicPr>
          <p:cNvPr id="1026" name="Picture 2" descr="C:\Users\Sophie2\Desktop\ArtWork\service_dog_walking_with_owner_800_wht_8435.png"/>
          <p:cNvPicPr>
            <a:picLocks noChangeAspect="1" noChangeArrowheads="1"/>
          </p:cNvPicPr>
          <p:nvPr/>
        </p:nvPicPr>
        <p:blipFill rotWithShape="1">
          <a:blip r:embed="rId2">
            <a:extLst>
              <a:ext uri="{28A0092B-C50C-407E-A947-70E740481C1C}">
                <a14:useLocalDpi xmlns:a14="http://schemas.microsoft.com/office/drawing/2010/main" val="0"/>
              </a:ext>
            </a:extLst>
          </a:blip>
          <a:srcRect l="8917" r="8736" b="6064"/>
          <a:stretch/>
        </p:blipFill>
        <p:spPr bwMode="auto">
          <a:xfrm>
            <a:off x="6000994" y="2242956"/>
            <a:ext cx="3143006" cy="3824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7310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Reinforcement</a:t>
            </a:r>
            <a:endParaRPr lang="en-GB" dirty="0"/>
          </a:p>
        </p:txBody>
      </p:sp>
      <p:sp>
        <p:nvSpPr>
          <p:cNvPr id="3" name="Content Placeholder 2"/>
          <p:cNvSpPr>
            <a:spLocks noGrp="1"/>
          </p:cNvSpPr>
          <p:nvPr>
            <p:ph idx="1"/>
          </p:nvPr>
        </p:nvSpPr>
        <p:spPr/>
        <p:txBody>
          <a:bodyPr/>
          <a:lstStyle/>
          <a:p>
            <a:pPr marL="0" indent="0">
              <a:buNone/>
            </a:pPr>
            <a:r>
              <a:rPr lang="en-AU" b="1" dirty="0" smtClean="0"/>
              <a:t>Positive reinforcement:</a:t>
            </a:r>
          </a:p>
          <a:p>
            <a:r>
              <a:rPr lang="en-AU" dirty="0" smtClean="0"/>
              <a:t>This </a:t>
            </a:r>
            <a:r>
              <a:rPr lang="en-AU" dirty="0"/>
              <a:t>is where a motivating reward/stimulus is presented in response to the </a:t>
            </a:r>
            <a:r>
              <a:rPr lang="en-AU" dirty="0" smtClean="0"/>
              <a:t>behaviour. </a:t>
            </a:r>
          </a:p>
          <a:p>
            <a:pPr marL="0" indent="0">
              <a:buNone/>
            </a:pPr>
            <a:r>
              <a:rPr lang="en-AU" b="1" dirty="0" smtClean="0"/>
              <a:t>Negative reinforcement:</a:t>
            </a:r>
          </a:p>
          <a:p>
            <a:r>
              <a:rPr lang="en-AU" dirty="0"/>
              <a:t>This is when a certain stimulus is removed when a particular behaviour is </a:t>
            </a:r>
            <a:r>
              <a:rPr lang="en-AU" dirty="0" smtClean="0"/>
              <a:t>exerted.</a:t>
            </a:r>
            <a:endParaRPr lang="en-GB" dirty="0"/>
          </a:p>
        </p:txBody>
      </p:sp>
      <p:pic>
        <p:nvPicPr>
          <p:cNvPr id="4" name="Picture 3" descr="C:\Users\Sophie2\Desktop\ArtWork\Fotolia_24005805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9727" y="4869160"/>
            <a:ext cx="3344545" cy="1538605"/>
          </a:xfrm>
          <a:prstGeom prst="rect">
            <a:avLst/>
          </a:prstGeom>
          <a:noFill/>
          <a:ln>
            <a:noFill/>
          </a:ln>
        </p:spPr>
      </p:pic>
    </p:spTree>
    <p:extLst>
      <p:ext uri="{BB962C8B-B14F-4D97-AF65-F5344CB8AC3E}">
        <p14:creationId xmlns:p14="http://schemas.microsoft.com/office/powerpoint/2010/main" val="171328198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3.3 </a:t>
            </a:r>
            <a:r>
              <a:rPr lang="en-AU" sz="2800" dirty="0"/>
              <a:t>Ensure that all interventions are in line with the plan and organisation policies and procedures</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Using a behavioural support plan</a:t>
            </a:r>
            <a:endParaRPr lang="en-GB" dirty="0"/>
          </a:p>
        </p:txBody>
      </p:sp>
      <p:sp>
        <p:nvSpPr>
          <p:cNvPr id="3" name="Content Placeholder 2"/>
          <p:cNvSpPr>
            <a:spLocks noGrp="1"/>
          </p:cNvSpPr>
          <p:nvPr>
            <p:ph idx="1"/>
          </p:nvPr>
        </p:nvSpPr>
        <p:spPr>
          <a:xfrm>
            <a:off x="457200" y="1600200"/>
            <a:ext cx="5266928" cy="5141168"/>
          </a:xfrm>
        </p:spPr>
        <p:txBody>
          <a:bodyPr/>
          <a:lstStyle/>
          <a:p>
            <a:r>
              <a:rPr lang="en-AU" dirty="0"/>
              <a:t>All of the aforementioned observations of behavioural triggers, environment context, emotional wellbeing, health status and medication will be used in your behavioural support plan </a:t>
            </a:r>
            <a:endParaRPr lang="en-AU" dirty="0" smtClean="0"/>
          </a:p>
          <a:p>
            <a:r>
              <a:rPr lang="en-AU" dirty="0"/>
              <a:t>Ongoing records of the client’s activities will also reflect the progress made and will refer to the </a:t>
            </a:r>
            <a:r>
              <a:rPr lang="en-AU" dirty="0" smtClean="0"/>
              <a:t>plan.</a:t>
            </a:r>
            <a:endParaRPr lang="en-GB" dirty="0"/>
          </a:p>
        </p:txBody>
      </p:sp>
      <p:pic>
        <p:nvPicPr>
          <p:cNvPr id="4" name="Picture 3" descr="C:\Users\Tom\Desktop\ArtWork\Shuttershock\look over plan_help_confirm_supervise.jpg"/>
          <p:cNvPicPr/>
          <p:nvPr/>
        </p:nvPicPr>
        <p:blipFill>
          <a:blip r:embed="rId2" cstate="print"/>
          <a:srcRect/>
          <a:stretch>
            <a:fillRect/>
          </a:stretch>
        </p:blipFill>
        <p:spPr bwMode="auto">
          <a:xfrm>
            <a:off x="5940152" y="1821649"/>
            <a:ext cx="2785831" cy="3714098"/>
          </a:xfrm>
          <a:prstGeom prst="rect">
            <a:avLst/>
          </a:prstGeom>
          <a:noFill/>
          <a:ln w="9525">
            <a:noFill/>
            <a:miter lim="800000"/>
            <a:headEnd/>
            <a:tailEnd/>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Responding to behaviours of concern</a:t>
            </a:r>
            <a:endParaRPr lang="en-GB" dirty="0"/>
          </a:p>
        </p:txBody>
      </p:sp>
      <p:sp>
        <p:nvSpPr>
          <p:cNvPr id="3" name="Content Placeholder 2"/>
          <p:cNvSpPr>
            <a:spLocks noGrp="1"/>
          </p:cNvSpPr>
          <p:nvPr>
            <p:ph idx="1"/>
          </p:nvPr>
        </p:nvSpPr>
        <p:spPr/>
        <p:txBody>
          <a:bodyPr/>
          <a:lstStyle/>
          <a:p>
            <a:pPr marL="0" indent="0">
              <a:buNone/>
            </a:pPr>
            <a:r>
              <a:rPr lang="en-AU" dirty="0"/>
              <a:t>Once triggers and behaviours are identified, the plan must be adapted to address and resolve them. This should involve discussion between carers, care home managers, family carers and the person with a disability </a:t>
            </a:r>
            <a:r>
              <a:rPr lang="en-AU" dirty="0" smtClean="0"/>
              <a:t>themselves.</a:t>
            </a:r>
            <a:endParaRPr lang="en-GB" dirty="0"/>
          </a:p>
        </p:txBody>
      </p:sp>
      <p:pic>
        <p:nvPicPr>
          <p:cNvPr id="4" name="Picture 3" descr="C:\Users\Tom\Desktop\ArtWork\Fotolia_8676054_S.jpg"/>
          <p:cNvPicPr/>
          <p:nvPr/>
        </p:nvPicPr>
        <p:blipFill>
          <a:blip r:embed="rId2" cstate="print"/>
          <a:srcRect/>
          <a:stretch>
            <a:fillRect/>
          </a:stretch>
        </p:blipFill>
        <p:spPr bwMode="auto">
          <a:xfrm>
            <a:off x="2699792" y="3933056"/>
            <a:ext cx="3744416" cy="2707242"/>
          </a:xfrm>
          <a:prstGeom prst="rect">
            <a:avLst/>
          </a:prstGeom>
          <a:noFill/>
          <a:ln w="9525">
            <a:noFill/>
            <a:miter lim="800000"/>
            <a:headEnd/>
            <a:tailEnd/>
          </a:ln>
        </p:spPr>
      </p:pic>
    </p:spTree>
    <p:extLst>
      <p:ext uri="{BB962C8B-B14F-4D97-AF65-F5344CB8AC3E}">
        <p14:creationId xmlns:p14="http://schemas.microsoft.com/office/powerpoint/2010/main" val="31248396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3.4 </a:t>
            </a:r>
            <a:r>
              <a:rPr lang="en-AU" sz="2800" dirty="0"/>
              <a:t>Follow organisation procedures to ensure safety of the person, self and other people</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Safety is paramount</a:t>
            </a:r>
            <a:endParaRPr lang="en-GB" dirty="0"/>
          </a:p>
        </p:txBody>
      </p:sp>
      <p:sp>
        <p:nvSpPr>
          <p:cNvPr id="3" name="Content Placeholder 2"/>
          <p:cNvSpPr>
            <a:spLocks noGrp="1"/>
          </p:cNvSpPr>
          <p:nvPr>
            <p:ph idx="1"/>
          </p:nvPr>
        </p:nvSpPr>
        <p:spPr>
          <a:xfrm>
            <a:off x="457200" y="1600200"/>
            <a:ext cx="5987008" cy="5257800"/>
          </a:xfrm>
        </p:spPr>
        <p:txBody>
          <a:bodyPr>
            <a:normAutofit/>
          </a:bodyPr>
          <a:lstStyle/>
          <a:p>
            <a:r>
              <a:rPr lang="en-AU" dirty="0"/>
              <a:t>In your work, there is the chance that unknown factors will give rise to a difficult situation when you are with a </a:t>
            </a:r>
            <a:r>
              <a:rPr lang="en-AU" dirty="0" smtClean="0"/>
              <a:t>client</a:t>
            </a:r>
          </a:p>
          <a:p>
            <a:r>
              <a:rPr lang="en-AU" dirty="0"/>
              <a:t>Looking for the triggers before they escalate will help you to alter a situation </a:t>
            </a:r>
            <a:r>
              <a:rPr lang="en-AU" dirty="0" smtClean="0"/>
              <a:t>to a </a:t>
            </a:r>
            <a:r>
              <a:rPr lang="en-AU" dirty="0"/>
              <a:t>manageable </a:t>
            </a:r>
            <a:r>
              <a:rPr lang="en-AU" dirty="0" smtClean="0"/>
              <a:t>one</a:t>
            </a:r>
          </a:p>
          <a:p>
            <a:r>
              <a:rPr lang="en-AU" dirty="0"/>
              <a:t>Knowing and understanding your client will ensure that you minimise or eliminate such </a:t>
            </a:r>
            <a:r>
              <a:rPr lang="en-AU" dirty="0" smtClean="0"/>
              <a:t>situations.</a:t>
            </a:r>
            <a:endParaRPr lang="en-GB" dirty="0"/>
          </a:p>
        </p:txBody>
      </p:sp>
      <p:pic>
        <p:nvPicPr>
          <p:cNvPr id="4" name="Picture 3" descr="C:\Users\Sophie2\Desktop\ArtWork\life_float_save_safe_save.png"/>
          <p:cNvPicPr/>
          <p:nvPr/>
        </p:nvPicPr>
        <p:blipFill rotWithShape="1">
          <a:blip r:embed="rId2">
            <a:extLst>
              <a:ext uri="{28A0092B-C50C-407E-A947-70E740481C1C}">
                <a14:useLocalDpi xmlns:a14="http://schemas.microsoft.com/office/drawing/2010/main" val="0"/>
              </a:ext>
            </a:extLst>
          </a:blip>
          <a:srcRect l="5861" r="6223" b="9223"/>
          <a:stretch/>
        </p:blipFill>
        <p:spPr bwMode="auto">
          <a:xfrm>
            <a:off x="6444208" y="2392546"/>
            <a:ext cx="2255655" cy="3384376"/>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Organisational procedures</a:t>
            </a:r>
            <a:endParaRPr lang="en-GB" dirty="0"/>
          </a:p>
        </p:txBody>
      </p:sp>
      <p:sp>
        <p:nvSpPr>
          <p:cNvPr id="3" name="Content Placeholder 2"/>
          <p:cNvSpPr>
            <a:spLocks noGrp="1"/>
          </p:cNvSpPr>
          <p:nvPr>
            <p:ph idx="1"/>
          </p:nvPr>
        </p:nvSpPr>
        <p:spPr/>
        <p:txBody>
          <a:bodyPr/>
          <a:lstStyle/>
          <a:p>
            <a:r>
              <a:rPr lang="en-AU" dirty="0"/>
              <a:t>Your organisation will have established procedures that are designed to cover all circumstances and </a:t>
            </a:r>
            <a:r>
              <a:rPr lang="en-AU" dirty="0" smtClean="0"/>
              <a:t>eventualities</a:t>
            </a:r>
          </a:p>
          <a:p>
            <a:r>
              <a:rPr lang="en-AU" dirty="0"/>
              <a:t>Make sure you are aware of all procedures that impact upon your job </a:t>
            </a:r>
            <a:r>
              <a:rPr lang="en-AU" dirty="0" smtClean="0"/>
              <a:t>role.</a:t>
            </a:r>
            <a:endParaRPr lang="en-GB" dirty="0"/>
          </a:p>
        </p:txBody>
      </p:sp>
      <p:pic>
        <p:nvPicPr>
          <p:cNvPr id="3074" name="Picture 2" descr="C:\Users\Sophie2\Desktop\ArtWork\MTe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0149" y="4005064"/>
            <a:ext cx="4543704" cy="2559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92661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3.5 </a:t>
            </a:r>
            <a:r>
              <a:rPr lang="en-AU" sz="2800" dirty="0"/>
              <a:t>Respond to critical incidents in accordance with organisation’s intervention and notification procedures</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Crisis management</a:t>
            </a:r>
            <a:endParaRPr lang="en-GB" dirty="0"/>
          </a:p>
        </p:txBody>
      </p:sp>
      <p:sp>
        <p:nvSpPr>
          <p:cNvPr id="3" name="Content Placeholder 2"/>
          <p:cNvSpPr>
            <a:spLocks noGrp="1"/>
          </p:cNvSpPr>
          <p:nvPr>
            <p:ph idx="1"/>
          </p:nvPr>
        </p:nvSpPr>
        <p:spPr>
          <a:xfrm>
            <a:off x="457200" y="1600200"/>
            <a:ext cx="6203032" cy="4525963"/>
          </a:xfrm>
        </p:spPr>
        <p:txBody>
          <a:bodyPr/>
          <a:lstStyle/>
          <a:p>
            <a:r>
              <a:rPr lang="en-GB" dirty="0"/>
              <a:t>In the event of an unexpected or event, you should have a crisis management plan available and </a:t>
            </a:r>
            <a:r>
              <a:rPr lang="en-GB" dirty="0" smtClean="0"/>
              <a:t>ready</a:t>
            </a:r>
          </a:p>
          <a:p>
            <a:r>
              <a:rPr lang="en-GB" dirty="0"/>
              <a:t>This is a reactive strategy, which clearly tells staff how to respond during an undesirable behaviour </a:t>
            </a:r>
            <a:r>
              <a:rPr lang="en-GB" dirty="0" smtClean="0"/>
              <a:t>episode</a:t>
            </a:r>
          </a:p>
          <a:p>
            <a:r>
              <a:rPr lang="en-GB" dirty="0"/>
              <a:t>The role of the strategy is to keep people safe and to de-escalate a crisis</a:t>
            </a:r>
            <a:r>
              <a:rPr lang="en-GB" dirty="0" smtClean="0"/>
              <a:t>.</a:t>
            </a:r>
            <a:endParaRPr lang="en-GB" dirty="0"/>
          </a:p>
        </p:txBody>
      </p:sp>
      <p:pic>
        <p:nvPicPr>
          <p:cNvPr id="4" name="Picture 3" descr="C:\Users\Sophie2\Desktop\ArtWork\Fotolia_15456753_S.jpg"/>
          <p:cNvPicPr/>
          <p:nvPr/>
        </p:nvPicPr>
        <p:blipFill rotWithShape="1">
          <a:blip r:embed="rId2">
            <a:extLst>
              <a:ext uri="{28A0092B-C50C-407E-A947-70E740481C1C}">
                <a14:useLocalDpi xmlns:a14="http://schemas.microsoft.com/office/drawing/2010/main" val="0"/>
              </a:ext>
            </a:extLst>
          </a:blip>
          <a:srcRect l="14290" t="14378" r="6886"/>
          <a:stretch/>
        </p:blipFill>
        <p:spPr bwMode="auto">
          <a:xfrm>
            <a:off x="6697703" y="2780928"/>
            <a:ext cx="2456412" cy="3338330"/>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Use of basic self-protective strategies </a:t>
            </a:r>
            <a:endParaRPr lang="en-GB" dirty="0"/>
          </a:p>
        </p:txBody>
      </p:sp>
      <p:sp>
        <p:nvSpPr>
          <p:cNvPr id="3" name="Content Placeholder 2"/>
          <p:cNvSpPr>
            <a:spLocks noGrp="1"/>
          </p:cNvSpPr>
          <p:nvPr>
            <p:ph idx="1"/>
          </p:nvPr>
        </p:nvSpPr>
        <p:spPr/>
        <p:txBody>
          <a:bodyPr/>
          <a:lstStyle/>
          <a:p>
            <a:pPr marL="0" indent="0">
              <a:buNone/>
            </a:pPr>
            <a:r>
              <a:rPr lang="en-GB" dirty="0"/>
              <a:t>You should employ passive self-defence at all times – in other words, being aware of your surroundings at all times and making decisions accordingly. The aim here is to avoid getting into a physical </a:t>
            </a:r>
            <a:r>
              <a:rPr lang="en-GB" dirty="0" smtClean="0"/>
              <a:t>confrontation.</a:t>
            </a:r>
            <a:endParaRPr lang="en-GB" dirty="0"/>
          </a:p>
        </p:txBody>
      </p:sp>
      <p:pic>
        <p:nvPicPr>
          <p:cNvPr id="4" name="Picture 3" descr="C:\Users\Tom\Desktop\ArtWork\build_brick_dismantle_team.png"/>
          <p:cNvPicPr/>
          <p:nvPr/>
        </p:nvPicPr>
        <p:blipFill>
          <a:blip r:embed="rId2" cstate="print"/>
          <a:srcRect/>
          <a:stretch>
            <a:fillRect/>
          </a:stretch>
        </p:blipFill>
        <p:spPr bwMode="auto">
          <a:xfrm>
            <a:off x="2915816" y="3507373"/>
            <a:ext cx="3312368" cy="3312368"/>
          </a:xfrm>
          <a:prstGeom prst="rect">
            <a:avLst/>
          </a:prstGeom>
          <a:noFill/>
          <a:ln w="9525">
            <a:noFill/>
            <a:miter lim="800000"/>
            <a:headEnd/>
            <a:tailEnd/>
          </a:ln>
        </p:spPr>
      </p:pic>
    </p:spTree>
    <p:extLst>
      <p:ext uri="{BB962C8B-B14F-4D97-AF65-F5344CB8AC3E}">
        <p14:creationId xmlns:p14="http://schemas.microsoft.com/office/powerpoint/2010/main" val="274235568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3.6 </a:t>
            </a:r>
            <a:r>
              <a:rPr lang="en-AU" sz="2800" dirty="0"/>
              <a:t>Monitor strategies to determine effectiveness in consultation with supervisor</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Monitoring strategies</a:t>
            </a:r>
            <a:endParaRPr lang="en-GB" dirty="0"/>
          </a:p>
        </p:txBody>
      </p:sp>
      <p:sp>
        <p:nvSpPr>
          <p:cNvPr id="3" name="Content Placeholder 2"/>
          <p:cNvSpPr>
            <a:spLocks noGrp="1"/>
          </p:cNvSpPr>
          <p:nvPr>
            <p:ph idx="1"/>
          </p:nvPr>
        </p:nvSpPr>
        <p:spPr>
          <a:xfrm>
            <a:off x="457200" y="1600200"/>
            <a:ext cx="4906888" cy="4525963"/>
          </a:xfrm>
        </p:spPr>
        <p:txBody>
          <a:bodyPr/>
          <a:lstStyle/>
          <a:p>
            <a:pPr lvl="0"/>
            <a:r>
              <a:rPr lang="en-AU" dirty="0"/>
              <a:t>Observing the strategy</a:t>
            </a:r>
            <a:endParaRPr lang="en-GB" dirty="0"/>
          </a:p>
          <a:p>
            <a:pPr lvl="0"/>
            <a:r>
              <a:rPr lang="en-AU" dirty="0"/>
              <a:t>Questioning the person in charge of implementation</a:t>
            </a:r>
            <a:endParaRPr lang="en-GB" dirty="0"/>
          </a:p>
          <a:p>
            <a:r>
              <a:rPr lang="en-AU" dirty="0"/>
              <a:t>Gathering feedback </a:t>
            </a:r>
            <a:endParaRPr lang="en-AU" dirty="0" smtClean="0"/>
          </a:p>
          <a:p>
            <a:r>
              <a:rPr lang="en-AU" dirty="0"/>
              <a:t>Participating </a:t>
            </a:r>
            <a:r>
              <a:rPr lang="en-AU" dirty="0" smtClean="0"/>
              <a:t>yourself.</a:t>
            </a:r>
            <a:endParaRPr lang="en-GB" dirty="0"/>
          </a:p>
        </p:txBody>
      </p:sp>
      <p:pic>
        <p:nvPicPr>
          <p:cNvPr id="4" name="Picture 3" descr="C:\Users\Tom\Desktop\ArtWork\stick_figure_holding_question_mark_7803.png"/>
          <p:cNvPicPr/>
          <p:nvPr/>
        </p:nvPicPr>
        <p:blipFill rotWithShape="1">
          <a:blip r:embed="rId2" cstate="print"/>
          <a:srcRect l="15069" b="4740"/>
          <a:stretch/>
        </p:blipFill>
        <p:spPr bwMode="auto">
          <a:xfrm>
            <a:off x="5436096" y="1484784"/>
            <a:ext cx="2592288" cy="4202338"/>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Strategies can be judged based on:</a:t>
            </a:r>
            <a:endParaRPr lang="en-GB" dirty="0"/>
          </a:p>
        </p:txBody>
      </p:sp>
      <p:sp>
        <p:nvSpPr>
          <p:cNvPr id="3" name="Content Placeholder 2"/>
          <p:cNvSpPr>
            <a:spLocks noGrp="1"/>
          </p:cNvSpPr>
          <p:nvPr>
            <p:ph idx="1"/>
          </p:nvPr>
        </p:nvSpPr>
        <p:spPr/>
        <p:txBody>
          <a:bodyPr/>
          <a:lstStyle/>
          <a:p>
            <a:r>
              <a:rPr lang="en-AU" dirty="0"/>
              <a:t>Skill</a:t>
            </a:r>
            <a:endParaRPr lang="en-GB" dirty="0"/>
          </a:p>
          <a:p>
            <a:r>
              <a:rPr lang="en-AU" dirty="0"/>
              <a:t>Reactions </a:t>
            </a:r>
            <a:endParaRPr lang="en-GB" dirty="0"/>
          </a:p>
          <a:p>
            <a:r>
              <a:rPr lang="en-AU" dirty="0"/>
              <a:t>Cost</a:t>
            </a:r>
            <a:endParaRPr lang="en-GB" dirty="0"/>
          </a:p>
          <a:p>
            <a:r>
              <a:rPr lang="en-AU" dirty="0"/>
              <a:t>Lifespan </a:t>
            </a:r>
            <a:endParaRPr lang="en-GB" dirty="0"/>
          </a:p>
          <a:p>
            <a:r>
              <a:rPr lang="en-AU" dirty="0"/>
              <a:t>Difficulties</a:t>
            </a:r>
            <a:endParaRPr lang="en-GB" dirty="0"/>
          </a:p>
          <a:p>
            <a:r>
              <a:rPr lang="en-AU" dirty="0"/>
              <a:t>Special requirements </a:t>
            </a:r>
            <a:endParaRPr lang="en-GB" dirty="0"/>
          </a:p>
          <a:p>
            <a:r>
              <a:rPr lang="en-AU" dirty="0"/>
              <a:t>Resources </a:t>
            </a:r>
            <a:r>
              <a:rPr lang="en-AU" dirty="0" smtClean="0"/>
              <a:t>available.</a:t>
            </a:r>
            <a:endParaRPr lang="en-GB" dirty="0"/>
          </a:p>
          <a:p>
            <a:endParaRPr lang="en-GB" dirty="0"/>
          </a:p>
        </p:txBody>
      </p:sp>
      <p:pic>
        <p:nvPicPr>
          <p:cNvPr id="4098" name="Picture 2" descr="C:\Users\Sophie2\Desktop\ArtWork\Fotolia_5090137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8825" y="2420888"/>
            <a:ext cx="4104456"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14779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Positive lifestyle enhancement strategies </a:t>
            </a:r>
            <a:r>
              <a:rPr lang="en-AU" dirty="0" smtClean="0"/>
              <a:t>include:</a:t>
            </a:r>
            <a:endParaRPr lang="en-GB" dirty="0"/>
          </a:p>
        </p:txBody>
      </p:sp>
      <p:sp>
        <p:nvSpPr>
          <p:cNvPr id="3" name="Content Placeholder 2"/>
          <p:cNvSpPr>
            <a:spLocks noGrp="1"/>
          </p:cNvSpPr>
          <p:nvPr>
            <p:ph idx="1"/>
          </p:nvPr>
        </p:nvSpPr>
        <p:spPr>
          <a:xfrm>
            <a:off x="457200" y="1600200"/>
            <a:ext cx="5482952" cy="4525963"/>
          </a:xfrm>
        </p:spPr>
        <p:txBody>
          <a:bodyPr/>
          <a:lstStyle/>
          <a:p>
            <a:r>
              <a:rPr lang="en-AU" dirty="0"/>
              <a:t>Motivation</a:t>
            </a:r>
            <a:endParaRPr lang="en-GB" dirty="0"/>
          </a:p>
          <a:p>
            <a:r>
              <a:rPr lang="en-AU" dirty="0"/>
              <a:t>Stress management </a:t>
            </a:r>
            <a:endParaRPr lang="en-GB" dirty="0"/>
          </a:p>
          <a:p>
            <a:r>
              <a:rPr lang="en-AU" dirty="0"/>
              <a:t>Engaging in meaningful activities </a:t>
            </a:r>
            <a:endParaRPr lang="en-GB" dirty="0"/>
          </a:p>
          <a:p>
            <a:r>
              <a:rPr lang="en-AU" dirty="0"/>
              <a:t>Support relationships </a:t>
            </a:r>
            <a:endParaRPr lang="en-GB" dirty="0"/>
          </a:p>
          <a:p>
            <a:r>
              <a:rPr lang="en-AU" dirty="0"/>
              <a:t>Improvements to the environment and </a:t>
            </a:r>
            <a:r>
              <a:rPr lang="en-AU" dirty="0" smtClean="0"/>
              <a:t>systems</a:t>
            </a:r>
            <a:r>
              <a:rPr lang="en-GB" dirty="0" smtClean="0"/>
              <a:t>.</a:t>
            </a:r>
            <a:endParaRPr lang="en-GB" dirty="0"/>
          </a:p>
        </p:txBody>
      </p:sp>
      <p:pic>
        <p:nvPicPr>
          <p:cNvPr id="4" name="Picture 3" descr="C:\Users\Sophie2\Desktop\ArtWork\Animations\stress_ball_squeeze_anim_500_wht_6936.gif"/>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556792"/>
            <a:ext cx="2575716" cy="3853508"/>
          </a:xfrm>
          <a:prstGeom prst="rect">
            <a:avLst/>
          </a:prstGeom>
          <a:noFill/>
          <a:ln>
            <a:noFill/>
          </a:ln>
        </p:spPr>
      </p:pic>
    </p:spTree>
    <p:extLst>
      <p:ext uri="{BB962C8B-B14F-4D97-AF65-F5344CB8AC3E}">
        <p14:creationId xmlns:p14="http://schemas.microsoft.com/office/powerpoint/2010/main" val="46971165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3.7 </a:t>
            </a:r>
            <a:r>
              <a:rPr lang="en-AU" sz="2800" dirty="0"/>
              <a:t>Identify and report changes in person’s needs and behaviours in consultation with supervisor</a:t>
            </a:r>
            <a:r>
              <a:rPr lang="en-AU" sz="2800" b="1" dirty="0" smtClean="0">
                <a:latin typeface="+mj-lt"/>
              </a:rPr>
              <a:t> </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Opportunities for skill development</a:t>
            </a:r>
            <a:endParaRPr lang="en-GB" dirty="0"/>
          </a:p>
        </p:txBody>
      </p:sp>
      <p:sp>
        <p:nvSpPr>
          <p:cNvPr id="3" name="Content Placeholder 2"/>
          <p:cNvSpPr>
            <a:spLocks noGrp="1"/>
          </p:cNvSpPr>
          <p:nvPr>
            <p:ph idx="1"/>
          </p:nvPr>
        </p:nvSpPr>
        <p:spPr/>
        <p:txBody>
          <a:bodyPr/>
          <a:lstStyle/>
          <a:p>
            <a:pPr marL="0" indent="0">
              <a:buNone/>
            </a:pPr>
            <a:r>
              <a:rPr lang="en-AU" b="1" dirty="0"/>
              <a:t>This can include things like:</a:t>
            </a:r>
            <a:endParaRPr lang="en-GB" b="1" dirty="0"/>
          </a:p>
          <a:p>
            <a:pPr lvl="0"/>
            <a:r>
              <a:rPr lang="en-AU" dirty="0"/>
              <a:t>Communication opportunities</a:t>
            </a:r>
            <a:endParaRPr lang="en-GB" dirty="0"/>
          </a:p>
          <a:p>
            <a:pPr lvl="0"/>
            <a:r>
              <a:rPr lang="en-AU" dirty="0"/>
              <a:t>Direct education</a:t>
            </a:r>
            <a:endParaRPr lang="en-GB" dirty="0"/>
          </a:p>
          <a:p>
            <a:pPr lvl="0"/>
            <a:r>
              <a:rPr lang="en-AU" dirty="0"/>
              <a:t>Exposing clients to new situations </a:t>
            </a:r>
            <a:endParaRPr lang="en-GB" dirty="0"/>
          </a:p>
          <a:p>
            <a:pPr lvl="0"/>
            <a:r>
              <a:rPr lang="en-AU" dirty="0"/>
              <a:t>Social interaction</a:t>
            </a:r>
            <a:endParaRPr lang="en-GB" dirty="0"/>
          </a:p>
          <a:p>
            <a:pPr lvl="0"/>
            <a:r>
              <a:rPr lang="en-AU" dirty="0"/>
              <a:t>Problem-solving</a:t>
            </a:r>
            <a:endParaRPr lang="en-GB" dirty="0"/>
          </a:p>
          <a:p>
            <a:pPr lvl="0"/>
            <a:r>
              <a:rPr lang="en-AU" dirty="0"/>
              <a:t>Physical activities</a:t>
            </a:r>
            <a:endParaRPr lang="en-GB" dirty="0"/>
          </a:p>
          <a:p>
            <a:r>
              <a:rPr lang="en-AU" dirty="0"/>
              <a:t>Group </a:t>
            </a:r>
            <a:r>
              <a:rPr lang="en-AU" dirty="0" smtClean="0"/>
              <a:t>activities.</a:t>
            </a:r>
            <a:endParaRPr lang="en-GB" dirty="0"/>
          </a:p>
        </p:txBody>
      </p:sp>
      <p:pic>
        <p:nvPicPr>
          <p:cNvPr id="4" name="Picture 3" descr="C:\Users\Tom\Desktop\ArtWork\group_session_800_wht.png"/>
          <p:cNvPicPr/>
          <p:nvPr/>
        </p:nvPicPr>
        <p:blipFill>
          <a:blip r:embed="rId2" cstate="print"/>
          <a:srcRect/>
          <a:stretch>
            <a:fillRect/>
          </a:stretch>
        </p:blipFill>
        <p:spPr bwMode="auto">
          <a:xfrm>
            <a:off x="3923928" y="3997283"/>
            <a:ext cx="4303910" cy="2694477"/>
          </a:xfrm>
          <a:prstGeom prst="rect">
            <a:avLst/>
          </a:prstGeom>
          <a:noFill/>
          <a:ln w="9525">
            <a:noFill/>
            <a:miter lim="800000"/>
            <a:headEnd/>
            <a:tailEnd/>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Identify and report changes in </a:t>
            </a:r>
            <a:r>
              <a:rPr lang="en-AU" dirty="0" smtClean="0"/>
              <a:t>person’s </a:t>
            </a:r>
            <a:r>
              <a:rPr lang="en-AU" dirty="0"/>
              <a:t>needs</a:t>
            </a:r>
            <a:endParaRPr lang="en-GB" dirty="0"/>
          </a:p>
        </p:txBody>
      </p:sp>
      <p:sp>
        <p:nvSpPr>
          <p:cNvPr id="3" name="Content Placeholder 2"/>
          <p:cNvSpPr>
            <a:spLocks noGrp="1"/>
          </p:cNvSpPr>
          <p:nvPr>
            <p:ph idx="1"/>
          </p:nvPr>
        </p:nvSpPr>
        <p:spPr/>
        <p:txBody>
          <a:bodyPr/>
          <a:lstStyle/>
          <a:p>
            <a:pPr marL="0" indent="0">
              <a:buNone/>
            </a:pPr>
            <a:r>
              <a:rPr lang="en-GB" dirty="0"/>
              <a:t>People will change as time goes by, whether this is in a physical or mental </a:t>
            </a:r>
            <a:r>
              <a:rPr lang="en-GB" dirty="0" smtClean="0"/>
              <a:t>capacity – as </a:t>
            </a:r>
            <a:r>
              <a:rPr lang="en-GB" dirty="0"/>
              <a:t>such their needs will change </a:t>
            </a:r>
            <a:r>
              <a:rPr lang="en-GB" dirty="0" smtClean="0"/>
              <a:t>accordingly.</a:t>
            </a:r>
            <a:endParaRPr lang="en-GB" dirty="0"/>
          </a:p>
        </p:txBody>
      </p:sp>
      <p:pic>
        <p:nvPicPr>
          <p:cNvPr id="4" name="Picture 3" descr="woman_telephone_400_clr_7869.png"/>
          <p:cNvPicPr/>
          <p:nvPr/>
        </p:nvPicPr>
        <p:blipFill>
          <a:blip r:embed="rId2" cstate="print"/>
          <a:stretch>
            <a:fillRect/>
          </a:stretch>
        </p:blipFill>
        <p:spPr>
          <a:xfrm>
            <a:off x="3203849" y="2996952"/>
            <a:ext cx="2736304" cy="3648404"/>
          </a:xfrm>
          <a:prstGeom prst="rect">
            <a:avLst/>
          </a:prstGeom>
        </p:spPr>
      </p:pic>
    </p:spTree>
    <p:extLst>
      <p:ext uri="{BB962C8B-B14F-4D97-AF65-F5344CB8AC3E}">
        <p14:creationId xmlns:p14="http://schemas.microsoft.com/office/powerpoint/2010/main" val="149867582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Changes to clients’ personal care requirements can be related </a:t>
            </a:r>
            <a:r>
              <a:rPr lang="en-AU" dirty="0" smtClean="0"/>
              <a:t>to:</a:t>
            </a:r>
            <a:endParaRPr lang="en-GB" dirty="0"/>
          </a:p>
        </p:txBody>
      </p:sp>
      <p:sp>
        <p:nvSpPr>
          <p:cNvPr id="3" name="Content Placeholder 2"/>
          <p:cNvSpPr>
            <a:spLocks noGrp="1"/>
          </p:cNvSpPr>
          <p:nvPr>
            <p:ph idx="1"/>
          </p:nvPr>
        </p:nvSpPr>
        <p:spPr/>
        <p:txBody>
          <a:bodyPr/>
          <a:lstStyle/>
          <a:p>
            <a:r>
              <a:rPr lang="en-AU" dirty="0"/>
              <a:t>Sensory difficulties </a:t>
            </a:r>
            <a:endParaRPr lang="en-GB" dirty="0"/>
          </a:p>
          <a:p>
            <a:r>
              <a:rPr lang="en-AU" dirty="0"/>
              <a:t>Mobility issues </a:t>
            </a:r>
            <a:endParaRPr lang="en-GB" dirty="0"/>
          </a:p>
          <a:p>
            <a:r>
              <a:rPr lang="en-AU" dirty="0"/>
              <a:t>New conditions </a:t>
            </a:r>
            <a:endParaRPr lang="en-GB" dirty="0"/>
          </a:p>
          <a:p>
            <a:r>
              <a:rPr lang="en-AU" dirty="0"/>
              <a:t>Injuries</a:t>
            </a:r>
            <a:endParaRPr lang="en-GB" dirty="0"/>
          </a:p>
          <a:p>
            <a:r>
              <a:rPr lang="en-AU" dirty="0"/>
              <a:t>New requirements </a:t>
            </a:r>
            <a:endParaRPr lang="en-GB" dirty="0"/>
          </a:p>
          <a:p>
            <a:r>
              <a:rPr lang="en-AU" dirty="0"/>
              <a:t>Worsening of existing condition</a:t>
            </a:r>
            <a:endParaRPr lang="en-GB" dirty="0"/>
          </a:p>
          <a:p>
            <a:r>
              <a:rPr lang="en-AU" dirty="0"/>
              <a:t>New or changed </a:t>
            </a:r>
            <a:r>
              <a:rPr lang="en-AU" dirty="0" smtClean="0"/>
              <a:t>preferences</a:t>
            </a:r>
            <a:r>
              <a:rPr lang="en-AU" dirty="0"/>
              <a:t>.</a:t>
            </a:r>
            <a:endParaRPr lang="en-GB" dirty="0"/>
          </a:p>
          <a:p>
            <a:endParaRPr lang="en-GB" dirty="0"/>
          </a:p>
        </p:txBody>
      </p:sp>
      <p:pic>
        <p:nvPicPr>
          <p:cNvPr id="5122" name="Picture 2" descr="C:\Users\Sophie2\Desktop\ArtWork\break_health_safety_injur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132856"/>
            <a:ext cx="2965030" cy="3593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85103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3G</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3.8 </a:t>
            </a:r>
            <a:r>
              <a:rPr lang="en-AU" sz="2800" dirty="0"/>
              <a:t>Follow referral procedures in consultation with supervisor</a:t>
            </a:r>
            <a:endParaRPr lang="en-AU" sz="2800" dirty="0" smtClean="0">
              <a:latin typeface="+mj-lt"/>
            </a:endParaRPr>
          </a:p>
        </p:txBody>
      </p:sp>
      <p:sp>
        <p:nvSpPr>
          <p:cNvPr id="6" name="Title 3"/>
          <p:cNvSpPr>
            <a:spLocks noGrp="1"/>
          </p:cNvSpPr>
          <p:nvPr>
            <p:ph type="title"/>
          </p:nvPr>
        </p:nvSpPr>
        <p:spPr>
          <a:xfrm>
            <a:off x="-1322" y="548680"/>
            <a:ext cx="9144000" cy="1143000"/>
          </a:xfrm>
        </p:spPr>
        <p:txBody>
          <a:bodyPr>
            <a:noAutofit/>
          </a:bodyPr>
          <a:lstStyle/>
          <a:p>
            <a:r>
              <a:rPr lang="en-AU" dirty="0"/>
              <a:t>Provide positive behaviour support according to individualised behaviour support plan</a:t>
            </a:r>
            <a:endParaRPr lang="en-GB" dirty="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Referral procedures for specialist services</a:t>
            </a:r>
            <a:endParaRPr lang="en-GB" dirty="0"/>
          </a:p>
        </p:txBody>
      </p:sp>
      <p:sp>
        <p:nvSpPr>
          <p:cNvPr id="3" name="Content Placeholder 2"/>
          <p:cNvSpPr>
            <a:spLocks noGrp="1"/>
          </p:cNvSpPr>
          <p:nvPr>
            <p:ph idx="1"/>
          </p:nvPr>
        </p:nvSpPr>
        <p:spPr/>
        <p:txBody>
          <a:bodyPr/>
          <a:lstStyle/>
          <a:p>
            <a:pPr marL="0" indent="0">
              <a:buNone/>
            </a:pPr>
            <a:r>
              <a:rPr lang="en-AU" b="1" dirty="0"/>
              <a:t>The services you may need to refer clients to include:</a:t>
            </a:r>
            <a:endParaRPr lang="en-GB" b="1" dirty="0"/>
          </a:p>
          <a:p>
            <a:pPr lvl="0"/>
            <a:r>
              <a:rPr lang="en-AU" dirty="0"/>
              <a:t>Psychologists</a:t>
            </a:r>
            <a:endParaRPr lang="en-GB" dirty="0"/>
          </a:p>
          <a:p>
            <a:pPr lvl="0"/>
            <a:r>
              <a:rPr lang="en-AU" dirty="0"/>
              <a:t>Psychiatrists</a:t>
            </a:r>
            <a:endParaRPr lang="en-GB" dirty="0"/>
          </a:p>
          <a:p>
            <a:pPr lvl="0"/>
            <a:r>
              <a:rPr lang="en-AU" dirty="0"/>
              <a:t>Local doctor/nearest hospital</a:t>
            </a:r>
            <a:endParaRPr lang="en-GB" dirty="0"/>
          </a:p>
          <a:p>
            <a:pPr lvl="0"/>
            <a:r>
              <a:rPr lang="en-AU" dirty="0"/>
              <a:t>Emergency rescue services </a:t>
            </a:r>
            <a:endParaRPr lang="en-GB" dirty="0"/>
          </a:p>
          <a:p>
            <a:r>
              <a:rPr lang="en-AU" dirty="0"/>
              <a:t>Critical incident </a:t>
            </a:r>
            <a:r>
              <a:rPr lang="en-AU" dirty="0" smtClean="0"/>
              <a:t>counsellors</a:t>
            </a:r>
          </a:p>
          <a:p>
            <a:r>
              <a:rPr lang="en-AU" dirty="0"/>
              <a:t>Educational </a:t>
            </a:r>
            <a:r>
              <a:rPr lang="en-AU" dirty="0" smtClean="0"/>
              <a:t>support.</a:t>
            </a:r>
            <a:endParaRPr lang="en-GB" dirty="0"/>
          </a:p>
        </p:txBody>
      </p:sp>
      <p:pic>
        <p:nvPicPr>
          <p:cNvPr id="4" name="Picture 3" descr="C:\Users\Sophie2\Desktop\ArtWork\Fotolia_1942066_XS.jpg"/>
          <p:cNvPicPr/>
          <p:nvPr/>
        </p:nvPicPr>
        <p:blipFill rotWithShape="1">
          <a:blip r:embed="rId2">
            <a:extLst>
              <a:ext uri="{28A0092B-C50C-407E-A947-70E740481C1C}">
                <a14:useLocalDpi xmlns:a14="http://schemas.microsoft.com/office/drawing/2010/main" val="0"/>
              </a:ext>
            </a:extLst>
          </a:blip>
          <a:srcRect t="9677"/>
          <a:stretch/>
        </p:blipFill>
        <p:spPr bwMode="auto">
          <a:xfrm>
            <a:off x="4644008" y="4782360"/>
            <a:ext cx="3672408" cy="2075640"/>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Working with specialists</a:t>
            </a:r>
            <a:endParaRPr lang="en-GB" dirty="0"/>
          </a:p>
        </p:txBody>
      </p:sp>
      <p:sp>
        <p:nvSpPr>
          <p:cNvPr id="3" name="Content Placeholder 2"/>
          <p:cNvSpPr>
            <a:spLocks noGrp="1"/>
          </p:cNvSpPr>
          <p:nvPr>
            <p:ph idx="1"/>
          </p:nvPr>
        </p:nvSpPr>
        <p:spPr>
          <a:xfrm>
            <a:off x="457200" y="1600200"/>
            <a:ext cx="6538963" cy="5257800"/>
          </a:xfrm>
        </p:spPr>
        <p:txBody>
          <a:bodyPr>
            <a:normAutofit/>
          </a:bodyPr>
          <a:lstStyle/>
          <a:p>
            <a:r>
              <a:rPr lang="en-AU" dirty="0"/>
              <a:t>When determining the best care and support for your client you should look at the options available and match this against the needs of your </a:t>
            </a:r>
            <a:r>
              <a:rPr lang="en-AU" dirty="0" smtClean="0"/>
              <a:t>client</a:t>
            </a:r>
          </a:p>
          <a:p>
            <a:r>
              <a:rPr lang="en-AU" dirty="0"/>
              <a:t>Consult with your supervisor to discuss the outcome and to decide upon the best course of </a:t>
            </a:r>
            <a:r>
              <a:rPr lang="en-AU" dirty="0" smtClean="0"/>
              <a:t>action</a:t>
            </a:r>
          </a:p>
          <a:p>
            <a:r>
              <a:rPr lang="en-GB" dirty="0"/>
              <a:t>I</a:t>
            </a:r>
            <a:r>
              <a:rPr lang="en-GB" dirty="0" smtClean="0"/>
              <a:t>nformation </a:t>
            </a:r>
            <a:r>
              <a:rPr lang="en-GB" dirty="0"/>
              <a:t>on the client will be shared in confidence with the specialist, as </a:t>
            </a:r>
            <a:r>
              <a:rPr lang="en-GB" dirty="0" smtClean="0"/>
              <a:t>relevant </a:t>
            </a:r>
            <a:r>
              <a:rPr lang="en-GB" dirty="0"/>
              <a:t>to the needs of the </a:t>
            </a:r>
            <a:r>
              <a:rPr lang="en-GB" dirty="0" smtClean="0"/>
              <a:t>referral.</a:t>
            </a:r>
            <a:endParaRPr lang="en-GB" dirty="0"/>
          </a:p>
        </p:txBody>
      </p:sp>
      <p:pic>
        <p:nvPicPr>
          <p:cNvPr id="1026" name="Picture 2" descr="C:\Users\Sophie2\Desktop\ArtWork\doctor_operating_tablet_800_wht.png"/>
          <p:cNvPicPr>
            <a:picLocks noChangeAspect="1" noChangeArrowheads="1"/>
          </p:cNvPicPr>
          <p:nvPr/>
        </p:nvPicPr>
        <p:blipFill rotWithShape="1">
          <a:blip r:embed="rId2">
            <a:extLst>
              <a:ext uri="{28A0092B-C50C-407E-A947-70E740481C1C}">
                <a14:useLocalDpi xmlns:a14="http://schemas.microsoft.com/office/drawing/2010/main" val="0"/>
              </a:ext>
            </a:extLst>
          </a:blip>
          <a:srcRect l="15797" r="9813"/>
          <a:stretch/>
        </p:blipFill>
        <p:spPr bwMode="auto">
          <a:xfrm>
            <a:off x="7228593" y="2060848"/>
            <a:ext cx="1728191"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47339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3H</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Complete documentation</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4.1 </a:t>
            </a:r>
            <a:r>
              <a:rPr lang="en-AU" sz="2800" dirty="0"/>
              <a:t>Comply with the organisation’s reporting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Documentation</a:t>
            </a:r>
          </a:p>
        </p:txBody>
      </p:sp>
      <p:sp>
        <p:nvSpPr>
          <p:cNvPr id="3" name="Content Placeholder 2"/>
          <p:cNvSpPr>
            <a:spLocks noGrp="1"/>
          </p:cNvSpPr>
          <p:nvPr>
            <p:ph idx="1"/>
          </p:nvPr>
        </p:nvSpPr>
        <p:spPr/>
        <p:txBody>
          <a:bodyPr/>
          <a:lstStyle/>
          <a:p>
            <a:pPr lvl="0"/>
            <a:r>
              <a:rPr lang="en-AU" dirty="0"/>
              <a:t>Documentation should be completed as soon as possible after any </a:t>
            </a:r>
            <a:r>
              <a:rPr lang="en-AU" dirty="0" smtClean="0"/>
              <a:t>event/incident</a:t>
            </a:r>
          </a:p>
          <a:p>
            <a:pPr lvl="0"/>
            <a:r>
              <a:rPr lang="en-GB" dirty="0"/>
              <a:t>Written documents can include progress reports, case notes and incident reports</a:t>
            </a:r>
          </a:p>
          <a:p>
            <a:r>
              <a:rPr lang="en-AU" dirty="0"/>
              <a:t>Progress notes are legal </a:t>
            </a:r>
            <a:r>
              <a:rPr lang="en-AU" dirty="0" smtClean="0"/>
              <a:t>documents and should be written in the active voice rather than the passive.</a:t>
            </a:r>
            <a:endParaRPr lang="en-GB" dirty="0"/>
          </a:p>
        </p:txBody>
      </p:sp>
      <p:pic>
        <p:nvPicPr>
          <p:cNvPr id="4" name="Picture 3" descr="C:\Users\Tom\Desktop\ArtWork\stand_out_magnify_file_400_clr_10057.png"/>
          <p:cNvPicPr/>
          <p:nvPr/>
        </p:nvPicPr>
        <p:blipFill rotWithShape="1">
          <a:blip r:embed="rId2" cstate="print"/>
          <a:srcRect r="-4000" b="3269"/>
          <a:stretch/>
        </p:blipFill>
        <p:spPr bwMode="auto">
          <a:xfrm>
            <a:off x="3059833" y="4511345"/>
            <a:ext cx="3024336" cy="2320804"/>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ophie2\Desktop\ArtWork\MWrit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988840"/>
            <a:ext cx="3635896" cy="363589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Documents should be:</a:t>
            </a:r>
          </a:p>
        </p:txBody>
      </p:sp>
      <p:sp>
        <p:nvSpPr>
          <p:cNvPr id="3" name="Content Placeholder 2"/>
          <p:cNvSpPr>
            <a:spLocks noGrp="1"/>
          </p:cNvSpPr>
          <p:nvPr>
            <p:ph idx="1"/>
          </p:nvPr>
        </p:nvSpPr>
        <p:spPr>
          <a:xfrm>
            <a:off x="457200" y="1600200"/>
            <a:ext cx="4906888" cy="4525963"/>
          </a:xfrm>
        </p:spPr>
        <p:txBody>
          <a:bodyPr/>
          <a:lstStyle/>
          <a:p>
            <a:pPr lvl="0"/>
            <a:r>
              <a:rPr lang="en-GB" dirty="0"/>
              <a:t>Concise</a:t>
            </a:r>
          </a:p>
          <a:p>
            <a:pPr lvl="0"/>
            <a:r>
              <a:rPr lang="en-GB" dirty="0"/>
              <a:t>Objective</a:t>
            </a:r>
          </a:p>
          <a:p>
            <a:pPr lvl="0"/>
            <a:r>
              <a:rPr lang="en-GB" dirty="0"/>
              <a:t>By exception</a:t>
            </a:r>
          </a:p>
          <a:p>
            <a:pPr lvl="0"/>
            <a:r>
              <a:rPr lang="en-GB" dirty="0"/>
              <a:t>Appropriate in language and terminology (no slang, unless recording direct speech)</a:t>
            </a:r>
          </a:p>
          <a:p>
            <a:r>
              <a:rPr lang="en-GB" dirty="0"/>
              <a:t>Include only necessary information.</a:t>
            </a:r>
          </a:p>
        </p:txBody>
      </p:sp>
    </p:spTree>
    <p:extLst>
      <p:ext uri="{BB962C8B-B14F-4D97-AF65-F5344CB8AC3E}">
        <p14:creationId xmlns:p14="http://schemas.microsoft.com/office/powerpoint/2010/main" val="225254069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Verbal reports</a:t>
            </a:r>
            <a:endParaRPr lang="en-GB" dirty="0"/>
          </a:p>
        </p:txBody>
      </p:sp>
      <p:sp>
        <p:nvSpPr>
          <p:cNvPr id="3" name="Content Placeholder 2"/>
          <p:cNvSpPr>
            <a:spLocks noGrp="1"/>
          </p:cNvSpPr>
          <p:nvPr>
            <p:ph idx="1"/>
          </p:nvPr>
        </p:nvSpPr>
        <p:spPr/>
        <p:txBody>
          <a:bodyPr/>
          <a:lstStyle/>
          <a:p>
            <a:pPr marL="0" indent="0">
              <a:buNone/>
            </a:pPr>
            <a:r>
              <a:rPr lang="en-AU" dirty="0"/>
              <a:t>These can be done face-to-face or over the telephone. You should use this method of reporting when communication is required urgently, or in an emergency situation i.e. those involving the immediate safety of carers or the people in </a:t>
            </a:r>
            <a:r>
              <a:rPr lang="en-AU" dirty="0" smtClean="0"/>
              <a:t>care.</a:t>
            </a:r>
            <a:endParaRPr lang="en-GB" dirty="0"/>
          </a:p>
        </p:txBody>
      </p:sp>
      <p:pic>
        <p:nvPicPr>
          <p:cNvPr id="4" name="Picture 3" descr="C:\Users\Sophie2\Desktop\ArtWork\MHeadse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3874016"/>
            <a:ext cx="2880320" cy="2880320"/>
          </a:xfrm>
          <a:prstGeom prst="rect">
            <a:avLst/>
          </a:prstGeom>
          <a:noFill/>
          <a:ln>
            <a:noFill/>
          </a:ln>
        </p:spPr>
      </p:pic>
    </p:spTree>
    <p:extLst>
      <p:ext uri="{BB962C8B-B14F-4D97-AF65-F5344CB8AC3E}">
        <p14:creationId xmlns:p14="http://schemas.microsoft.com/office/powerpoint/2010/main" val="52912127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Complete documentation</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4.2 </a:t>
            </a:r>
            <a:r>
              <a:rPr lang="en-AU" sz="2800" dirty="0"/>
              <a:t>Maintain documentation according to organisation’s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Maintaining records appropriately</a:t>
            </a:r>
            <a:endParaRPr lang="en-GB" dirty="0"/>
          </a:p>
        </p:txBody>
      </p:sp>
      <p:sp>
        <p:nvSpPr>
          <p:cNvPr id="3" name="Content Placeholder 2"/>
          <p:cNvSpPr>
            <a:spLocks noGrp="1"/>
          </p:cNvSpPr>
          <p:nvPr>
            <p:ph idx="1"/>
          </p:nvPr>
        </p:nvSpPr>
        <p:spPr/>
        <p:txBody>
          <a:bodyPr/>
          <a:lstStyle/>
          <a:p>
            <a:pPr marL="0" indent="0">
              <a:buNone/>
            </a:pPr>
            <a:r>
              <a:rPr lang="en-AU" dirty="0"/>
              <a:t>Documentation must be maintained in line with reporting requirements – this means ensuring that it is kept in a safe place, backed up and easily accessible for future use. It can also mean updating and amending existing </a:t>
            </a:r>
            <a:r>
              <a:rPr lang="en-AU" dirty="0" smtClean="0"/>
              <a:t>documentation.</a:t>
            </a:r>
            <a:endParaRPr lang="en-GB" dirty="0"/>
          </a:p>
        </p:txBody>
      </p:sp>
      <p:pic>
        <p:nvPicPr>
          <p:cNvPr id="4" name="Picture 3" descr="C:\Users\Tom\Desktop\ArtWork\computer_file_transfer_800_wht.png"/>
          <p:cNvPicPr/>
          <p:nvPr/>
        </p:nvPicPr>
        <p:blipFill>
          <a:blip r:embed="rId2" cstate="print"/>
          <a:srcRect/>
          <a:stretch>
            <a:fillRect/>
          </a:stretch>
        </p:blipFill>
        <p:spPr bwMode="auto">
          <a:xfrm>
            <a:off x="3059832" y="4149080"/>
            <a:ext cx="3050272" cy="2291498"/>
          </a:xfrm>
          <a:prstGeom prst="rect">
            <a:avLst/>
          </a:prstGeom>
          <a:noFill/>
          <a:ln w="9525">
            <a:noFill/>
            <a:miter lim="800000"/>
            <a:headEnd/>
            <a:tailEnd/>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Sorting and filing documents</a:t>
            </a:r>
            <a:endParaRPr lang="en-GB" dirty="0"/>
          </a:p>
        </p:txBody>
      </p:sp>
      <p:sp>
        <p:nvSpPr>
          <p:cNvPr id="3" name="Content Placeholder 2"/>
          <p:cNvSpPr>
            <a:spLocks noGrp="1"/>
          </p:cNvSpPr>
          <p:nvPr>
            <p:ph idx="1"/>
          </p:nvPr>
        </p:nvSpPr>
        <p:spPr>
          <a:xfrm>
            <a:off x="457200" y="1600200"/>
            <a:ext cx="5842992" cy="5257800"/>
          </a:xfrm>
        </p:spPr>
        <p:txBody>
          <a:bodyPr>
            <a:normAutofit/>
          </a:bodyPr>
          <a:lstStyle/>
          <a:p>
            <a:r>
              <a:rPr lang="en-AU" dirty="0"/>
              <a:t>P</a:t>
            </a:r>
            <a:r>
              <a:rPr lang="en-AU" dirty="0" smtClean="0"/>
              <a:t>ick </a:t>
            </a:r>
            <a:r>
              <a:rPr lang="en-AU" dirty="0"/>
              <a:t>up each document or folder and decide what needs to be done with </a:t>
            </a:r>
            <a:r>
              <a:rPr lang="en-AU" dirty="0" smtClean="0"/>
              <a:t>it and what you need to keep </a:t>
            </a:r>
          </a:p>
          <a:p>
            <a:r>
              <a:rPr lang="en-AU" dirty="0"/>
              <a:t>If you find some documents that should not be sitting with you, try to send it to the appropriate </a:t>
            </a:r>
            <a:r>
              <a:rPr lang="en-AU" dirty="0" smtClean="0"/>
              <a:t>personnel</a:t>
            </a:r>
          </a:p>
          <a:p>
            <a:r>
              <a:rPr lang="en-AU" dirty="0"/>
              <a:t>After sorting the documents, you will be ready to file them into their respective </a:t>
            </a:r>
            <a:r>
              <a:rPr lang="en-AU" dirty="0" smtClean="0"/>
              <a:t>folders and into a clear system of storage.</a:t>
            </a:r>
            <a:endParaRPr lang="en-GB" dirty="0"/>
          </a:p>
        </p:txBody>
      </p:sp>
      <p:pic>
        <p:nvPicPr>
          <p:cNvPr id="4" name="Picture 3" descr="F:\Work\ArtWork\unending_file_cabinet_800_wht.png"/>
          <p:cNvPicPr/>
          <p:nvPr/>
        </p:nvPicPr>
        <p:blipFill>
          <a:blip r:embed="rId2" cstate="print"/>
          <a:srcRect/>
          <a:stretch>
            <a:fillRect/>
          </a:stretch>
        </p:blipFill>
        <p:spPr bwMode="auto">
          <a:xfrm>
            <a:off x="6300192" y="3212976"/>
            <a:ext cx="2808312" cy="2808312"/>
          </a:xfrm>
          <a:prstGeom prst="rect">
            <a:avLst/>
          </a:prstGeom>
          <a:noFill/>
          <a:ln w="9525">
            <a:noFill/>
            <a:miter lim="800000"/>
            <a:headEnd/>
            <a:tailEnd/>
          </a:ln>
        </p:spPr>
      </p:pic>
    </p:spTree>
    <p:extLst>
      <p:ext uri="{BB962C8B-B14F-4D97-AF65-F5344CB8AC3E}">
        <p14:creationId xmlns:p14="http://schemas.microsoft.com/office/powerpoint/2010/main" val="119081398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dirty="0"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‘Follow established person-centred behaviour supports’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1010</TotalTime>
  <Words>2941</Words>
  <Application>Microsoft Office PowerPoint</Application>
  <PresentationFormat>On-screen Show (4:3)</PresentationFormat>
  <Paragraphs>406</Paragraphs>
  <Slides>106</Slides>
  <Notes>48</Notes>
  <HiddenSlides>0</HiddenSlides>
  <MMClips>0</MMClips>
  <ScaleCrop>false</ScaleCrop>
  <HeadingPairs>
    <vt:vector size="4" baseType="variant">
      <vt:variant>
        <vt:lpstr>Theme</vt:lpstr>
      </vt:variant>
      <vt:variant>
        <vt:i4>1</vt:i4>
      </vt:variant>
      <vt:variant>
        <vt:lpstr>Slide Titles</vt:lpstr>
      </vt:variant>
      <vt:variant>
        <vt:i4>106</vt:i4>
      </vt:variant>
    </vt:vector>
  </HeadingPairs>
  <TitlesOfParts>
    <vt:vector size="107" baseType="lpstr">
      <vt:lpstr>Office Theme</vt:lpstr>
      <vt:lpstr>PowerPoint Presentation</vt:lpstr>
      <vt:lpstr>Housekeeping</vt:lpstr>
      <vt:lpstr>Objectives</vt:lpstr>
      <vt:lpstr>Apply a person-centred approach to minimise behaviours of concern</vt:lpstr>
      <vt:lpstr>Support people to maintain daily activities</vt:lpstr>
      <vt:lpstr>Behaviour support plans</vt:lpstr>
      <vt:lpstr>Positive interactions with all persons</vt:lpstr>
      <vt:lpstr> Activity 1A  </vt:lpstr>
      <vt:lpstr>Apply a person-centred approach to minimise behaviours of concern</vt:lpstr>
      <vt:lpstr>Person-centred approach</vt:lpstr>
      <vt:lpstr>Strengths-based approach</vt:lpstr>
      <vt:lpstr>Engage people in daily activity</vt:lpstr>
      <vt:lpstr> Activity 1B  </vt:lpstr>
      <vt:lpstr>Apply a person-centred approach to minimise behaviours of concern</vt:lpstr>
      <vt:lpstr>Problems with engaging clients</vt:lpstr>
      <vt:lpstr>The social model of disability</vt:lpstr>
      <vt:lpstr>The impact of social devaluation on an individual’s quality of life</vt:lpstr>
      <vt:lpstr>Social role valorisation (SRV)</vt:lpstr>
      <vt:lpstr> Activity 1C  </vt:lpstr>
      <vt:lpstr>Apply a person-centred approach to minimise behaviours of concern</vt:lpstr>
      <vt:lpstr>Safe environments</vt:lpstr>
      <vt:lpstr>Positive and adaptive responses</vt:lpstr>
      <vt:lpstr> Activity 1D  </vt:lpstr>
      <vt:lpstr>Review context of behaviours of concern</vt:lpstr>
      <vt:lpstr>Check your behaviour support plan</vt:lpstr>
      <vt:lpstr>Behaviours of concern</vt:lpstr>
      <vt:lpstr> Activity 2A  </vt:lpstr>
      <vt:lpstr>Review context of behaviours of concern</vt:lpstr>
      <vt:lpstr>Situations causing concern</vt:lpstr>
      <vt:lpstr>Engage in inclusive communications</vt:lpstr>
      <vt:lpstr> Activity 2B  </vt:lpstr>
      <vt:lpstr>Review context of behaviours of concern</vt:lpstr>
      <vt:lpstr>Behaviour likely to put the person and/or others at risk of harm</vt:lpstr>
      <vt:lpstr>Triggers of behaviour</vt:lpstr>
      <vt:lpstr> Activity 2C  </vt:lpstr>
      <vt:lpstr>Review context of behaviours of concern</vt:lpstr>
      <vt:lpstr>Environmental factors </vt:lpstr>
      <vt:lpstr>Environmental re-design</vt:lpstr>
      <vt:lpstr> Activity 2D  </vt:lpstr>
      <vt:lpstr>Review context of behaviours of concern</vt:lpstr>
      <vt:lpstr>Ensure emotional wellbeing</vt:lpstr>
      <vt:lpstr>Behaviour of concern</vt:lpstr>
      <vt:lpstr>Critical incident counselling</vt:lpstr>
      <vt:lpstr> Activity 2D  </vt:lpstr>
      <vt:lpstr>Review context of behaviours of concern</vt:lpstr>
      <vt:lpstr>Looking at the health of the client</vt:lpstr>
      <vt:lpstr>Consider the nutrition needs of the client</vt:lpstr>
      <vt:lpstr>Review context of behaviours of concern</vt:lpstr>
      <vt:lpstr>Medication requirements</vt:lpstr>
      <vt:lpstr>Duty of care</vt:lpstr>
      <vt:lpstr> Activity 2F  </vt:lpstr>
      <vt:lpstr>Review context of behaviours of concern</vt:lpstr>
      <vt:lpstr>Keeping records</vt:lpstr>
      <vt:lpstr>Your records of observations may include:</vt:lpstr>
      <vt:lpstr>Further records</vt:lpstr>
      <vt:lpstr> Activity 2G  </vt:lpstr>
      <vt:lpstr>Provide positive behaviour support according to individualised behaviour support plan</vt:lpstr>
      <vt:lpstr>Defining appropriate interventions</vt:lpstr>
      <vt:lpstr>Understanding inappropriate interventions</vt:lpstr>
      <vt:lpstr>Disability Discrimination Act 1992</vt:lpstr>
      <vt:lpstr> Activity 3A  </vt:lpstr>
      <vt:lpstr>Provide positive behaviour support according to individualised behaviour support plan</vt:lpstr>
      <vt:lpstr>Devise strategies for positive behaviour support</vt:lpstr>
      <vt:lpstr>Strategies that avoid behaviour escalation</vt:lpstr>
      <vt:lpstr>Strategies of positive behaviour support include:</vt:lpstr>
      <vt:lpstr>Reinforcement</vt:lpstr>
      <vt:lpstr> Activity 3B  </vt:lpstr>
      <vt:lpstr>Provide positive behaviour support according to individualised behaviour support plan</vt:lpstr>
      <vt:lpstr>Using a behavioural support plan</vt:lpstr>
      <vt:lpstr>Responding to behaviours of concern</vt:lpstr>
      <vt:lpstr> Activity 3C  </vt:lpstr>
      <vt:lpstr>Provide positive behaviour support according to individualised behaviour support plan</vt:lpstr>
      <vt:lpstr>Safety is paramount</vt:lpstr>
      <vt:lpstr>Organisational procedures</vt:lpstr>
      <vt:lpstr> Activity 3D  </vt:lpstr>
      <vt:lpstr>Provide positive behaviour support according to individualised behaviour support plan</vt:lpstr>
      <vt:lpstr>Crisis management</vt:lpstr>
      <vt:lpstr>Use of basic self-protective strategies </vt:lpstr>
      <vt:lpstr> Activity 3E  </vt:lpstr>
      <vt:lpstr>Provide positive behaviour support according to individualised behaviour support plan</vt:lpstr>
      <vt:lpstr>Monitoring strategies</vt:lpstr>
      <vt:lpstr>Strategies can be judged based on:</vt:lpstr>
      <vt:lpstr>Positive lifestyle enhancement strategies include:</vt:lpstr>
      <vt:lpstr> Activity 3F  </vt:lpstr>
      <vt:lpstr>Provide positive behaviour support according to individualised behaviour support plan</vt:lpstr>
      <vt:lpstr>Opportunities for skill development</vt:lpstr>
      <vt:lpstr>Identify and report changes in person’s needs</vt:lpstr>
      <vt:lpstr>Changes to clients’ personal care requirements can be related to:</vt:lpstr>
      <vt:lpstr> Activity 3G  </vt:lpstr>
      <vt:lpstr>Provide positive behaviour support according to individualised behaviour support plan</vt:lpstr>
      <vt:lpstr>Referral procedures for specialist services</vt:lpstr>
      <vt:lpstr>Working with specialists</vt:lpstr>
      <vt:lpstr> Activity 3H  </vt:lpstr>
      <vt:lpstr>Complete documentation</vt:lpstr>
      <vt:lpstr>Documentation</vt:lpstr>
      <vt:lpstr>Documents should be:</vt:lpstr>
      <vt:lpstr>Verbal reports</vt:lpstr>
      <vt:lpstr> Activity 4A  </vt:lpstr>
      <vt:lpstr>Complete documentation</vt:lpstr>
      <vt:lpstr>Maintaining records appropriately</vt:lpstr>
      <vt:lpstr>Sorting and filing documents</vt:lpstr>
      <vt:lpstr> Activity 4B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Tom;Chloe</dc:creator>
  <cp:lastModifiedBy>Tom</cp:lastModifiedBy>
  <cp:revision>305</cp:revision>
  <dcterms:created xsi:type="dcterms:W3CDTF">2011-08-26T06:48:04Z</dcterms:created>
  <dcterms:modified xsi:type="dcterms:W3CDTF">2015-10-20T14:20:33Z</dcterms:modified>
</cp:coreProperties>
</file>