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1" r:id="rId12"/>
    <p:sldId id="268" r:id="rId13"/>
    <p:sldId id="269" r:id="rId14"/>
    <p:sldId id="270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7"/>
  </p:normalViewPr>
  <p:slideViewPr>
    <p:cSldViewPr snapToGrid="0" snapToObjects="1">
      <p:cViewPr varScale="1">
        <p:scale>
          <a:sx n="80" d="100"/>
          <a:sy n="80" d="100"/>
        </p:scale>
        <p:origin x="162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C1A69F-7EE9-48AC-BF72-23E4B77941FD}" type="doc">
      <dgm:prSet loTypeId="urn:microsoft.com/office/officeart/2005/8/layout/cycle6" loCatId="cycle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AU"/>
        </a:p>
      </dgm:t>
    </dgm:pt>
    <dgm:pt modelId="{5803FD95-2F6A-4707-93B3-7EAE37973051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What happened</a:t>
          </a:r>
          <a:endParaRPr lang="en-AU" dirty="0">
            <a:solidFill>
              <a:schemeClr val="tx1"/>
            </a:solidFill>
          </a:endParaRPr>
        </a:p>
      </dgm:t>
    </dgm:pt>
    <dgm:pt modelId="{B4D2A95E-8332-4B9C-B066-FF7B853C2380}" type="parTrans" cxnId="{63F273B5-D1A9-4768-A04B-F9CBED649975}">
      <dgm:prSet/>
      <dgm:spPr/>
      <dgm:t>
        <a:bodyPr/>
        <a:lstStyle/>
        <a:p>
          <a:endParaRPr lang="en-AU"/>
        </a:p>
      </dgm:t>
    </dgm:pt>
    <dgm:pt modelId="{9AD30B41-B320-4B2A-BBAF-DFBCB50FB682}" type="sibTrans" cxnId="{63F273B5-D1A9-4768-A04B-F9CBED649975}">
      <dgm:prSet/>
      <dgm:spPr/>
      <dgm:t>
        <a:bodyPr/>
        <a:lstStyle/>
        <a:p>
          <a:endParaRPr lang="en-AU"/>
        </a:p>
      </dgm:t>
    </dgm:pt>
    <dgm:pt modelId="{CE83ACC6-B7EB-46F0-9BFB-AB3538076FE0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How it happened</a:t>
          </a:r>
          <a:endParaRPr lang="en-AU" dirty="0">
            <a:solidFill>
              <a:schemeClr val="tx1"/>
            </a:solidFill>
          </a:endParaRPr>
        </a:p>
      </dgm:t>
    </dgm:pt>
    <dgm:pt modelId="{B423901B-44CB-4F46-A46E-B961D66782F9}" type="parTrans" cxnId="{3A2C6A9A-2912-4623-80EA-5B8ACB345C53}">
      <dgm:prSet/>
      <dgm:spPr/>
      <dgm:t>
        <a:bodyPr/>
        <a:lstStyle/>
        <a:p>
          <a:endParaRPr lang="en-AU"/>
        </a:p>
      </dgm:t>
    </dgm:pt>
    <dgm:pt modelId="{FEFE6F7E-76F7-443C-859F-652631F59639}" type="sibTrans" cxnId="{3A2C6A9A-2912-4623-80EA-5B8ACB345C53}">
      <dgm:prSet/>
      <dgm:spPr/>
      <dgm:t>
        <a:bodyPr/>
        <a:lstStyle/>
        <a:p>
          <a:endParaRPr lang="en-AU"/>
        </a:p>
      </dgm:t>
    </dgm:pt>
    <dgm:pt modelId="{0DD251EA-A450-40D7-A652-0A79A91D98A0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When did it happen</a:t>
          </a:r>
          <a:endParaRPr lang="en-AU" dirty="0">
            <a:solidFill>
              <a:schemeClr val="tx1"/>
            </a:solidFill>
          </a:endParaRPr>
        </a:p>
      </dgm:t>
    </dgm:pt>
    <dgm:pt modelId="{910BD4AF-0A76-416E-A957-F14A7E61C802}" type="parTrans" cxnId="{7F0CE060-F485-4278-917A-C44840865972}">
      <dgm:prSet/>
      <dgm:spPr/>
      <dgm:t>
        <a:bodyPr/>
        <a:lstStyle/>
        <a:p>
          <a:endParaRPr lang="en-AU"/>
        </a:p>
      </dgm:t>
    </dgm:pt>
    <dgm:pt modelId="{4AAF5EFC-FEA7-4107-AF84-3935681E6BA6}" type="sibTrans" cxnId="{7F0CE060-F485-4278-917A-C44840865972}">
      <dgm:prSet/>
      <dgm:spPr/>
      <dgm:t>
        <a:bodyPr/>
        <a:lstStyle/>
        <a:p>
          <a:endParaRPr lang="en-AU"/>
        </a:p>
      </dgm:t>
    </dgm:pt>
    <dgm:pt modelId="{5D0F4008-E967-4620-94DB-AF4D1B13ABE2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Who did it; who did it happen to </a:t>
          </a:r>
          <a:endParaRPr lang="en-AU" dirty="0">
            <a:solidFill>
              <a:schemeClr val="tx1"/>
            </a:solidFill>
          </a:endParaRPr>
        </a:p>
      </dgm:t>
    </dgm:pt>
    <dgm:pt modelId="{5F645959-7674-42B6-BAB1-974A7B3268B3}" type="parTrans" cxnId="{BEA1B42D-5A1D-47FA-8058-6ABE2234C32A}">
      <dgm:prSet/>
      <dgm:spPr/>
      <dgm:t>
        <a:bodyPr/>
        <a:lstStyle/>
        <a:p>
          <a:endParaRPr lang="en-AU"/>
        </a:p>
      </dgm:t>
    </dgm:pt>
    <dgm:pt modelId="{4D4EA7E1-B846-437C-B9BD-C81049E5DE21}" type="sibTrans" cxnId="{BEA1B42D-5A1D-47FA-8058-6ABE2234C32A}">
      <dgm:prSet/>
      <dgm:spPr/>
      <dgm:t>
        <a:bodyPr/>
        <a:lstStyle/>
        <a:p>
          <a:endParaRPr lang="en-AU"/>
        </a:p>
      </dgm:t>
    </dgm:pt>
    <dgm:pt modelId="{4DBC59AF-296F-4422-85A8-39F9B80FF50B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Why did it happen</a:t>
          </a:r>
          <a:endParaRPr lang="en-AU" dirty="0">
            <a:solidFill>
              <a:schemeClr val="tx1"/>
            </a:solidFill>
          </a:endParaRPr>
        </a:p>
      </dgm:t>
    </dgm:pt>
    <dgm:pt modelId="{7589B72C-5FFD-4C3C-B209-3B257AF7FCD7}" type="parTrans" cxnId="{48A96589-3B32-4184-8AAC-CF6A0B3C091E}">
      <dgm:prSet/>
      <dgm:spPr/>
      <dgm:t>
        <a:bodyPr/>
        <a:lstStyle/>
        <a:p>
          <a:endParaRPr lang="en-AU"/>
        </a:p>
      </dgm:t>
    </dgm:pt>
    <dgm:pt modelId="{C083C19D-6B20-4FEC-97F4-AD17F7797359}" type="sibTrans" cxnId="{48A96589-3B32-4184-8AAC-CF6A0B3C091E}">
      <dgm:prSet/>
      <dgm:spPr/>
      <dgm:t>
        <a:bodyPr/>
        <a:lstStyle/>
        <a:p>
          <a:endParaRPr lang="en-AU"/>
        </a:p>
      </dgm:t>
    </dgm:pt>
    <dgm:pt modelId="{7D7A436A-C1BB-401C-A7AE-A9D0069C7F24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Where did it happen</a:t>
          </a:r>
          <a:endParaRPr lang="en-AU" dirty="0">
            <a:solidFill>
              <a:schemeClr val="tx1"/>
            </a:solidFill>
          </a:endParaRPr>
        </a:p>
      </dgm:t>
    </dgm:pt>
    <dgm:pt modelId="{EC351F6E-F752-4FDB-A472-0A16B51780AC}" type="parTrans" cxnId="{1F379D8E-79E2-41DB-A631-81A1AF404F17}">
      <dgm:prSet/>
      <dgm:spPr/>
      <dgm:t>
        <a:bodyPr/>
        <a:lstStyle/>
        <a:p>
          <a:endParaRPr lang="en-AU"/>
        </a:p>
      </dgm:t>
    </dgm:pt>
    <dgm:pt modelId="{5E5AD48D-6BC7-4AFF-8E65-12242B9FE641}" type="sibTrans" cxnId="{1F379D8E-79E2-41DB-A631-81A1AF404F17}">
      <dgm:prSet/>
      <dgm:spPr/>
      <dgm:t>
        <a:bodyPr/>
        <a:lstStyle/>
        <a:p>
          <a:endParaRPr lang="en-AU"/>
        </a:p>
      </dgm:t>
    </dgm:pt>
    <dgm:pt modelId="{DFCDA18A-4262-4C6C-9326-8C9B5259E1D0}">
      <dgm:prSet phldrT="[Text]"/>
      <dgm:spPr/>
      <dgm:t>
        <a:bodyPr/>
        <a:lstStyle/>
        <a:p>
          <a:r>
            <a:rPr lang="en-AU" dirty="0" smtClean="0">
              <a:solidFill>
                <a:schemeClr val="tx1"/>
              </a:solidFill>
            </a:rPr>
            <a:t>Injured persons</a:t>
          </a:r>
          <a:endParaRPr lang="en-AU" dirty="0">
            <a:solidFill>
              <a:schemeClr val="tx1"/>
            </a:solidFill>
          </a:endParaRPr>
        </a:p>
      </dgm:t>
    </dgm:pt>
    <dgm:pt modelId="{21243F5E-7E5A-405C-8690-EDAB5DC5A8E3}" type="parTrans" cxnId="{0651D4EC-7081-437E-A1D9-398C1B36C94D}">
      <dgm:prSet/>
      <dgm:spPr/>
      <dgm:t>
        <a:bodyPr/>
        <a:lstStyle/>
        <a:p>
          <a:endParaRPr lang="en-AU"/>
        </a:p>
      </dgm:t>
    </dgm:pt>
    <dgm:pt modelId="{16515F95-C941-42CD-98EA-C9275BF8B79A}" type="sibTrans" cxnId="{0651D4EC-7081-437E-A1D9-398C1B36C94D}">
      <dgm:prSet/>
      <dgm:spPr/>
      <dgm:t>
        <a:bodyPr/>
        <a:lstStyle/>
        <a:p>
          <a:endParaRPr lang="en-AU"/>
        </a:p>
      </dgm:t>
    </dgm:pt>
    <dgm:pt modelId="{7D5041BF-F976-4A31-A45A-E823C9835653}" type="pres">
      <dgm:prSet presAssocID="{7EC1A69F-7EE9-48AC-BF72-23E4B77941F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DDA9B35-4F6E-4A1E-962A-FDD810F5E0A0}" type="pres">
      <dgm:prSet presAssocID="{5803FD95-2F6A-4707-93B3-7EAE37973051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F6EFC60-AAF4-498B-BFE7-5543B4FFF917}" type="pres">
      <dgm:prSet presAssocID="{5803FD95-2F6A-4707-93B3-7EAE37973051}" presName="spNode" presStyleCnt="0"/>
      <dgm:spPr/>
    </dgm:pt>
    <dgm:pt modelId="{3C7BB7B0-C262-4038-AD10-85A38C87E719}" type="pres">
      <dgm:prSet presAssocID="{9AD30B41-B320-4B2A-BBAF-DFBCB50FB682}" presName="sibTrans" presStyleLbl="sibTrans1D1" presStyleIdx="0" presStyleCnt="7"/>
      <dgm:spPr/>
      <dgm:t>
        <a:bodyPr/>
        <a:lstStyle/>
        <a:p>
          <a:endParaRPr lang="en-AU"/>
        </a:p>
      </dgm:t>
    </dgm:pt>
    <dgm:pt modelId="{8BA48643-F2B9-419A-B288-3905C2720D8F}" type="pres">
      <dgm:prSet presAssocID="{CE83ACC6-B7EB-46F0-9BFB-AB3538076FE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4072853F-D0FE-496A-BBAA-39EF17FF2468}" type="pres">
      <dgm:prSet presAssocID="{CE83ACC6-B7EB-46F0-9BFB-AB3538076FE0}" presName="spNode" presStyleCnt="0"/>
      <dgm:spPr/>
    </dgm:pt>
    <dgm:pt modelId="{FB867EFE-BB71-4EBD-BE54-3BE9EFEFDC63}" type="pres">
      <dgm:prSet presAssocID="{FEFE6F7E-76F7-443C-859F-652631F59639}" presName="sibTrans" presStyleLbl="sibTrans1D1" presStyleIdx="1" presStyleCnt="7"/>
      <dgm:spPr/>
      <dgm:t>
        <a:bodyPr/>
        <a:lstStyle/>
        <a:p>
          <a:endParaRPr lang="en-AU"/>
        </a:p>
      </dgm:t>
    </dgm:pt>
    <dgm:pt modelId="{9FBBD078-93E4-4D21-9A93-4E0BF0AE73A4}" type="pres">
      <dgm:prSet presAssocID="{0DD251EA-A450-40D7-A652-0A79A91D98A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7DCB0F4-36C6-49A8-A48D-16397C285699}" type="pres">
      <dgm:prSet presAssocID="{0DD251EA-A450-40D7-A652-0A79A91D98A0}" presName="spNode" presStyleCnt="0"/>
      <dgm:spPr/>
    </dgm:pt>
    <dgm:pt modelId="{7EACE1A8-041E-4616-8F73-EB8319396194}" type="pres">
      <dgm:prSet presAssocID="{4AAF5EFC-FEA7-4107-AF84-3935681E6BA6}" presName="sibTrans" presStyleLbl="sibTrans1D1" presStyleIdx="2" presStyleCnt="7"/>
      <dgm:spPr/>
      <dgm:t>
        <a:bodyPr/>
        <a:lstStyle/>
        <a:p>
          <a:endParaRPr lang="en-AU"/>
        </a:p>
      </dgm:t>
    </dgm:pt>
    <dgm:pt modelId="{C3CFF11A-5BEC-4DD6-A95C-5F444FBB1205}" type="pres">
      <dgm:prSet presAssocID="{5D0F4008-E967-4620-94DB-AF4D1B13ABE2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BEBD394-81B2-4A08-89AA-31FC213CAA0F}" type="pres">
      <dgm:prSet presAssocID="{5D0F4008-E967-4620-94DB-AF4D1B13ABE2}" presName="spNode" presStyleCnt="0"/>
      <dgm:spPr/>
    </dgm:pt>
    <dgm:pt modelId="{C7F8DC7C-1F4A-49A0-A783-65DB9ECFE61E}" type="pres">
      <dgm:prSet presAssocID="{4D4EA7E1-B846-437C-B9BD-C81049E5DE21}" presName="sibTrans" presStyleLbl="sibTrans1D1" presStyleIdx="3" presStyleCnt="7"/>
      <dgm:spPr/>
      <dgm:t>
        <a:bodyPr/>
        <a:lstStyle/>
        <a:p>
          <a:endParaRPr lang="en-AU"/>
        </a:p>
      </dgm:t>
    </dgm:pt>
    <dgm:pt modelId="{D1F28F71-DB5C-406E-9C79-B9436349A317}" type="pres">
      <dgm:prSet presAssocID="{4DBC59AF-296F-4422-85A8-39F9B80FF50B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B154D72-A8AF-4644-8F54-2001A2079438}" type="pres">
      <dgm:prSet presAssocID="{4DBC59AF-296F-4422-85A8-39F9B80FF50B}" presName="spNode" presStyleCnt="0"/>
      <dgm:spPr/>
    </dgm:pt>
    <dgm:pt modelId="{DB22924F-42BE-4E2A-8A78-33781CE0FE75}" type="pres">
      <dgm:prSet presAssocID="{C083C19D-6B20-4FEC-97F4-AD17F7797359}" presName="sibTrans" presStyleLbl="sibTrans1D1" presStyleIdx="4" presStyleCnt="7"/>
      <dgm:spPr/>
      <dgm:t>
        <a:bodyPr/>
        <a:lstStyle/>
        <a:p>
          <a:endParaRPr lang="en-AU"/>
        </a:p>
      </dgm:t>
    </dgm:pt>
    <dgm:pt modelId="{E026140D-F2EB-49BD-9F33-483551C35AFD}" type="pres">
      <dgm:prSet presAssocID="{7D7A436A-C1BB-401C-A7AE-A9D0069C7F24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BAE249E-FE9A-4169-8F6A-BF3019775E8D}" type="pres">
      <dgm:prSet presAssocID="{7D7A436A-C1BB-401C-A7AE-A9D0069C7F24}" presName="spNode" presStyleCnt="0"/>
      <dgm:spPr/>
    </dgm:pt>
    <dgm:pt modelId="{76A08D0E-82F7-4E90-9B28-B1EAC3FF4B2F}" type="pres">
      <dgm:prSet presAssocID="{5E5AD48D-6BC7-4AFF-8E65-12242B9FE641}" presName="sibTrans" presStyleLbl="sibTrans1D1" presStyleIdx="5" presStyleCnt="7"/>
      <dgm:spPr/>
      <dgm:t>
        <a:bodyPr/>
        <a:lstStyle/>
        <a:p>
          <a:endParaRPr lang="en-AU"/>
        </a:p>
      </dgm:t>
    </dgm:pt>
    <dgm:pt modelId="{9462F297-B063-4F88-A923-70DAA40F5483}" type="pres">
      <dgm:prSet presAssocID="{DFCDA18A-4262-4C6C-9326-8C9B5259E1D0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A118A36-5B62-4024-896D-D1E8F50DEFFC}" type="pres">
      <dgm:prSet presAssocID="{DFCDA18A-4262-4C6C-9326-8C9B5259E1D0}" presName="spNode" presStyleCnt="0"/>
      <dgm:spPr/>
    </dgm:pt>
    <dgm:pt modelId="{848F166D-3BC7-4493-A2A9-8FF21588CE09}" type="pres">
      <dgm:prSet presAssocID="{16515F95-C941-42CD-98EA-C9275BF8B79A}" presName="sibTrans" presStyleLbl="sibTrans1D1" presStyleIdx="6" presStyleCnt="7"/>
      <dgm:spPr/>
      <dgm:t>
        <a:bodyPr/>
        <a:lstStyle/>
        <a:p>
          <a:endParaRPr lang="en-AU"/>
        </a:p>
      </dgm:t>
    </dgm:pt>
  </dgm:ptLst>
  <dgm:cxnLst>
    <dgm:cxn modelId="{C17313A6-DC1E-4C5A-821A-C5E4B044D38A}" type="presOf" srcId="{7D7A436A-C1BB-401C-A7AE-A9D0069C7F24}" destId="{E026140D-F2EB-49BD-9F33-483551C35AFD}" srcOrd="0" destOrd="0" presId="urn:microsoft.com/office/officeart/2005/8/layout/cycle6"/>
    <dgm:cxn modelId="{63F273B5-D1A9-4768-A04B-F9CBED649975}" srcId="{7EC1A69F-7EE9-48AC-BF72-23E4B77941FD}" destId="{5803FD95-2F6A-4707-93B3-7EAE37973051}" srcOrd="0" destOrd="0" parTransId="{B4D2A95E-8332-4B9C-B066-FF7B853C2380}" sibTransId="{9AD30B41-B320-4B2A-BBAF-DFBCB50FB682}"/>
    <dgm:cxn modelId="{600DA58B-E18C-41B5-B214-0548BDF92C67}" type="presOf" srcId="{FEFE6F7E-76F7-443C-859F-652631F59639}" destId="{FB867EFE-BB71-4EBD-BE54-3BE9EFEFDC63}" srcOrd="0" destOrd="0" presId="urn:microsoft.com/office/officeart/2005/8/layout/cycle6"/>
    <dgm:cxn modelId="{5BEE1B88-6377-460A-BDDC-C67264DE184F}" type="presOf" srcId="{5E5AD48D-6BC7-4AFF-8E65-12242B9FE641}" destId="{76A08D0E-82F7-4E90-9B28-B1EAC3FF4B2F}" srcOrd="0" destOrd="0" presId="urn:microsoft.com/office/officeart/2005/8/layout/cycle6"/>
    <dgm:cxn modelId="{46EF0F0A-5DF4-4D29-AAA6-929BFC00CED2}" type="presOf" srcId="{DFCDA18A-4262-4C6C-9326-8C9B5259E1D0}" destId="{9462F297-B063-4F88-A923-70DAA40F5483}" srcOrd="0" destOrd="0" presId="urn:microsoft.com/office/officeart/2005/8/layout/cycle6"/>
    <dgm:cxn modelId="{C8B5C6D8-A631-49AD-9F75-006F86623708}" type="presOf" srcId="{C083C19D-6B20-4FEC-97F4-AD17F7797359}" destId="{DB22924F-42BE-4E2A-8A78-33781CE0FE75}" srcOrd="0" destOrd="0" presId="urn:microsoft.com/office/officeart/2005/8/layout/cycle6"/>
    <dgm:cxn modelId="{5983AD86-F11D-46DD-943F-95F4D6CEFA40}" type="presOf" srcId="{4DBC59AF-296F-4422-85A8-39F9B80FF50B}" destId="{D1F28F71-DB5C-406E-9C79-B9436349A317}" srcOrd="0" destOrd="0" presId="urn:microsoft.com/office/officeart/2005/8/layout/cycle6"/>
    <dgm:cxn modelId="{DEAA0033-9CA3-4217-97EF-866F6F9A564B}" type="presOf" srcId="{4D4EA7E1-B846-437C-B9BD-C81049E5DE21}" destId="{C7F8DC7C-1F4A-49A0-A783-65DB9ECFE61E}" srcOrd="0" destOrd="0" presId="urn:microsoft.com/office/officeart/2005/8/layout/cycle6"/>
    <dgm:cxn modelId="{7F0CE060-F485-4278-917A-C44840865972}" srcId="{7EC1A69F-7EE9-48AC-BF72-23E4B77941FD}" destId="{0DD251EA-A450-40D7-A652-0A79A91D98A0}" srcOrd="2" destOrd="0" parTransId="{910BD4AF-0A76-416E-A957-F14A7E61C802}" sibTransId="{4AAF5EFC-FEA7-4107-AF84-3935681E6BA6}"/>
    <dgm:cxn modelId="{D72CFFF6-54DC-4066-BC80-0DBBF15097DB}" type="presOf" srcId="{5D0F4008-E967-4620-94DB-AF4D1B13ABE2}" destId="{C3CFF11A-5BEC-4DD6-A95C-5F444FBB1205}" srcOrd="0" destOrd="0" presId="urn:microsoft.com/office/officeart/2005/8/layout/cycle6"/>
    <dgm:cxn modelId="{48A96589-3B32-4184-8AAC-CF6A0B3C091E}" srcId="{7EC1A69F-7EE9-48AC-BF72-23E4B77941FD}" destId="{4DBC59AF-296F-4422-85A8-39F9B80FF50B}" srcOrd="4" destOrd="0" parTransId="{7589B72C-5FFD-4C3C-B209-3B257AF7FCD7}" sibTransId="{C083C19D-6B20-4FEC-97F4-AD17F7797359}"/>
    <dgm:cxn modelId="{3A2C6A9A-2912-4623-80EA-5B8ACB345C53}" srcId="{7EC1A69F-7EE9-48AC-BF72-23E4B77941FD}" destId="{CE83ACC6-B7EB-46F0-9BFB-AB3538076FE0}" srcOrd="1" destOrd="0" parTransId="{B423901B-44CB-4F46-A46E-B961D66782F9}" sibTransId="{FEFE6F7E-76F7-443C-859F-652631F59639}"/>
    <dgm:cxn modelId="{97385B77-AA92-48A5-BC52-47D4704C5111}" type="presOf" srcId="{16515F95-C941-42CD-98EA-C9275BF8B79A}" destId="{848F166D-3BC7-4493-A2A9-8FF21588CE09}" srcOrd="0" destOrd="0" presId="urn:microsoft.com/office/officeart/2005/8/layout/cycle6"/>
    <dgm:cxn modelId="{49024332-B9DD-454D-BD26-17CC662A6D85}" type="presOf" srcId="{CE83ACC6-B7EB-46F0-9BFB-AB3538076FE0}" destId="{8BA48643-F2B9-419A-B288-3905C2720D8F}" srcOrd="0" destOrd="0" presId="urn:microsoft.com/office/officeart/2005/8/layout/cycle6"/>
    <dgm:cxn modelId="{15251089-F47A-4449-B399-5C5AA86A8E50}" type="presOf" srcId="{5803FD95-2F6A-4707-93B3-7EAE37973051}" destId="{8DDA9B35-4F6E-4A1E-962A-FDD810F5E0A0}" srcOrd="0" destOrd="0" presId="urn:microsoft.com/office/officeart/2005/8/layout/cycle6"/>
    <dgm:cxn modelId="{75DE33B1-AB66-48A5-AB6A-088153723F1E}" type="presOf" srcId="{7EC1A69F-7EE9-48AC-BF72-23E4B77941FD}" destId="{7D5041BF-F976-4A31-A45A-E823C9835653}" srcOrd="0" destOrd="0" presId="urn:microsoft.com/office/officeart/2005/8/layout/cycle6"/>
    <dgm:cxn modelId="{1F379D8E-79E2-41DB-A631-81A1AF404F17}" srcId="{7EC1A69F-7EE9-48AC-BF72-23E4B77941FD}" destId="{7D7A436A-C1BB-401C-A7AE-A9D0069C7F24}" srcOrd="5" destOrd="0" parTransId="{EC351F6E-F752-4FDB-A472-0A16B51780AC}" sibTransId="{5E5AD48D-6BC7-4AFF-8E65-12242B9FE641}"/>
    <dgm:cxn modelId="{0651D4EC-7081-437E-A1D9-398C1B36C94D}" srcId="{7EC1A69F-7EE9-48AC-BF72-23E4B77941FD}" destId="{DFCDA18A-4262-4C6C-9326-8C9B5259E1D0}" srcOrd="6" destOrd="0" parTransId="{21243F5E-7E5A-405C-8690-EDAB5DC5A8E3}" sibTransId="{16515F95-C941-42CD-98EA-C9275BF8B79A}"/>
    <dgm:cxn modelId="{0E139237-1E39-4DE7-B5C4-352B96377732}" type="presOf" srcId="{4AAF5EFC-FEA7-4107-AF84-3935681E6BA6}" destId="{7EACE1A8-041E-4616-8F73-EB8319396194}" srcOrd="0" destOrd="0" presId="urn:microsoft.com/office/officeart/2005/8/layout/cycle6"/>
    <dgm:cxn modelId="{26357728-8C32-45B0-8034-EDC4BD3758C7}" type="presOf" srcId="{9AD30B41-B320-4B2A-BBAF-DFBCB50FB682}" destId="{3C7BB7B0-C262-4038-AD10-85A38C87E719}" srcOrd="0" destOrd="0" presId="urn:microsoft.com/office/officeart/2005/8/layout/cycle6"/>
    <dgm:cxn modelId="{B1FB86C0-2CEE-4E20-A331-785898B084EF}" type="presOf" srcId="{0DD251EA-A450-40D7-A652-0A79A91D98A0}" destId="{9FBBD078-93E4-4D21-9A93-4E0BF0AE73A4}" srcOrd="0" destOrd="0" presId="urn:microsoft.com/office/officeart/2005/8/layout/cycle6"/>
    <dgm:cxn modelId="{BEA1B42D-5A1D-47FA-8058-6ABE2234C32A}" srcId="{7EC1A69F-7EE9-48AC-BF72-23E4B77941FD}" destId="{5D0F4008-E967-4620-94DB-AF4D1B13ABE2}" srcOrd="3" destOrd="0" parTransId="{5F645959-7674-42B6-BAB1-974A7B3268B3}" sibTransId="{4D4EA7E1-B846-437C-B9BD-C81049E5DE21}"/>
    <dgm:cxn modelId="{C18E3C95-3964-4852-8AA1-36E65270D20C}" type="presParOf" srcId="{7D5041BF-F976-4A31-A45A-E823C9835653}" destId="{8DDA9B35-4F6E-4A1E-962A-FDD810F5E0A0}" srcOrd="0" destOrd="0" presId="urn:microsoft.com/office/officeart/2005/8/layout/cycle6"/>
    <dgm:cxn modelId="{0EC64B5D-32E3-4EDB-99C2-49FF7D3C8E31}" type="presParOf" srcId="{7D5041BF-F976-4A31-A45A-E823C9835653}" destId="{CF6EFC60-AAF4-498B-BFE7-5543B4FFF917}" srcOrd="1" destOrd="0" presId="urn:microsoft.com/office/officeart/2005/8/layout/cycle6"/>
    <dgm:cxn modelId="{BAEB685D-24D2-4BD5-A71C-0B3E2FC732D0}" type="presParOf" srcId="{7D5041BF-F976-4A31-A45A-E823C9835653}" destId="{3C7BB7B0-C262-4038-AD10-85A38C87E719}" srcOrd="2" destOrd="0" presId="urn:microsoft.com/office/officeart/2005/8/layout/cycle6"/>
    <dgm:cxn modelId="{A94E5D5E-6476-455C-8FF7-3BD8759711EE}" type="presParOf" srcId="{7D5041BF-F976-4A31-A45A-E823C9835653}" destId="{8BA48643-F2B9-419A-B288-3905C2720D8F}" srcOrd="3" destOrd="0" presId="urn:microsoft.com/office/officeart/2005/8/layout/cycle6"/>
    <dgm:cxn modelId="{EF0DA461-95A4-4792-A580-39B1744C0F50}" type="presParOf" srcId="{7D5041BF-F976-4A31-A45A-E823C9835653}" destId="{4072853F-D0FE-496A-BBAA-39EF17FF2468}" srcOrd="4" destOrd="0" presId="urn:microsoft.com/office/officeart/2005/8/layout/cycle6"/>
    <dgm:cxn modelId="{91819B12-A670-4269-A5A1-5BD1366E65D6}" type="presParOf" srcId="{7D5041BF-F976-4A31-A45A-E823C9835653}" destId="{FB867EFE-BB71-4EBD-BE54-3BE9EFEFDC63}" srcOrd="5" destOrd="0" presId="urn:microsoft.com/office/officeart/2005/8/layout/cycle6"/>
    <dgm:cxn modelId="{C21E4357-1169-4B98-A18B-13F1B94A94E2}" type="presParOf" srcId="{7D5041BF-F976-4A31-A45A-E823C9835653}" destId="{9FBBD078-93E4-4D21-9A93-4E0BF0AE73A4}" srcOrd="6" destOrd="0" presId="urn:microsoft.com/office/officeart/2005/8/layout/cycle6"/>
    <dgm:cxn modelId="{9DBF97B6-AABC-46F9-BB90-7ECF4B1E390C}" type="presParOf" srcId="{7D5041BF-F976-4A31-A45A-E823C9835653}" destId="{D7DCB0F4-36C6-49A8-A48D-16397C285699}" srcOrd="7" destOrd="0" presId="urn:microsoft.com/office/officeart/2005/8/layout/cycle6"/>
    <dgm:cxn modelId="{0A066AED-325F-4AA2-A87B-F8665CBB7BAB}" type="presParOf" srcId="{7D5041BF-F976-4A31-A45A-E823C9835653}" destId="{7EACE1A8-041E-4616-8F73-EB8319396194}" srcOrd="8" destOrd="0" presId="urn:microsoft.com/office/officeart/2005/8/layout/cycle6"/>
    <dgm:cxn modelId="{F3FA291F-EE97-42BA-98B4-F3AE6DEB2E92}" type="presParOf" srcId="{7D5041BF-F976-4A31-A45A-E823C9835653}" destId="{C3CFF11A-5BEC-4DD6-A95C-5F444FBB1205}" srcOrd="9" destOrd="0" presId="urn:microsoft.com/office/officeart/2005/8/layout/cycle6"/>
    <dgm:cxn modelId="{777FF4C9-8B4E-4669-830E-D19A0EB7D6E8}" type="presParOf" srcId="{7D5041BF-F976-4A31-A45A-E823C9835653}" destId="{2BEBD394-81B2-4A08-89AA-31FC213CAA0F}" srcOrd="10" destOrd="0" presId="urn:microsoft.com/office/officeart/2005/8/layout/cycle6"/>
    <dgm:cxn modelId="{EC17B3DF-2C84-4C9E-B6A1-BB0AADA91334}" type="presParOf" srcId="{7D5041BF-F976-4A31-A45A-E823C9835653}" destId="{C7F8DC7C-1F4A-49A0-A783-65DB9ECFE61E}" srcOrd="11" destOrd="0" presId="urn:microsoft.com/office/officeart/2005/8/layout/cycle6"/>
    <dgm:cxn modelId="{ABD0F909-81A2-4CE4-B262-6DEE794945A4}" type="presParOf" srcId="{7D5041BF-F976-4A31-A45A-E823C9835653}" destId="{D1F28F71-DB5C-406E-9C79-B9436349A317}" srcOrd="12" destOrd="0" presId="urn:microsoft.com/office/officeart/2005/8/layout/cycle6"/>
    <dgm:cxn modelId="{44872EDF-C1DE-4FAA-A995-B7528D4994D3}" type="presParOf" srcId="{7D5041BF-F976-4A31-A45A-E823C9835653}" destId="{CB154D72-A8AF-4644-8F54-2001A2079438}" srcOrd="13" destOrd="0" presId="urn:microsoft.com/office/officeart/2005/8/layout/cycle6"/>
    <dgm:cxn modelId="{25C1D9D3-9914-4903-A3D9-68DB9C445683}" type="presParOf" srcId="{7D5041BF-F976-4A31-A45A-E823C9835653}" destId="{DB22924F-42BE-4E2A-8A78-33781CE0FE75}" srcOrd="14" destOrd="0" presId="urn:microsoft.com/office/officeart/2005/8/layout/cycle6"/>
    <dgm:cxn modelId="{7ECB2594-6170-450B-828D-FD523C9CCC41}" type="presParOf" srcId="{7D5041BF-F976-4A31-A45A-E823C9835653}" destId="{E026140D-F2EB-49BD-9F33-483551C35AFD}" srcOrd="15" destOrd="0" presId="urn:microsoft.com/office/officeart/2005/8/layout/cycle6"/>
    <dgm:cxn modelId="{20B47D1C-8B72-4715-9125-00BA1EEF0F01}" type="presParOf" srcId="{7D5041BF-F976-4A31-A45A-E823C9835653}" destId="{FBAE249E-FE9A-4169-8F6A-BF3019775E8D}" srcOrd="16" destOrd="0" presId="urn:microsoft.com/office/officeart/2005/8/layout/cycle6"/>
    <dgm:cxn modelId="{E02BDBA4-A429-403D-B088-4BC968876A0C}" type="presParOf" srcId="{7D5041BF-F976-4A31-A45A-E823C9835653}" destId="{76A08D0E-82F7-4E90-9B28-B1EAC3FF4B2F}" srcOrd="17" destOrd="0" presId="urn:microsoft.com/office/officeart/2005/8/layout/cycle6"/>
    <dgm:cxn modelId="{1A2847A1-1B38-4415-A7AD-4540E4444459}" type="presParOf" srcId="{7D5041BF-F976-4A31-A45A-E823C9835653}" destId="{9462F297-B063-4F88-A923-70DAA40F5483}" srcOrd="18" destOrd="0" presId="urn:microsoft.com/office/officeart/2005/8/layout/cycle6"/>
    <dgm:cxn modelId="{33E55F2C-83D3-4B2A-A297-A1FA2ABC9658}" type="presParOf" srcId="{7D5041BF-F976-4A31-A45A-E823C9835653}" destId="{1A118A36-5B62-4024-896D-D1E8F50DEFFC}" srcOrd="19" destOrd="0" presId="urn:microsoft.com/office/officeart/2005/8/layout/cycle6"/>
    <dgm:cxn modelId="{9F53E916-5CBA-4BCC-82A3-886A747C124A}" type="presParOf" srcId="{7D5041BF-F976-4A31-A45A-E823C9835653}" destId="{848F166D-3BC7-4493-A2A9-8FF21588CE09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A9B35-4F6E-4A1E-962A-FDD810F5E0A0}">
      <dsp:nvSpPr>
        <dsp:cNvPr id="0" name=""/>
        <dsp:cNvSpPr/>
      </dsp:nvSpPr>
      <dsp:spPr>
        <a:xfrm>
          <a:off x="3823356" y="2889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What happened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3866798" y="46331"/>
        <a:ext cx="1282216" cy="803031"/>
      </dsp:txXfrm>
    </dsp:sp>
    <dsp:sp modelId="{3C7BB7B0-C262-4038-AD10-85A38C87E719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3232154" y="96592"/>
              </a:moveTo>
              <a:arcTo wR="2538555" hR="2538555" stAng="17151379" swAng="1255122"/>
            </a:path>
          </a:pathLst>
        </a:custGeom>
        <a:noFill/>
        <a:ln w="9525" cap="flat" cmpd="sng" algn="ctr">
          <a:solidFill>
            <a:schemeClr val="accent3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A48643-F2B9-419A-B288-3905C2720D8F}">
      <dsp:nvSpPr>
        <dsp:cNvPr id="0" name=""/>
        <dsp:cNvSpPr/>
      </dsp:nvSpPr>
      <dsp:spPr>
        <a:xfrm>
          <a:off x="5808078" y="958681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How it happened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5851520" y="1002123"/>
        <a:ext cx="1282216" cy="803031"/>
      </dsp:txXfrm>
    </dsp:sp>
    <dsp:sp modelId="{FB867EFE-BB71-4EBD-BE54-3BE9EFEFDC63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4813574" y="1412256"/>
              </a:moveTo>
              <a:arcTo wR="2538555" hR="2538555" stAng="20019677" swAng="1725376"/>
            </a:path>
          </a:pathLst>
        </a:custGeom>
        <a:noFill/>
        <a:ln w="9525" cap="flat" cmpd="sng" algn="ctr">
          <a:solidFill>
            <a:schemeClr val="accent3">
              <a:shade val="90000"/>
              <a:hueOff val="46723"/>
              <a:satOff val="-1001"/>
              <a:lumOff val="513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BBD078-93E4-4D21-9A93-4E0BF0AE73A4}">
      <dsp:nvSpPr>
        <dsp:cNvPr id="0" name=""/>
        <dsp:cNvSpPr/>
      </dsp:nvSpPr>
      <dsp:spPr>
        <a:xfrm>
          <a:off x="6298264" y="3106325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When did it happen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6341706" y="3149767"/>
        <a:ext cx="1282216" cy="803031"/>
      </dsp:txXfrm>
    </dsp:sp>
    <dsp:sp modelId="{7EACE1A8-041E-4616-8F73-EB8319396194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4863547" y="3557707"/>
              </a:moveTo>
              <a:arcTo wR="2538555" hR="2538555" stAng="1420204" swAng="1357610"/>
            </a:path>
          </a:pathLst>
        </a:custGeom>
        <a:noFill/>
        <a:ln w="9525" cap="flat" cmpd="sng" algn="ctr">
          <a:solidFill>
            <a:schemeClr val="accent3">
              <a:shade val="90000"/>
              <a:hueOff val="93447"/>
              <a:satOff val="-2002"/>
              <a:lumOff val="102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CFF11A-5BEC-4DD6-A95C-5F444FBB1205}">
      <dsp:nvSpPr>
        <dsp:cNvPr id="0" name=""/>
        <dsp:cNvSpPr/>
      </dsp:nvSpPr>
      <dsp:spPr>
        <a:xfrm>
          <a:off x="4924794" y="4828603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Who did it; who did it happen to 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4968236" y="4872045"/>
        <a:ext cx="1282216" cy="803031"/>
      </dsp:txXfrm>
    </dsp:sp>
    <dsp:sp modelId="{C7F8DC7C-1F4A-49A0-A783-65DB9ECFE61E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2947215" y="5044000"/>
              </a:moveTo>
              <a:arcTo wR="2538555" hR="2538555" stAng="4844167" swAng="1111665"/>
            </a:path>
          </a:pathLst>
        </a:custGeom>
        <a:noFill/>
        <a:ln w="9525" cap="flat" cmpd="sng" algn="ctr">
          <a:solidFill>
            <a:schemeClr val="accent3">
              <a:shade val="90000"/>
              <a:hueOff val="140170"/>
              <a:satOff val="-3004"/>
              <a:lumOff val="154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F28F71-DB5C-406E-9C79-B9436349A317}">
      <dsp:nvSpPr>
        <dsp:cNvPr id="0" name=""/>
        <dsp:cNvSpPr/>
      </dsp:nvSpPr>
      <dsp:spPr>
        <a:xfrm>
          <a:off x="2721918" y="4828603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Why did it happen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2765360" y="4872045"/>
        <a:ext cx="1282216" cy="803031"/>
      </dsp:txXfrm>
    </dsp:sp>
    <dsp:sp modelId="{DB22924F-42BE-4E2A-8A78-33781CE0FE75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784612" y="4373752"/>
              </a:moveTo>
              <a:arcTo wR="2538555" hR="2538555" stAng="8022186" swAng="1357610"/>
            </a:path>
          </a:pathLst>
        </a:custGeom>
        <a:noFill/>
        <a:ln w="9525" cap="flat" cmpd="sng" algn="ctr">
          <a:solidFill>
            <a:schemeClr val="accent3">
              <a:shade val="90000"/>
              <a:hueOff val="186893"/>
              <a:satOff val="-4005"/>
              <a:lumOff val="2054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6140D-F2EB-49BD-9F33-483551C35AFD}">
      <dsp:nvSpPr>
        <dsp:cNvPr id="0" name=""/>
        <dsp:cNvSpPr/>
      </dsp:nvSpPr>
      <dsp:spPr>
        <a:xfrm>
          <a:off x="1348448" y="3106325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3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Where did it happen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1391890" y="3149767"/>
        <a:ext cx="1282216" cy="803031"/>
      </dsp:txXfrm>
    </dsp:sp>
    <dsp:sp modelId="{76A08D0E-82F7-4E90-9B28-B1EAC3FF4B2F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2259" y="2645635"/>
              </a:moveTo>
              <a:arcTo wR="2538555" hR="2538555" stAng="10654947" swAng="1725376"/>
            </a:path>
          </a:pathLst>
        </a:custGeom>
        <a:noFill/>
        <a:ln w="9525" cap="flat" cmpd="sng" algn="ctr">
          <a:solidFill>
            <a:schemeClr val="accent3">
              <a:shade val="90000"/>
              <a:hueOff val="233617"/>
              <a:satOff val="-5006"/>
              <a:lumOff val="256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62F297-B063-4F88-A923-70DAA40F5483}">
      <dsp:nvSpPr>
        <dsp:cNvPr id="0" name=""/>
        <dsp:cNvSpPr/>
      </dsp:nvSpPr>
      <dsp:spPr>
        <a:xfrm>
          <a:off x="1838633" y="958681"/>
          <a:ext cx="1369100" cy="889915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700" kern="1200" dirty="0" smtClean="0">
              <a:solidFill>
                <a:schemeClr val="tx1"/>
              </a:solidFill>
            </a:rPr>
            <a:t>Injured persons</a:t>
          </a:r>
          <a:endParaRPr lang="en-AU" sz="1700" kern="1200" dirty="0">
            <a:solidFill>
              <a:schemeClr val="tx1"/>
            </a:solidFill>
          </a:endParaRPr>
        </a:p>
      </dsp:txBody>
      <dsp:txXfrm>
        <a:off x="1882075" y="1002123"/>
        <a:ext cx="1282216" cy="803031"/>
      </dsp:txXfrm>
    </dsp:sp>
    <dsp:sp modelId="{848F166D-3BC7-4493-A2A9-8FF21588CE09}">
      <dsp:nvSpPr>
        <dsp:cNvPr id="0" name=""/>
        <dsp:cNvSpPr/>
      </dsp:nvSpPr>
      <dsp:spPr>
        <a:xfrm>
          <a:off x="1969351" y="447846"/>
          <a:ext cx="5077110" cy="5077110"/>
        </a:xfrm>
        <a:custGeom>
          <a:avLst/>
          <a:gdLst/>
          <a:ahLst/>
          <a:cxnLst/>
          <a:rect l="0" t="0" r="0" b="0"/>
          <a:pathLst>
            <a:path>
              <a:moveTo>
                <a:pt x="1018786" y="505191"/>
              </a:moveTo>
              <a:arcTo wR="2538555" hR="2538555" stAng="13993499" swAng="1255122"/>
            </a:path>
          </a:pathLst>
        </a:custGeom>
        <a:noFill/>
        <a:ln w="9525" cap="flat" cmpd="sng" algn="ctr">
          <a:solidFill>
            <a:schemeClr val="accent3">
              <a:shade val="90000"/>
              <a:hueOff val="280340"/>
              <a:satOff val="-6007"/>
              <a:lumOff val="308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INCIDENT INVESTIGATION</a:t>
            </a:r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Application</a:t>
            </a:r>
            <a:endParaRPr lang="en-AU" dirty="0" smtClean="0"/>
          </a:p>
          <a:p>
            <a:r>
              <a:rPr lang="en-AU" dirty="0" smtClean="0"/>
              <a:t>Investigation</a:t>
            </a:r>
            <a:endParaRPr lang="en-AU" dirty="0" smtClean="0"/>
          </a:p>
          <a:p>
            <a:r>
              <a:rPr lang="en-AU" dirty="0" smtClean="0"/>
              <a:t>Evaluation </a:t>
            </a:r>
            <a:r>
              <a:rPr lang="en-AU" dirty="0" smtClean="0"/>
              <a:t>and Analysis</a:t>
            </a:r>
          </a:p>
          <a:p>
            <a:r>
              <a:rPr lang="en-AU" dirty="0" smtClean="0"/>
              <a:t>Prevention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72389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AU" dirty="0" smtClean="0"/>
              <a:t>Definitions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187" y="1600200"/>
            <a:ext cx="887907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800" dirty="0" smtClean="0"/>
              <a:t>WHS Act 2011 s37 - Dangerous Incident</a:t>
            </a:r>
          </a:p>
          <a:p>
            <a:pPr marL="0" indent="0">
              <a:buNone/>
            </a:pPr>
            <a:endParaRPr lang="en-AU" sz="2800" dirty="0" smtClean="0"/>
          </a:p>
          <a:p>
            <a:pPr marL="0" indent="0">
              <a:buNone/>
            </a:pPr>
            <a:r>
              <a:rPr lang="en-AU" sz="2800" dirty="0" smtClean="0"/>
              <a:t>WHS Act 2011 s36 - Serious injury or illness</a:t>
            </a:r>
          </a:p>
          <a:p>
            <a:pPr marL="0" indent="0">
              <a:buNone/>
            </a:pPr>
            <a:endParaRPr lang="en-AU" sz="2800" dirty="0" smtClean="0"/>
          </a:p>
          <a:p>
            <a:pPr marL="0" indent="0">
              <a:buNone/>
            </a:pPr>
            <a:r>
              <a:rPr lang="en-AU" sz="2800" dirty="0" smtClean="0"/>
              <a:t>WHS Regulation 2011 s699 - Prescribed illnesses 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2733272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7690"/>
            <a:ext cx="8229600" cy="1143000"/>
          </a:xfrm>
        </p:spPr>
        <p:txBody>
          <a:bodyPr/>
          <a:lstStyle/>
          <a:p>
            <a:r>
              <a:rPr lang="en-AU" dirty="0" smtClean="0"/>
              <a:t>Duty to notify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WHS Act 2011 s38 – Duty to notify of notifiable incidents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WHS Act 2011 s39 – Duty to preserve incident sites</a:t>
            </a:r>
            <a:endParaRPr lang="en-AU" dirty="0"/>
          </a:p>
        </p:txBody>
      </p:sp>
      <p:sp>
        <p:nvSpPr>
          <p:cNvPr id="4" name="Rounded Rectangle 3"/>
          <p:cNvSpPr/>
          <p:nvPr/>
        </p:nvSpPr>
        <p:spPr>
          <a:xfrm>
            <a:off x="457200" y="1590690"/>
            <a:ext cx="8229600" cy="179344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An incident is notifiable if it arises out of the conduct of a business or undertaking and results in the death, serious injury or serious illness of a person or involves a dangerous incident. </a:t>
            </a:r>
            <a:endParaRPr lang="en-A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12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Record of an incident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Records of notifiable incidents must be kept for at least five (5) years from the date notified to WHSQ. 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Records of non-notifiable incidents should be kept for at least two (2) years.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2359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First response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62" y="1506998"/>
            <a:ext cx="745807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9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Incident investigation principles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en-US" dirty="0"/>
              <a:t>The work methods / systems of work</a:t>
            </a:r>
            <a:endParaRPr lang="en-AU" dirty="0"/>
          </a:p>
          <a:p>
            <a:pPr lvl="0"/>
            <a:r>
              <a:rPr lang="en-US" dirty="0"/>
              <a:t>The environment where the work is being conducted</a:t>
            </a:r>
            <a:endParaRPr lang="en-AU" dirty="0"/>
          </a:p>
          <a:p>
            <a:pPr lvl="0"/>
            <a:r>
              <a:rPr lang="en-US" dirty="0"/>
              <a:t>The equipment being used by the workers at the time</a:t>
            </a:r>
            <a:endParaRPr lang="en-AU" dirty="0"/>
          </a:p>
          <a:p>
            <a:pPr lvl="0"/>
            <a:r>
              <a:rPr lang="en-US" dirty="0"/>
              <a:t>The way in which the </a:t>
            </a:r>
            <a:r>
              <a:rPr lang="en-US" dirty="0" err="1"/>
              <a:t>organisation</a:t>
            </a:r>
            <a:r>
              <a:rPr lang="en-US" dirty="0"/>
              <a:t> is structured </a:t>
            </a:r>
            <a:endParaRPr lang="en-AU" dirty="0"/>
          </a:p>
          <a:p>
            <a:pPr lvl="0"/>
            <a:r>
              <a:rPr lang="en-US" dirty="0"/>
              <a:t>The climate that is in existence at the time of the incident</a:t>
            </a:r>
            <a:endParaRPr lang="en-AU" dirty="0"/>
          </a:p>
          <a:p>
            <a:pPr lvl="0"/>
            <a:r>
              <a:rPr lang="en-US" dirty="0"/>
              <a:t>The worker themselves</a:t>
            </a:r>
            <a:endParaRPr lang="en-AU" dirty="0"/>
          </a:p>
          <a:p>
            <a:pPr lvl="0"/>
            <a:r>
              <a:rPr lang="en-US" dirty="0"/>
              <a:t>Training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02213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What should the WHSO look for?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/>
              <a:t>Environment where work is being conducted</a:t>
            </a:r>
            <a:endParaRPr lang="en-AU" dirty="0"/>
          </a:p>
          <a:p>
            <a:pPr lvl="0"/>
            <a:r>
              <a:rPr lang="en-US" dirty="0"/>
              <a:t>The equipment and/or plant used by the workers</a:t>
            </a:r>
            <a:endParaRPr lang="en-AU" dirty="0"/>
          </a:p>
          <a:p>
            <a:pPr lvl="0"/>
            <a:r>
              <a:rPr lang="en-US" dirty="0"/>
              <a:t>The work methods/safe systems of work</a:t>
            </a:r>
            <a:endParaRPr lang="en-AU" dirty="0"/>
          </a:p>
          <a:p>
            <a:pPr lvl="0"/>
            <a:r>
              <a:rPr lang="en-US" dirty="0"/>
              <a:t>The way in which the </a:t>
            </a:r>
            <a:r>
              <a:rPr lang="en-US" dirty="0" err="1"/>
              <a:t>organisation</a:t>
            </a:r>
            <a:r>
              <a:rPr lang="en-US" dirty="0"/>
              <a:t> is structured</a:t>
            </a:r>
            <a:endParaRPr lang="en-AU" dirty="0"/>
          </a:p>
          <a:p>
            <a:pPr lvl="0"/>
            <a:r>
              <a:rPr lang="en-US" dirty="0"/>
              <a:t>The workplace climate at time of incident</a:t>
            </a:r>
            <a:endParaRPr lang="en-AU" dirty="0"/>
          </a:p>
          <a:p>
            <a:pPr lvl="0"/>
            <a:r>
              <a:rPr lang="en-US" dirty="0"/>
              <a:t>The worker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58149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76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Reasons for conducting an investigation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en-AU" dirty="0"/>
              <a:t>Establishing common patterns or trends.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AU" dirty="0"/>
              <a:t>Communication of particular hazards amongst employees.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AU" dirty="0"/>
              <a:t>Assist in the selection of priorities for preventive measures.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AU" dirty="0"/>
              <a:t>Evaluate the effectiveness of preventive measures.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72640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Procedures</a:t>
            </a:r>
            <a:endParaRPr lang="en-AU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2893657"/>
              </p:ext>
            </p:extLst>
          </p:nvPr>
        </p:nvGraphicFramePr>
        <p:xfrm>
          <a:off x="128187" y="1136592"/>
          <a:ext cx="9015813" cy="5721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0235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Procedures</a:t>
            </a:r>
            <a:endParaRPr lang="en-AU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602597"/>
              </p:ext>
            </p:extLst>
          </p:nvPr>
        </p:nvGraphicFramePr>
        <p:xfrm>
          <a:off x="1968380" y="1416674"/>
          <a:ext cx="5466461" cy="51206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42901"/>
                <a:gridCol w="4423560"/>
              </a:tblGrid>
              <a:tr h="0">
                <a:tc>
                  <a:txBody>
                    <a:bodyPr/>
                    <a:lstStyle/>
                    <a:p>
                      <a:r>
                        <a:rPr lang="en-AU" sz="1600" b="1" dirty="0" smtClean="0"/>
                        <a:t>STEP 1</a:t>
                      </a:r>
                      <a:endParaRPr lang="en-A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/>
                        <a:t>Visit the scene of the incident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b="1" dirty="0" smtClean="0"/>
                        <a:t>STEP 2</a:t>
                      </a:r>
                      <a:endParaRPr lang="en-A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Immediate actions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Notification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51549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Collect information at the scene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Determine the facts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Identify causal factors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Written investigation report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600" b="1" dirty="0" smtClean="0"/>
                        <a:t>STEP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Statistical records</a:t>
                      </a:r>
                    </a:p>
                    <a:p>
                      <a:pPr algn="l"/>
                      <a:endParaRPr lang="en-A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099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914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Interviewing and communication skills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46" y="1838519"/>
            <a:ext cx="6693180" cy="475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394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76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Preventative procedures and measures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1865120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3082093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Classification system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AU" dirty="0" smtClean="0"/>
              <a:t>Recording </a:t>
            </a:r>
            <a:r>
              <a:rPr lang="en-AU" dirty="0" smtClean="0"/>
              <a:t>of work injuries</a:t>
            </a:r>
          </a:p>
          <a:p>
            <a:pPr>
              <a:buFont typeface="Arial" panose="020B0604020202020204" pitchFamily="34" charset="0"/>
              <a:buChar char="•"/>
            </a:pPr>
            <a:endParaRPr lang="en-AU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AU" dirty="0" smtClean="0"/>
              <a:t>Collation </a:t>
            </a:r>
            <a:r>
              <a:rPr lang="en-AU" dirty="0" smtClean="0"/>
              <a:t>of information</a:t>
            </a:r>
          </a:p>
          <a:p>
            <a:pPr>
              <a:buFont typeface="Arial" panose="020B0604020202020204" pitchFamily="34" charset="0"/>
              <a:buChar char="•"/>
            </a:pPr>
            <a:endParaRPr lang="en-AU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AU" dirty="0" smtClean="0"/>
              <a:t>Other </a:t>
            </a:r>
            <a:r>
              <a:rPr lang="en-AU" dirty="0" smtClean="0"/>
              <a:t>sources of statistical information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915512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</TotalTime>
  <Words>367</Words>
  <Application>Microsoft Office PowerPoint</Application>
  <PresentationFormat>On-screen Show (4:3)</PresentationFormat>
  <Paragraphs>85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Arial</vt:lpstr>
      <vt:lpstr>Office Theme</vt:lpstr>
      <vt:lpstr>PowerPoint Presentation</vt:lpstr>
      <vt:lpstr>Assessment Criteria</vt:lpstr>
      <vt:lpstr>Definitions</vt:lpstr>
      <vt:lpstr>Duty to notify</vt:lpstr>
      <vt:lpstr>Record of an incident</vt:lpstr>
      <vt:lpstr>First response</vt:lpstr>
      <vt:lpstr>Incident investigation principles</vt:lpstr>
      <vt:lpstr>What should the WHSO look for?</vt:lpstr>
      <vt:lpstr>Reasons for conducting an investigation</vt:lpstr>
      <vt:lpstr>Procedures</vt:lpstr>
      <vt:lpstr>Procedures</vt:lpstr>
      <vt:lpstr>Interviewing and communication skills</vt:lpstr>
      <vt:lpstr>Preventative procedures and measures</vt:lpstr>
      <vt:lpstr>Classification system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19</cp:revision>
  <dcterms:created xsi:type="dcterms:W3CDTF">2018-06-15T02:04:24Z</dcterms:created>
  <dcterms:modified xsi:type="dcterms:W3CDTF">2018-07-26T21:38:07Z</dcterms:modified>
</cp:coreProperties>
</file>