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15"/>
  </p:notesMasterIdLst>
  <p:handoutMasterIdLst>
    <p:handoutMasterId r:id="rId16"/>
  </p:handoutMasterIdLst>
  <p:sldIdLst>
    <p:sldId id="312" r:id="rId5"/>
    <p:sldId id="304" r:id="rId6"/>
    <p:sldId id="307" r:id="rId7"/>
    <p:sldId id="281" r:id="rId8"/>
    <p:sldId id="282" r:id="rId9"/>
    <p:sldId id="314" r:id="rId10"/>
    <p:sldId id="315" r:id="rId11"/>
    <p:sldId id="317" r:id="rId12"/>
    <p:sldId id="318" r:id="rId13"/>
    <p:sldId id="297" r:id="rId14"/>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F231F8-7C66-43EA-82C7-31AA9432A9E2}" v="2" dt="2024-07-07T23:55:55.335"/>
  </p1510:revLst>
</p1510:revInfo>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2605" autoAdjust="0"/>
  </p:normalViewPr>
  <p:slideViewPr>
    <p:cSldViewPr snapToGrid="0" snapToObjects="1">
      <p:cViewPr varScale="1">
        <p:scale>
          <a:sx n="37" d="100"/>
          <a:sy n="37" d="100"/>
        </p:scale>
        <p:origin x="1720" y="28"/>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se Painter" userId="b705e6f7-7057-41c1-9ebb-06735951d9d3" providerId="ADAL" clId="{C8F231F8-7C66-43EA-82C7-31AA9432A9E2}"/>
    <pc:docChg chg="custSel modSld">
      <pc:chgData name="Elise Painter" userId="b705e6f7-7057-41c1-9ebb-06735951d9d3" providerId="ADAL" clId="{C8F231F8-7C66-43EA-82C7-31AA9432A9E2}" dt="2024-07-07T23:57:42" v="13"/>
      <pc:docMkLst>
        <pc:docMk/>
      </pc:docMkLst>
      <pc:sldChg chg="modNotesTx">
        <pc:chgData name="Elise Painter" userId="b705e6f7-7057-41c1-9ebb-06735951d9d3" providerId="ADAL" clId="{C8F231F8-7C66-43EA-82C7-31AA9432A9E2}" dt="2024-07-07T23:55:43.091" v="2"/>
        <pc:sldMkLst>
          <pc:docMk/>
          <pc:sldMk cId="2952923800" sldId="281"/>
        </pc:sldMkLst>
      </pc:sldChg>
      <pc:sldChg chg="delSp modSp mod modNotesTx">
        <pc:chgData name="Elise Painter" userId="b705e6f7-7057-41c1-9ebb-06735951d9d3" providerId="ADAL" clId="{C8F231F8-7C66-43EA-82C7-31AA9432A9E2}" dt="2024-07-07T23:56:36.623" v="7"/>
        <pc:sldMkLst>
          <pc:docMk/>
          <pc:sldMk cId="685681062" sldId="282"/>
        </pc:sldMkLst>
        <pc:spChg chg="del mod">
          <ac:chgData name="Elise Painter" userId="b705e6f7-7057-41c1-9ebb-06735951d9d3" providerId="ADAL" clId="{C8F231F8-7C66-43EA-82C7-31AA9432A9E2}" dt="2024-07-07T23:56:12.540" v="6" actId="478"/>
          <ac:spMkLst>
            <pc:docMk/>
            <pc:sldMk cId="685681062" sldId="282"/>
            <ac:spMk id="23" creationId="{94FF72B7-0438-3641-5939-75128934B0DF}"/>
          </ac:spMkLst>
        </pc:spChg>
      </pc:sldChg>
      <pc:sldChg chg="modNotesTx">
        <pc:chgData name="Elise Painter" userId="b705e6f7-7057-41c1-9ebb-06735951d9d3" providerId="ADAL" clId="{C8F231F8-7C66-43EA-82C7-31AA9432A9E2}" dt="2024-07-07T23:57:42" v="13"/>
        <pc:sldMkLst>
          <pc:docMk/>
          <pc:sldMk cId="1973173046" sldId="297"/>
        </pc:sldMkLst>
      </pc:sldChg>
      <pc:sldChg chg="modNotesTx">
        <pc:chgData name="Elise Painter" userId="b705e6f7-7057-41c1-9ebb-06735951d9d3" providerId="ADAL" clId="{C8F231F8-7C66-43EA-82C7-31AA9432A9E2}" dt="2024-07-07T23:55:56.936" v="4"/>
        <pc:sldMkLst>
          <pc:docMk/>
          <pc:sldMk cId="3913219759" sldId="304"/>
        </pc:sldMkLst>
      </pc:sldChg>
      <pc:sldChg chg="modNotesTx">
        <pc:chgData name="Elise Painter" userId="b705e6f7-7057-41c1-9ebb-06735951d9d3" providerId="ADAL" clId="{C8F231F8-7C66-43EA-82C7-31AA9432A9E2}" dt="2024-07-07T23:55:51.309" v="3"/>
        <pc:sldMkLst>
          <pc:docMk/>
          <pc:sldMk cId="2906491918" sldId="307"/>
        </pc:sldMkLst>
      </pc:sldChg>
      <pc:sldChg chg="modNotesTx">
        <pc:chgData name="Elise Painter" userId="b705e6f7-7057-41c1-9ebb-06735951d9d3" providerId="ADAL" clId="{C8F231F8-7C66-43EA-82C7-31AA9432A9E2}" dt="2024-07-07T23:55:01.861" v="0"/>
        <pc:sldMkLst>
          <pc:docMk/>
          <pc:sldMk cId="2202437675" sldId="312"/>
        </pc:sldMkLst>
      </pc:sldChg>
      <pc:sldChg chg="modNotesTx">
        <pc:chgData name="Elise Painter" userId="b705e6f7-7057-41c1-9ebb-06735951d9d3" providerId="ADAL" clId="{C8F231F8-7C66-43EA-82C7-31AA9432A9E2}" dt="2024-07-07T23:56:51.349" v="8"/>
        <pc:sldMkLst>
          <pc:docMk/>
          <pc:sldMk cId="1131718056" sldId="314"/>
        </pc:sldMkLst>
      </pc:sldChg>
      <pc:sldChg chg="modNotesTx">
        <pc:chgData name="Elise Painter" userId="b705e6f7-7057-41c1-9ebb-06735951d9d3" providerId="ADAL" clId="{C8F231F8-7C66-43EA-82C7-31AA9432A9E2}" dt="2024-07-07T23:57:02.452" v="9"/>
        <pc:sldMkLst>
          <pc:docMk/>
          <pc:sldMk cId="2468595790" sldId="315"/>
        </pc:sldMkLst>
      </pc:sldChg>
      <pc:sldChg chg="modNotesTx">
        <pc:chgData name="Elise Painter" userId="b705e6f7-7057-41c1-9ebb-06735951d9d3" providerId="ADAL" clId="{C8F231F8-7C66-43EA-82C7-31AA9432A9E2}" dt="2024-07-07T23:57:17.243" v="10"/>
        <pc:sldMkLst>
          <pc:docMk/>
          <pc:sldMk cId="1941619646" sldId="317"/>
        </pc:sldMkLst>
      </pc:sldChg>
      <pc:sldChg chg="modNotesTx">
        <pc:chgData name="Elise Painter" userId="b705e6f7-7057-41c1-9ebb-06735951d9d3" providerId="ADAL" clId="{C8F231F8-7C66-43EA-82C7-31AA9432A9E2}" dt="2024-07-07T23:57:30.056" v="12" actId="20577"/>
        <pc:sldMkLst>
          <pc:docMk/>
          <pc:sldMk cId="4072101725" sldId="31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2024</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Good morning, everyone. My name is Elise Painter, and today I'll be presenting on WHS Consultation and Participation. This presentation aims to highlight the importance of these processes in ensuring a safe and compliant workplace. Thank you all for being here.</a:t>
            </a:r>
          </a:p>
          <a:p>
            <a:endParaRPr lang="en-US" dirty="0"/>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Let's start with an introduction to the importance of WHS consultation and participation. Effective communication and involvement of all workers are crucial in maintaining workplace health and safety. This presentation will cover legal and organizational requirements, key consultation processes, methods to support participation, and how we gather and evaluate feedback.</a:t>
            </a:r>
          </a:p>
          <a:p>
            <a:endParaRPr lang="en-US" dirty="0"/>
          </a:p>
        </p:txBody>
      </p:sp>
    </p:spTree>
    <p:extLst>
      <p:ext uri="{BB962C8B-B14F-4D97-AF65-F5344CB8AC3E}">
        <p14:creationId xmlns:p14="http://schemas.microsoft.com/office/powerpoint/2010/main" val="329493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First, let's review the legal requirements under the Work Health and Safety Act 2011. This Act outlines the duties of PCBUs, officers, workers, and other persons. It emphasizes the right of workers to be consulted on WHS matters. Understanding these legal frameworks is essential for compliance and ensuring everyone's safety.</a:t>
            </a:r>
          </a:p>
        </p:txBody>
      </p:sp>
    </p:spTree>
    <p:extLst>
      <p:ext uri="{BB962C8B-B14F-4D97-AF65-F5344CB8AC3E}">
        <p14:creationId xmlns:p14="http://schemas.microsoft.com/office/powerpoint/2010/main" val="3068653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In addition to legal requirements, our organization has specific WHS policies and procedures. These define the roles and responsibilities of supervisors, HSRs, and workers. It's important that everyone understands their role in maintaining workplace safety. Our internal communication channels and protocols help facilitate this understanding and ensure effective WHS management.</a:t>
            </a:r>
          </a:p>
        </p:txBody>
      </p:sp>
    </p:spTree>
    <p:extLst>
      <p:ext uri="{BB962C8B-B14F-4D97-AF65-F5344CB8AC3E}">
        <p14:creationId xmlns:p14="http://schemas.microsoft.com/office/powerpoint/2010/main" val="1019397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One of our key WHS consultation processes is the Toolbox Talks. These are short, informal meetings held at the job site to discuss specific health and safety issues. As a supervisor, I schedule and conduct these talks, prepare relevant topics, and gather necessary materials. We communicate the schedule through daily briefings, notices, and email reminders. Participation is encouraged by allowing everyone to share their experiences and concerns. All discussions are documented for future reference.</a:t>
            </a:r>
          </a:p>
        </p:txBody>
      </p:sp>
    </p:spTree>
    <p:extLst>
      <p:ext uri="{BB962C8B-B14F-4D97-AF65-F5344CB8AC3E}">
        <p14:creationId xmlns:p14="http://schemas.microsoft.com/office/powerpoint/2010/main" val="87667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Another important process is Incident Reporting and Investigation. This involves systematically reporting and investigating workplace incidents, including near-misses and injuries. As part of my role, I develop and implement the reporting procedures, ensure all workers are trained, and lead investigations. Communication is key, so we provide training sessions and distribute written procedures. We foster a culture of openness where workers feel comfortable reporting incidents without fear of blame. All incidents are documented, and corrective actions are recorded and stored securely.</a:t>
            </a:r>
          </a:p>
        </p:txBody>
      </p:sp>
    </p:spTree>
    <p:extLst>
      <p:ext uri="{BB962C8B-B14F-4D97-AF65-F5344CB8AC3E}">
        <p14:creationId xmlns:p14="http://schemas.microsoft.com/office/powerpoint/2010/main" val="16497422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Supporting participation in WHS processes is essential. We encourage open communication by creating a supportive environment. Providing training and resources helps workers understand their roles and responsibilities. Addressing barriers to participation, such as language literacy and workplace culture, is crucial. For example, we offer translated materials and promote a positive safety culture to ensure everyone can participate effectively.</a:t>
            </a:r>
          </a:p>
        </p:txBody>
      </p:sp>
    </p:spTree>
    <p:extLst>
      <p:ext uri="{BB962C8B-B14F-4D97-AF65-F5344CB8AC3E}">
        <p14:creationId xmlns:p14="http://schemas.microsoft.com/office/powerpoint/2010/main" val="177914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Gathering and evaluating feedback is a continuous process. We use surveys, questionnaires, and focus groups to collect feedback from workers. It's important to analyze this feedback and develop action plans based on the findings. Implementing these changes helps improve our WHS processes and ensures we address any issues or concerns raised by workers.</a:t>
            </a:r>
          </a:p>
        </p:txBody>
      </p:sp>
    </p:spTree>
    <p:extLst>
      <p:ext uri="{BB962C8B-B14F-4D97-AF65-F5344CB8AC3E}">
        <p14:creationId xmlns:p14="http://schemas.microsoft.com/office/powerpoint/2010/main" val="9845417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To conclude, effective WHS consultation and participation are vital for maintaining a safe workplace. By understanding legal and organizational requirements, implementing key consultation processes, supporting participation, and continuously gathering feedback, we can ensure a safer work environment for everyone. Thank you for your attention, and I'm happy to answer any questions you may have.</a:t>
            </a:r>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xfrm>
            <a:off x="2899790" y="810227"/>
            <a:ext cx="6392421" cy="3831221"/>
          </a:xfrm>
        </p:spPr>
        <p:txBody>
          <a:bodyPr anchor="ctr"/>
          <a:lstStyle/>
          <a:p>
            <a:r>
              <a:rPr lang="en-AU" dirty="0"/>
              <a:t>WHS Consultation and Participation</a:t>
            </a:r>
            <a:endParaRPr lang="en-US" dirty="0"/>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1072-4A77-DB4D-DF41-58EADB7DA94E}"/>
              </a:ext>
            </a:extLst>
          </p:cNvPr>
          <p:cNvSpPr>
            <a:spLocks noGrp="1"/>
          </p:cNvSpPr>
          <p:nvPr>
            <p:ph type="title"/>
          </p:nvPr>
        </p:nvSpPr>
        <p:spPr>
          <a:xfrm>
            <a:off x="914400" y="1057274"/>
            <a:ext cx="6583680" cy="1531357"/>
          </a:xfrm>
        </p:spPr>
        <p:txBody>
          <a:bodyPr/>
          <a:lstStyle/>
          <a:p>
            <a:r>
              <a:rPr lang="en-AU" dirty="0"/>
              <a:t>Ensuring Safety and Compliance</a:t>
            </a:r>
            <a:endParaRPr lang="en-US" dirty="0"/>
          </a:p>
        </p:txBody>
      </p:sp>
      <p:sp>
        <p:nvSpPr>
          <p:cNvPr id="3" name="Content Placeholder 2">
            <a:extLst>
              <a:ext uri="{FF2B5EF4-FFF2-40B4-BE49-F238E27FC236}">
                <a16:creationId xmlns:a16="http://schemas.microsoft.com/office/drawing/2014/main" id="{D4D22962-3C7F-E480-5C35-7F4860A098E1}"/>
              </a:ext>
            </a:extLst>
          </p:cNvPr>
          <p:cNvSpPr>
            <a:spLocks noGrp="1"/>
          </p:cNvSpPr>
          <p:nvPr>
            <p:ph idx="1"/>
          </p:nvPr>
        </p:nvSpPr>
        <p:spPr>
          <a:xfrm>
            <a:off x="914400" y="2834640"/>
            <a:ext cx="6583680" cy="3207344"/>
          </a:xfrm>
        </p:spPr>
        <p:txBody>
          <a:bodyPr/>
          <a:lstStyle/>
          <a:p>
            <a:r>
              <a:rPr lang="en-US" dirty="0"/>
              <a:t>Presenter</a:t>
            </a:r>
          </a:p>
          <a:p>
            <a:r>
              <a:rPr lang="en-US" dirty="0"/>
              <a:t>Elise Painter</a:t>
            </a:r>
          </a:p>
          <a:p>
            <a:endParaRPr lang="en-US" dirty="0"/>
          </a:p>
          <a:p>
            <a:r>
              <a:rPr lang="en-US" dirty="0"/>
              <a:t>Date</a:t>
            </a:r>
          </a:p>
          <a:p>
            <a:r>
              <a:rPr lang="en-US" dirty="0"/>
              <a:t>07/07/2024</a:t>
            </a:r>
          </a:p>
        </p:txBody>
      </p:sp>
      <p:sp>
        <p:nvSpPr>
          <p:cNvPr id="4" name="Slide Number Placeholder 3">
            <a:extLst>
              <a:ext uri="{FF2B5EF4-FFF2-40B4-BE49-F238E27FC236}">
                <a16:creationId xmlns:a16="http://schemas.microsoft.com/office/drawing/2014/main" id="{18D5CFA2-4E67-F157-5FFD-A246307D41F7}"/>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2</a:t>
            </a:fld>
            <a:endParaRPr lang="en-US"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5702441" y="1061623"/>
            <a:ext cx="5723586" cy="4739104"/>
          </a:xfrm>
        </p:spPr>
        <p:txBody>
          <a:bodyPr/>
          <a:lstStyle/>
          <a:p>
            <a:r>
              <a:rPr lang="en-US" dirty="0"/>
              <a:t>Importance of WHS consultation and participation</a:t>
            </a:r>
          </a:p>
        </p:txBody>
      </p:sp>
      <p:pic>
        <p:nvPicPr>
          <p:cNvPr id="7" name="Picture Placeholder 6" descr="A person standing in front of a whiteboard">
            <a:extLst>
              <a:ext uri="{FF2B5EF4-FFF2-40B4-BE49-F238E27FC236}">
                <a16:creationId xmlns:a16="http://schemas.microsoft.com/office/drawing/2014/main" id="{DD186EAB-37C7-E7E6-AE8D-F077D02804F9}"/>
              </a:ext>
            </a:extLst>
          </p:cNvPr>
          <p:cNvPicPr>
            <a:picLocks noGrp="1" noChangeAspect="1"/>
          </p:cNvPicPr>
          <p:nvPr>
            <p:ph type="pic" sz="quarter" idx="11"/>
          </p:nvPr>
        </p:nvPicPr>
        <p:blipFill>
          <a:blip r:embed="rId3">
            <a:duotone>
              <a:prstClr val="black"/>
              <a:schemeClr val="accent1">
                <a:tint val="45000"/>
                <a:satMod val="400000"/>
              </a:schemeClr>
            </a:duotone>
          </a:blip>
          <a:srcRect l="27208" r="27208"/>
          <a:stretch/>
        </p:blipFill>
        <p:spPr>
          <a:xfrm>
            <a:off x="443345" y="0"/>
            <a:ext cx="4344695" cy="6359525"/>
          </a:xfrm>
        </p:spPr>
      </p:pic>
    </p:spTree>
    <p:extLst>
      <p:ext uri="{BB962C8B-B14F-4D97-AF65-F5344CB8AC3E}">
        <p14:creationId xmlns:p14="http://schemas.microsoft.com/office/powerpoint/2010/main" val="2906491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914400" y="811950"/>
            <a:ext cx="5259554" cy="2495028"/>
          </a:xfrm>
        </p:spPr>
        <p:txBody>
          <a:bodyPr/>
          <a:lstStyle/>
          <a:p>
            <a:r>
              <a:rPr lang="en-US" dirty="0"/>
              <a:t>Legal Requirements</a:t>
            </a:r>
          </a:p>
        </p:txBody>
      </p:sp>
      <p:sp>
        <p:nvSpPr>
          <p:cNvPr id="3" name="Text Placeholder 2">
            <a:extLst>
              <a:ext uri="{FF2B5EF4-FFF2-40B4-BE49-F238E27FC236}">
                <a16:creationId xmlns:a16="http://schemas.microsoft.com/office/drawing/2014/main" id="{A2E339BF-E6D7-DD0E-AF02-6813852EE723}"/>
              </a:ext>
            </a:extLst>
          </p:cNvPr>
          <p:cNvSpPr>
            <a:spLocks noGrp="1"/>
          </p:cNvSpPr>
          <p:nvPr>
            <p:ph idx="1"/>
          </p:nvPr>
        </p:nvSpPr>
        <p:spPr>
          <a:xfrm>
            <a:off x="914400" y="3429000"/>
            <a:ext cx="5259554" cy="2612983"/>
          </a:xfrm>
        </p:spPr>
        <p:txBody>
          <a:bodyPr>
            <a:normAutofit/>
          </a:bodyPr>
          <a:lstStyle/>
          <a:p>
            <a:r>
              <a:rPr lang="en-US" dirty="0"/>
              <a:t>Work Health and Safety Act 2011</a:t>
            </a:r>
          </a:p>
          <a:p>
            <a:endParaRPr lang="en-US" dirty="0"/>
          </a:p>
          <a:p>
            <a:r>
              <a:rPr lang="en-US" dirty="0"/>
              <a:t>Duties of PCBUs, officers, workers, and other persons</a:t>
            </a:r>
          </a:p>
          <a:p>
            <a:endParaRPr lang="en-US" dirty="0"/>
          </a:p>
          <a:p>
            <a:r>
              <a:rPr lang="en-US" dirty="0"/>
              <a:t>Rights of workers to be consulted on WHS matters </a:t>
            </a:r>
          </a:p>
        </p:txBody>
      </p:sp>
      <p:pic>
        <p:nvPicPr>
          <p:cNvPr id="6" name="Picture Placeholder 5" descr="A person holding a microphone and standing in front of a group of people">
            <a:extLst>
              <a:ext uri="{FF2B5EF4-FFF2-40B4-BE49-F238E27FC236}">
                <a16:creationId xmlns:a16="http://schemas.microsoft.com/office/drawing/2014/main" id="{FECDA901-DD88-89EB-E10E-A2994D0A92DB}"/>
              </a:ext>
            </a:extLst>
          </p:cNvPr>
          <p:cNvPicPr>
            <a:picLocks noGrp="1" noChangeAspect="1"/>
          </p:cNvPicPr>
          <p:nvPr>
            <p:ph type="pic" sz="quarter" idx="11"/>
          </p:nvPr>
        </p:nvPicPr>
        <p:blipFill rotWithShape="1">
          <a:blip r:embed="rId3">
            <a:duotone>
              <a:prstClr val="black"/>
              <a:schemeClr val="accent3">
                <a:tint val="45000"/>
                <a:satMod val="400000"/>
              </a:schemeClr>
            </a:duotone>
          </a:blip>
          <a:srcRect l="27745" r="27745"/>
          <a:stretch/>
        </p:blipFill>
        <p:spPr>
          <a:xfrm>
            <a:off x="7414194" y="410780"/>
            <a:ext cx="4344695" cy="6447220"/>
          </a:xfrm>
        </p:spPr>
      </p:pic>
    </p:spTree>
    <p:extLst>
      <p:ext uri="{BB962C8B-B14F-4D97-AF65-F5344CB8AC3E}">
        <p14:creationId xmlns:p14="http://schemas.microsoft.com/office/powerpoint/2010/main" val="2952923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460565" y="1057274"/>
            <a:ext cx="7965461" cy="994164"/>
          </a:xfrm>
        </p:spPr>
        <p:txBody>
          <a:bodyPr/>
          <a:lstStyle/>
          <a:p>
            <a:r>
              <a:rPr lang="en-AU" dirty="0"/>
              <a:t>Organizational Requirements</a:t>
            </a:r>
            <a:endParaRPr lang="en-US" dirty="0"/>
          </a:p>
        </p:txBody>
      </p:sp>
      <p:sp>
        <p:nvSpPr>
          <p:cNvPr id="3" name="Content Placeholder 2">
            <a:extLst>
              <a:ext uri="{FF2B5EF4-FFF2-40B4-BE49-F238E27FC236}">
                <a16:creationId xmlns:a16="http://schemas.microsoft.com/office/drawing/2014/main" id="{75111C33-898C-4414-4665-5136EB6FC126}"/>
              </a:ext>
            </a:extLst>
          </p:cNvPr>
          <p:cNvSpPr>
            <a:spLocks noGrp="1"/>
          </p:cNvSpPr>
          <p:nvPr>
            <p:ph sz="half" idx="2"/>
          </p:nvPr>
        </p:nvSpPr>
        <p:spPr>
          <a:xfrm>
            <a:off x="3460565" y="2303029"/>
            <a:ext cx="7965460" cy="3497698"/>
          </a:xfrm>
        </p:spPr>
        <p:txBody>
          <a:bodyPr/>
          <a:lstStyle/>
          <a:p>
            <a:r>
              <a:rPr lang="en-US" dirty="0"/>
              <a:t>Company WHS policy and procedures</a:t>
            </a:r>
          </a:p>
          <a:p>
            <a:r>
              <a:rPr lang="en-US" dirty="0"/>
              <a:t>Roles and responsibilities of supervisors, HSRs, and workers</a:t>
            </a:r>
          </a:p>
          <a:p>
            <a:r>
              <a:rPr lang="en-US" dirty="0"/>
              <a:t>Internal communication channels and protocols</a:t>
            </a:r>
          </a:p>
        </p:txBody>
      </p:sp>
    </p:spTree>
    <p:extLst>
      <p:ext uri="{BB962C8B-B14F-4D97-AF65-F5344CB8AC3E}">
        <p14:creationId xmlns:p14="http://schemas.microsoft.com/office/powerpoint/2010/main" val="68568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10199-C129-11F0-56F2-2D1AED21CB4C}"/>
              </a:ext>
            </a:extLst>
          </p:cNvPr>
          <p:cNvSpPr>
            <a:spLocks noGrp="1"/>
          </p:cNvSpPr>
          <p:nvPr>
            <p:ph type="title"/>
          </p:nvPr>
        </p:nvSpPr>
        <p:spPr>
          <a:xfrm>
            <a:off x="4382410" y="1016811"/>
            <a:ext cx="7043617" cy="1280340"/>
          </a:xfrm>
        </p:spPr>
        <p:txBody>
          <a:bodyPr/>
          <a:lstStyle/>
          <a:p>
            <a:r>
              <a:rPr lang="en-AU" dirty="0"/>
              <a:t>WHS Consultation Processes</a:t>
            </a:r>
            <a:endParaRPr lang="en-US" dirty="0"/>
          </a:p>
        </p:txBody>
      </p:sp>
      <p:sp>
        <p:nvSpPr>
          <p:cNvPr id="3" name="Slide Number Placeholder 2">
            <a:extLst>
              <a:ext uri="{FF2B5EF4-FFF2-40B4-BE49-F238E27FC236}">
                <a16:creationId xmlns:a16="http://schemas.microsoft.com/office/drawing/2014/main" id="{370AEC4F-E711-8552-9C34-82C1514A1E37}"/>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6</a:t>
            </a:fld>
            <a:endParaRPr lang="en-US" dirty="0"/>
          </a:p>
        </p:txBody>
      </p:sp>
      <p:sp>
        <p:nvSpPr>
          <p:cNvPr id="4" name="Content Placeholder 3">
            <a:extLst>
              <a:ext uri="{FF2B5EF4-FFF2-40B4-BE49-F238E27FC236}">
                <a16:creationId xmlns:a16="http://schemas.microsoft.com/office/drawing/2014/main" id="{BDDD6BDC-E008-6AB7-55A1-46ED9BCF054F}"/>
              </a:ext>
            </a:extLst>
          </p:cNvPr>
          <p:cNvSpPr>
            <a:spLocks noGrp="1"/>
          </p:cNvSpPr>
          <p:nvPr>
            <p:ph idx="11"/>
          </p:nvPr>
        </p:nvSpPr>
        <p:spPr>
          <a:xfrm>
            <a:off x="4364808" y="2542478"/>
            <a:ext cx="7043618" cy="3499505"/>
          </a:xfrm>
        </p:spPr>
        <p:txBody>
          <a:bodyPr>
            <a:normAutofit/>
          </a:bodyPr>
          <a:lstStyle/>
          <a:p>
            <a:r>
              <a:rPr lang="en-US" dirty="0"/>
              <a:t> Process 1: Toolbox Talks</a:t>
            </a:r>
          </a:p>
          <a:p>
            <a:pPr>
              <a:buFont typeface="Arial" panose="020B0604020202020204" pitchFamily="34" charset="0"/>
              <a:buChar char="•"/>
            </a:pPr>
            <a:r>
              <a:rPr lang="en-US" dirty="0"/>
              <a:t>Description: Short, informal meetings to discuss safety issues.</a:t>
            </a:r>
          </a:p>
          <a:p>
            <a:pPr>
              <a:buFont typeface="Arial" panose="020B0604020202020204" pitchFamily="34" charset="0"/>
              <a:buChar char="•"/>
            </a:pPr>
            <a:r>
              <a:rPr lang="en-US" dirty="0"/>
              <a:t>Involvement: Schedule and conduct talks, prepare topics.</a:t>
            </a:r>
          </a:p>
          <a:p>
            <a:pPr>
              <a:buFont typeface="Arial" panose="020B0604020202020204" pitchFamily="34" charset="0"/>
              <a:buChar char="•"/>
            </a:pPr>
            <a:r>
              <a:rPr lang="en-US" dirty="0"/>
              <a:t>Communication: Daily briefings, notices, email reminders.</a:t>
            </a:r>
          </a:p>
          <a:p>
            <a:pPr>
              <a:buFont typeface="Arial" panose="020B0604020202020204" pitchFamily="34" charset="0"/>
              <a:buChar char="•"/>
            </a:pPr>
            <a:r>
              <a:rPr lang="en-US" dirty="0"/>
              <a:t>Support: Encourage participation, feedback.</a:t>
            </a:r>
          </a:p>
          <a:p>
            <a:pPr>
              <a:buFont typeface="Arial" panose="020B0604020202020204" pitchFamily="34" charset="0"/>
              <a:buChar char="•"/>
            </a:pPr>
            <a:r>
              <a:rPr lang="en-US" dirty="0"/>
              <a:t>Recording: Document topics, attendance, actions.</a:t>
            </a:r>
          </a:p>
        </p:txBody>
      </p:sp>
    </p:spTree>
    <p:extLst>
      <p:ext uri="{BB962C8B-B14F-4D97-AF65-F5344CB8AC3E}">
        <p14:creationId xmlns:p14="http://schemas.microsoft.com/office/powerpoint/2010/main" val="1131718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A34A6-22BC-27A4-2C79-EE98A4943B14}"/>
              </a:ext>
            </a:extLst>
          </p:cNvPr>
          <p:cNvSpPr>
            <a:spLocks noGrp="1"/>
          </p:cNvSpPr>
          <p:nvPr>
            <p:ph type="title"/>
          </p:nvPr>
        </p:nvSpPr>
        <p:spPr>
          <a:xfrm>
            <a:off x="914399" y="834635"/>
            <a:ext cx="7796464" cy="1222385"/>
          </a:xfrm>
        </p:spPr>
        <p:txBody>
          <a:bodyPr/>
          <a:lstStyle/>
          <a:p>
            <a:r>
              <a:rPr lang="en-AU" dirty="0"/>
              <a:t>WHS Consultation Processes</a:t>
            </a:r>
            <a:endParaRPr lang="en-US" dirty="0"/>
          </a:p>
        </p:txBody>
      </p:sp>
      <p:sp>
        <p:nvSpPr>
          <p:cNvPr id="3" name="Slide Number Placeholder 2">
            <a:extLst>
              <a:ext uri="{FF2B5EF4-FFF2-40B4-BE49-F238E27FC236}">
                <a16:creationId xmlns:a16="http://schemas.microsoft.com/office/drawing/2014/main" id="{7267C004-8B72-C872-98FB-00A2A584D055}"/>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7</a:t>
            </a:fld>
            <a:endParaRPr lang="en-US" dirty="0"/>
          </a:p>
        </p:txBody>
      </p:sp>
      <p:sp>
        <p:nvSpPr>
          <p:cNvPr id="16" name="Content Placeholder 4">
            <a:extLst>
              <a:ext uri="{FF2B5EF4-FFF2-40B4-BE49-F238E27FC236}">
                <a16:creationId xmlns:a16="http://schemas.microsoft.com/office/drawing/2014/main" id="{AEF9954A-E263-8A7E-58B1-4D03F7D1BD9B}"/>
              </a:ext>
            </a:extLst>
          </p:cNvPr>
          <p:cNvSpPr>
            <a:spLocks noGrp="1"/>
          </p:cNvSpPr>
          <p:nvPr>
            <p:ph sz="half" idx="2"/>
          </p:nvPr>
        </p:nvSpPr>
        <p:spPr>
          <a:xfrm>
            <a:off x="914400" y="2303028"/>
            <a:ext cx="7582829" cy="3720337"/>
          </a:xfrm>
        </p:spPr>
        <p:txBody>
          <a:bodyPr>
            <a:normAutofit/>
          </a:bodyPr>
          <a:lstStyle/>
          <a:p>
            <a:r>
              <a:rPr lang="en-US" dirty="0"/>
              <a:t> Process 2: Incident Reporting and Investigation</a:t>
            </a:r>
          </a:p>
          <a:p>
            <a:pPr>
              <a:buFont typeface="Arial" panose="020B0604020202020204" pitchFamily="34" charset="0"/>
              <a:buChar char="•"/>
            </a:pPr>
            <a:r>
              <a:rPr lang="en-US" dirty="0"/>
              <a:t>Description: Reporting and investigating workplace incidents.</a:t>
            </a:r>
          </a:p>
          <a:p>
            <a:pPr>
              <a:buFont typeface="Arial" panose="020B0604020202020204" pitchFamily="34" charset="0"/>
              <a:buChar char="•"/>
            </a:pPr>
            <a:r>
              <a:rPr lang="en-US" dirty="0"/>
              <a:t>Involvement: Develop procedures, train workers, lead investigations.</a:t>
            </a:r>
          </a:p>
          <a:p>
            <a:pPr>
              <a:buFont typeface="Arial" panose="020B0604020202020204" pitchFamily="34" charset="0"/>
              <a:buChar char="•"/>
            </a:pPr>
            <a:r>
              <a:rPr lang="en-US" dirty="0"/>
              <a:t>Communication: Training sessions, written procedures, reminders.</a:t>
            </a:r>
          </a:p>
          <a:p>
            <a:pPr>
              <a:buFont typeface="Arial" panose="020B0604020202020204" pitchFamily="34" charset="0"/>
              <a:buChar char="•"/>
            </a:pPr>
            <a:r>
              <a:rPr lang="en-US" dirty="0"/>
              <a:t>Support: Foster openness, involve workers in investigations.</a:t>
            </a:r>
          </a:p>
          <a:p>
            <a:pPr>
              <a:buFont typeface="Arial" panose="020B0604020202020204" pitchFamily="34" charset="0"/>
              <a:buChar char="•"/>
            </a:pPr>
            <a:r>
              <a:rPr lang="en-US" dirty="0"/>
              <a:t>Recording: Incident report forms, investigation findings, corrective actions.</a:t>
            </a:r>
          </a:p>
        </p:txBody>
      </p:sp>
    </p:spTree>
    <p:extLst>
      <p:ext uri="{BB962C8B-B14F-4D97-AF65-F5344CB8AC3E}">
        <p14:creationId xmlns:p14="http://schemas.microsoft.com/office/powerpoint/2010/main" val="2468595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55F2D4-C20E-BEBC-1CCF-4449B0456A7E}"/>
              </a:ext>
            </a:extLst>
          </p:cNvPr>
          <p:cNvSpPr>
            <a:spLocks noGrp="1"/>
          </p:cNvSpPr>
          <p:nvPr>
            <p:ph type="title"/>
          </p:nvPr>
        </p:nvSpPr>
        <p:spPr>
          <a:xfrm>
            <a:off x="914400" y="965393"/>
            <a:ext cx="7631709" cy="1091627"/>
          </a:xfrm>
        </p:spPr>
        <p:txBody>
          <a:bodyPr/>
          <a:lstStyle/>
          <a:p>
            <a:r>
              <a:rPr lang="en-AU" dirty="0"/>
              <a:t>Supporting Participation</a:t>
            </a:r>
            <a:endParaRPr lang="en-US" dirty="0"/>
          </a:p>
        </p:txBody>
      </p:sp>
      <p:sp>
        <p:nvSpPr>
          <p:cNvPr id="14" name="Content Placeholder 7">
            <a:extLst>
              <a:ext uri="{FF2B5EF4-FFF2-40B4-BE49-F238E27FC236}">
                <a16:creationId xmlns:a16="http://schemas.microsoft.com/office/drawing/2014/main" id="{749C7CD1-A9AA-49E3-6734-AD9546F2DF5B}"/>
              </a:ext>
            </a:extLst>
          </p:cNvPr>
          <p:cNvSpPr>
            <a:spLocks noGrp="1"/>
          </p:cNvSpPr>
          <p:nvPr>
            <p:ph sz="half" idx="15"/>
          </p:nvPr>
        </p:nvSpPr>
        <p:spPr>
          <a:xfrm>
            <a:off x="914399" y="2303464"/>
            <a:ext cx="7248293" cy="3963522"/>
          </a:xfrm>
        </p:spPr>
        <p:txBody>
          <a:bodyPr>
            <a:normAutofit/>
          </a:bodyPr>
          <a:lstStyle/>
          <a:p>
            <a:r>
              <a:rPr lang="en-US" dirty="0"/>
              <a:t>Encourage open communication</a:t>
            </a:r>
          </a:p>
          <a:p>
            <a:r>
              <a:rPr lang="en-US" dirty="0"/>
              <a:t>Provide training and resources</a:t>
            </a:r>
          </a:p>
          <a:p>
            <a:r>
              <a:rPr lang="en-US" dirty="0"/>
              <a:t>Address barriers to participation</a:t>
            </a:r>
          </a:p>
        </p:txBody>
      </p:sp>
      <p:pic>
        <p:nvPicPr>
          <p:cNvPr id="10" name="Picture Placeholder 9" descr="A person wearing a blue suit and headphones pointing at a computer">
            <a:extLst>
              <a:ext uri="{FF2B5EF4-FFF2-40B4-BE49-F238E27FC236}">
                <a16:creationId xmlns:a16="http://schemas.microsoft.com/office/drawing/2014/main" id="{DD0A0899-5B02-CEB5-E5DD-448B169C2377}"/>
              </a:ext>
            </a:extLst>
          </p:cNvPr>
          <p:cNvPicPr>
            <a:picLocks noGrp="1" noChangeAspect="1"/>
          </p:cNvPicPr>
          <p:nvPr>
            <p:ph type="pic" sz="quarter" idx="14"/>
          </p:nvPr>
        </p:nvPicPr>
        <p:blipFill rotWithShape="1">
          <a:blip r:embed="rId3">
            <a:duotone>
              <a:prstClr val="black"/>
              <a:schemeClr val="accent1">
                <a:tint val="45000"/>
                <a:satMod val="400000"/>
              </a:schemeClr>
            </a:duotone>
          </a:blip>
          <a:srcRect l="31888" r="31888"/>
          <a:stretch/>
        </p:blipFill>
        <p:spPr>
          <a:xfrm>
            <a:off x="8989454" y="965393"/>
            <a:ext cx="3202545" cy="5892607"/>
          </a:xfrm>
        </p:spPr>
      </p:pic>
      <p:sp>
        <p:nvSpPr>
          <p:cNvPr id="4" name="Slide Number Placeholder 3">
            <a:extLst>
              <a:ext uri="{FF2B5EF4-FFF2-40B4-BE49-F238E27FC236}">
                <a16:creationId xmlns:a16="http://schemas.microsoft.com/office/drawing/2014/main" id="{C82CE1B8-1C92-D6D2-444B-652DB90E86D1}"/>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8</a:t>
            </a:fld>
            <a:endParaRPr lang="en-US" dirty="0"/>
          </a:p>
        </p:txBody>
      </p:sp>
    </p:spTree>
    <p:extLst>
      <p:ext uri="{BB962C8B-B14F-4D97-AF65-F5344CB8AC3E}">
        <p14:creationId xmlns:p14="http://schemas.microsoft.com/office/powerpoint/2010/main" val="1941619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43EC8A-1733-CCF7-081F-EB4667CB3285}"/>
              </a:ext>
            </a:extLst>
          </p:cNvPr>
          <p:cNvSpPr>
            <a:spLocks noGrp="1"/>
          </p:cNvSpPr>
          <p:nvPr>
            <p:ph type="title"/>
          </p:nvPr>
        </p:nvSpPr>
        <p:spPr>
          <a:xfrm>
            <a:off x="914400" y="1057274"/>
            <a:ext cx="7843837" cy="1012782"/>
          </a:xfrm>
        </p:spPr>
        <p:txBody>
          <a:bodyPr/>
          <a:lstStyle/>
          <a:p>
            <a:r>
              <a:rPr lang="en-AU" dirty="0"/>
              <a:t>Feedback and Improvement</a:t>
            </a:r>
            <a:endParaRPr lang="en-US" dirty="0"/>
          </a:p>
        </p:txBody>
      </p:sp>
      <p:sp>
        <p:nvSpPr>
          <p:cNvPr id="4" name="Content Placeholder 3">
            <a:extLst>
              <a:ext uri="{FF2B5EF4-FFF2-40B4-BE49-F238E27FC236}">
                <a16:creationId xmlns:a16="http://schemas.microsoft.com/office/drawing/2014/main" id="{ACE55D3D-AA24-CF53-6679-29B3C83F7646}"/>
              </a:ext>
            </a:extLst>
          </p:cNvPr>
          <p:cNvSpPr>
            <a:spLocks noGrp="1"/>
          </p:cNvSpPr>
          <p:nvPr>
            <p:ph idx="13"/>
          </p:nvPr>
        </p:nvSpPr>
        <p:spPr>
          <a:xfrm>
            <a:off x="914400" y="2331791"/>
            <a:ext cx="3612995" cy="3721817"/>
          </a:xfrm>
        </p:spPr>
        <p:txBody>
          <a:bodyPr>
            <a:normAutofit/>
          </a:bodyPr>
          <a:lstStyle/>
          <a:p>
            <a:r>
              <a:rPr lang="en-US" dirty="0"/>
              <a:t>Methods for gathering feedback:</a:t>
            </a:r>
          </a:p>
          <a:p>
            <a:pPr marL="342900" indent="-342900">
              <a:buFont typeface="Arial" panose="020B0604020202020204" pitchFamily="34" charset="0"/>
              <a:buChar char="•"/>
            </a:pPr>
            <a:r>
              <a:rPr lang="en-US" dirty="0"/>
              <a:t>Surveys and questionnaires</a:t>
            </a:r>
          </a:p>
          <a:p>
            <a:pPr marL="342900" indent="-342900">
              <a:buFont typeface="Arial" panose="020B0604020202020204" pitchFamily="34" charset="0"/>
              <a:buChar char="•"/>
            </a:pPr>
            <a:r>
              <a:rPr lang="en-US" dirty="0"/>
              <a:t>Focus groups</a:t>
            </a:r>
          </a:p>
        </p:txBody>
      </p:sp>
      <p:pic>
        <p:nvPicPr>
          <p:cNvPr id="7" name="Picture Placeholder 6" descr="A person wearing glasses and a blue shirt">
            <a:extLst>
              <a:ext uri="{FF2B5EF4-FFF2-40B4-BE49-F238E27FC236}">
                <a16:creationId xmlns:a16="http://schemas.microsoft.com/office/drawing/2014/main" id="{C570EB79-053B-0283-9D2D-6266701EEDDD}"/>
              </a:ext>
            </a:extLst>
          </p:cNvPr>
          <p:cNvPicPr>
            <a:picLocks noGrp="1" noChangeAspect="1"/>
          </p:cNvPicPr>
          <p:nvPr>
            <p:ph type="pic" sz="quarter" idx="14"/>
          </p:nvPr>
        </p:nvPicPr>
        <p:blipFill rotWithShape="1">
          <a:blip r:embed="rId3">
            <a:duotone>
              <a:prstClr val="black"/>
              <a:schemeClr val="accent4">
                <a:tint val="45000"/>
                <a:satMod val="400000"/>
              </a:schemeClr>
            </a:duotone>
          </a:blip>
          <a:srcRect l="19088" r="19088"/>
          <a:stretch/>
        </p:blipFill>
        <p:spPr>
          <a:xfrm>
            <a:off x="8989454" y="3405189"/>
            <a:ext cx="3202546" cy="3452811"/>
          </a:xfrm>
        </p:spPr>
      </p:pic>
      <p:sp>
        <p:nvSpPr>
          <p:cNvPr id="2" name="Slide Number Placeholder 1">
            <a:extLst>
              <a:ext uri="{FF2B5EF4-FFF2-40B4-BE49-F238E27FC236}">
                <a16:creationId xmlns:a16="http://schemas.microsoft.com/office/drawing/2014/main" id="{AB69D854-FB65-0E93-CFE2-041F7C41DD24}"/>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9</a:t>
            </a:fld>
            <a:endParaRPr lang="en-US" dirty="0"/>
          </a:p>
        </p:txBody>
      </p:sp>
      <p:sp>
        <p:nvSpPr>
          <p:cNvPr id="6" name="Content Placeholder 3">
            <a:extLst>
              <a:ext uri="{FF2B5EF4-FFF2-40B4-BE49-F238E27FC236}">
                <a16:creationId xmlns:a16="http://schemas.microsoft.com/office/drawing/2014/main" id="{F03DCBEC-4C37-1819-F916-CF496B201897}"/>
              </a:ext>
            </a:extLst>
          </p:cNvPr>
          <p:cNvSpPr txBox="1">
            <a:spLocks/>
          </p:cNvSpPr>
          <p:nvPr/>
        </p:nvSpPr>
        <p:spPr>
          <a:xfrm>
            <a:off x="4811464" y="2331791"/>
            <a:ext cx="4042603" cy="3721817"/>
          </a:xfrm>
          <a:prstGeom prst="rect">
            <a:avLst/>
          </a:prstGeom>
        </p:spPr>
        <p:txBody>
          <a:bodyPr vert="horz" lIns="91440" tIns="0" rIns="91440" bIns="0" rtlCol="0">
            <a:normAutofit/>
          </a:bodyPr>
          <a:lstStyle>
            <a:lvl1pPr marL="0" indent="0" algn="l" defTabSz="914400" rtl="0" eaLnBrk="1" latinLnBrk="0" hangingPunct="1">
              <a:lnSpc>
                <a:spcPct val="100000"/>
              </a:lnSpc>
              <a:spcBef>
                <a:spcPts val="0"/>
              </a:spcBef>
              <a:buFont typeface="Arial" panose="020B0604020202020204" pitchFamily="34" charset="0"/>
              <a:buNone/>
              <a:defRPr sz="2400" kern="1200">
                <a:solidFill>
                  <a:schemeClr val="accent6"/>
                </a:solidFill>
                <a:latin typeface="+mn-lt"/>
                <a:ea typeface="+mn-ea"/>
                <a:cs typeface="+mn-cs"/>
              </a:defRPr>
            </a:lvl1pPr>
            <a:lvl2pPr marL="347472" indent="-347472" algn="l" defTabSz="914400" rtl="0" eaLnBrk="1" latinLnBrk="0" hangingPunct="1">
              <a:lnSpc>
                <a:spcPct val="100000"/>
              </a:lnSpc>
              <a:spcBef>
                <a:spcPts val="0"/>
              </a:spcBef>
              <a:buFont typeface="Arial" panose="020B0604020202020204" pitchFamily="34" charset="0"/>
              <a:buChar char="•"/>
              <a:defRPr sz="2400" kern="1200">
                <a:solidFill>
                  <a:schemeClr val="accent6"/>
                </a:solidFill>
                <a:latin typeface="+mn-lt"/>
                <a:ea typeface="+mn-ea"/>
                <a:cs typeface="+mn-cs"/>
              </a:defRPr>
            </a:lvl2pPr>
            <a:lvl3pPr marL="685800" indent="-347472" algn="l" defTabSz="914400" rtl="0" eaLnBrk="1" latinLnBrk="0" hangingPunct="1">
              <a:lnSpc>
                <a:spcPct val="100000"/>
              </a:lnSpc>
              <a:spcBef>
                <a:spcPts val="0"/>
              </a:spcBef>
              <a:buFont typeface="Arial" panose="020B0604020202020204" pitchFamily="34" charset="0"/>
              <a:buChar char="•"/>
              <a:defRPr sz="24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Evaluating and implementing feedback:</a:t>
            </a:r>
          </a:p>
          <a:p>
            <a:pPr marL="342900" indent="-342900">
              <a:buFont typeface="Arial" panose="020B0604020202020204" pitchFamily="34" charset="0"/>
              <a:buChar char="•"/>
            </a:pPr>
            <a:r>
              <a:rPr lang="en-US" dirty="0"/>
              <a:t>Analyze feedback</a:t>
            </a:r>
          </a:p>
          <a:p>
            <a:pPr marL="342900" indent="-342900">
              <a:buFont typeface="Arial" panose="020B0604020202020204" pitchFamily="34" charset="0"/>
              <a:buChar char="•"/>
            </a:pPr>
            <a:r>
              <a:rPr lang="en-US" dirty="0"/>
              <a:t>Develop action plans</a:t>
            </a:r>
          </a:p>
        </p:txBody>
      </p:sp>
    </p:spTree>
    <p:extLst>
      <p:ext uri="{BB962C8B-B14F-4D97-AF65-F5344CB8AC3E}">
        <p14:creationId xmlns:p14="http://schemas.microsoft.com/office/powerpoint/2010/main" val="4072101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D22C5-0C9E-B582-A8FE-B45E70A01E7F}"/>
              </a:ext>
            </a:extLst>
          </p:cNvPr>
          <p:cNvSpPr>
            <a:spLocks noGrp="1"/>
          </p:cNvSpPr>
          <p:nvPr>
            <p:ph type="ctrTitle"/>
          </p:nvPr>
        </p:nvSpPr>
        <p:spPr>
          <a:xfrm>
            <a:off x="914401" y="849782"/>
            <a:ext cx="5715000" cy="2727709"/>
          </a:xfrm>
        </p:spPr>
        <p:txBody>
          <a:bodyPr/>
          <a:lstStyle/>
          <a:p>
            <a:r>
              <a:rPr lang="en-US" dirty="0"/>
              <a:t>Thank </a:t>
            </a:r>
            <a:br>
              <a:rPr lang="en-US" dirty="0"/>
            </a:br>
            <a:r>
              <a:rPr lang="en-US" dirty="0"/>
              <a:t>you</a:t>
            </a:r>
          </a:p>
        </p:txBody>
      </p:sp>
      <p:sp>
        <p:nvSpPr>
          <p:cNvPr id="3" name="Subtitle 2">
            <a:extLst>
              <a:ext uri="{FF2B5EF4-FFF2-40B4-BE49-F238E27FC236}">
                <a16:creationId xmlns:a16="http://schemas.microsoft.com/office/drawing/2014/main" id="{D8B5CEF2-E667-BBB5-2EA6-C06F93B6DE12}"/>
              </a:ext>
            </a:extLst>
          </p:cNvPr>
          <p:cNvSpPr>
            <a:spLocks noGrp="1"/>
          </p:cNvSpPr>
          <p:nvPr>
            <p:ph type="subTitle" idx="1"/>
          </p:nvPr>
        </p:nvSpPr>
        <p:spPr>
          <a:xfrm>
            <a:off x="914401" y="3813606"/>
            <a:ext cx="5715000" cy="2234642"/>
          </a:xfrm>
        </p:spPr>
        <p:txBody>
          <a:bodyPr/>
          <a:lstStyle/>
          <a:p>
            <a:r>
              <a:rPr lang="en-US" dirty="0"/>
              <a:t>Recap:</a:t>
            </a:r>
          </a:p>
          <a:p>
            <a:r>
              <a:rPr lang="en-US" dirty="0"/>
              <a:t>Importance of continuous improvement in WHS consultation and participation</a:t>
            </a:r>
          </a:p>
          <a:p>
            <a:r>
              <a:rPr lang="en-US" dirty="0"/>
              <a:t>Any questions?</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3.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{1E6CC1AB-361C-4F57-A017-13599841CD6A}tf78438558_win32</Template>
  <TotalTime>962</TotalTime>
  <Words>829</Words>
  <Application>Microsoft Office PowerPoint</Application>
  <PresentationFormat>Widescreen</PresentationFormat>
  <Paragraphs>61</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Arial Black</vt:lpstr>
      <vt:lpstr>Calibri</vt:lpstr>
      <vt:lpstr>Sabon Next LT</vt:lpstr>
      <vt:lpstr>Custom</vt:lpstr>
      <vt:lpstr>WHS Consultation and Participation</vt:lpstr>
      <vt:lpstr>Ensuring Safety and Compliance</vt:lpstr>
      <vt:lpstr>Importance of WHS consultation and participation</vt:lpstr>
      <vt:lpstr>Legal Requirements</vt:lpstr>
      <vt:lpstr>Organizational Requirements</vt:lpstr>
      <vt:lpstr>WHS Consultation Processes</vt:lpstr>
      <vt:lpstr>WHS Consultation Processes</vt:lpstr>
      <vt:lpstr>Supporting Participation</vt:lpstr>
      <vt:lpstr>Feedback and Improvement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Elise Painter</dc:creator>
  <cp:lastModifiedBy>Elise Painter</cp:lastModifiedBy>
  <cp:revision>2</cp:revision>
  <dcterms:created xsi:type="dcterms:W3CDTF">2024-07-07T07:54:51Z</dcterms:created>
  <dcterms:modified xsi:type="dcterms:W3CDTF">2024-07-07T23:57:48Z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