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1528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28680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002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345796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72A621-C4E2-475E-8593-0B6B3996CF54}" type="datetimeFigureOut">
              <a:rPr lang="en-AU" smtClean="0"/>
              <a:t>4/05/2021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389374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72A621-C4E2-475E-8593-0B6B3996CF54}" type="datetimeFigureOut">
              <a:rPr lang="en-AU" smtClean="0"/>
              <a:t>4/05/2021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781596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A72A621-C4E2-475E-8593-0B6B3996CF54}" type="datetimeFigureOut">
              <a:rPr lang="en-AU" smtClean="0"/>
              <a:t>4/05/2021</a:t>
            </a:fld>
            <a:endParaRPr lang="en-A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AU"/>
          </a:p>
        </p:txBody>
      </p:sp>
      <p:sp>
        <p:nvSpPr>
          <p:cNvPr id="9" name="Slide Number Placeholder 8"/>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276274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A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7B2F0DD-9F5F-4F91-97AC-8ACDA1CC0B29}" type="slidenum">
              <a:rPr lang="en-AU" smtClean="0"/>
              <a:t>‹#›</a:t>
            </a:fld>
            <a:endParaRPr lang="en-AU"/>
          </a:p>
        </p:txBody>
      </p:sp>
    </p:spTree>
    <p:extLst>
      <p:ext uri="{BB962C8B-B14F-4D97-AF65-F5344CB8AC3E}">
        <p14:creationId xmlns:p14="http://schemas.microsoft.com/office/powerpoint/2010/main" val="660254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977384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357476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2853045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A72A621-C4E2-475E-8593-0B6B3996CF54}" type="datetimeFigureOut">
              <a:rPr lang="en-AU" smtClean="0"/>
              <a:t>4/05/2021</a:t>
            </a:fld>
            <a:endParaRPr lang="en-A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A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7B2F0DD-9F5F-4F91-97AC-8ACDA1CC0B29}" type="slidenum">
              <a:rPr lang="en-AU" smtClean="0"/>
              <a:t>‹#›</a:t>
            </a:fld>
            <a:endParaRPr lang="en-A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792175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9A60D-5349-4829-B9D8-CAB3B5751B23}"/>
              </a:ext>
            </a:extLst>
          </p:cNvPr>
          <p:cNvSpPr>
            <a:spLocks noGrp="1"/>
          </p:cNvSpPr>
          <p:nvPr>
            <p:ph type="ctrTitle"/>
          </p:nvPr>
        </p:nvSpPr>
        <p:spPr/>
        <p:txBody>
          <a:bodyPr/>
          <a:lstStyle/>
          <a:p>
            <a:r>
              <a:rPr lang="en-AU" dirty="0"/>
              <a:t>AEROSOLS</a:t>
            </a:r>
          </a:p>
        </p:txBody>
      </p:sp>
      <p:sp>
        <p:nvSpPr>
          <p:cNvPr id="3" name="Subtitle 2">
            <a:extLst>
              <a:ext uri="{FF2B5EF4-FFF2-40B4-BE49-F238E27FC236}">
                <a16:creationId xmlns:a16="http://schemas.microsoft.com/office/drawing/2014/main" id="{C0D19582-380E-4C31-9D92-BEB7D378AA06}"/>
              </a:ext>
            </a:extLst>
          </p:cNvPr>
          <p:cNvSpPr>
            <a:spLocks noGrp="1"/>
          </p:cNvSpPr>
          <p:nvPr>
            <p:ph type="subTitle" idx="1"/>
          </p:nvPr>
        </p:nvSpPr>
        <p:spPr/>
        <p:txBody>
          <a:bodyPr/>
          <a:lstStyle/>
          <a:p>
            <a:r>
              <a:rPr lang="en-AU" dirty="0"/>
              <a:t>CC P&amp;D – PROCESSES AND PROCEDURES</a:t>
            </a:r>
          </a:p>
        </p:txBody>
      </p:sp>
    </p:spTree>
    <p:extLst>
      <p:ext uri="{BB962C8B-B14F-4D97-AF65-F5344CB8AC3E}">
        <p14:creationId xmlns:p14="http://schemas.microsoft.com/office/powerpoint/2010/main" val="1893112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9B7C5-9F5F-4968-B4CF-ECC2ED070068}"/>
              </a:ext>
            </a:extLst>
          </p:cNvPr>
          <p:cNvSpPr>
            <a:spLocks noGrp="1"/>
          </p:cNvSpPr>
          <p:nvPr>
            <p:ph type="title"/>
          </p:nvPr>
        </p:nvSpPr>
        <p:spPr/>
        <p:txBody>
          <a:bodyPr/>
          <a:lstStyle/>
          <a:p>
            <a:r>
              <a:rPr lang="en-AU" dirty="0"/>
              <a:t>Aerosols</a:t>
            </a:r>
          </a:p>
        </p:txBody>
      </p:sp>
      <p:sp>
        <p:nvSpPr>
          <p:cNvPr id="3" name="Content Placeholder 2">
            <a:extLst>
              <a:ext uri="{FF2B5EF4-FFF2-40B4-BE49-F238E27FC236}">
                <a16:creationId xmlns:a16="http://schemas.microsoft.com/office/drawing/2014/main" id="{CBE93E92-DC85-4F96-9C78-C3DB7666E8E1}"/>
              </a:ext>
            </a:extLst>
          </p:cNvPr>
          <p:cNvSpPr>
            <a:spLocks noGrp="1"/>
          </p:cNvSpPr>
          <p:nvPr>
            <p:ph idx="1"/>
          </p:nvPr>
        </p:nvSpPr>
        <p:spPr/>
        <p:txBody>
          <a:bodyPr>
            <a:normAutofit/>
          </a:bodyPr>
          <a:lstStyle/>
          <a:p>
            <a:pPr lvl="1">
              <a:buFont typeface="Arial" panose="020B0604020202020204" pitchFamily="34" charset="0"/>
              <a:buChar char="•"/>
            </a:pPr>
            <a:r>
              <a:rPr lang="en-AU" dirty="0"/>
              <a:t>The following processes and procedures apply to all supervisors. Plumbers, apprentices, pipe layers, operators, drivers, storeman, and labourers. </a:t>
            </a:r>
          </a:p>
          <a:p>
            <a:pPr lvl="1">
              <a:buFont typeface="Arial" panose="020B0604020202020204" pitchFamily="34" charset="0"/>
              <a:buChar char="•"/>
            </a:pPr>
            <a:r>
              <a:rPr lang="en-AU" dirty="0"/>
              <a:t>Aerosols include:</a:t>
            </a:r>
          </a:p>
          <a:p>
            <a:pPr lvl="2">
              <a:buFont typeface="Arial" panose="020B0604020202020204" pitchFamily="34" charset="0"/>
              <a:buChar char="•"/>
            </a:pPr>
            <a:r>
              <a:rPr lang="en-AU" dirty="0"/>
              <a:t>Spray Paint</a:t>
            </a:r>
          </a:p>
          <a:p>
            <a:pPr lvl="2">
              <a:buFont typeface="Arial" panose="020B0604020202020204" pitchFamily="34" charset="0"/>
              <a:buChar char="•"/>
            </a:pPr>
            <a:r>
              <a:rPr lang="en-AU" dirty="0"/>
              <a:t>Fillers</a:t>
            </a:r>
          </a:p>
          <a:p>
            <a:pPr lvl="2">
              <a:buFont typeface="Arial" panose="020B0604020202020204" pitchFamily="34" charset="0"/>
              <a:buChar char="•"/>
            </a:pPr>
            <a:r>
              <a:rPr lang="en-AU" dirty="0"/>
              <a:t>Lubricants</a:t>
            </a:r>
          </a:p>
          <a:p>
            <a:pPr lvl="2">
              <a:buFont typeface="Arial" panose="020B0604020202020204" pitchFamily="34" charset="0"/>
              <a:buChar char="•"/>
            </a:pPr>
            <a:r>
              <a:rPr lang="en-AU" dirty="0"/>
              <a:t>Personal Products e.g. inspect repellents and deodorant </a:t>
            </a:r>
          </a:p>
          <a:p>
            <a:pPr lvl="1">
              <a:buFont typeface="Arial" panose="020B0604020202020204" pitchFamily="34" charset="0"/>
              <a:buChar char="•"/>
            </a:pPr>
            <a:r>
              <a:rPr lang="en-GB" dirty="0"/>
              <a:t>Dangerous to use aerosol cans around an open flame. </a:t>
            </a:r>
          </a:p>
          <a:p>
            <a:pPr lvl="1">
              <a:buFont typeface="Arial" panose="020B0604020202020204" pitchFamily="34" charset="0"/>
              <a:buChar char="•"/>
            </a:pPr>
            <a:r>
              <a:rPr lang="en-GB" dirty="0"/>
              <a:t>Another possible danger is inhalation. Intentional misuse by deliberately concentrating and inhaling the contents of aerosols can be harmful or fatal.</a:t>
            </a:r>
            <a:endParaRPr lang="en-AU" dirty="0"/>
          </a:p>
        </p:txBody>
      </p:sp>
    </p:spTree>
    <p:extLst>
      <p:ext uri="{BB962C8B-B14F-4D97-AF65-F5344CB8AC3E}">
        <p14:creationId xmlns:p14="http://schemas.microsoft.com/office/powerpoint/2010/main" val="407353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5A8BA-F4EB-4C27-8D8D-C7166157E7B6}"/>
              </a:ext>
            </a:extLst>
          </p:cNvPr>
          <p:cNvSpPr>
            <a:spLocks noGrp="1"/>
          </p:cNvSpPr>
          <p:nvPr>
            <p:ph type="title"/>
          </p:nvPr>
        </p:nvSpPr>
        <p:spPr/>
        <p:txBody>
          <a:bodyPr/>
          <a:lstStyle/>
          <a:p>
            <a:r>
              <a:rPr lang="en-AU" dirty="0"/>
              <a:t>Documents</a:t>
            </a:r>
          </a:p>
        </p:txBody>
      </p:sp>
      <p:sp>
        <p:nvSpPr>
          <p:cNvPr id="3" name="Content Placeholder 2">
            <a:extLst>
              <a:ext uri="{FF2B5EF4-FFF2-40B4-BE49-F238E27FC236}">
                <a16:creationId xmlns:a16="http://schemas.microsoft.com/office/drawing/2014/main" id="{D27F7E48-0767-41C1-9D1C-D76D5678C6A4}"/>
              </a:ext>
            </a:extLst>
          </p:cNvPr>
          <p:cNvSpPr>
            <a:spLocks noGrp="1"/>
          </p:cNvSpPr>
          <p:nvPr>
            <p:ph idx="1"/>
          </p:nvPr>
        </p:nvSpPr>
        <p:spPr/>
        <p:txBody>
          <a:bodyPr>
            <a:normAutofit/>
          </a:bodyPr>
          <a:lstStyle/>
          <a:p>
            <a:pPr lvl="1">
              <a:buFont typeface="Arial" panose="020B0604020202020204" pitchFamily="34" charset="0"/>
              <a:buChar char="•"/>
            </a:pPr>
            <a:r>
              <a:rPr lang="en-GB" sz="2000" dirty="0"/>
              <a:t>Hazardous Substances Register  </a:t>
            </a:r>
          </a:p>
          <a:p>
            <a:pPr lvl="1">
              <a:buFont typeface="Arial" panose="020B0604020202020204" pitchFamily="34" charset="0"/>
              <a:buChar char="•"/>
            </a:pPr>
            <a:r>
              <a:rPr lang="en-GB" sz="2000" dirty="0"/>
              <a:t>Safety Data Sheet (SDS) (Qld) </a:t>
            </a:r>
          </a:p>
          <a:p>
            <a:pPr lvl="1">
              <a:buFont typeface="Arial" panose="020B0604020202020204" pitchFamily="34" charset="0"/>
              <a:buChar char="•"/>
            </a:pPr>
            <a:r>
              <a:rPr lang="en-GB" sz="2000" dirty="0"/>
              <a:t>PPE- Long sleeves</a:t>
            </a:r>
          </a:p>
          <a:p>
            <a:pPr lvl="1">
              <a:buFont typeface="Arial" panose="020B0604020202020204" pitchFamily="34" charset="0"/>
              <a:buChar char="•"/>
            </a:pPr>
            <a:r>
              <a:rPr lang="en-GB" sz="2000" dirty="0"/>
              <a:t>Safety glasses and gloves in some cases</a:t>
            </a:r>
          </a:p>
          <a:p>
            <a:pPr lvl="1">
              <a:buFont typeface="Arial" panose="020B0604020202020204" pitchFamily="34" charset="0"/>
              <a:buChar char="•"/>
            </a:pPr>
            <a:r>
              <a:rPr lang="en-GB" sz="2000" dirty="0"/>
              <a:t>Managing the Risk of Hazardous Chemicals in the Workplace Code of Practice 2013 (QLD) </a:t>
            </a:r>
            <a:endParaRPr lang="en-AU" sz="2000" dirty="0"/>
          </a:p>
        </p:txBody>
      </p:sp>
    </p:spTree>
    <p:extLst>
      <p:ext uri="{BB962C8B-B14F-4D97-AF65-F5344CB8AC3E}">
        <p14:creationId xmlns:p14="http://schemas.microsoft.com/office/powerpoint/2010/main" val="1917731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BE259-A358-489C-AEBB-A1ED456AFE64}"/>
              </a:ext>
            </a:extLst>
          </p:cNvPr>
          <p:cNvSpPr>
            <a:spLocks noGrp="1"/>
          </p:cNvSpPr>
          <p:nvPr>
            <p:ph type="title"/>
          </p:nvPr>
        </p:nvSpPr>
        <p:spPr/>
        <p:txBody>
          <a:bodyPr/>
          <a:lstStyle/>
          <a:p>
            <a:r>
              <a:rPr lang="en-AU" dirty="0"/>
              <a:t>SDS &amp; Risk Assessment</a:t>
            </a:r>
          </a:p>
        </p:txBody>
      </p:sp>
      <p:sp>
        <p:nvSpPr>
          <p:cNvPr id="3" name="Content Placeholder 2">
            <a:extLst>
              <a:ext uri="{FF2B5EF4-FFF2-40B4-BE49-F238E27FC236}">
                <a16:creationId xmlns:a16="http://schemas.microsoft.com/office/drawing/2014/main" id="{8E58B466-F543-4A98-BEB3-7A007260AC40}"/>
              </a:ext>
            </a:extLst>
          </p:cNvPr>
          <p:cNvSpPr>
            <a:spLocks noGrp="1"/>
          </p:cNvSpPr>
          <p:nvPr>
            <p:ph idx="1"/>
          </p:nvPr>
        </p:nvSpPr>
        <p:spPr/>
        <p:txBody>
          <a:bodyPr>
            <a:normAutofit/>
          </a:bodyPr>
          <a:lstStyle/>
          <a:p>
            <a:r>
              <a:rPr lang="en-GB" dirty="0"/>
              <a:t>An SDS must be obtained from the supplier for the product and it must be readily accessible to the workers who will be using, handling, storing or be exposed to the chemical in the workplace. </a:t>
            </a:r>
          </a:p>
          <a:p>
            <a:r>
              <a:rPr lang="en-GB" dirty="0"/>
              <a:t>Workplace health and safety legislation states that an SDS must be provided before the product can be used in the workplace. </a:t>
            </a:r>
          </a:p>
          <a:p>
            <a:r>
              <a:rPr lang="en-GB" dirty="0"/>
              <a:t>A risk assessment has been conducted to identify potential hazards or risks from hazardous chemicals. Both of these documents are available on the CC Intranet for any hazardous chemicals approved for use. </a:t>
            </a:r>
          </a:p>
          <a:p>
            <a:r>
              <a:rPr lang="en-GB" dirty="0"/>
              <a:t>If you do not have access to these documents or the chemical is not listed on the intranet site you must not use it and speak to your supervisor for further direction.</a:t>
            </a:r>
            <a:endParaRPr lang="en-AU" dirty="0"/>
          </a:p>
        </p:txBody>
      </p:sp>
    </p:spTree>
    <p:extLst>
      <p:ext uri="{BB962C8B-B14F-4D97-AF65-F5344CB8AC3E}">
        <p14:creationId xmlns:p14="http://schemas.microsoft.com/office/powerpoint/2010/main" val="1828965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02CC6-B82B-4E0B-B988-0E45D21C2B28}"/>
              </a:ext>
            </a:extLst>
          </p:cNvPr>
          <p:cNvSpPr>
            <a:spLocks noGrp="1"/>
          </p:cNvSpPr>
          <p:nvPr>
            <p:ph type="title"/>
          </p:nvPr>
        </p:nvSpPr>
        <p:spPr/>
        <p:txBody>
          <a:bodyPr/>
          <a:lstStyle/>
          <a:p>
            <a:r>
              <a:rPr lang="en-AU" dirty="0"/>
              <a:t>Using Aerosol Products</a:t>
            </a:r>
          </a:p>
        </p:txBody>
      </p:sp>
      <p:sp>
        <p:nvSpPr>
          <p:cNvPr id="3" name="Content Placeholder 2">
            <a:extLst>
              <a:ext uri="{FF2B5EF4-FFF2-40B4-BE49-F238E27FC236}">
                <a16:creationId xmlns:a16="http://schemas.microsoft.com/office/drawing/2014/main" id="{F554B724-C786-49D0-92FC-7CAFF2F255DE}"/>
              </a:ext>
            </a:extLst>
          </p:cNvPr>
          <p:cNvSpPr>
            <a:spLocks noGrp="1"/>
          </p:cNvSpPr>
          <p:nvPr>
            <p:ph idx="1"/>
          </p:nvPr>
        </p:nvSpPr>
        <p:spPr/>
        <p:txBody>
          <a:bodyPr>
            <a:normAutofit fontScale="92500" lnSpcReduction="20000"/>
          </a:bodyPr>
          <a:lstStyle/>
          <a:p>
            <a:pPr marL="0" indent="0">
              <a:buNone/>
            </a:pPr>
            <a:r>
              <a:rPr lang="en-GB" dirty="0"/>
              <a:t>Before using any of these products you must read and understand the directions and instructions of the manufacturers and follow them strictly.  </a:t>
            </a:r>
          </a:p>
          <a:p>
            <a:pPr marL="0" indent="0">
              <a:buNone/>
            </a:pPr>
            <a:r>
              <a:rPr lang="en-GB" dirty="0"/>
              <a:t>When using aerosols products you must adhere to the following guidelines: </a:t>
            </a:r>
          </a:p>
          <a:p>
            <a:pPr lvl="1">
              <a:buFont typeface="Arial" panose="020B0604020202020204" pitchFamily="34" charset="0"/>
              <a:buChar char="•"/>
            </a:pPr>
            <a:r>
              <a:rPr lang="en-GB" dirty="0"/>
              <a:t>Check the aerosol can for damage or leaks before use; </a:t>
            </a:r>
          </a:p>
          <a:p>
            <a:pPr lvl="1">
              <a:buFont typeface="Arial" panose="020B0604020202020204" pitchFamily="34" charset="0"/>
              <a:buChar char="•"/>
            </a:pPr>
            <a:r>
              <a:rPr lang="en-GB" dirty="0"/>
              <a:t>Use the aerosol can in a well ventilated place, and well away from  any heat sources; </a:t>
            </a:r>
          </a:p>
          <a:p>
            <a:pPr lvl="1">
              <a:buFont typeface="Arial" panose="020B0604020202020204" pitchFamily="34" charset="0"/>
              <a:buChar char="•"/>
            </a:pPr>
            <a:r>
              <a:rPr lang="en-GB" dirty="0"/>
              <a:t>Store the aerosol can in a dry, cool and well ventilated place; </a:t>
            </a:r>
          </a:p>
          <a:p>
            <a:pPr lvl="1">
              <a:buFont typeface="Arial" panose="020B0604020202020204" pitchFamily="34" charset="0"/>
              <a:buChar char="•"/>
            </a:pPr>
            <a:r>
              <a:rPr lang="en-GB" dirty="0"/>
              <a:t>Always keep aerosol cans out of the reach of children; </a:t>
            </a:r>
          </a:p>
          <a:p>
            <a:pPr lvl="1">
              <a:buFont typeface="Arial" panose="020B0604020202020204" pitchFamily="34" charset="0"/>
              <a:buChar char="•"/>
            </a:pPr>
            <a:r>
              <a:rPr lang="en-GB" dirty="0"/>
              <a:t>Never smoke  </a:t>
            </a:r>
          </a:p>
          <a:p>
            <a:pPr lvl="1">
              <a:buFont typeface="Arial" panose="020B0604020202020204" pitchFamily="34" charset="0"/>
              <a:buChar char="•"/>
            </a:pPr>
            <a:r>
              <a:rPr lang="en-GB" dirty="0"/>
              <a:t>Don’t use in a confined space </a:t>
            </a:r>
          </a:p>
          <a:p>
            <a:pPr lvl="1">
              <a:buFont typeface="Arial" panose="020B0604020202020204" pitchFamily="34" charset="0"/>
              <a:buChar char="•"/>
            </a:pPr>
            <a:r>
              <a:rPr lang="en-GB" dirty="0"/>
              <a:t>Don’t spray on a naked flame or incandescent surface; </a:t>
            </a:r>
          </a:p>
          <a:p>
            <a:pPr lvl="1">
              <a:buFont typeface="Arial" panose="020B0604020202020204" pitchFamily="34" charset="0"/>
              <a:buChar char="•"/>
            </a:pPr>
            <a:r>
              <a:rPr lang="en-GB" dirty="0"/>
              <a:t>Don’t exhaust all the content in one continual spray; </a:t>
            </a:r>
          </a:p>
          <a:p>
            <a:pPr lvl="1">
              <a:buFont typeface="Arial" panose="020B0604020202020204" pitchFamily="34" charset="0"/>
              <a:buChar char="•"/>
            </a:pPr>
            <a:r>
              <a:rPr lang="en-GB" dirty="0"/>
              <a:t>Don’t puncture or burn the can.  </a:t>
            </a:r>
          </a:p>
          <a:p>
            <a:pPr lvl="1">
              <a:buFont typeface="Arial" panose="020B0604020202020204" pitchFamily="34" charset="0"/>
              <a:buChar char="•"/>
            </a:pPr>
            <a:r>
              <a:rPr lang="en-GB" dirty="0"/>
              <a:t>Ensure the nozzle is pointed away from the user. </a:t>
            </a:r>
          </a:p>
          <a:p>
            <a:pPr lvl="1">
              <a:buFont typeface="Arial" panose="020B0604020202020204" pitchFamily="34" charset="0"/>
              <a:buChar char="•"/>
            </a:pPr>
            <a:r>
              <a:rPr lang="en-GB" dirty="0"/>
              <a:t>Avoid skin and eye contact </a:t>
            </a:r>
            <a:endParaRPr lang="en-AU" dirty="0"/>
          </a:p>
        </p:txBody>
      </p:sp>
    </p:spTree>
    <p:extLst>
      <p:ext uri="{BB962C8B-B14F-4D97-AF65-F5344CB8AC3E}">
        <p14:creationId xmlns:p14="http://schemas.microsoft.com/office/powerpoint/2010/main" val="4238262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A5E2D-0565-4F10-9990-AA3F8C939055}"/>
              </a:ext>
            </a:extLst>
          </p:cNvPr>
          <p:cNvSpPr>
            <a:spLocks noGrp="1"/>
          </p:cNvSpPr>
          <p:nvPr>
            <p:ph type="title"/>
          </p:nvPr>
        </p:nvSpPr>
        <p:spPr/>
        <p:txBody>
          <a:bodyPr/>
          <a:lstStyle/>
          <a:p>
            <a:r>
              <a:rPr lang="en-AU" dirty="0"/>
              <a:t>Exposure Control &amp; PPE</a:t>
            </a:r>
          </a:p>
        </p:txBody>
      </p:sp>
      <p:sp>
        <p:nvSpPr>
          <p:cNvPr id="3" name="Content Placeholder 2">
            <a:extLst>
              <a:ext uri="{FF2B5EF4-FFF2-40B4-BE49-F238E27FC236}">
                <a16:creationId xmlns:a16="http://schemas.microsoft.com/office/drawing/2014/main" id="{69613965-EB0F-4116-90D9-DC06D6F94073}"/>
              </a:ext>
            </a:extLst>
          </p:cNvPr>
          <p:cNvSpPr>
            <a:spLocks noGrp="1"/>
          </p:cNvSpPr>
          <p:nvPr>
            <p:ph idx="1"/>
          </p:nvPr>
        </p:nvSpPr>
        <p:spPr/>
        <p:txBody>
          <a:bodyPr/>
          <a:lstStyle/>
          <a:p>
            <a:r>
              <a:rPr lang="en-GB" dirty="0"/>
              <a:t>Exposure controls and PPE recommended by manufacturers for a potentially moderate exposure to the majority of aerosol products are to wear protective glasses, suitable protective clothing (long sleeve shirt) and chemical resistant gloves. </a:t>
            </a:r>
          </a:p>
          <a:p>
            <a:r>
              <a:rPr lang="en-GB" dirty="0"/>
              <a:t>No special equipment is recommended for handling small quantities.</a:t>
            </a:r>
            <a:endParaRPr lang="en-AU" dirty="0"/>
          </a:p>
        </p:txBody>
      </p:sp>
    </p:spTree>
    <p:extLst>
      <p:ext uri="{BB962C8B-B14F-4D97-AF65-F5344CB8AC3E}">
        <p14:creationId xmlns:p14="http://schemas.microsoft.com/office/powerpoint/2010/main" val="988551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3D2F2-8972-407F-9187-1E0EC196F335}"/>
              </a:ext>
            </a:extLst>
          </p:cNvPr>
          <p:cNvSpPr>
            <a:spLocks noGrp="1"/>
          </p:cNvSpPr>
          <p:nvPr>
            <p:ph type="title"/>
          </p:nvPr>
        </p:nvSpPr>
        <p:spPr/>
        <p:txBody>
          <a:bodyPr/>
          <a:lstStyle/>
          <a:p>
            <a:r>
              <a:rPr lang="en-AU" dirty="0"/>
              <a:t>Storage of Aerosols on Site</a:t>
            </a:r>
          </a:p>
        </p:txBody>
      </p:sp>
      <p:sp>
        <p:nvSpPr>
          <p:cNvPr id="3" name="Content Placeholder 2">
            <a:extLst>
              <a:ext uri="{FF2B5EF4-FFF2-40B4-BE49-F238E27FC236}">
                <a16:creationId xmlns:a16="http://schemas.microsoft.com/office/drawing/2014/main" id="{C2057290-E356-4EDB-8124-6E8B2081E4E1}"/>
              </a:ext>
            </a:extLst>
          </p:cNvPr>
          <p:cNvSpPr>
            <a:spLocks noGrp="1"/>
          </p:cNvSpPr>
          <p:nvPr>
            <p:ph idx="1"/>
          </p:nvPr>
        </p:nvSpPr>
        <p:spPr/>
        <p:txBody>
          <a:bodyPr/>
          <a:lstStyle/>
          <a:p>
            <a:r>
              <a:rPr lang="en-GB" dirty="0"/>
              <a:t>They should be stored in open mesh style type cages which will allow for any dispersion of leaks to the atmosphere. </a:t>
            </a:r>
          </a:p>
          <a:p>
            <a:r>
              <a:rPr lang="en-GB" dirty="0"/>
              <a:t>This type of storage will provide containment in the event of a fire and prevent the can from becoming a missile. </a:t>
            </a:r>
          </a:p>
          <a:p>
            <a:r>
              <a:rPr lang="en-GB" dirty="0"/>
              <a:t>Aerosols must not be stored inside shipping containers as there is not adequate ventilation.</a:t>
            </a:r>
          </a:p>
          <a:p>
            <a:r>
              <a:rPr lang="en-GB" dirty="0"/>
              <a:t>Storage inside toolboxes is also not permitted due to the risk of puncture from other objects in the tool box and a lack of ventilation in the event of a leak occurring.</a:t>
            </a:r>
            <a:endParaRPr lang="en-AU" dirty="0"/>
          </a:p>
        </p:txBody>
      </p:sp>
    </p:spTree>
    <p:extLst>
      <p:ext uri="{BB962C8B-B14F-4D97-AF65-F5344CB8AC3E}">
        <p14:creationId xmlns:p14="http://schemas.microsoft.com/office/powerpoint/2010/main" val="419078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13047-571D-4961-B4E3-E32D6FA8AC03}"/>
              </a:ext>
            </a:extLst>
          </p:cNvPr>
          <p:cNvSpPr>
            <a:spLocks noGrp="1"/>
          </p:cNvSpPr>
          <p:nvPr>
            <p:ph type="title"/>
          </p:nvPr>
        </p:nvSpPr>
        <p:spPr/>
        <p:txBody>
          <a:bodyPr/>
          <a:lstStyle/>
          <a:p>
            <a:r>
              <a:rPr lang="en-AU" dirty="0"/>
              <a:t>Fire Fighting</a:t>
            </a:r>
          </a:p>
        </p:txBody>
      </p:sp>
      <p:sp>
        <p:nvSpPr>
          <p:cNvPr id="3" name="Content Placeholder 2">
            <a:extLst>
              <a:ext uri="{FF2B5EF4-FFF2-40B4-BE49-F238E27FC236}">
                <a16:creationId xmlns:a16="http://schemas.microsoft.com/office/drawing/2014/main" id="{81FEAE8A-381F-43E0-979A-13EAD77CDC4D}"/>
              </a:ext>
            </a:extLst>
          </p:cNvPr>
          <p:cNvSpPr>
            <a:spLocks noGrp="1"/>
          </p:cNvSpPr>
          <p:nvPr>
            <p:ph idx="1"/>
          </p:nvPr>
        </p:nvSpPr>
        <p:spPr/>
        <p:txBody>
          <a:bodyPr/>
          <a:lstStyle/>
          <a:p>
            <a:r>
              <a:rPr lang="en-GB" dirty="0"/>
              <a:t>If exposed to fire or extreme heat, aerosol cans may explode or ‘rocket’, producing fire balls. </a:t>
            </a:r>
          </a:p>
          <a:p>
            <a:r>
              <a:rPr lang="en-GB" dirty="0"/>
              <a:t>Keep containers cool by spraying water on them to reduce the risk of rupture or explosion. </a:t>
            </a:r>
          </a:p>
          <a:p>
            <a:r>
              <a:rPr lang="en-GB" dirty="0"/>
              <a:t>Fumes given off when aerosols are burning are generally toxic and all personnel should be kept up wind.</a:t>
            </a:r>
            <a:endParaRPr lang="en-AU" dirty="0"/>
          </a:p>
        </p:txBody>
      </p:sp>
    </p:spTree>
    <p:extLst>
      <p:ext uri="{BB962C8B-B14F-4D97-AF65-F5344CB8AC3E}">
        <p14:creationId xmlns:p14="http://schemas.microsoft.com/office/powerpoint/2010/main" val="2294930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4C234-66D2-41E8-A98F-C4C409614272}"/>
              </a:ext>
            </a:extLst>
          </p:cNvPr>
          <p:cNvSpPr>
            <a:spLocks noGrp="1"/>
          </p:cNvSpPr>
          <p:nvPr>
            <p:ph type="title"/>
          </p:nvPr>
        </p:nvSpPr>
        <p:spPr/>
        <p:txBody>
          <a:bodyPr/>
          <a:lstStyle/>
          <a:p>
            <a:r>
              <a:rPr lang="en-AU" dirty="0"/>
              <a:t>First Aid</a:t>
            </a:r>
          </a:p>
        </p:txBody>
      </p:sp>
      <p:sp>
        <p:nvSpPr>
          <p:cNvPr id="3" name="Content Placeholder 2">
            <a:extLst>
              <a:ext uri="{FF2B5EF4-FFF2-40B4-BE49-F238E27FC236}">
                <a16:creationId xmlns:a16="http://schemas.microsoft.com/office/drawing/2014/main" id="{7B9E03F0-6E81-4238-91D7-5306A95C8D5F}"/>
              </a:ext>
            </a:extLst>
          </p:cNvPr>
          <p:cNvSpPr>
            <a:spLocks noGrp="1"/>
          </p:cNvSpPr>
          <p:nvPr>
            <p:ph idx="1"/>
          </p:nvPr>
        </p:nvSpPr>
        <p:spPr/>
        <p:txBody>
          <a:bodyPr/>
          <a:lstStyle/>
          <a:p>
            <a:r>
              <a:rPr lang="en-GB" dirty="0"/>
              <a:t>Flush eyes with plenty of water for at least 15 minutes. Seek medical advice if irritation continues. </a:t>
            </a:r>
          </a:p>
          <a:p>
            <a:r>
              <a:rPr lang="en-GB" dirty="0"/>
              <a:t>Remove clothing and product from effected skin. </a:t>
            </a:r>
          </a:p>
          <a:p>
            <a:r>
              <a:rPr lang="en-GB" dirty="0"/>
              <a:t>Rinse with running water and soap. </a:t>
            </a:r>
          </a:p>
          <a:p>
            <a:r>
              <a:rPr lang="en-GB" dirty="0"/>
              <a:t>Remove any adhering solids with industrial cleansing creams. </a:t>
            </a:r>
          </a:p>
          <a:p>
            <a:r>
              <a:rPr lang="en-GB" dirty="0"/>
              <a:t>For inhalation remove the victim to fresh air and let them lie down and rest. </a:t>
            </a:r>
          </a:p>
          <a:p>
            <a:r>
              <a:rPr lang="en-GB" dirty="0"/>
              <a:t>If the person is overcome by deliberately inhaling the contents of an aerosol can, seek urgent medical attention.</a:t>
            </a:r>
            <a:endParaRPr lang="en-AU" dirty="0"/>
          </a:p>
        </p:txBody>
      </p:sp>
    </p:spTree>
    <p:extLst>
      <p:ext uri="{BB962C8B-B14F-4D97-AF65-F5344CB8AC3E}">
        <p14:creationId xmlns:p14="http://schemas.microsoft.com/office/powerpoint/2010/main" val="2252932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FA0C1-3D1C-4771-800C-386360185A30}"/>
              </a:ext>
            </a:extLst>
          </p:cNvPr>
          <p:cNvSpPr>
            <a:spLocks noGrp="1"/>
          </p:cNvSpPr>
          <p:nvPr>
            <p:ph type="title"/>
          </p:nvPr>
        </p:nvSpPr>
        <p:spPr/>
        <p:txBody>
          <a:bodyPr/>
          <a:lstStyle/>
          <a:p>
            <a:r>
              <a:rPr lang="en-AU" dirty="0"/>
              <a:t>Spills</a:t>
            </a:r>
          </a:p>
        </p:txBody>
      </p:sp>
      <p:sp>
        <p:nvSpPr>
          <p:cNvPr id="3" name="Content Placeholder 2">
            <a:extLst>
              <a:ext uri="{FF2B5EF4-FFF2-40B4-BE49-F238E27FC236}">
                <a16:creationId xmlns:a16="http://schemas.microsoft.com/office/drawing/2014/main" id="{1DE92DF1-CC07-4A40-927E-2A0DA6CBEA9C}"/>
              </a:ext>
            </a:extLst>
          </p:cNvPr>
          <p:cNvSpPr>
            <a:spLocks noGrp="1"/>
          </p:cNvSpPr>
          <p:nvPr>
            <p:ph idx="1"/>
          </p:nvPr>
        </p:nvSpPr>
        <p:spPr/>
        <p:txBody>
          <a:bodyPr/>
          <a:lstStyle/>
          <a:p>
            <a:r>
              <a:rPr lang="en-GB" dirty="0"/>
              <a:t>Aerosol cans are sealed and spill proof. Ruptured or damaged cans may release product uncontrollably. </a:t>
            </a:r>
          </a:p>
          <a:p>
            <a:r>
              <a:rPr lang="en-GB" dirty="0"/>
              <a:t>If it is safe to do so wrap leaking cans in an absorbent cloth and dispose of into a refuse bin for collection by local authority</a:t>
            </a:r>
            <a:endParaRPr lang="en-AU" dirty="0"/>
          </a:p>
        </p:txBody>
      </p:sp>
    </p:spTree>
    <p:extLst>
      <p:ext uri="{BB962C8B-B14F-4D97-AF65-F5344CB8AC3E}">
        <p14:creationId xmlns:p14="http://schemas.microsoft.com/office/powerpoint/2010/main" val="61557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E8216-046C-41C6-9FA0-67305732E98F}"/>
              </a:ext>
            </a:extLst>
          </p:cNvPr>
          <p:cNvSpPr>
            <a:spLocks noGrp="1"/>
          </p:cNvSpPr>
          <p:nvPr>
            <p:ph type="title"/>
          </p:nvPr>
        </p:nvSpPr>
        <p:spPr/>
        <p:txBody>
          <a:bodyPr/>
          <a:lstStyle/>
          <a:p>
            <a:r>
              <a:rPr lang="en-AU" dirty="0"/>
              <a:t>Health Monitoring</a:t>
            </a:r>
          </a:p>
        </p:txBody>
      </p:sp>
      <p:sp>
        <p:nvSpPr>
          <p:cNvPr id="3" name="Content Placeholder 2">
            <a:extLst>
              <a:ext uri="{FF2B5EF4-FFF2-40B4-BE49-F238E27FC236}">
                <a16:creationId xmlns:a16="http://schemas.microsoft.com/office/drawing/2014/main" id="{82B0189D-AA0D-4C6C-9925-3A3BC1CBD3F3}"/>
              </a:ext>
            </a:extLst>
          </p:cNvPr>
          <p:cNvSpPr>
            <a:spLocks noGrp="1"/>
          </p:cNvSpPr>
          <p:nvPr>
            <p:ph idx="1"/>
          </p:nvPr>
        </p:nvSpPr>
        <p:spPr/>
        <p:txBody>
          <a:bodyPr/>
          <a:lstStyle/>
          <a:p>
            <a:r>
              <a:rPr lang="en-AU" dirty="0"/>
              <a:t>Health Monitoring is not required.</a:t>
            </a:r>
          </a:p>
        </p:txBody>
      </p:sp>
    </p:spTree>
    <p:extLst>
      <p:ext uri="{BB962C8B-B14F-4D97-AF65-F5344CB8AC3E}">
        <p14:creationId xmlns:p14="http://schemas.microsoft.com/office/powerpoint/2010/main" val="421776287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71</TotalTime>
  <Words>737</Words>
  <Application>Microsoft Office PowerPoint</Application>
  <PresentationFormat>Widescreen</PresentationFormat>
  <Paragraphs>60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Retrospect</vt:lpstr>
      <vt:lpstr>AEROSOLS</vt:lpstr>
      <vt:lpstr>Aerosols</vt:lpstr>
      <vt:lpstr>Documents</vt:lpstr>
      <vt:lpstr>SDS &amp; Risk Assessment</vt:lpstr>
      <vt:lpstr>Using Aerosol Products</vt:lpstr>
      <vt:lpstr>Exposure Control &amp; PPE</vt:lpstr>
      <vt:lpstr>Storage of Aerosols on Site</vt:lpstr>
      <vt:lpstr>Fire Fighting</vt:lpstr>
      <vt:lpstr>First Aid</vt:lpstr>
      <vt:lpstr>Spills</vt:lpstr>
      <vt:lpstr>Health Monitoring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PROCESS &amp; PROCEDURES -</dc:title>
  <dc:creator>Kayla Watson</dc:creator>
  <cp:lastModifiedBy>Kayla Watson</cp:lastModifiedBy>
  <cp:revision>8</cp:revision>
  <dcterms:created xsi:type="dcterms:W3CDTF">2021-05-04T00:13:34Z</dcterms:created>
  <dcterms:modified xsi:type="dcterms:W3CDTF">2021-05-04T01:45:13Z</dcterms:modified>
</cp:coreProperties>
</file>