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9" r:id="rId3"/>
    <p:sldId id="257" r:id="rId4"/>
    <p:sldId id="258"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711"/>
  </p:normalViewPr>
  <p:slideViewPr>
    <p:cSldViewPr snapToGrid="0" snapToObjects="1">
      <p:cViewPr varScale="1">
        <p:scale>
          <a:sx n="98" d="100"/>
          <a:sy n="98" d="100"/>
        </p:scale>
        <p:origin x="111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07E9C5-3799-99BB-6FE8-59560F6966B2}"/>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3B6D62FE-7C02-811F-B679-5E3C627846D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968DDA4-8907-A644-0238-67930F91FC11}"/>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4EDD45A3-5990-26D0-A33F-242BA8CA83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B6581C6-B26D-89F2-AD1C-B3476D7E7FE6}"/>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55945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F57D14-4310-81F6-6515-DACF393C9F2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34FF85C-EFCD-E042-0FEA-425BE17B75AE}"/>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02F7AF0-14A7-501D-30AF-4186DCAADF30}"/>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A4317C65-1D0F-DD01-1976-D9B84C4E843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C85F5A9-3B8A-1B46-6457-D3183D3086DB}"/>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2926060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CDF43-FCB4-F162-AA63-1D6DB4CDDCC9}"/>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AF367FD-BAC9-2781-6098-43A918EF167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3F063B5-22DC-E487-FAFE-124C19A44E3D}"/>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521EB18C-6C87-6C32-2383-8BFBEB23C5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3CB7915-CB8C-A590-F23E-BE736D6CB830}"/>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3491329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FBC9B-281E-BFD5-5BEA-C40BFDEFF5C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40183E1-54C9-A0E7-BC79-697BB4BE2B2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3B87761-A47B-A557-D9FF-BD055E0131AE}"/>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6C540EF-3706-73A7-074E-CC375A0E1341}"/>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6" name="Footer Placeholder 5">
            <a:extLst>
              <a:ext uri="{FF2B5EF4-FFF2-40B4-BE49-F238E27FC236}">
                <a16:creationId xmlns:a16="http://schemas.microsoft.com/office/drawing/2014/main" id="{02ED5D9E-D442-E16D-26CD-BD64978F8F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79D9CF-45BA-2435-2B0B-32BAAF9AE2F6}"/>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24261526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B9E19-6627-3004-5F83-2FDD76C2EAB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FA1192D-8AB3-B2F1-EC42-A903D63B27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67130E-FF22-92BF-62A5-CEFF58A26B0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7E478F0B-D098-E9AE-4580-AB14195E20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7AD4FC0-C9A6-7C18-A43F-DD82DC904618}"/>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997834EE-8881-0CFE-4648-B4C18A816043}"/>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8" name="Footer Placeholder 7">
            <a:extLst>
              <a:ext uri="{FF2B5EF4-FFF2-40B4-BE49-F238E27FC236}">
                <a16:creationId xmlns:a16="http://schemas.microsoft.com/office/drawing/2014/main" id="{CCE8977C-E6DF-01AD-C426-D1F539BC72A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5550C33-D82C-614C-A352-2827F607985D}"/>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1803658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F7893-3BC8-905E-F003-29EF8E5A12FB}"/>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983C7EE-AD1E-4C62-F405-E6ECC8EE2D59}"/>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4" name="Footer Placeholder 3">
            <a:extLst>
              <a:ext uri="{FF2B5EF4-FFF2-40B4-BE49-F238E27FC236}">
                <a16:creationId xmlns:a16="http://schemas.microsoft.com/office/drawing/2014/main" id="{4D237243-D38F-0525-9B13-D719F655B1A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CB2CF07-D6A2-E64F-D491-7EF46BBF04C9}"/>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1866801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D9A823-4C50-578D-9E2B-468378FB216C}"/>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3" name="Footer Placeholder 2">
            <a:extLst>
              <a:ext uri="{FF2B5EF4-FFF2-40B4-BE49-F238E27FC236}">
                <a16:creationId xmlns:a16="http://schemas.microsoft.com/office/drawing/2014/main" id="{4C3E5433-D6B0-41B6-3079-DD6816574D0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446FE0A-0B3F-277F-1888-DCC4FECC2F7F}"/>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3813620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CDF9C-9C60-7E5B-2CD6-C89C6715A29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7A237B6-B108-2962-CCA7-D22C8D28C91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90F6814-6ED3-F951-6B66-46D17CB071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84E72A7-3138-6B09-1950-8DB0D672719F}"/>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6" name="Footer Placeholder 5">
            <a:extLst>
              <a:ext uri="{FF2B5EF4-FFF2-40B4-BE49-F238E27FC236}">
                <a16:creationId xmlns:a16="http://schemas.microsoft.com/office/drawing/2014/main" id="{EA0E8223-E503-AE55-F8FB-103BE61E862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54AFE7F-9A78-67A5-0B86-EFEE18CE155C}"/>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132398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2ACDC-B182-1AB5-4AD1-7570D770F25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75C4B8B8-0927-AEDB-37E3-4D3980AFE95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75A31CB-4C81-5400-38BB-376E85337B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32309FA-DA2F-1FBD-7F55-07E6A7983C06}"/>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6" name="Footer Placeholder 5">
            <a:extLst>
              <a:ext uri="{FF2B5EF4-FFF2-40B4-BE49-F238E27FC236}">
                <a16:creationId xmlns:a16="http://schemas.microsoft.com/office/drawing/2014/main" id="{92CAFEED-317C-3B1A-4A73-90F2D07D7A1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79A889-931C-3C4D-0AF8-2CCA60B306B8}"/>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1447944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DFFA1-7757-7836-5CEF-B1ED362CD353}"/>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08E5519-ABF1-1197-1EFF-FE1CE9400B7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C74C355-6293-DAEC-D996-F5DF1D4D4FE2}"/>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3B585304-6B5A-1600-9558-EB6A5C38D3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3CAE973-FC33-E819-F7A8-B558160EE0FF}"/>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464975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62B0F2-49B9-4EB4-BB20-8C51810AF573}"/>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B1F1C41-C4D3-442A-8619-DFD41336144B}"/>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A2803B3-7F77-C397-0133-33FD3B62F107}"/>
              </a:ext>
            </a:extLst>
          </p:cNvPr>
          <p:cNvSpPr>
            <a:spLocks noGrp="1"/>
          </p:cNvSpPr>
          <p:nvPr>
            <p:ph type="dt" sz="half" idx="10"/>
          </p:nvPr>
        </p:nvSpPr>
        <p:spPr/>
        <p:txBody>
          <a:body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E8C3AAE5-7FD7-7E8E-B74B-475151DCD2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434BC1-AA93-C329-4151-E7B10671A6E3}"/>
              </a:ext>
            </a:extLst>
          </p:cNvPr>
          <p:cNvSpPr>
            <a:spLocks noGrp="1"/>
          </p:cNvSpPr>
          <p:nvPr>
            <p:ph type="sldNum" sz="quarter" idx="12"/>
          </p:nvPr>
        </p:nvSpPr>
        <p:spPr/>
        <p:txBody>
          <a:bodyPr/>
          <a:lstStyle/>
          <a:p>
            <a:fld id="{1B16779D-D9BF-474A-AD48-381A864694E1}" type="slidenum">
              <a:rPr lang="en-US" smtClean="0"/>
              <a:t>‹#›</a:t>
            </a:fld>
            <a:endParaRPr lang="en-US"/>
          </a:p>
        </p:txBody>
      </p:sp>
    </p:spTree>
    <p:extLst>
      <p:ext uri="{BB962C8B-B14F-4D97-AF65-F5344CB8AC3E}">
        <p14:creationId xmlns:p14="http://schemas.microsoft.com/office/powerpoint/2010/main" val="24694797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D28D7A-CF96-74EB-7EEB-2CC2E774B7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A2DDBD1-3C7F-3FD9-4EAA-E5CC84A07EF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4C42C86-1CD3-6901-E742-AA62BA96DD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BAC81A-DD98-CE43-9967-B8AAFEDAA53D}" type="datetimeFigureOut">
              <a:rPr lang="en-US" smtClean="0"/>
              <a:t>4/13/23</a:t>
            </a:fld>
            <a:endParaRPr lang="en-US"/>
          </a:p>
        </p:txBody>
      </p:sp>
      <p:sp>
        <p:nvSpPr>
          <p:cNvPr id="5" name="Footer Placeholder 4">
            <a:extLst>
              <a:ext uri="{FF2B5EF4-FFF2-40B4-BE49-F238E27FC236}">
                <a16:creationId xmlns:a16="http://schemas.microsoft.com/office/drawing/2014/main" id="{807B3ACC-887A-0A5C-DBD9-C6E006CFBB4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990F64-EE96-F67C-5CBF-98B20E9CC6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16779D-D9BF-474A-AD48-381A864694E1}" type="slidenum">
              <a:rPr lang="en-US" smtClean="0"/>
              <a:t>‹#›</a:t>
            </a:fld>
            <a:endParaRPr lang="en-US"/>
          </a:p>
        </p:txBody>
      </p:sp>
    </p:spTree>
    <p:extLst>
      <p:ext uri="{BB962C8B-B14F-4D97-AF65-F5344CB8AC3E}">
        <p14:creationId xmlns:p14="http://schemas.microsoft.com/office/powerpoint/2010/main" val="12124511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34948-1794-AC9D-2087-CD3A649F8DC7}"/>
              </a:ext>
            </a:extLst>
          </p:cNvPr>
          <p:cNvSpPr>
            <a:spLocks noGrp="1"/>
          </p:cNvSpPr>
          <p:nvPr>
            <p:ph type="ctrTitle"/>
          </p:nvPr>
        </p:nvSpPr>
        <p:spPr>
          <a:xfrm>
            <a:off x="1524000" y="1318306"/>
            <a:ext cx="9144000" cy="1333453"/>
          </a:xfrm>
        </p:spPr>
        <p:txBody>
          <a:bodyPr/>
          <a:lstStyle/>
          <a:p>
            <a:r>
              <a:rPr lang="en-US" dirty="0"/>
              <a:t>Bsbwhs414 </a:t>
            </a:r>
            <a:r>
              <a:rPr lang="en-US" dirty="0" err="1"/>
              <a:t>prac</a:t>
            </a:r>
            <a:r>
              <a:rPr lang="en-US" dirty="0"/>
              <a:t> 1</a:t>
            </a:r>
          </a:p>
        </p:txBody>
      </p:sp>
      <p:sp>
        <p:nvSpPr>
          <p:cNvPr id="3" name="Subtitle 2">
            <a:extLst>
              <a:ext uri="{FF2B5EF4-FFF2-40B4-BE49-F238E27FC236}">
                <a16:creationId xmlns:a16="http://schemas.microsoft.com/office/drawing/2014/main" id="{C437CB0C-A478-C340-25AB-2C3ECCDB567D}"/>
              </a:ext>
            </a:extLst>
          </p:cNvPr>
          <p:cNvSpPr>
            <a:spLocks noGrp="1"/>
          </p:cNvSpPr>
          <p:nvPr>
            <p:ph type="subTitle" idx="1"/>
          </p:nvPr>
        </p:nvSpPr>
        <p:spPr>
          <a:xfrm>
            <a:off x="1524000" y="3602038"/>
            <a:ext cx="9144000" cy="1766796"/>
          </a:xfrm>
        </p:spPr>
        <p:txBody>
          <a:bodyPr/>
          <a:lstStyle/>
          <a:p>
            <a:r>
              <a:rPr lang="en-US" dirty="0"/>
              <a:t>Hazard number 1</a:t>
            </a:r>
          </a:p>
          <a:p>
            <a:endParaRPr lang="en-US" dirty="0"/>
          </a:p>
          <a:p>
            <a:r>
              <a:rPr lang="en-US" dirty="0"/>
              <a:t>Noise pollution  </a:t>
            </a:r>
          </a:p>
        </p:txBody>
      </p:sp>
      <p:sp>
        <p:nvSpPr>
          <p:cNvPr id="4" name="Rectangle 1">
            <a:extLst>
              <a:ext uri="{FF2B5EF4-FFF2-40B4-BE49-F238E27FC236}">
                <a16:creationId xmlns:a16="http://schemas.microsoft.com/office/drawing/2014/main" id="{D373AB34-F8DF-8FF4-4482-6FD00DD7DDB1}"/>
              </a:ext>
            </a:extLst>
          </p:cNvPr>
          <p:cNvSpPr>
            <a:spLocks noChangeArrowheads="1"/>
          </p:cNvSpPr>
          <p:nvPr/>
        </p:nvSpPr>
        <p:spPr bwMode="auto">
          <a:xfrm>
            <a:off x="0" y="19594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t"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1900" b="0" i="0" u="none" strike="noStrike" cap="none" normalizeH="0" baseline="0">
                <a:ln>
                  <a:noFill/>
                </a:ln>
                <a:solidFill>
                  <a:schemeClr val="tx1"/>
                </a:solidFill>
                <a:effectLst/>
                <a:latin typeface="Arial" panose="020B0604020202020204" pitchFamily="34" charset="0"/>
              </a:rPr>
              <a:t>     </a:t>
            </a:r>
            <a:r>
              <a:rPr kumimoji="0" lang="en-US" altLang="en-US" sz="1300" b="0" i="0" u="none" strike="noStrike" cap="none" normalizeH="0" baseline="0">
                <a:ln>
                  <a:noFill/>
                </a:ln>
                <a:solidFill>
                  <a:srgbClr val="545251"/>
                </a:solidFill>
                <a:effectLst/>
                <a:latin typeface="Arial" panose="020B0604020202020204" pitchFamily="34" charset="0"/>
                <a:cs typeface="Arial" panose="020B0604020202020204" pitchFamily="34" charset="0"/>
              </a:rPr>
              <a:t>BSBWHS414</a:t>
            </a: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1026" name="Picture 2" descr=" ">
            <a:extLst>
              <a:ext uri="{FF2B5EF4-FFF2-40B4-BE49-F238E27FC236}">
                <a16:creationId xmlns:a16="http://schemas.microsoft.com/office/drawing/2014/main" id="{391FBC7E-C2BD-E9D0-A29F-02C0D86F6E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188005"/>
            <a:ext cx="304800" cy="304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4414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04CB9D-158B-DA18-3F9A-11743BAAEF0F}"/>
              </a:ext>
            </a:extLst>
          </p:cNvPr>
          <p:cNvSpPr>
            <a:spLocks noGrp="1"/>
          </p:cNvSpPr>
          <p:nvPr>
            <p:ph type="title"/>
          </p:nvPr>
        </p:nvSpPr>
        <p:spPr/>
        <p:txBody>
          <a:bodyPr/>
          <a:lstStyle/>
          <a:p>
            <a:r>
              <a:rPr lang="en-US" dirty="0"/>
              <a:t>Workplace checklist </a:t>
            </a:r>
          </a:p>
        </p:txBody>
      </p:sp>
      <p:pic>
        <p:nvPicPr>
          <p:cNvPr id="5" name="Content Placeholder 4" descr="Text&#10;&#10;Description automatically generated with medium confidence">
            <a:extLst>
              <a:ext uri="{FF2B5EF4-FFF2-40B4-BE49-F238E27FC236}">
                <a16:creationId xmlns:a16="http://schemas.microsoft.com/office/drawing/2014/main" id="{84C80968-2040-325E-F4E7-8B654653EE64}"/>
              </a:ext>
            </a:extLst>
          </p:cNvPr>
          <p:cNvPicPr>
            <a:picLocks noGrp="1" noChangeAspect="1"/>
          </p:cNvPicPr>
          <p:nvPr>
            <p:ph idx="1"/>
          </p:nvPr>
        </p:nvPicPr>
        <p:blipFill>
          <a:blip r:embed="rId2"/>
          <a:stretch>
            <a:fillRect/>
          </a:stretch>
        </p:blipFill>
        <p:spPr>
          <a:xfrm>
            <a:off x="4464248" y="1825625"/>
            <a:ext cx="3263503" cy="4351338"/>
          </a:xfrm>
        </p:spPr>
      </p:pic>
    </p:spTree>
    <p:extLst>
      <p:ext uri="{BB962C8B-B14F-4D97-AF65-F5344CB8AC3E}">
        <p14:creationId xmlns:p14="http://schemas.microsoft.com/office/powerpoint/2010/main" val="15970749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17FE2B-37C4-CAC3-BA5A-474815D1DD8A}"/>
              </a:ext>
            </a:extLst>
          </p:cNvPr>
          <p:cNvSpPr>
            <a:spLocks noGrp="1"/>
          </p:cNvSpPr>
          <p:nvPr>
            <p:ph type="title"/>
          </p:nvPr>
        </p:nvSpPr>
        <p:spPr/>
        <p:txBody>
          <a:bodyPr/>
          <a:lstStyle/>
          <a:p>
            <a:r>
              <a:rPr lang="en-US" dirty="0"/>
              <a:t>Hazard identification 1 – noise pollution </a:t>
            </a:r>
          </a:p>
        </p:txBody>
      </p:sp>
      <p:pic>
        <p:nvPicPr>
          <p:cNvPr id="9" name="Content Placeholder 8" descr="Chart, funnel chart&#10;&#10;Description automatically generated">
            <a:extLst>
              <a:ext uri="{FF2B5EF4-FFF2-40B4-BE49-F238E27FC236}">
                <a16:creationId xmlns:a16="http://schemas.microsoft.com/office/drawing/2014/main" id="{52D1B6CA-DC9D-0CA1-0B73-62A33E416B51}"/>
              </a:ext>
            </a:extLst>
          </p:cNvPr>
          <p:cNvPicPr>
            <a:picLocks noGrp="1" noChangeAspect="1"/>
          </p:cNvPicPr>
          <p:nvPr>
            <p:ph idx="1"/>
          </p:nvPr>
        </p:nvPicPr>
        <p:blipFill>
          <a:blip r:embed="rId2"/>
          <a:stretch>
            <a:fillRect/>
          </a:stretch>
        </p:blipFill>
        <p:spPr>
          <a:xfrm>
            <a:off x="2854726" y="1825625"/>
            <a:ext cx="6482547" cy="4351338"/>
          </a:xfrm>
        </p:spPr>
      </p:pic>
    </p:spTree>
    <p:extLst>
      <p:ext uri="{BB962C8B-B14F-4D97-AF65-F5344CB8AC3E}">
        <p14:creationId xmlns:p14="http://schemas.microsoft.com/office/powerpoint/2010/main" val="9283766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108AB7-9041-B358-B4E8-4E6FE2093128}"/>
              </a:ext>
            </a:extLst>
          </p:cNvPr>
          <p:cNvSpPr>
            <a:spLocks noGrp="1"/>
          </p:cNvSpPr>
          <p:nvPr>
            <p:ph type="title"/>
          </p:nvPr>
        </p:nvSpPr>
        <p:spPr/>
        <p:txBody>
          <a:bodyPr/>
          <a:lstStyle/>
          <a:p>
            <a:r>
              <a:rPr lang="en-US" dirty="0"/>
              <a:t>Risk matrix </a:t>
            </a:r>
          </a:p>
        </p:txBody>
      </p:sp>
      <p:pic>
        <p:nvPicPr>
          <p:cNvPr id="5" name="Content Placeholder 4" descr="Chart, treemap chart&#10;&#10;Description automatically generated">
            <a:extLst>
              <a:ext uri="{FF2B5EF4-FFF2-40B4-BE49-F238E27FC236}">
                <a16:creationId xmlns:a16="http://schemas.microsoft.com/office/drawing/2014/main" id="{918AD374-F60E-E432-AB87-39FDD90B23D9}"/>
              </a:ext>
            </a:extLst>
          </p:cNvPr>
          <p:cNvPicPr>
            <a:picLocks noGrp="1" noChangeAspect="1"/>
          </p:cNvPicPr>
          <p:nvPr>
            <p:ph idx="1"/>
          </p:nvPr>
        </p:nvPicPr>
        <p:blipFill>
          <a:blip r:embed="rId2"/>
          <a:stretch>
            <a:fillRect/>
          </a:stretch>
        </p:blipFill>
        <p:spPr>
          <a:xfrm>
            <a:off x="3067050" y="1981994"/>
            <a:ext cx="6057900" cy="4038600"/>
          </a:xfrm>
        </p:spPr>
      </p:pic>
    </p:spTree>
    <p:extLst>
      <p:ext uri="{BB962C8B-B14F-4D97-AF65-F5344CB8AC3E}">
        <p14:creationId xmlns:p14="http://schemas.microsoft.com/office/powerpoint/2010/main" val="12235617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CF5BB1-6AEF-1425-CAFD-E95D6BEE8939}"/>
              </a:ext>
            </a:extLst>
          </p:cNvPr>
          <p:cNvSpPr>
            <a:spLocks noGrp="1"/>
          </p:cNvSpPr>
          <p:nvPr>
            <p:ph type="title"/>
          </p:nvPr>
        </p:nvSpPr>
        <p:spPr/>
        <p:txBody>
          <a:bodyPr/>
          <a:lstStyle/>
          <a:p>
            <a:r>
              <a:rPr lang="en-US" dirty="0"/>
              <a:t>Noise pollution risk assessment. </a:t>
            </a:r>
          </a:p>
        </p:txBody>
      </p:sp>
      <p:sp>
        <p:nvSpPr>
          <p:cNvPr id="3" name="Content Placeholder 2">
            <a:extLst>
              <a:ext uri="{FF2B5EF4-FFF2-40B4-BE49-F238E27FC236}">
                <a16:creationId xmlns:a16="http://schemas.microsoft.com/office/drawing/2014/main" id="{ECCA3B9B-4AC6-D683-F4FE-42BA3D5B6B6B}"/>
              </a:ext>
            </a:extLst>
          </p:cNvPr>
          <p:cNvSpPr>
            <a:spLocks noGrp="1"/>
          </p:cNvSpPr>
          <p:nvPr>
            <p:ph idx="1"/>
          </p:nvPr>
        </p:nvSpPr>
        <p:spPr>
          <a:xfrm>
            <a:off x="838200" y="1345973"/>
            <a:ext cx="10515600" cy="5289957"/>
          </a:xfrm>
        </p:spPr>
        <p:txBody>
          <a:bodyPr>
            <a:normAutofit/>
          </a:bodyPr>
          <a:lstStyle/>
          <a:p>
            <a:r>
              <a:rPr lang="en-US" sz="1800" dirty="0"/>
              <a:t>Noise pollution is put at a medium risk. Going off the risk matrix its consequence is moderate,  but chances of being exposed are medium.</a:t>
            </a:r>
          </a:p>
          <a:p>
            <a:r>
              <a:rPr lang="en-US" sz="1800" dirty="0"/>
              <a:t>Using the hierarchy of control we can come to the conclusion excessive noise cannot be eliminated in the steel fabrication industry with grinders and hammers constantly being used. However mandatory ear plugs eliminate the exposure down to a mandatory level.</a:t>
            </a:r>
          </a:p>
          <a:p>
            <a:r>
              <a:rPr lang="en-US" sz="1800" dirty="0"/>
              <a:t>It is up to the </a:t>
            </a:r>
            <a:r>
              <a:rPr lang="en-US" sz="1800" dirty="0" err="1"/>
              <a:t>pcbu</a:t>
            </a:r>
            <a:r>
              <a:rPr lang="en-US" sz="1800" dirty="0"/>
              <a:t> to monitor decibel limits in workshops and provide employees with ear protection if needed. </a:t>
            </a:r>
          </a:p>
          <a:p>
            <a:r>
              <a:rPr lang="en-US" sz="1800" dirty="0"/>
              <a:t>It is also up to the employee to wear the earplugs if written in work policies </a:t>
            </a:r>
          </a:p>
          <a:p>
            <a:r>
              <a:rPr lang="en-US" sz="1800" dirty="0"/>
              <a:t>section 19 (3)(g) of the work health and safety act 2011 (</a:t>
            </a:r>
            <a:r>
              <a:rPr lang="en-US" sz="1800" dirty="0" err="1"/>
              <a:t>qld</a:t>
            </a:r>
            <a:r>
              <a:rPr lang="en-US" sz="1800" dirty="0"/>
              <a:t>) outlines that a </a:t>
            </a:r>
            <a:r>
              <a:rPr lang="en-US" sz="1800" dirty="0" err="1"/>
              <a:t>pcbu</a:t>
            </a:r>
            <a:r>
              <a:rPr lang="en-US" sz="1800" dirty="0"/>
              <a:t> must ensure, so far as reasonably practicable, that the health and safety of workers and the conditions at the workplace are monitored for the purpose of preventing illness and injury of workers arising from the conduct of the business or undertaking.</a:t>
            </a:r>
          </a:p>
          <a:p>
            <a:r>
              <a:rPr lang="en-US" sz="1800" dirty="0"/>
              <a:t>Section 28 of the work health and safety act 2011(</a:t>
            </a:r>
            <a:r>
              <a:rPr lang="en-US" sz="1800" dirty="0" err="1"/>
              <a:t>qld</a:t>
            </a:r>
            <a:r>
              <a:rPr lang="en-US" sz="1800" dirty="0"/>
              <a:t>) outlines that workers are to comply, so far as they are reasonably able, with any reasonable instruction given by the </a:t>
            </a:r>
            <a:r>
              <a:rPr lang="en-US" sz="1800" dirty="0" err="1"/>
              <a:t>pcbu</a:t>
            </a:r>
            <a:r>
              <a:rPr lang="en-US" sz="1800" dirty="0"/>
              <a:t> to allow the </a:t>
            </a:r>
            <a:r>
              <a:rPr lang="en-US" sz="1800" dirty="0" err="1"/>
              <a:t>pcbu</a:t>
            </a:r>
            <a:r>
              <a:rPr lang="en-US" sz="1800" dirty="0"/>
              <a:t> to comply with </a:t>
            </a:r>
            <a:r>
              <a:rPr lang="en-US" sz="1800" dirty="0" err="1"/>
              <a:t>whs</a:t>
            </a:r>
            <a:r>
              <a:rPr lang="en-US" sz="1800" dirty="0"/>
              <a:t> laws, and cooperate with any reasonable policy or procedure of the </a:t>
            </a:r>
            <a:r>
              <a:rPr lang="en-US" sz="1800" dirty="0" err="1"/>
              <a:t>pcbu</a:t>
            </a:r>
            <a:r>
              <a:rPr lang="en-US" sz="1800" dirty="0"/>
              <a:t> relating to health or safety at the workplace that has been notified to workers (e.g. implement risk controls as specified by the </a:t>
            </a:r>
            <a:r>
              <a:rPr lang="en-US" sz="1800" dirty="0" err="1"/>
              <a:t>pcbu</a:t>
            </a:r>
            <a:r>
              <a:rPr lang="en-US" sz="1800" dirty="0"/>
              <a:t>)</a:t>
            </a:r>
          </a:p>
        </p:txBody>
      </p:sp>
    </p:spTree>
    <p:extLst>
      <p:ext uri="{BB962C8B-B14F-4D97-AF65-F5344CB8AC3E}">
        <p14:creationId xmlns:p14="http://schemas.microsoft.com/office/powerpoint/2010/main" val="3388762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7396F-CCDC-6360-0AEE-DCD82811E4D5}"/>
              </a:ext>
            </a:extLst>
          </p:cNvPr>
          <p:cNvSpPr>
            <a:spLocks noGrp="1"/>
          </p:cNvSpPr>
          <p:nvPr>
            <p:ph type="title"/>
          </p:nvPr>
        </p:nvSpPr>
        <p:spPr/>
        <p:txBody>
          <a:bodyPr/>
          <a:lstStyle/>
          <a:p>
            <a:r>
              <a:rPr lang="en-US" dirty="0"/>
              <a:t>Recommendations </a:t>
            </a:r>
          </a:p>
        </p:txBody>
      </p:sp>
      <p:sp>
        <p:nvSpPr>
          <p:cNvPr id="3" name="Content Placeholder 2">
            <a:extLst>
              <a:ext uri="{FF2B5EF4-FFF2-40B4-BE49-F238E27FC236}">
                <a16:creationId xmlns:a16="http://schemas.microsoft.com/office/drawing/2014/main" id="{D4FDEDF8-6F11-8995-0BF9-B96111CB6359}"/>
              </a:ext>
            </a:extLst>
          </p:cNvPr>
          <p:cNvSpPr>
            <a:spLocks noGrp="1"/>
          </p:cNvSpPr>
          <p:nvPr>
            <p:ph idx="1"/>
          </p:nvPr>
        </p:nvSpPr>
        <p:spPr/>
        <p:txBody>
          <a:bodyPr/>
          <a:lstStyle/>
          <a:p>
            <a:r>
              <a:rPr lang="en-US" dirty="0"/>
              <a:t>As the HSR my recommendations for monitoring the noise pollution risk are as follows </a:t>
            </a:r>
          </a:p>
          <a:p>
            <a:endParaRPr lang="en-US" dirty="0"/>
          </a:p>
          <a:p>
            <a:r>
              <a:rPr lang="en-US" dirty="0"/>
              <a:t>1- </a:t>
            </a:r>
            <a:r>
              <a:rPr lang="en-US" dirty="0" err="1"/>
              <a:t>Pcbu</a:t>
            </a:r>
            <a:r>
              <a:rPr lang="en-US" dirty="0"/>
              <a:t> to monitor noise levels </a:t>
            </a:r>
          </a:p>
          <a:p>
            <a:r>
              <a:rPr lang="en-US" dirty="0"/>
              <a:t>2- have policies in place to make earplugs mandatory </a:t>
            </a:r>
          </a:p>
          <a:p>
            <a:r>
              <a:rPr lang="en-US" dirty="0"/>
              <a:t>3- Ear protection to be provided by workplace as required </a:t>
            </a:r>
          </a:p>
        </p:txBody>
      </p:sp>
    </p:spTree>
    <p:extLst>
      <p:ext uri="{BB962C8B-B14F-4D97-AF65-F5344CB8AC3E}">
        <p14:creationId xmlns:p14="http://schemas.microsoft.com/office/powerpoint/2010/main" val="3921641325"/>
      </p:ext>
    </p:extLst>
  </p:cSld>
  <p:clrMapOvr>
    <a:masterClrMapping/>
  </p:clrMapOvr>
</p:sld>
</file>

<file path=ppt/theme/theme1.xml><?xml version="1.0" encoding="utf-8"?>
<a:theme xmlns:a="http://schemas.openxmlformats.org/drawingml/2006/main" name="Office Theme 2013 - 202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323</Words>
  <Application>Microsoft Macintosh PowerPoint</Application>
  <PresentationFormat>Widescreen</PresentationFormat>
  <Paragraphs>21</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 2013 - 2022</vt:lpstr>
      <vt:lpstr>Bsbwhs414 prac 1</vt:lpstr>
      <vt:lpstr>Workplace checklist </vt:lpstr>
      <vt:lpstr>Hazard identification 1 – noise pollution </vt:lpstr>
      <vt:lpstr>Risk matrix </vt:lpstr>
      <vt:lpstr>Noise pollution risk assessment. </vt:lpstr>
      <vt:lpstr>Recommendations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Bsbwhs414 prac 1</dc:title>
  <dc:creator>matthew minehan</dc:creator>
  <cp:lastModifiedBy>matthew minehan</cp:lastModifiedBy>
  <cp:revision>1</cp:revision>
  <dcterms:created xsi:type="dcterms:W3CDTF">2023-04-13T06:35:14Z</dcterms:created>
  <dcterms:modified xsi:type="dcterms:W3CDTF">2023-04-13T07:16:47Z</dcterms:modified>
</cp:coreProperties>
</file>