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handoutMasterIdLst>
    <p:handoutMasterId r:id="rId73"/>
  </p:handoutMasterIdLst>
  <p:sldIdLst>
    <p:sldId id="260" r:id="rId2"/>
    <p:sldId id="318" r:id="rId3"/>
    <p:sldId id="824" r:id="rId4"/>
    <p:sldId id="825" r:id="rId5"/>
    <p:sldId id="826" r:id="rId6"/>
    <p:sldId id="827" r:id="rId7"/>
    <p:sldId id="828" r:id="rId8"/>
    <p:sldId id="829" r:id="rId9"/>
    <p:sldId id="830" r:id="rId10"/>
    <p:sldId id="833" r:id="rId11"/>
    <p:sldId id="803" r:id="rId12"/>
    <p:sldId id="831" r:id="rId13"/>
    <p:sldId id="832" r:id="rId14"/>
    <p:sldId id="834" r:id="rId15"/>
    <p:sldId id="835" r:id="rId16"/>
    <p:sldId id="836" r:id="rId17"/>
    <p:sldId id="837" r:id="rId18"/>
    <p:sldId id="805" r:id="rId19"/>
    <p:sldId id="838" r:id="rId20"/>
    <p:sldId id="839" r:id="rId21"/>
    <p:sldId id="804" r:id="rId22"/>
    <p:sldId id="751" r:id="rId23"/>
    <p:sldId id="537" r:id="rId24"/>
    <p:sldId id="556" r:id="rId25"/>
    <p:sldId id="840" r:id="rId26"/>
    <p:sldId id="841" r:id="rId27"/>
    <p:sldId id="842" r:id="rId28"/>
    <p:sldId id="848" r:id="rId29"/>
    <p:sldId id="809" r:id="rId30"/>
    <p:sldId id="850" r:id="rId31"/>
    <p:sldId id="849" r:id="rId32"/>
    <p:sldId id="851" r:id="rId33"/>
    <p:sldId id="852" r:id="rId34"/>
    <p:sldId id="847" r:id="rId35"/>
    <p:sldId id="808" r:id="rId36"/>
    <p:sldId id="853" r:id="rId37"/>
    <p:sldId id="854" r:id="rId38"/>
    <p:sldId id="845" r:id="rId39"/>
    <p:sldId id="807" r:id="rId40"/>
    <p:sldId id="855" r:id="rId41"/>
    <p:sldId id="856" r:id="rId42"/>
    <p:sldId id="857" r:id="rId43"/>
    <p:sldId id="844" r:id="rId44"/>
    <p:sldId id="806" r:id="rId45"/>
    <p:sldId id="858" r:id="rId46"/>
    <p:sldId id="859" r:id="rId47"/>
    <p:sldId id="843" r:id="rId48"/>
    <p:sldId id="571" r:id="rId49"/>
    <p:sldId id="860" r:id="rId50"/>
    <p:sldId id="864" r:id="rId51"/>
    <p:sldId id="865" r:id="rId52"/>
    <p:sldId id="866" r:id="rId53"/>
    <p:sldId id="867" r:id="rId54"/>
    <p:sldId id="863" r:id="rId55"/>
    <p:sldId id="810" r:id="rId56"/>
    <p:sldId id="868" r:id="rId57"/>
    <p:sldId id="869" r:id="rId58"/>
    <p:sldId id="870" r:id="rId59"/>
    <p:sldId id="862" r:id="rId60"/>
    <p:sldId id="812" r:id="rId61"/>
    <p:sldId id="871" r:id="rId62"/>
    <p:sldId id="872" r:id="rId63"/>
    <p:sldId id="873" r:id="rId64"/>
    <p:sldId id="861" r:id="rId65"/>
    <p:sldId id="811" r:id="rId66"/>
    <p:sldId id="760" r:id="rId67"/>
    <p:sldId id="874" r:id="rId68"/>
    <p:sldId id="573" r:id="rId69"/>
    <p:sldId id="876" r:id="rId70"/>
    <p:sldId id="748" r:id="rId7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904"/>
    <a:srgbClr val="4F81BD"/>
    <a:srgbClr val="4F59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85" autoAdjust="0"/>
    <p:restoredTop sz="92593" autoAdjust="0"/>
  </p:normalViewPr>
  <p:slideViewPr>
    <p:cSldViewPr>
      <p:cViewPr>
        <p:scale>
          <a:sx n="60" d="100"/>
          <a:sy n="60" d="100"/>
        </p:scale>
        <p:origin x="-1668" y="-174"/>
      </p:cViewPr>
      <p:guideLst>
        <p:guide orient="horz" pos="2160"/>
        <p:guide pos="2880"/>
      </p:guideLst>
    </p:cSldViewPr>
  </p:slideViewPr>
  <p:outlineViewPr>
    <p:cViewPr>
      <p:scale>
        <a:sx n="33" d="100"/>
        <a:sy n="33" d="100"/>
      </p:scale>
      <p:origin x="0" y="19776"/>
    </p:cViewPr>
  </p:outlin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0571259-80B4-4C3D-8F31-BA96AB30E40C}" type="datetimeFigureOut">
              <a:rPr lang="en-US" smtClean="0"/>
              <a:pPr/>
              <a:t>11/24/2016</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AA5960-8A92-4F78-8C8E-EFAC1E14E1B3}" type="slidenum">
              <a:rPr lang="en-GB" smtClean="0"/>
              <a:pPr/>
              <a:t>‹#›</a:t>
            </a:fld>
            <a:endParaRPr lang="en-GB" dirty="0"/>
          </a:p>
        </p:txBody>
      </p:sp>
    </p:spTree>
    <p:extLst>
      <p:ext uri="{BB962C8B-B14F-4D97-AF65-F5344CB8AC3E}">
        <p14:creationId xmlns:p14="http://schemas.microsoft.com/office/powerpoint/2010/main" val="609417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C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44204A7B-F2C2-4C06-9FAE-C492FFD64A66}" type="datetimeFigureOut">
              <a:rPr lang="en-US"/>
              <a:pPr>
                <a:defRPr/>
              </a:pPr>
              <a:t>11/24/2016</a:t>
            </a:fld>
            <a:endParaRPr lang="en-C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C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C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CC8E98D1-60C3-442D-B434-5CC7E22B395C}" type="slidenum">
              <a:rPr lang="en-CA"/>
              <a:pPr>
                <a:defRPr/>
              </a:pPr>
              <a:t>‹#›</a:t>
            </a:fld>
            <a:endParaRPr lang="en-CA" dirty="0"/>
          </a:p>
        </p:txBody>
      </p:sp>
    </p:spTree>
    <p:extLst>
      <p:ext uri="{BB962C8B-B14F-4D97-AF65-F5344CB8AC3E}">
        <p14:creationId xmlns:p14="http://schemas.microsoft.com/office/powerpoint/2010/main" val="8212619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71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24F0258-20E8-439C-A7CF-8933AFE767D6}" type="slidenum">
              <a:rPr lang="en-CA" smtClean="0"/>
              <a:pPr/>
              <a:t>1</a:t>
            </a:fld>
            <a:endParaRPr lang="en-C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2</a:t>
            </a:fld>
            <a:endParaRPr lang="en-CA"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10</a:t>
            </a:fld>
            <a:endParaRPr lang="en-CA"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11</a:t>
            </a:fld>
            <a:endParaRPr lang="en-CA"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17</a:t>
            </a:fld>
            <a:endParaRPr lang="en-CA"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18</a:t>
            </a:fld>
            <a:endParaRPr lang="en-CA"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20</a:t>
            </a:fld>
            <a:endParaRPr lang="en-CA"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21</a:t>
            </a:fld>
            <a:endParaRPr lang="en-CA"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23</a:t>
            </a:fld>
            <a:endParaRPr lang="en-CA"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24</a:t>
            </a:fld>
            <a:endParaRPr lang="en-CA"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28</a:t>
            </a:fld>
            <a:endParaRPr lang="en-CA"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29</a:t>
            </a:fld>
            <a:endParaRPr lang="en-CA"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34</a:t>
            </a:fld>
            <a:endParaRPr lang="en-CA"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35</a:t>
            </a:fld>
            <a:endParaRPr lang="en-CA"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38</a:t>
            </a:fld>
            <a:endParaRPr lang="en-CA"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39</a:t>
            </a:fld>
            <a:endParaRPr lang="en-CA"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43</a:t>
            </a:fld>
            <a:endParaRPr lang="en-CA"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44</a:t>
            </a:fld>
            <a:endParaRPr lang="en-CA"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47</a:t>
            </a:fld>
            <a:endParaRPr lang="en-CA"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48</a:t>
            </a:fld>
            <a:endParaRPr lang="en-CA"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54</a:t>
            </a:fld>
            <a:endParaRPr lang="en-CA"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55</a:t>
            </a:fld>
            <a:endParaRPr lang="en-CA"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59</a:t>
            </a:fld>
            <a:endParaRPr lang="en-CA"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60</a:t>
            </a:fld>
            <a:endParaRPr lang="en-CA"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64</a:t>
            </a:fld>
            <a:endParaRPr lang="en-CA"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65</a:t>
            </a:fld>
            <a:endParaRPr lang="en-CA"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68</a:t>
            </a:fld>
            <a:endParaRPr lang="en-CA"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70</a:t>
            </a:fld>
            <a:endParaRPr lang="en-CA"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8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opic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8229600" cy="1143000"/>
          </a:xfrm>
        </p:spPr>
        <p:txBody>
          <a:bodyPr/>
          <a:lstStyle>
            <a:lvl1pPr>
              <a:defRPr sz="4400"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p:txBody>
          <a:bodyPr/>
          <a:lstStyle>
            <a:lvl1pPr>
              <a:defRPr sz="28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CA" dirty="0"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D2568AF-B46E-46B8-9D4D-2D9FD95D7410}" type="datetimeFigureOut">
              <a:rPr lang="en-US"/>
              <a:pPr>
                <a:defRPr/>
              </a:pPr>
              <a:t>11/24/2016</a:t>
            </a:fld>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C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15B0583-FB52-4902-B378-CC8A6296A8B1}" type="slidenum">
              <a:rPr lang="en-CA"/>
              <a:pPr>
                <a:defRPr/>
              </a:pPr>
              <a:t>‹#›</a:t>
            </a:fld>
            <a:endParaRPr lang="en-CA" dirty="0"/>
          </a:p>
        </p:txBody>
      </p:sp>
    </p:spTree>
  </p:cSld>
  <p:clrMap bg1="lt1" tx1="dk1" bg2="lt2" tx2="dk2" accent1="accent1" accent2="accent2" accent3="accent3" accent4="accent4" accent5="accent5" accent6="accent6" hlink="hlink" folHlink="folHlink"/>
  <p:sldLayoutIdLst>
    <p:sldLayoutId id="2147483755" r:id="rId1"/>
    <p:sldLayoutId id="2147483756" r:id="rId2"/>
  </p:sldLayoutIdLst>
  <p:txStyles>
    <p:titleStyle>
      <a:lvl1pPr algn="ctr" rtl="0" eaLnBrk="0" fontAlgn="base" hangingPunct="0">
        <a:spcBef>
          <a:spcPct val="0"/>
        </a:spcBef>
        <a:spcAft>
          <a:spcPct val="0"/>
        </a:spcAft>
        <a:defRPr sz="4400" b="1" kern="1200">
          <a:solidFill>
            <a:srgbClr val="DE1904"/>
          </a:solidFill>
          <a:latin typeface="+mj-lt"/>
          <a:ea typeface="+mj-ea"/>
          <a:cs typeface="+mj-cs"/>
        </a:defRPr>
      </a:lvl1pPr>
      <a:lvl2pPr algn="ctr" rtl="0" eaLnBrk="0" fontAlgn="base" hangingPunct="0">
        <a:spcBef>
          <a:spcPct val="0"/>
        </a:spcBef>
        <a:spcAft>
          <a:spcPct val="0"/>
        </a:spcAft>
        <a:defRPr sz="4400">
          <a:solidFill>
            <a:srgbClr val="DE1904"/>
          </a:solidFill>
          <a:latin typeface="Calibri" pitchFamily="34" charset="0"/>
        </a:defRPr>
      </a:lvl2pPr>
      <a:lvl3pPr algn="ctr" rtl="0" eaLnBrk="0" fontAlgn="base" hangingPunct="0">
        <a:spcBef>
          <a:spcPct val="0"/>
        </a:spcBef>
        <a:spcAft>
          <a:spcPct val="0"/>
        </a:spcAft>
        <a:defRPr sz="4400">
          <a:solidFill>
            <a:srgbClr val="DE1904"/>
          </a:solidFill>
          <a:latin typeface="Calibri" pitchFamily="34" charset="0"/>
        </a:defRPr>
      </a:lvl3pPr>
      <a:lvl4pPr algn="ctr" rtl="0" eaLnBrk="0" fontAlgn="base" hangingPunct="0">
        <a:spcBef>
          <a:spcPct val="0"/>
        </a:spcBef>
        <a:spcAft>
          <a:spcPct val="0"/>
        </a:spcAft>
        <a:defRPr sz="4400">
          <a:solidFill>
            <a:srgbClr val="DE1904"/>
          </a:solidFill>
          <a:latin typeface="Calibri" pitchFamily="34" charset="0"/>
        </a:defRPr>
      </a:lvl4pPr>
      <a:lvl5pPr algn="ctr" rtl="0" eaLnBrk="0" fontAlgn="base" hangingPunct="0">
        <a:spcBef>
          <a:spcPct val="0"/>
        </a:spcBef>
        <a:spcAft>
          <a:spcPct val="0"/>
        </a:spcAft>
        <a:defRPr sz="4400">
          <a:solidFill>
            <a:srgbClr val="DE1904"/>
          </a:solidFill>
          <a:latin typeface="Calibri" pitchFamily="34" charset="0"/>
        </a:defRPr>
      </a:lvl5pPr>
      <a:lvl6pPr marL="457200" algn="ctr" rtl="0" fontAlgn="base">
        <a:spcBef>
          <a:spcPct val="0"/>
        </a:spcBef>
        <a:spcAft>
          <a:spcPct val="0"/>
        </a:spcAft>
        <a:defRPr sz="4400">
          <a:solidFill>
            <a:schemeClr val="tx1"/>
          </a:solidFill>
          <a:latin typeface="Cambria" pitchFamily="18" charset="0"/>
        </a:defRPr>
      </a:lvl6pPr>
      <a:lvl7pPr marL="914400" algn="ctr" rtl="0" fontAlgn="base">
        <a:spcBef>
          <a:spcPct val="0"/>
        </a:spcBef>
        <a:spcAft>
          <a:spcPct val="0"/>
        </a:spcAft>
        <a:defRPr sz="4400">
          <a:solidFill>
            <a:schemeClr val="tx1"/>
          </a:solidFill>
          <a:latin typeface="Cambria" pitchFamily="18" charset="0"/>
        </a:defRPr>
      </a:lvl7pPr>
      <a:lvl8pPr marL="1371600" algn="ctr" rtl="0" fontAlgn="base">
        <a:spcBef>
          <a:spcPct val="0"/>
        </a:spcBef>
        <a:spcAft>
          <a:spcPct val="0"/>
        </a:spcAft>
        <a:defRPr sz="4400">
          <a:solidFill>
            <a:schemeClr val="tx1"/>
          </a:solidFill>
          <a:latin typeface="Cambria" pitchFamily="18" charset="0"/>
        </a:defRPr>
      </a:lvl8pPr>
      <a:lvl9pPr marL="1828800" algn="ctr" rtl="0" fontAlgn="base">
        <a:spcBef>
          <a:spcPct val="0"/>
        </a:spcBef>
        <a:spcAft>
          <a:spcPct val="0"/>
        </a:spcAft>
        <a:defRPr sz="4400">
          <a:solidFill>
            <a:schemeClr val="tx1"/>
          </a:solidFill>
          <a:latin typeface="Cambria" pitchFamily="18" charset="0"/>
        </a:defRPr>
      </a:lvl9pPr>
    </p:titleStyle>
    <p:bodyStyle>
      <a:lvl1pPr marL="342900" indent="-342900" algn="l" rtl="0" eaLnBrk="0" fontAlgn="base" hangingPunct="0">
        <a:spcBef>
          <a:spcPct val="20000"/>
        </a:spcBef>
        <a:spcAft>
          <a:spcPct val="0"/>
        </a:spcAft>
        <a:buFont typeface="Wingdings" pitchFamily="2" charset="2"/>
        <a:buChar char="Ø"/>
        <a:defRPr sz="2800" kern="1200">
          <a:solidFill>
            <a:schemeClr val="tx1"/>
          </a:solidFill>
          <a:latin typeface="+mj-lt"/>
          <a:ea typeface="+mn-ea"/>
          <a:cs typeface="+mn-cs"/>
        </a:defRPr>
      </a:lvl1pPr>
      <a:lvl2pPr marL="742950" indent="-285750" algn="l" rtl="0" eaLnBrk="0" fontAlgn="base" hangingPunct="0">
        <a:spcBef>
          <a:spcPct val="20000"/>
        </a:spcBef>
        <a:spcAft>
          <a:spcPct val="0"/>
        </a:spcAft>
        <a:buFont typeface="Wingdings" pitchFamily="2" charset="2"/>
        <a:buChar char="Ø"/>
        <a:defRPr sz="2800" kern="1200">
          <a:solidFill>
            <a:schemeClr val="tx1"/>
          </a:solidFill>
          <a:latin typeface="+mj-lt"/>
          <a:ea typeface="+mn-ea"/>
          <a:cs typeface="+mn-cs"/>
        </a:defRPr>
      </a:lvl2pPr>
      <a:lvl3pPr marL="1143000" indent="-228600" algn="l" rtl="0" eaLnBrk="0" fontAlgn="base" hangingPunct="0">
        <a:spcBef>
          <a:spcPct val="20000"/>
        </a:spcBef>
        <a:spcAft>
          <a:spcPct val="0"/>
        </a:spcAft>
        <a:buFont typeface="Wingdings" pitchFamily="2" charset="2"/>
        <a:buChar char="Ø"/>
        <a:defRPr sz="2800" kern="1200">
          <a:solidFill>
            <a:schemeClr val="tx1"/>
          </a:solidFill>
          <a:latin typeface="+mj-lt"/>
          <a:ea typeface="+mn-ea"/>
          <a:cs typeface="+mn-cs"/>
        </a:defRPr>
      </a:lvl3pPr>
      <a:lvl4pPr marL="1600200" indent="-228600" algn="l" rtl="0" eaLnBrk="0" fontAlgn="base" hangingPunct="0">
        <a:spcBef>
          <a:spcPct val="20000"/>
        </a:spcBef>
        <a:spcAft>
          <a:spcPct val="0"/>
        </a:spcAft>
        <a:buFont typeface="Wingdings" pitchFamily="2" charset="2"/>
        <a:buChar char="Ø"/>
        <a:defRPr sz="2800" kern="1200">
          <a:solidFill>
            <a:schemeClr val="tx1"/>
          </a:solidFill>
          <a:latin typeface="+mj-lt"/>
          <a:ea typeface="+mn-ea"/>
          <a:cs typeface="+mn-cs"/>
        </a:defRPr>
      </a:lvl4pPr>
      <a:lvl5pPr marL="2057400" indent="-228600" algn="l" rtl="0" eaLnBrk="0" fontAlgn="base" hangingPunct="0">
        <a:spcBef>
          <a:spcPct val="20000"/>
        </a:spcBef>
        <a:spcAft>
          <a:spcPct val="0"/>
        </a:spcAft>
        <a:buFont typeface="Wingdings" pitchFamily="2" charset="2"/>
        <a:buChar char="Ø"/>
        <a:defRPr sz="2800" kern="1200">
          <a:solidFill>
            <a:schemeClr val="tx1"/>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mindtools.com/pages/article/newHTE_91.htm"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help.jpg"/>
          <p:cNvPicPr/>
          <p:nvPr/>
        </p:nvPicPr>
        <p:blipFill>
          <a:blip r:embed="rId3" cstate="print"/>
          <a:stretch>
            <a:fillRect/>
          </a:stretch>
        </p:blipFill>
        <p:spPr>
          <a:xfrm>
            <a:off x="0" y="3219450"/>
            <a:ext cx="4856480" cy="3638550"/>
          </a:xfrm>
          <a:prstGeom prst="rect">
            <a:avLst/>
          </a:prstGeom>
        </p:spPr>
      </p:pic>
      <p:sp>
        <p:nvSpPr>
          <p:cNvPr id="4099" name="Text Box 6"/>
          <p:cNvSpPr txBox="1">
            <a:spLocks noChangeArrowheads="1"/>
          </p:cNvSpPr>
          <p:nvPr/>
        </p:nvSpPr>
        <p:spPr bwMode="auto">
          <a:xfrm>
            <a:off x="1786145" y="548680"/>
            <a:ext cx="7000875" cy="4643437"/>
          </a:xfrm>
          <a:prstGeom prst="rect">
            <a:avLst/>
          </a:prstGeom>
          <a:noFill/>
          <a:ln w="9525">
            <a:noFill/>
            <a:miter lim="800000"/>
            <a:headEnd/>
            <a:tailEnd/>
          </a:ln>
        </p:spPr>
        <p:txBody>
          <a:bodyPr/>
          <a:lstStyle/>
          <a:p>
            <a:pPr>
              <a:defRPr/>
            </a:pPr>
            <a:endParaRPr lang="en-AU" sz="4800" b="1" dirty="0">
              <a:solidFill>
                <a:srgbClr val="FF0000"/>
              </a:solidFill>
              <a:latin typeface="+mj-lt"/>
            </a:endParaRPr>
          </a:p>
          <a:p>
            <a:pPr algn="r">
              <a:defRPr/>
            </a:pPr>
            <a:r>
              <a:rPr lang="en-AU" sz="4400" b="1" dirty="0" smtClean="0">
                <a:solidFill>
                  <a:srgbClr val="FF0000"/>
                </a:solidFill>
                <a:latin typeface="+mj-lt"/>
              </a:rPr>
              <a:t>BSBWOR301</a:t>
            </a:r>
          </a:p>
          <a:p>
            <a:pPr algn="r">
              <a:defRPr/>
            </a:pPr>
            <a:r>
              <a:rPr lang="en-AU" sz="4400" b="1" dirty="0" smtClean="0">
                <a:solidFill>
                  <a:srgbClr val="FF0000"/>
                </a:solidFill>
                <a:latin typeface="+mj-lt"/>
              </a:rPr>
              <a:t>Organise personal work priorities and development</a:t>
            </a:r>
            <a:endParaRPr lang="en-AU" sz="4400" b="1" dirty="0">
              <a:solidFill>
                <a:srgbClr val="FF0000"/>
              </a:solidFill>
              <a:latin typeface="+mj-lt"/>
            </a:endParaRPr>
          </a:p>
          <a:p>
            <a:pPr algn="r">
              <a:spcAft>
                <a:spcPts val="1000"/>
              </a:spcAft>
              <a:defRPr/>
            </a:pPr>
            <a:r>
              <a:rPr lang="en-AU" sz="1100" b="1" dirty="0">
                <a:solidFill>
                  <a:srgbClr val="C61002"/>
                </a:solidFill>
                <a:latin typeface="Times New Roman" pitchFamily="18" charset="0"/>
              </a:rPr>
              <a:t/>
            </a:r>
            <a:br>
              <a:rPr lang="en-AU" sz="1100" b="1" dirty="0">
                <a:solidFill>
                  <a:srgbClr val="C61002"/>
                </a:solidFill>
                <a:latin typeface="Times New Roman" pitchFamily="18" charset="0"/>
              </a:rPr>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a:defRPr/>
            </a:pPr>
            <a:r>
              <a:rPr lang="en-AU" dirty="0" smtClean="0">
                <a:solidFill>
                  <a:srgbClr val="FF0000"/>
                </a:solidFill>
              </a:rPr>
              <a:t>Organise and complete own work schedule</a:t>
            </a:r>
            <a:endParaRPr lang="en-AU" dirty="0">
              <a:solidFill>
                <a:srgbClr val="FF0000"/>
              </a:solidFill>
            </a:endParaRPr>
          </a:p>
        </p:txBody>
      </p:sp>
      <p:sp>
        <p:nvSpPr>
          <p:cNvPr id="6148" name="Content Placeholder 4"/>
          <p:cNvSpPr>
            <a:spLocks noGrp="1"/>
          </p:cNvSpPr>
          <p:nvPr>
            <p:ph idx="1"/>
          </p:nvPr>
        </p:nvSpPr>
        <p:spPr>
          <a:xfrm>
            <a:off x="4355976" y="2204864"/>
            <a:ext cx="4502304" cy="3581590"/>
          </a:xfrm>
        </p:spPr>
        <p:txBody>
          <a:bodyPr/>
          <a:lstStyle/>
          <a:p>
            <a:pPr>
              <a:buNone/>
            </a:pPr>
            <a:r>
              <a:rPr lang="en-US" dirty="0" smtClean="0"/>
              <a:t>	</a:t>
            </a:r>
            <a:r>
              <a:rPr lang="en-AU" b="1" dirty="0" smtClean="0"/>
              <a:t>1.1</a:t>
            </a:r>
            <a:r>
              <a:rPr lang="en-AU" dirty="0" smtClean="0"/>
              <a:t> Ensure that</a:t>
            </a:r>
            <a:r>
              <a:rPr lang="en-AU" b="1" i="1" dirty="0" smtClean="0"/>
              <a:t> </a:t>
            </a:r>
            <a:r>
              <a:rPr lang="en-AU" dirty="0" smtClean="0"/>
              <a:t>work goals, objectives or Key Performance Indicators (KPIs) are understood, negotiated and agreed in accordance with organisational requirements</a:t>
            </a:r>
            <a:endParaRPr lang="en-GB" dirty="0" smtClean="0"/>
          </a:p>
          <a:p>
            <a:pPr>
              <a:buNone/>
            </a:pPr>
            <a:endParaRPr lang="en-GB" sz="3200" dirty="0" smtClean="0"/>
          </a:p>
          <a:p>
            <a:pPr>
              <a:buNone/>
            </a:pPr>
            <a:endParaRPr lang="en-AU" sz="32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Organising work activities</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r>
              <a:rPr lang="en-AU" dirty="0" smtClean="0"/>
              <a:t>At work, we have a responsibility to deliver the work expected of us, to the required standard and within the required timescales.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32040" y="2924944"/>
            <a:ext cx="3356992" cy="335699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Work goals and objectives</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Budgetary targets</a:t>
            </a:r>
            <a:endParaRPr lang="en-GB" dirty="0" smtClean="0"/>
          </a:p>
          <a:p>
            <a:r>
              <a:rPr lang="en-US" dirty="0" smtClean="0"/>
              <a:t>Production targets</a:t>
            </a:r>
            <a:endParaRPr lang="en-GB" dirty="0" smtClean="0"/>
          </a:p>
          <a:p>
            <a:r>
              <a:rPr lang="en-US" dirty="0" smtClean="0"/>
              <a:t>Reporting deadlines</a:t>
            </a:r>
            <a:endParaRPr lang="en-GB" dirty="0" smtClean="0"/>
          </a:p>
          <a:p>
            <a:r>
              <a:rPr lang="en-US" dirty="0" smtClean="0"/>
              <a:t>Sales targets</a:t>
            </a:r>
            <a:endParaRPr lang="en-GB" dirty="0" smtClean="0"/>
          </a:p>
          <a:p>
            <a:r>
              <a:rPr lang="en-US" dirty="0" smtClean="0"/>
              <a:t>Team and individual learning goals</a:t>
            </a:r>
            <a:endParaRPr lang="en-GB" dirty="0" smtClean="0"/>
          </a:p>
          <a:p>
            <a:r>
              <a:rPr lang="en-US" dirty="0" smtClean="0"/>
              <a:t>Team participation.</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32240" y="4005064"/>
            <a:ext cx="2132856" cy="213285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Key Performance Indicators (KPIs)</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Key performance indicators on customer satisfaction</a:t>
            </a:r>
            <a:endParaRPr lang="en-GB" dirty="0" smtClean="0"/>
          </a:p>
          <a:p>
            <a:r>
              <a:rPr lang="en-US" dirty="0" smtClean="0"/>
              <a:t>Key performance indicators on customer effort</a:t>
            </a:r>
            <a:endParaRPr lang="en-GB" dirty="0" smtClean="0"/>
          </a:p>
          <a:p>
            <a:r>
              <a:rPr lang="en-US" dirty="0" smtClean="0"/>
              <a:t>Monitoring time taken to answer calls</a:t>
            </a:r>
            <a:endParaRPr lang="en-GB" dirty="0" smtClean="0"/>
          </a:p>
          <a:p>
            <a:r>
              <a:rPr lang="en-US" dirty="0" smtClean="0"/>
              <a:t>Operating within reporting protocols</a:t>
            </a:r>
            <a:endParaRPr lang="en-GB" dirty="0" smtClean="0"/>
          </a:p>
          <a:p>
            <a:r>
              <a:rPr lang="en-US" dirty="0" smtClean="0"/>
              <a:t>Score tools such as net promoter</a:t>
            </a:r>
            <a:endParaRPr lang="en-GB" dirty="0" smtClean="0"/>
          </a:p>
          <a:p>
            <a:r>
              <a:rPr lang="en-US" dirty="0" smtClean="0"/>
              <a:t>Understanding metrics.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8144" y="3789040"/>
            <a:ext cx="2848744" cy="266228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Organisational requirements</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Access and equity principles and practice</a:t>
            </a:r>
            <a:endParaRPr lang="en-GB" dirty="0" smtClean="0"/>
          </a:p>
          <a:p>
            <a:r>
              <a:rPr lang="en-US" dirty="0" smtClean="0"/>
              <a:t>Business and performance plans</a:t>
            </a:r>
            <a:endParaRPr lang="en-GB" dirty="0" smtClean="0"/>
          </a:p>
          <a:p>
            <a:r>
              <a:rPr lang="en-US" dirty="0" smtClean="0"/>
              <a:t>Defined resource parameters</a:t>
            </a:r>
            <a:endParaRPr lang="en-GB" dirty="0" smtClean="0"/>
          </a:p>
          <a:p>
            <a:r>
              <a:rPr lang="en-US" dirty="0" smtClean="0"/>
              <a:t>Ethical standards</a:t>
            </a:r>
            <a:endParaRPr lang="en-GB" dirty="0" smtClean="0"/>
          </a:p>
          <a:p>
            <a:r>
              <a:rPr lang="en-US" dirty="0" smtClean="0"/>
              <a:t>Goals, objectives, plans, systems and processes</a:t>
            </a:r>
            <a:endParaRPr lang="en-GB" dirty="0" smtClean="0"/>
          </a:p>
          <a:p>
            <a:r>
              <a:rPr lang="en-US" dirty="0" smtClean="0"/>
              <a:t>Legal and organisational policies, guidelines and requirements.</a:t>
            </a:r>
            <a:endParaRPr lang="en-GB"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92280" y="4797152"/>
            <a:ext cx="1808561" cy="170080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Organisational requirements</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WHS policies, procedures and programs</a:t>
            </a:r>
            <a:endParaRPr lang="en-GB" dirty="0" smtClean="0"/>
          </a:p>
          <a:p>
            <a:r>
              <a:rPr lang="en-US" dirty="0" smtClean="0"/>
              <a:t>Quality and continuous improvement processes and standards</a:t>
            </a:r>
            <a:endParaRPr lang="en-GB" dirty="0" smtClean="0"/>
          </a:p>
          <a:p>
            <a:r>
              <a:rPr lang="en-US" dirty="0" smtClean="0"/>
              <a:t>Quality assurance and/or procedures manuals.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3933056"/>
            <a:ext cx="2564904" cy="256490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Understanding expectations</a:t>
            </a:r>
            <a:endParaRPr lang="en-GB"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88224" y="4869160"/>
            <a:ext cx="2339752" cy="1754814"/>
          </a:xfrm>
          <a:prstGeom prst="rect">
            <a:avLst/>
          </a:prstGeom>
        </p:spPr>
      </p:pic>
      <p:sp>
        <p:nvSpPr>
          <p:cNvPr id="3" name="Content Placeholder 2"/>
          <p:cNvSpPr>
            <a:spLocks noGrp="1"/>
          </p:cNvSpPr>
          <p:nvPr>
            <p:ph idx="1"/>
          </p:nvPr>
        </p:nvSpPr>
        <p:spPr/>
        <p:txBody>
          <a:bodyPr/>
          <a:lstStyle/>
          <a:p>
            <a:r>
              <a:rPr lang="en-AU" dirty="0" smtClean="0"/>
              <a:t>Job description: there should be clear statements which refer to any relevant KPIs or objectives</a:t>
            </a:r>
            <a:endParaRPr lang="en-GB" b="1" dirty="0" smtClean="0"/>
          </a:p>
          <a:p>
            <a:r>
              <a:rPr lang="en-AU" dirty="0" smtClean="0"/>
              <a:t>Separate documentation concerning work goals, objectives or KPIs: there may be a departmental standard for a particular KPI which may change over time – it is important to be aware of what these are</a:t>
            </a:r>
            <a:endParaRPr lang="en-GB" b="1" dirty="0" smtClean="0"/>
          </a:p>
          <a:p>
            <a:r>
              <a:rPr lang="en-AU" dirty="0" smtClean="0"/>
              <a:t>Talk to your line manager: if you are unsure about what a goal, objective or KPI means, it is important to clarify this with your line manager. </a:t>
            </a:r>
            <a:endParaRPr lang="en-GB" b="1" dirty="0" smtClean="0"/>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Adjusting goals/KPIs</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When you are new to the role</a:t>
            </a:r>
            <a:endParaRPr lang="en-GB" b="1" dirty="0" smtClean="0"/>
          </a:p>
          <a:p>
            <a:r>
              <a:rPr lang="en-AU" dirty="0" smtClean="0"/>
              <a:t>When you are undertaking training to develop skill and competence in an activity</a:t>
            </a:r>
            <a:endParaRPr lang="en-GB" b="1" dirty="0" smtClean="0"/>
          </a:p>
          <a:p>
            <a:r>
              <a:rPr lang="en-AU" dirty="0" smtClean="0"/>
              <a:t>When there are other factors which affect your ability to perform to the required standard (e.g. temporary health problems).</a:t>
            </a:r>
            <a:endParaRPr lang="en-GB" b="1"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437112"/>
            <a:ext cx="3203848" cy="22668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1A</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a:defRPr/>
            </a:pPr>
            <a:r>
              <a:rPr lang="en-AU" dirty="0" smtClean="0">
                <a:solidFill>
                  <a:srgbClr val="FF0000"/>
                </a:solidFill>
              </a:rPr>
              <a:t>Organise and complete own work schedule</a:t>
            </a:r>
            <a:endParaRPr lang="en-AU" dirty="0">
              <a:solidFill>
                <a:srgbClr val="FF0000"/>
              </a:solidFill>
            </a:endParaRPr>
          </a:p>
        </p:txBody>
      </p:sp>
      <p:sp>
        <p:nvSpPr>
          <p:cNvPr id="6148" name="Content Placeholder 4"/>
          <p:cNvSpPr>
            <a:spLocks noGrp="1"/>
          </p:cNvSpPr>
          <p:nvPr>
            <p:ph idx="1"/>
          </p:nvPr>
        </p:nvSpPr>
        <p:spPr>
          <a:xfrm>
            <a:off x="4355976" y="2204864"/>
            <a:ext cx="4502304" cy="3581590"/>
          </a:xfrm>
        </p:spPr>
        <p:txBody>
          <a:bodyPr/>
          <a:lstStyle/>
          <a:p>
            <a:pPr>
              <a:buNone/>
            </a:pPr>
            <a:r>
              <a:rPr lang="en-US" dirty="0" smtClean="0"/>
              <a:t>	</a:t>
            </a:r>
            <a:r>
              <a:rPr lang="en-AU" b="1" dirty="0" smtClean="0"/>
              <a:t>1.2</a:t>
            </a:r>
            <a:r>
              <a:rPr lang="en-AU" dirty="0" smtClean="0"/>
              <a:t> Assess and prioritise workload to ensure tasks are completed within identified timeframes</a:t>
            </a:r>
            <a:endParaRPr lang="en-GB" dirty="0" smtClean="0"/>
          </a:p>
          <a:p>
            <a:pPr>
              <a:buNone/>
            </a:pPr>
            <a:endParaRPr lang="en-GB" sz="3200" dirty="0" smtClean="0"/>
          </a:p>
          <a:p>
            <a:pPr>
              <a:buNone/>
            </a:pPr>
            <a:endParaRPr lang="en-AU" sz="3200"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To-do list</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Book hotel </a:t>
            </a:r>
            <a:endParaRPr lang="en-GB" dirty="0" smtClean="0"/>
          </a:p>
          <a:p>
            <a:r>
              <a:rPr lang="en-AU" dirty="0" smtClean="0"/>
              <a:t>Ring supplier regarding stationery order</a:t>
            </a:r>
            <a:endParaRPr lang="en-GB" dirty="0" smtClean="0"/>
          </a:p>
          <a:p>
            <a:r>
              <a:rPr lang="en-AU" dirty="0" smtClean="0"/>
              <a:t>Book a meeting room</a:t>
            </a:r>
            <a:endParaRPr lang="en-GB" dirty="0" smtClean="0"/>
          </a:p>
          <a:p>
            <a:r>
              <a:rPr lang="en-AU" dirty="0" smtClean="0"/>
              <a:t>Query credit note for paper supplies</a:t>
            </a:r>
            <a:endParaRPr lang="en-GB" dirty="0" smtClean="0"/>
          </a:p>
          <a:p>
            <a:r>
              <a:rPr lang="en-AU" dirty="0" smtClean="0"/>
              <a:t>Book train travel for Sue</a:t>
            </a:r>
            <a:endParaRPr lang="en-GB" dirty="0" smtClean="0"/>
          </a:p>
          <a:p>
            <a:r>
              <a:rPr lang="en-AU" dirty="0" smtClean="0"/>
              <a:t>Check conference tickets have arrived</a:t>
            </a:r>
            <a:endParaRPr lang="en-GB" dirty="0" smtClean="0"/>
          </a:p>
          <a:p>
            <a:r>
              <a:rPr lang="en-AU" dirty="0" smtClean="0"/>
              <a:t>Print revised procedures</a:t>
            </a:r>
            <a:endParaRPr lang="en-GB" dirty="0" smtClean="0"/>
          </a:p>
          <a:p>
            <a:r>
              <a:rPr lang="en-AU" dirty="0" smtClean="0"/>
              <a:t>Pass conference tickets on to Sue and Jen</a:t>
            </a:r>
            <a:endParaRPr lang="en-GB" dirty="0" smtClean="0"/>
          </a:p>
          <a:p>
            <a:r>
              <a:rPr lang="en-AU" dirty="0" smtClean="0"/>
              <a:t>Send out the agenda for monthly team meeting.</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20272" y="3212976"/>
            <a:ext cx="1772816" cy="177281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3991" y="2852936"/>
            <a:ext cx="2824982" cy="2471859"/>
          </a:xfrm>
          <a:prstGeom prst="rect">
            <a:avLst/>
          </a:prstGeom>
        </p:spPr>
      </p:pic>
      <p:sp>
        <p:nvSpPr>
          <p:cNvPr id="2" name="Title 1"/>
          <p:cNvSpPr>
            <a:spLocks noGrp="1"/>
          </p:cNvSpPr>
          <p:nvPr>
            <p:ph type="title"/>
          </p:nvPr>
        </p:nvSpPr>
        <p:spPr/>
        <p:txBody>
          <a:bodyPr/>
          <a:lstStyle/>
          <a:p>
            <a:r>
              <a:rPr lang="en-GB" dirty="0" smtClean="0">
                <a:solidFill>
                  <a:srgbClr val="FF0000"/>
                </a:solidFill>
              </a:rPr>
              <a:t>Task List</a:t>
            </a:r>
            <a:endParaRPr lang="en-GB" dirty="0">
              <a:solidFill>
                <a:srgbClr val="FF0000"/>
              </a:solidFill>
            </a:endParaRPr>
          </a:p>
        </p:txBody>
      </p:sp>
      <p:sp>
        <p:nvSpPr>
          <p:cNvPr id="3" name="Content Placeholder 2"/>
          <p:cNvSpPr>
            <a:spLocks noGrp="1"/>
          </p:cNvSpPr>
          <p:nvPr>
            <p:ph idx="1"/>
          </p:nvPr>
        </p:nvSpPr>
        <p:spPr>
          <a:xfrm>
            <a:off x="539552" y="1556792"/>
            <a:ext cx="6192688" cy="4968552"/>
          </a:xfrm>
        </p:spPr>
        <p:txBody>
          <a:bodyPr/>
          <a:lstStyle/>
          <a:p>
            <a:pPr marL="0" indent="0">
              <a:buNone/>
            </a:pPr>
            <a:r>
              <a:rPr lang="en-AU" b="1" dirty="0" smtClean="0"/>
              <a:t>Conference</a:t>
            </a:r>
            <a:endParaRPr lang="en-GB" dirty="0" smtClean="0"/>
          </a:p>
          <a:p>
            <a:r>
              <a:rPr lang="en-AU" dirty="0" smtClean="0"/>
              <a:t>Book train travel for Sue</a:t>
            </a:r>
            <a:endParaRPr lang="en-GB" dirty="0" smtClean="0"/>
          </a:p>
          <a:p>
            <a:r>
              <a:rPr lang="en-AU" dirty="0" smtClean="0"/>
              <a:t>Check conference tickets have arrived</a:t>
            </a:r>
            <a:endParaRPr lang="en-GB" dirty="0" smtClean="0"/>
          </a:p>
          <a:p>
            <a:r>
              <a:rPr lang="en-AU" dirty="0" smtClean="0"/>
              <a:t>Book hotel.</a:t>
            </a:r>
            <a:endParaRPr lang="en-GB" dirty="0" smtClean="0"/>
          </a:p>
          <a:p>
            <a:pPr marL="0" indent="0">
              <a:buNone/>
            </a:pPr>
            <a:r>
              <a:rPr lang="en-AU" b="1" dirty="0" smtClean="0"/>
              <a:t>Team </a:t>
            </a:r>
            <a:r>
              <a:rPr lang="en-AU" b="1" dirty="0" smtClean="0"/>
              <a:t>Meeting</a:t>
            </a:r>
            <a:endParaRPr lang="en-GB" dirty="0" smtClean="0"/>
          </a:p>
          <a:p>
            <a:r>
              <a:rPr lang="en-AU" dirty="0" smtClean="0"/>
              <a:t>Book a meeting room</a:t>
            </a:r>
            <a:endParaRPr lang="en-GB" dirty="0" smtClean="0"/>
          </a:p>
          <a:p>
            <a:r>
              <a:rPr lang="en-AU" dirty="0" smtClean="0"/>
              <a:t>Print revised procedures and send out </a:t>
            </a:r>
            <a:endParaRPr lang="en-GB" dirty="0" smtClean="0"/>
          </a:p>
          <a:p>
            <a:r>
              <a:rPr lang="en-AU" dirty="0" smtClean="0"/>
              <a:t>Send out the agenda for team meeting.</a:t>
            </a:r>
            <a:endParaRPr lang="en-GB" dirty="0" smtClean="0"/>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Eisenhower’s Urgent/Important Principle</a:t>
            </a:r>
            <a:endParaRPr lang="en-GB" dirty="0">
              <a:solidFill>
                <a:srgbClr val="FF0000"/>
              </a:solidFill>
            </a:endParaRPr>
          </a:p>
        </p:txBody>
      </p:sp>
      <p:sp>
        <p:nvSpPr>
          <p:cNvPr id="3" name="Content Placeholder 2"/>
          <p:cNvSpPr>
            <a:spLocks noGrp="1"/>
          </p:cNvSpPr>
          <p:nvPr>
            <p:ph idx="1"/>
          </p:nvPr>
        </p:nvSpPr>
        <p:spPr>
          <a:xfrm>
            <a:off x="457200" y="1844824"/>
            <a:ext cx="8229600" cy="4281339"/>
          </a:xfrm>
        </p:spPr>
        <p:txBody>
          <a:bodyPr/>
          <a:lstStyle/>
          <a:p>
            <a:r>
              <a:rPr lang="en-AU" dirty="0" smtClean="0"/>
              <a:t>Important activities lead to the achievement of our goals</a:t>
            </a:r>
            <a:endParaRPr lang="en-GB" b="1" dirty="0" smtClean="0"/>
          </a:p>
          <a:p>
            <a:r>
              <a:rPr lang="en-AU" dirty="0" smtClean="0"/>
              <a:t>Urgent activities demand immediate attention, and are usually associated with achieving someone else's goals. </a:t>
            </a:r>
            <a:endParaRPr lang="en-GB" b="1"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0192" y="4005064"/>
            <a:ext cx="2348880" cy="234888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Urgency vs. Importance</a:t>
            </a:r>
            <a:endParaRPr lang="en-GB" dirty="0">
              <a:solidFill>
                <a:srgbClr val="FF0000"/>
              </a:solidFill>
            </a:endParaRPr>
          </a:p>
        </p:txBody>
      </p:sp>
      <p:pic>
        <p:nvPicPr>
          <p:cNvPr id="4" name="Picture 3" descr="Eisenhower's Urgent/Important Principle"/>
          <p:cNvPicPr/>
          <p:nvPr/>
        </p:nvPicPr>
        <p:blipFill>
          <a:blip r:embed="rId2" cstate="print"/>
          <a:srcRect/>
          <a:stretch>
            <a:fillRect/>
          </a:stretch>
        </p:blipFill>
        <p:spPr bwMode="auto">
          <a:xfrm>
            <a:off x="1500166" y="1357298"/>
            <a:ext cx="5548336" cy="4252932"/>
          </a:xfrm>
          <a:prstGeom prst="rect">
            <a:avLst/>
          </a:prstGeom>
          <a:noFill/>
          <a:ln w="9525">
            <a:noFill/>
            <a:miter lim="800000"/>
            <a:headEnd/>
            <a:tailEnd/>
          </a:ln>
        </p:spPr>
      </p:pic>
      <p:sp>
        <p:nvSpPr>
          <p:cNvPr id="3" name="TextBox 2"/>
          <p:cNvSpPr txBox="1"/>
          <p:nvPr/>
        </p:nvSpPr>
        <p:spPr>
          <a:xfrm>
            <a:off x="683568" y="5805264"/>
            <a:ext cx="7920880" cy="369332"/>
          </a:xfrm>
          <a:prstGeom prst="rect">
            <a:avLst/>
          </a:prstGeom>
          <a:noFill/>
        </p:spPr>
        <p:txBody>
          <a:bodyPr wrap="square" rtlCol="0">
            <a:spAutoFit/>
          </a:bodyPr>
          <a:lstStyle/>
          <a:p>
            <a:r>
              <a:rPr lang="en-GB" b="1" dirty="0"/>
              <a:t>Image source: </a:t>
            </a:r>
            <a:r>
              <a:rPr lang="en-GB" dirty="0">
                <a:hlinkClick r:id="rId3"/>
              </a:rPr>
              <a:t>https://</a:t>
            </a:r>
            <a:r>
              <a:rPr lang="en-GB" dirty="0" smtClean="0">
                <a:hlinkClick r:id="rId3"/>
              </a:rPr>
              <a:t>www.mindtools.com/pages/article/newHTE_91.htm</a:t>
            </a:r>
            <a:r>
              <a:rPr lang="en-GB" dirty="0" smtClean="0"/>
              <a:t> </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Only two things get done at work:</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r>
              <a:rPr lang="en-GB" dirty="0" smtClean="0"/>
              <a:t>1. What we enjoy doing</a:t>
            </a:r>
          </a:p>
          <a:p>
            <a:pPr marL="0" indent="0">
              <a:buNone/>
            </a:pPr>
            <a:r>
              <a:rPr lang="en-GB" dirty="0" smtClean="0"/>
              <a:t>2. What gets measured!</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8184" y="2564904"/>
            <a:ext cx="2803992" cy="414908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1B</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a:defRPr/>
            </a:pPr>
            <a:r>
              <a:rPr lang="en-AU" dirty="0" smtClean="0">
                <a:solidFill>
                  <a:srgbClr val="FF0000"/>
                </a:solidFill>
              </a:rPr>
              <a:t>Organise and complete own work schedule</a:t>
            </a:r>
            <a:endParaRPr lang="en-AU" dirty="0">
              <a:solidFill>
                <a:srgbClr val="FF0000"/>
              </a:solidFill>
            </a:endParaRPr>
          </a:p>
        </p:txBody>
      </p:sp>
      <p:sp>
        <p:nvSpPr>
          <p:cNvPr id="6148" name="Content Placeholder 4"/>
          <p:cNvSpPr>
            <a:spLocks noGrp="1"/>
          </p:cNvSpPr>
          <p:nvPr>
            <p:ph idx="1"/>
          </p:nvPr>
        </p:nvSpPr>
        <p:spPr>
          <a:xfrm>
            <a:off x="4355976" y="2204864"/>
            <a:ext cx="4502304" cy="3581590"/>
          </a:xfrm>
        </p:spPr>
        <p:txBody>
          <a:bodyPr/>
          <a:lstStyle/>
          <a:p>
            <a:pPr>
              <a:buNone/>
            </a:pPr>
            <a:r>
              <a:rPr lang="en-US" dirty="0" smtClean="0"/>
              <a:t>	</a:t>
            </a:r>
            <a:r>
              <a:rPr lang="en-AU" b="1" dirty="0" smtClean="0"/>
              <a:t>1.3</a:t>
            </a:r>
            <a:r>
              <a:rPr lang="en-AU" dirty="0" smtClean="0"/>
              <a:t> Identify factors affecting the achievement of work objectives and incorporate contingencies into work plans</a:t>
            </a:r>
            <a:endParaRPr lang="en-GB" dirty="0" smtClean="0"/>
          </a:p>
          <a:p>
            <a:pPr>
              <a:buNone/>
            </a:pPr>
            <a:endParaRPr lang="en-GB" sz="3200" dirty="0" smtClean="0"/>
          </a:p>
          <a:p>
            <a:pPr>
              <a:buNone/>
            </a:pPr>
            <a:endParaRPr lang="en-AU" sz="32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Factors affecting achievement</a:t>
            </a:r>
            <a:endParaRPr lang="en-GB" dirty="0">
              <a:solidFill>
                <a:srgbClr val="FF0000"/>
              </a:solidFill>
            </a:endParaRPr>
          </a:p>
        </p:txBody>
      </p:sp>
      <p:sp>
        <p:nvSpPr>
          <p:cNvPr id="3" name="Content Placeholder 2"/>
          <p:cNvSpPr>
            <a:spLocks noGrp="1"/>
          </p:cNvSpPr>
          <p:nvPr>
            <p:ph idx="1"/>
          </p:nvPr>
        </p:nvSpPr>
        <p:spPr>
          <a:xfrm>
            <a:off x="457200" y="1600200"/>
            <a:ext cx="5698976" cy="4525963"/>
          </a:xfrm>
        </p:spPr>
        <p:txBody>
          <a:bodyPr/>
          <a:lstStyle/>
          <a:p>
            <a:r>
              <a:rPr lang="en-US" dirty="0" smtClean="0"/>
              <a:t>Budget constraints</a:t>
            </a:r>
            <a:endParaRPr lang="en-GB" dirty="0" smtClean="0"/>
          </a:p>
          <a:p>
            <a:r>
              <a:rPr lang="en-US" dirty="0" smtClean="0"/>
              <a:t>Competing work demands</a:t>
            </a:r>
            <a:endParaRPr lang="en-GB" dirty="0" smtClean="0"/>
          </a:p>
          <a:p>
            <a:r>
              <a:rPr lang="en-US" dirty="0" smtClean="0"/>
              <a:t>Environmental factors such as time, weather</a:t>
            </a:r>
            <a:endParaRPr lang="en-GB" dirty="0" smtClean="0"/>
          </a:p>
          <a:p>
            <a:r>
              <a:rPr lang="en-US" dirty="0" smtClean="0"/>
              <a:t>Resource and materials availability</a:t>
            </a:r>
            <a:endParaRPr lang="en-GB" dirty="0" smtClean="0"/>
          </a:p>
          <a:p>
            <a:r>
              <a:rPr lang="en-US" dirty="0" smtClean="0"/>
              <a:t>Technology/equipment breakdowns</a:t>
            </a:r>
            <a:endParaRPr lang="en-GB" dirty="0" smtClean="0"/>
          </a:p>
          <a:p>
            <a:r>
              <a:rPr lang="en-US" dirty="0" smtClean="0"/>
              <a:t>Unforeseen incidents</a:t>
            </a:r>
            <a:endParaRPr lang="en-GB" dirty="0" smtClean="0"/>
          </a:p>
          <a:p>
            <a:r>
              <a:rPr lang="en-US" dirty="0" smtClean="0"/>
              <a:t>Workplace hazards, risks and controls.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329741">
            <a:off x="5507157" y="4283169"/>
            <a:ext cx="3380970" cy="2211154"/>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1C</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a:defRPr/>
            </a:pPr>
            <a:r>
              <a:rPr lang="en-AU" dirty="0" smtClean="0">
                <a:solidFill>
                  <a:srgbClr val="FF0000"/>
                </a:solidFill>
              </a:rPr>
              <a:t>Organise and complete own work schedule</a:t>
            </a:r>
            <a:endParaRPr lang="en-AU" dirty="0">
              <a:solidFill>
                <a:srgbClr val="FF0000"/>
              </a:solidFill>
            </a:endParaRPr>
          </a:p>
        </p:txBody>
      </p:sp>
      <p:sp>
        <p:nvSpPr>
          <p:cNvPr id="6148" name="Content Placeholder 4"/>
          <p:cNvSpPr>
            <a:spLocks noGrp="1"/>
          </p:cNvSpPr>
          <p:nvPr>
            <p:ph idx="1"/>
          </p:nvPr>
        </p:nvSpPr>
        <p:spPr>
          <a:xfrm>
            <a:off x="4355976" y="2204864"/>
            <a:ext cx="4502304" cy="3581590"/>
          </a:xfrm>
        </p:spPr>
        <p:txBody>
          <a:bodyPr/>
          <a:lstStyle/>
          <a:p>
            <a:pPr>
              <a:buNone/>
            </a:pPr>
            <a:r>
              <a:rPr lang="en-US" dirty="0" smtClean="0"/>
              <a:t>	</a:t>
            </a:r>
            <a:r>
              <a:rPr lang="en-AU" b="1" dirty="0" smtClean="0"/>
              <a:t>1.4</a:t>
            </a:r>
            <a:r>
              <a:rPr lang="en-AU" dirty="0" smtClean="0"/>
              <a:t> Use business technology efficiently and effectively to manage and monitor scheduling and completion of tasks</a:t>
            </a:r>
            <a:endParaRPr lang="en-GB" sz="3200" dirty="0" smtClean="0"/>
          </a:p>
          <a:p>
            <a:pPr>
              <a:buNone/>
            </a:pPr>
            <a:endParaRPr lang="en-AU" sz="32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
            </a:r>
            <a:br>
              <a:rPr lang="en-US" dirty="0" smtClean="0">
                <a:solidFill>
                  <a:srgbClr val="FF0000"/>
                </a:solidFill>
              </a:rPr>
            </a:br>
            <a:r>
              <a:rPr lang="en-US" dirty="0" smtClean="0">
                <a:solidFill>
                  <a:srgbClr val="FF0000"/>
                </a:solidFill>
              </a:rPr>
              <a:t>Business technology</a:t>
            </a:r>
            <a:r>
              <a:rPr lang="en-GB" dirty="0" smtClean="0">
                <a:solidFill>
                  <a:srgbClr val="FF0000"/>
                </a:solidFill>
              </a:rPr>
              <a:t/>
            </a:r>
            <a:br>
              <a:rPr lang="en-GB" dirty="0" smtClean="0">
                <a:solidFill>
                  <a:srgbClr val="FF0000"/>
                </a:solidFill>
              </a:rPr>
            </a:br>
            <a:endParaRPr lang="en-GB"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7984" y="2132856"/>
            <a:ext cx="4281264" cy="4249154"/>
          </a:xfrm>
          <a:prstGeom prst="rect">
            <a:avLst/>
          </a:prstGeom>
        </p:spPr>
      </p:pic>
      <p:sp>
        <p:nvSpPr>
          <p:cNvPr id="3" name="Content Placeholder 2"/>
          <p:cNvSpPr>
            <a:spLocks noGrp="1"/>
          </p:cNvSpPr>
          <p:nvPr>
            <p:ph idx="1"/>
          </p:nvPr>
        </p:nvSpPr>
        <p:spPr/>
        <p:txBody>
          <a:bodyPr/>
          <a:lstStyle/>
          <a:p>
            <a:r>
              <a:rPr lang="en-US" dirty="0" smtClean="0"/>
              <a:t>Computer applications</a:t>
            </a:r>
            <a:endParaRPr lang="en-GB" dirty="0" smtClean="0"/>
          </a:p>
          <a:p>
            <a:r>
              <a:rPr lang="en-US" dirty="0" smtClean="0"/>
              <a:t>Computers and email</a:t>
            </a:r>
            <a:endParaRPr lang="en-GB" dirty="0" smtClean="0"/>
          </a:p>
          <a:p>
            <a:r>
              <a:rPr lang="en-US" dirty="0" smtClean="0"/>
              <a:t>Facsimile machines</a:t>
            </a:r>
            <a:endParaRPr lang="en-GB" dirty="0" smtClean="0"/>
          </a:p>
          <a:p>
            <a:r>
              <a:rPr lang="en-US" dirty="0" smtClean="0"/>
              <a:t>Internet/extranet/intranet</a:t>
            </a:r>
            <a:endParaRPr lang="en-GB" dirty="0" smtClean="0"/>
          </a:p>
          <a:p>
            <a:r>
              <a:rPr lang="en-US" dirty="0" smtClean="0"/>
              <a:t>Modems</a:t>
            </a:r>
            <a:endParaRPr lang="en-GB" dirty="0" smtClean="0"/>
          </a:p>
          <a:p>
            <a:r>
              <a:rPr lang="en-US" dirty="0" smtClean="0"/>
              <a:t>Personal schedulers</a:t>
            </a:r>
            <a:endParaRPr lang="en-GB" dirty="0" smtClean="0"/>
          </a:p>
          <a:p>
            <a:r>
              <a:rPr lang="en-US" dirty="0" smtClean="0"/>
              <a:t>Photocopiers</a:t>
            </a:r>
            <a:endParaRPr lang="en-GB" dirty="0" smtClean="0"/>
          </a:p>
          <a:p>
            <a:r>
              <a:rPr lang="en-US" dirty="0" smtClean="0"/>
              <a:t>Printers</a:t>
            </a:r>
            <a:endParaRPr lang="en-GB" dirty="0" smtClean="0"/>
          </a:p>
          <a:p>
            <a:r>
              <a:rPr lang="en-US" dirty="0" smtClean="0"/>
              <a:t>Scanners.</a:t>
            </a:r>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1D</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Monitor own work performance</a:t>
            </a:r>
            <a:endParaRPr lang="en-CA" dirty="0" smtClean="0">
              <a:solidFill>
                <a:srgbClr val="FF0000"/>
              </a:solidFill>
            </a:endParaRPr>
          </a:p>
        </p:txBody>
      </p:sp>
      <p:sp>
        <p:nvSpPr>
          <p:cNvPr id="6148" name="Content Placeholder 4"/>
          <p:cNvSpPr>
            <a:spLocks noGrp="1"/>
          </p:cNvSpPr>
          <p:nvPr>
            <p:ph idx="1"/>
          </p:nvPr>
        </p:nvSpPr>
        <p:spPr>
          <a:xfrm>
            <a:off x="4644008" y="2276872"/>
            <a:ext cx="4104530" cy="3949178"/>
          </a:xfrm>
        </p:spPr>
        <p:txBody>
          <a:bodyPr/>
          <a:lstStyle/>
          <a:p>
            <a:pPr>
              <a:buNone/>
            </a:pPr>
            <a:r>
              <a:rPr lang="en-US" dirty="0" smtClean="0"/>
              <a:t>	</a:t>
            </a:r>
            <a:r>
              <a:rPr lang="en-AU" b="1" dirty="0" smtClean="0"/>
              <a:t>2.1</a:t>
            </a:r>
            <a:r>
              <a:rPr lang="en-AU" dirty="0" smtClean="0"/>
              <a:t> Accurately monitor and adjust personal work performance through self assessment to ensure achievement of tasks and compliance with legislation and work processes or KPIs</a:t>
            </a:r>
            <a:endParaRPr lang="en-GB" dirty="0" smtClean="0"/>
          </a:p>
          <a:p>
            <a:pPr>
              <a:buNone/>
            </a:pPr>
            <a:endParaRPr lang="en-GB" dirty="0" smtClean="0"/>
          </a:p>
          <a:p>
            <a:pPr>
              <a:buNone/>
            </a:pPr>
            <a:endParaRPr lang="en-AU"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Monitoring personal work performance</a:t>
            </a:r>
            <a:endParaRPr lang="en-GB" dirty="0">
              <a:solidFill>
                <a:srgbClr val="FF0000"/>
              </a:solidFill>
            </a:endParaRPr>
          </a:p>
        </p:txBody>
      </p:sp>
      <p:sp>
        <p:nvSpPr>
          <p:cNvPr id="3" name="Content Placeholder 2"/>
          <p:cNvSpPr>
            <a:spLocks noGrp="1"/>
          </p:cNvSpPr>
          <p:nvPr>
            <p:ph idx="1"/>
          </p:nvPr>
        </p:nvSpPr>
        <p:spPr>
          <a:xfrm>
            <a:off x="457200" y="1628800"/>
            <a:ext cx="8229600" cy="4497363"/>
          </a:xfrm>
        </p:spPr>
        <p:txBody>
          <a:bodyPr/>
          <a:lstStyle/>
          <a:p>
            <a:r>
              <a:rPr lang="en-AU" dirty="0" smtClean="0"/>
              <a:t>Enables you to track your own progress towards achieving your work goals and KPIs and make any changes that are necessary.</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40152" y="2924944"/>
            <a:ext cx="3061196" cy="306119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Taking control</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It is motivating and empowering to feel a sense of control and achievement regarding one’s work activities.</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0112" y="3699030"/>
            <a:ext cx="3059832" cy="2294874"/>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Self assessment</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Self assessing work performance can be achieved using the same tools that are used for planning the work in the first place.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40152" y="4005064"/>
            <a:ext cx="2669282" cy="2135426"/>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2A </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Monitor own work performance</a:t>
            </a:r>
            <a:endParaRPr lang="en-CA" dirty="0" smtClean="0">
              <a:solidFill>
                <a:srgbClr val="FF0000"/>
              </a:solidFill>
            </a:endParaRPr>
          </a:p>
        </p:txBody>
      </p:sp>
      <p:sp>
        <p:nvSpPr>
          <p:cNvPr id="6148" name="Content Placeholder 4"/>
          <p:cNvSpPr>
            <a:spLocks noGrp="1"/>
          </p:cNvSpPr>
          <p:nvPr>
            <p:ph idx="1"/>
          </p:nvPr>
        </p:nvSpPr>
        <p:spPr>
          <a:xfrm>
            <a:off x="4644008" y="2276872"/>
            <a:ext cx="4104530" cy="3949178"/>
          </a:xfrm>
        </p:spPr>
        <p:txBody>
          <a:bodyPr/>
          <a:lstStyle/>
          <a:p>
            <a:pPr>
              <a:buNone/>
            </a:pPr>
            <a:r>
              <a:rPr lang="en-US" dirty="0" smtClean="0"/>
              <a:t>	</a:t>
            </a:r>
            <a:r>
              <a:rPr lang="en-AU" b="1" dirty="0" smtClean="0"/>
              <a:t>2.2</a:t>
            </a:r>
            <a:r>
              <a:rPr lang="en-AU" dirty="0" smtClean="0"/>
              <a:t> Ensure that feedback on performance is actively sought and evaluated from colleagues and clients in the context of individual and group requirements</a:t>
            </a:r>
            <a:endParaRPr lang="en-GB" dirty="0" smtClean="0"/>
          </a:p>
          <a:p>
            <a:pPr>
              <a:buNone/>
            </a:pPr>
            <a:endParaRPr lang="en-GB" dirty="0" smtClean="0"/>
          </a:p>
          <a:p>
            <a:pPr>
              <a:buNone/>
            </a:pPr>
            <a:endParaRPr lang="en-GB" dirty="0" smtClean="0"/>
          </a:p>
          <a:p>
            <a:pPr>
              <a:buNone/>
            </a:pPr>
            <a:endParaRPr lang="en-AU"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Importance of feedback</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r>
              <a:rPr lang="en-GB" dirty="0" smtClean="0"/>
              <a:t>Whilst it is empowering to assess and adjust our own work performance, our own view of ourselves can be obscured by a wide range of factors.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1960" y="2996952"/>
            <a:ext cx="4320596" cy="3510052"/>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Feedback on performance</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Formal/informal performance appraisals</a:t>
            </a:r>
            <a:endParaRPr lang="en-GB" dirty="0" smtClean="0"/>
          </a:p>
          <a:p>
            <a:r>
              <a:rPr lang="en-US" dirty="0" smtClean="0"/>
              <a:t>Obtaining feedback from clients</a:t>
            </a:r>
            <a:endParaRPr lang="en-GB" dirty="0" smtClean="0"/>
          </a:p>
          <a:p>
            <a:r>
              <a:rPr lang="en-US" dirty="0" smtClean="0"/>
              <a:t>Obtaining feedback from supervisors and colleagues</a:t>
            </a:r>
            <a:endParaRPr lang="en-GB" dirty="0" smtClean="0"/>
          </a:p>
          <a:p>
            <a:r>
              <a:rPr lang="en-US" dirty="0" smtClean="0"/>
              <a:t>Personal, reflective </a:t>
            </a:r>
            <a:r>
              <a:rPr lang="en-US" dirty="0" smtClean="0"/>
              <a:t>behaviour</a:t>
            </a:r>
            <a:r>
              <a:rPr lang="en-US" dirty="0" smtClean="0"/>
              <a:t> strategies</a:t>
            </a:r>
            <a:endParaRPr lang="en-GB" dirty="0" smtClean="0"/>
          </a:p>
          <a:p>
            <a:r>
              <a:rPr lang="en-US" dirty="0" smtClean="0"/>
              <a:t>Routine organisational methods for monitoring service delivery.</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4128" y="4653136"/>
            <a:ext cx="2820323" cy="1850132"/>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Seeking feedback from others</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Clients, supervisors and colleagues may volunteer feedback on an ongoing basis </a:t>
            </a:r>
          </a:p>
          <a:p>
            <a:r>
              <a:rPr lang="en-AU" dirty="0" smtClean="0"/>
              <a:t>The manager may specifically ask for feedback </a:t>
            </a:r>
          </a:p>
          <a:p>
            <a:r>
              <a:rPr lang="en-AU" dirty="0" smtClean="0"/>
              <a:t>Automated feedback mechanisms which elicit feedback at key points (e.g. via computer-generated questionnaires).</a:t>
            </a:r>
            <a:endParaRPr lang="en-GB" b="1"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32240" y="4509120"/>
            <a:ext cx="1841304" cy="1700232"/>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Evaluating feedback </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r>
              <a:rPr lang="en-AU" dirty="0" smtClean="0"/>
              <a:t>Feedback should be evaluated and on balance, the individual should reflect on what the feedback is really telling them about their performance.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6096" y="2996952"/>
            <a:ext cx="3079229" cy="3421366"/>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2B </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Monitor own work performance</a:t>
            </a:r>
            <a:endParaRPr lang="en-CA" dirty="0" smtClean="0">
              <a:solidFill>
                <a:srgbClr val="FF0000"/>
              </a:solidFill>
            </a:endParaRPr>
          </a:p>
        </p:txBody>
      </p:sp>
      <p:sp>
        <p:nvSpPr>
          <p:cNvPr id="6148" name="Content Placeholder 4"/>
          <p:cNvSpPr>
            <a:spLocks noGrp="1"/>
          </p:cNvSpPr>
          <p:nvPr>
            <p:ph idx="1"/>
          </p:nvPr>
        </p:nvSpPr>
        <p:spPr>
          <a:xfrm>
            <a:off x="4644008" y="2276872"/>
            <a:ext cx="4104530" cy="3949178"/>
          </a:xfrm>
        </p:spPr>
        <p:txBody>
          <a:bodyPr/>
          <a:lstStyle/>
          <a:p>
            <a:pPr>
              <a:buNone/>
            </a:pPr>
            <a:r>
              <a:rPr lang="en-US" dirty="0" smtClean="0"/>
              <a:t>	</a:t>
            </a:r>
            <a:r>
              <a:rPr lang="en-AU" b="1" dirty="0" smtClean="0"/>
              <a:t>2.3</a:t>
            </a:r>
            <a:r>
              <a:rPr lang="en-AU" dirty="0" smtClean="0"/>
              <a:t> Routinely identify and report on variations in the quality of and products and services according to organisational requirements</a:t>
            </a:r>
            <a:endParaRPr lang="en-GB" dirty="0" smtClean="0"/>
          </a:p>
          <a:p>
            <a:pPr>
              <a:buNone/>
            </a:pPr>
            <a:endParaRPr lang="en-GB" dirty="0" smtClean="0"/>
          </a:p>
          <a:p>
            <a:pPr>
              <a:buNone/>
            </a:pPr>
            <a:endParaRPr lang="en-GB" dirty="0" smtClean="0"/>
          </a:p>
          <a:p>
            <a:pPr>
              <a:buNone/>
            </a:pPr>
            <a:endParaRPr lang="en-AU"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Monitoring work quality</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When undertaking tasks at work, we can often have a general idea of when the work we do is good or satisfactory </a:t>
            </a:r>
          </a:p>
          <a:p>
            <a:r>
              <a:rPr lang="en-AU" dirty="0" smtClean="0"/>
              <a:t>We should also be aware of when work doesn’t quite meet organisational requirements and we’d be expected to identify this and take the necessary action.</a:t>
            </a:r>
            <a:endParaRPr lang="en-GB"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8264" y="4437112"/>
            <a:ext cx="1988840" cy="198884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Products and services</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Either products or services</a:t>
            </a:r>
            <a:endParaRPr lang="en-GB" b="1" dirty="0" smtClean="0"/>
          </a:p>
          <a:p>
            <a:r>
              <a:rPr lang="en-AU" dirty="0" smtClean="0"/>
              <a:t>Goods</a:t>
            </a:r>
            <a:endParaRPr lang="en-GB" b="1" dirty="0" smtClean="0"/>
          </a:p>
          <a:p>
            <a:r>
              <a:rPr lang="en-AU" dirty="0" smtClean="0"/>
              <a:t>Ideas</a:t>
            </a:r>
            <a:endParaRPr lang="en-GB" b="1" dirty="0" smtClean="0"/>
          </a:p>
          <a:p>
            <a:r>
              <a:rPr lang="en-AU" dirty="0" smtClean="0"/>
              <a:t>Infrastructure </a:t>
            </a:r>
            <a:endParaRPr lang="en-GB" b="1" dirty="0" smtClean="0"/>
          </a:p>
          <a:p>
            <a:r>
              <a:rPr lang="en-AU" dirty="0" smtClean="0"/>
              <a:t>Private or public sets of benefits.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32240" y="4077072"/>
            <a:ext cx="1988840" cy="198884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2C </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Monitor own work performance</a:t>
            </a:r>
            <a:endParaRPr lang="en-CA" dirty="0" smtClean="0">
              <a:solidFill>
                <a:srgbClr val="FF0000"/>
              </a:solidFill>
            </a:endParaRPr>
          </a:p>
        </p:txBody>
      </p:sp>
      <p:sp>
        <p:nvSpPr>
          <p:cNvPr id="6148" name="Content Placeholder 4"/>
          <p:cNvSpPr>
            <a:spLocks noGrp="1"/>
          </p:cNvSpPr>
          <p:nvPr>
            <p:ph idx="1"/>
          </p:nvPr>
        </p:nvSpPr>
        <p:spPr>
          <a:xfrm>
            <a:off x="4644008" y="2276872"/>
            <a:ext cx="4104530" cy="3949178"/>
          </a:xfrm>
        </p:spPr>
        <p:txBody>
          <a:bodyPr/>
          <a:lstStyle/>
          <a:p>
            <a:pPr>
              <a:buNone/>
            </a:pPr>
            <a:r>
              <a:rPr lang="en-US" dirty="0" smtClean="0"/>
              <a:t>	</a:t>
            </a:r>
            <a:r>
              <a:rPr lang="en-AU" b="1" dirty="0" smtClean="0"/>
              <a:t>2.4</a:t>
            </a:r>
            <a:r>
              <a:rPr lang="en-AU" dirty="0" smtClean="0"/>
              <a:t> Identify signs of stress and effects on personal wellbeing</a:t>
            </a:r>
            <a:endParaRPr lang="en-GB" dirty="0" smtClean="0"/>
          </a:p>
          <a:p>
            <a:pPr>
              <a:buNone/>
            </a:pPr>
            <a:endParaRPr lang="en-GB" dirty="0" smtClean="0"/>
          </a:p>
          <a:p>
            <a:pPr>
              <a:buNone/>
            </a:pPr>
            <a:endParaRPr lang="en-GB" dirty="0" smtClean="0"/>
          </a:p>
          <a:p>
            <a:pPr>
              <a:buNone/>
            </a:pPr>
            <a:endParaRPr lang="en-AU" dirty="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Signs of stress</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Absence from work</a:t>
            </a:r>
            <a:endParaRPr lang="en-GB" dirty="0" smtClean="0"/>
          </a:p>
          <a:p>
            <a:r>
              <a:rPr lang="en-US" dirty="0" smtClean="0"/>
              <a:t>Alcohol or other substance abuse</a:t>
            </a:r>
            <a:endParaRPr lang="en-GB" dirty="0" smtClean="0"/>
          </a:p>
          <a:p>
            <a:r>
              <a:rPr lang="en-US" dirty="0" smtClean="0"/>
              <a:t>Conflict</a:t>
            </a:r>
            <a:endParaRPr lang="en-GB" dirty="0" smtClean="0"/>
          </a:p>
          <a:p>
            <a:r>
              <a:rPr lang="en-US" dirty="0" smtClean="0"/>
              <a:t>Poor work performance.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4128" y="2780928"/>
            <a:ext cx="2768315" cy="3954736"/>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Personal wellbeing</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Cultural</a:t>
            </a:r>
            <a:endParaRPr lang="en-GB" dirty="0" smtClean="0"/>
          </a:p>
          <a:p>
            <a:r>
              <a:rPr lang="en-US" dirty="0" smtClean="0"/>
              <a:t>Emotional</a:t>
            </a:r>
            <a:endParaRPr lang="en-GB" dirty="0" smtClean="0"/>
          </a:p>
          <a:p>
            <a:r>
              <a:rPr lang="en-US" dirty="0" smtClean="0"/>
              <a:t>Social</a:t>
            </a:r>
            <a:endParaRPr lang="en-GB" dirty="0" smtClean="0"/>
          </a:p>
          <a:p>
            <a:r>
              <a:rPr lang="en-US" dirty="0" smtClean="0"/>
              <a:t>Spiritual.</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4208" y="2780928"/>
            <a:ext cx="2143125" cy="381000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Negative effects of stress</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r>
              <a:rPr lang="en-AU" dirty="0" smtClean="0"/>
              <a:t>Over time, negative stress which is not managed effectively can seriously damage a person’s health and wellbeing.</a:t>
            </a:r>
            <a:endParaRPr lang="en-GB"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3356992"/>
            <a:ext cx="3966363" cy="2745384"/>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2D </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Monitor own work performance</a:t>
            </a:r>
            <a:endParaRPr lang="en-CA" dirty="0" smtClean="0">
              <a:solidFill>
                <a:srgbClr val="FF0000"/>
              </a:solidFill>
            </a:endParaRPr>
          </a:p>
        </p:txBody>
      </p:sp>
      <p:sp>
        <p:nvSpPr>
          <p:cNvPr id="6148" name="Content Placeholder 4"/>
          <p:cNvSpPr>
            <a:spLocks noGrp="1"/>
          </p:cNvSpPr>
          <p:nvPr>
            <p:ph idx="1"/>
          </p:nvPr>
        </p:nvSpPr>
        <p:spPr>
          <a:xfrm>
            <a:off x="4644008" y="2276872"/>
            <a:ext cx="4104530" cy="3949178"/>
          </a:xfrm>
        </p:spPr>
        <p:txBody>
          <a:bodyPr/>
          <a:lstStyle/>
          <a:p>
            <a:pPr>
              <a:buNone/>
            </a:pPr>
            <a:r>
              <a:rPr lang="en-US" dirty="0" smtClean="0"/>
              <a:t>	</a:t>
            </a:r>
            <a:r>
              <a:rPr lang="en-AU" b="1" dirty="0" smtClean="0"/>
              <a:t>2.5</a:t>
            </a:r>
            <a:r>
              <a:rPr lang="en-AU" dirty="0" smtClean="0"/>
              <a:t> Identify sources of stress and access appropriate supports and resolution strategies</a:t>
            </a:r>
            <a:endParaRPr lang="en-GB" dirty="0" smtClean="0"/>
          </a:p>
          <a:p>
            <a:pPr>
              <a:buNone/>
            </a:pPr>
            <a:endParaRPr lang="en-GB" dirty="0" smtClean="0"/>
          </a:p>
          <a:p>
            <a:pPr>
              <a:buNone/>
            </a:pPr>
            <a:endParaRPr lang="en-AU" dirty="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Sources of stress</a:t>
            </a:r>
            <a:endParaRPr lang="en-GB"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7984" y="3140968"/>
            <a:ext cx="4499992" cy="3374994"/>
          </a:xfrm>
          <a:prstGeom prst="rect">
            <a:avLst/>
          </a:prstGeom>
        </p:spPr>
      </p:pic>
      <p:sp>
        <p:nvSpPr>
          <p:cNvPr id="3" name="Content Placeholder 2"/>
          <p:cNvSpPr>
            <a:spLocks noGrp="1"/>
          </p:cNvSpPr>
          <p:nvPr>
            <p:ph idx="1"/>
          </p:nvPr>
        </p:nvSpPr>
        <p:spPr/>
        <p:txBody>
          <a:bodyPr/>
          <a:lstStyle/>
          <a:p>
            <a:r>
              <a:rPr lang="en-US" dirty="0" smtClean="0"/>
              <a:t>Complex tasks</a:t>
            </a:r>
            <a:endParaRPr lang="en-GB" dirty="0" smtClean="0"/>
          </a:p>
          <a:p>
            <a:r>
              <a:rPr lang="en-US" dirty="0" smtClean="0"/>
              <a:t>Cultural issues</a:t>
            </a:r>
            <a:endParaRPr lang="en-GB" dirty="0" smtClean="0"/>
          </a:p>
          <a:p>
            <a:r>
              <a:rPr lang="en-US" dirty="0" smtClean="0"/>
              <a:t>Work and family conflict</a:t>
            </a:r>
            <a:endParaRPr lang="en-GB" dirty="0" smtClean="0"/>
          </a:p>
          <a:p>
            <a:r>
              <a:rPr lang="en-US" dirty="0" smtClean="0"/>
              <a:t>Workloads.</a:t>
            </a:r>
            <a:endParaRPr lang="en-GB"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Support and resolution strategies</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Awareness raising</a:t>
            </a:r>
            <a:endParaRPr lang="en-GB" dirty="0" smtClean="0"/>
          </a:p>
          <a:p>
            <a:r>
              <a:rPr lang="en-US" dirty="0" smtClean="0"/>
              <a:t>Counselling</a:t>
            </a:r>
            <a:endParaRPr lang="en-GB" dirty="0" smtClean="0"/>
          </a:p>
          <a:p>
            <a:r>
              <a:rPr lang="en-US" dirty="0" smtClean="0"/>
              <a:t>Employee Assistance </a:t>
            </a:r>
            <a:r>
              <a:rPr lang="en-US" dirty="0" smtClean="0"/>
              <a:t>Programmes</a:t>
            </a:r>
            <a:r>
              <a:rPr lang="en-US" dirty="0" smtClean="0"/>
              <a:t> (EAP)</a:t>
            </a:r>
            <a:endParaRPr lang="en-GB" dirty="0" smtClean="0"/>
          </a:p>
          <a:p>
            <a:r>
              <a:rPr lang="en-US" dirty="0" smtClean="0"/>
              <a:t>Family support</a:t>
            </a:r>
            <a:endParaRPr lang="en-GB" dirty="0" smtClean="0"/>
          </a:p>
          <a:p>
            <a:r>
              <a:rPr lang="en-US" dirty="0" smtClean="0"/>
              <a:t>Group activities</a:t>
            </a:r>
            <a:endParaRPr lang="en-GB" dirty="0" smtClean="0"/>
          </a:p>
          <a:p>
            <a:r>
              <a:rPr lang="en-US" dirty="0" smtClean="0"/>
              <a:t>Job design and mediation</a:t>
            </a:r>
            <a:endParaRPr lang="en-GB" dirty="0" smtClean="0"/>
          </a:p>
          <a:p>
            <a:r>
              <a:rPr lang="en-US" dirty="0" smtClean="0"/>
              <a:t>Sharing load</a:t>
            </a:r>
            <a:endParaRPr lang="en-GB" dirty="0" smtClean="0"/>
          </a:p>
          <a:p>
            <a:r>
              <a:rPr lang="en-US" dirty="0" smtClean="0"/>
              <a:t>Time off and training.</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4208" y="3933056"/>
            <a:ext cx="2419613" cy="2420513"/>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2E </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0" y="274638"/>
            <a:ext cx="9144000" cy="1143000"/>
          </a:xfrm>
        </p:spPr>
        <p:txBody>
          <a:bodyPr/>
          <a:lstStyle/>
          <a:p>
            <a:pPr eaLnBrk="1" hangingPunct="1"/>
            <a:r>
              <a:rPr lang="en-AU" dirty="0" smtClean="0">
                <a:solidFill>
                  <a:srgbClr val="FF0000"/>
                </a:solidFill>
              </a:rPr>
              <a:t>Co-ordinate personal skill development and learning</a:t>
            </a:r>
            <a:endParaRPr lang="en-CA" dirty="0" smtClean="0">
              <a:solidFill>
                <a:srgbClr val="FF0000"/>
              </a:solidFill>
            </a:endParaRPr>
          </a:p>
        </p:txBody>
      </p:sp>
      <p:sp>
        <p:nvSpPr>
          <p:cNvPr id="6148" name="Content Placeholder 4"/>
          <p:cNvSpPr>
            <a:spLocks noGrp="1"/>
          </p:cNvSpPr>
          <p:nvPr>
            <p:ph idx="1"/>
          </p:nvPr>
        </p:nvSpPr>
        <p:spPr>
          <a:xfrm>
            <a:off x="4499992" y="2348880"/>
            <a:ext cx="4176538" cy="3949178"/>
          </a:xfrm>
        </p:spPr>
        <p:txBody>
          <a:bodyPr/>
          <a:lstStyle/>
          <a:p>
            <a:pPr>
              <a:buNone/>
            </a:pPr>
            <a:r>
              <a:rPr lang="en-US" dirty="0" smtClean="0"/>
              <a:t>	</a:t>
            </a:r>
            <a:r>
              <a:rPr lang="en-AU" b="1" dirty="0" smtClean="0"/>
              <a:t>3.1</a:t>
            </a:r>
            <a:r>
              <a:rPr lang="en-AU" dirty="0" smtClean="0"/>
              <a:t> Identify personal learning and professional development needs and skill gaps using self assessment and advice from colleagues and clients in relation to role and organisational requirements</a:t>
            </a:r>
            <a:endParaRPr lang="en-GB" dirty="0" smtClean="0"/>
          </a:p>
          <a:p>
            <a:pPr>
              <a:buNone/>
            </a:pPr>
            <a:endParaRPr lang="en-GB" dirty="0" smtClean="0"/>
          </a:p>
          <a:p>
            <a:pPr>
              <a:buNone/>
            </a:pPr>
            <a:endParaRPr lang="en-GB" dirty="0" smtClean="0"/>
          </a:p>
          <a:p>
            <a:pPr>
              <a:buNone/>
            </a:pPr>
            <a:endParaRPr lang="en-AU" dirty="0" smtClean="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Self assessment</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Self assessment is the process of assessing our own abilities against the job requirements to identify any gaps in our knowledge and skills, or areas in which we need to undertake some learning. </a:t>
            </a:r>
          </a:p>
          <a:p>
            <a:r>
              <a:rPr lang="en-AU" dirty="0" smtClean="0"/>
              <a:t>This can be done informally just by reflecting </a:t>
            </a:r>
            <a:br>
              <a:rPr lang="en-AU" dirty="0" smtClean="0"/>
            </a:br>
            <a:r>
              <a:rPr lang="en-AU" dirty="0" smtClean="0"/>
              <a:t>on those aspects of the role that we feel </a:t>
            </a:r>
            <a:br>
              <a:rPr lang="en-AU" dirty="0" smtClean="0"/>
            </a:br>
            <a:r>
              <a:rPr lang="en-AU" dirty="0" smtClean="0"/>
              <a:t>we do well and the identifying the areas </a:t>
            </a:r>
            <a:br>
              <a:rPr lang="en-AU" dirty="0" smtClean="0"/>
            </a:br>
            <a:r>
              <a:rPr lang="en-AU" dirty="0" smtClean="0"/>
              <a:t>that we feel less comfortable or </a:t>
            </a:r>
            <a:br>
              <a:rPr lang="en-AU" dirty="0" smtClean="0"/>
            </a:br>
            <a:r>
              <a:rPr lang="en-AU" dirty="0" smtClean="0"/>
              <a:t>confident with.</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8264" y="3429000"/>
            <a:ext cx="2077974" cy="3429000"/>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Approach to self assessment</a:t>
            </a:r>
            <a:endParaRPr lang="en-GB" dirty="0">
              <a:solidFill>
                <a:srgbClr val="FF0000"/>
              </a:solidFill>
            </a:endParaRPr>
          </a:p>
        </p:txBody>
      </p:sp>
      <p:sp>
        <p:nvSpPr>
          <p:cNvPr id="3" name="Content Placeholder 2"/>
          <p:cNvSpPr>
            <a:spLocks noGrp="1"/>
          </p:cNvSpPr>
          <p:nvPr>
            <p:ph idx="1"/>
          </p:nvPr>
        </p:nvSpPr>
        <p:spPr>
          <a:xfrm>
            <a:off x="457200" y="1600200"/>
            <a:ext cx="6976864" cy="4525963"/>
          </a:xfrm>
        </p:spPr>
        <p:txBody>
          <a:bodyPr/>
          <a:lstStyle/>
          <a:p>
            <a:pPr marL="0" indent="0">
              <a:buNone/>
            </a:pPr>
            <a:r>
              <a:rPr lang="en-AU" b="1" dirty="0" smtClean="0"/>
              <a:t>Review the job description and identify which responsibilities:</a:t>
            </a:r>
          </a:p>
          <a:p>
            <a:r>
              <a:rPr lang="en-AU" dirty="0" smtClean="0"/>
              <a:t>You feel you can carry out confidently and competently</a:t>
            </a:r>
          </a:p>
          <a:p>
            <a:r>
              <a:rPr lang="en-AU" dirty="0" smtClean="0"/>
              <a:t>Are a challenge</a:t>
            </a:r>
          </a:p>
          <a:p>
            <a:r>
              <a:rPr lang="en-AU" dirty="0" smtClean="0"/>
              <a:t>Where you may need some experience, training or other help.</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2160" y="4509120"/>
            <a:ext cx="2843808" cy="2132856"/>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Competencies</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These are statements which indicate the level of performance required in the role</a:t>
            </a:r>
          </a:p>
          <a:p>
            <a:r>
              <a:rPr lang="en-AU" dirty="0" smtClean="0"/>
              <a:t>These are similar in a way to KPIs as they set standards of performance for the job role.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4208" y="3861048"/>
            <a:ext cx="2348880" cy="2348880"/>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Assessing learning needs</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When assessing your own learning needs, it is important to be honest with yourself </a:t>
            </a:r>
          </a:p>
          <a:p>
            <a:r>
              <a:rPr lang="en-AU" dirty="0" smtClean="0"/>
              <a:t>It is also important not to be too modest – if you have a particular skill or strength in an area, give yourself the credit for it</a:t>
            </a:r>
          </a:p>
          <a:p>
            <a:r>
              <a:rPr lang="en-AU" dirty="0" smtClean="0"/>
              <a:t>However, if you know deep down that you find an aspect of the job difficult or demanding, </a:t>
            </a:r>
            <a:br>
              <a:rPr lang="en-AU" dirty="0" smtClean="0"/>
            </a:br>
            <a:r>
              <a:rPr lang="en-AU" dirty="0" smtClean="0"/>
              <a:t>then this may indicate an area in which </a:t>
            </a:r>
            <a:br>
              <a:rPr lang="en-AU" dirty="0" smtClean="0"/>
            </a:br>
            <a:r>
              <a:rPr lang="en-AU" dirty="0" smtClean="0"/>
              <a:t>you would benefit from some development.</a:t>
            </a:r>
            <a:endParaRPr lang="en-GB"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6296" y="4437112"/>
            <a:ext cx="1713929" cy="1828190"/>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Input from others</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r>
              <a:rPr lang="en-AU" dirty="0" smtClean="0"/>
              <a:t>How we perceive our own performance is not always the same as how others perceive it and so it is useful to gain a perspective that is outside our own view of things.</a:t>
            </a:r>
            <a:endParaRPr lang="en-GB" dirty="0" smtClean="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1947" y="3573016"/>
            <a:ext cx="4578085" cy="2575173"/>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3A</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0" y="274638"/>
            <a:ext cx="9144000" cy="1143000"/>
          </a:xfrm>
        </p:spPr>
        <p:txBody>
          <a:bodyPr/>
          <a:lstStyle/>
          <a:p>
            <a:pPr eaLnBrk="1" hangingPunct="1"/>
            <a:r>
              <a:rPr lang="en-AU" dirty="0" smtClean="0">
                <a:solidFill>
                  <a:srgbClr val="FF0000"/>
                </a:solidFill>
              </a:rPr>
              <a:t>Co-ordinate personal skill development and learning</a:t>
            </a:r>
            <a:endParaRPr lang="en-CA" dirty="0" smtClean="0">
              <a:solidFill>
                <a:srgbClr val="FF0000"/>
              </a:solidFill>
            </a:endParaRPr>
          </a:p>
        </p:txBody>
      </p:sp>
      <p:sp>
        <p:nvSpPr>
          <p:cNvPr id="6148" name="Content Placeholder 4"/>
          <p:cNvSpPr>
            <a:spLocks noGrp="1"/>
          </p:cNvSpPr>
          <p:nvPr>
            <p:ph idx="1"/>
          </p:nvPr>
        </p:nvSpPr>
        <p:spPr>
          <a:xfrm>
            <a:off x="4499992" y="2348880"/>
            <a:ext cx="4176538" cy="3949178"/>
          </a:xfrm>
        </p:spPr>
        <p:txBody>
          <a:bodyPr/>
          <a:lstStyle/>
          <a:p>
            <a:pPr>
              <a:buNone/>
            </a:pPr>
            <a:r>
              <a:rPr lang="en-US" dirty="0" smtClean="0"/>
              <a:t>	</a:t>
            </a:r>
            <a:r>
              <a:rPr lang="en-AU" b="1" dirty="0" smtClean="0"/>
              <a:t>3.2</a:t>
            </a:r>
            <a:r>
              <a:rPr lang="en-AU" dirty="0" smtClean="0"/>
              <a:t> Identify, prioritise and plan opportunities for undertaking personal skill development activities in liaison with work groups and relevant personnel</a:t>
            </a:r>
            <a:endParaRPr lang="en-GB" dirty="0" smtClean="0"/>
          </a:p>
          <a:p>
            <a:pPr>
              <a:buNone/>
            </a:pPr>
            <a:endParaRPr lang="en-GB" dirty="0" smtClean="0"/>
          </a:p>
          <a:p>
            <a:pPr>
              <a:buNone/>
            </a:pPr>
            <a:endParaRPr lang="en-GB" dirty="0" smtClean="0"/>
          </a:p>
          <a:p>
            <a:pPr>
              <a:buNone/>
            </a:pPr>
            <a:endParaRPr lang="en-GB" dirty="0" smtClean="0"/>
          </a:p>
          <a:p>
            <a:pPr>
              <a:buNone/>
            </a:pPr>
            <a:endParaRPr lang="en-AU" dirty="0"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Example development opportunities</a:t>
            </a:r>
            <a:endParaRPr lang="en-GB" dirty="0">
              <a:solidFill>
                <a:srgbClr val="FF0000"/>
              </a:solidFill>
            </a:endParaRPr>
          </a:p>
        </p:txBody>
      </p:sp>
      <p:sp>
        <p:nvSpPr>
          <p:cNvPr id="3" name="Content Placeholder 2"/>
          <p:cNvSpPr>
            <a:spLocks noGrp="1"/>
          </p:cNvSpPr>
          <p:nvPr>
            <p:ph idx="1"/>
          </p:nvPr>
        </p:nvSpPr>
        <p:spPr/>
        <p:txBody>
          <a:bodyPr/>
          <a:lstStyle/>
          <a:p>
            <a:pPr lvl="0"/>
            <a:r>
              <a:rPr lang="en-AU" dirty="0" smtClean="0"/>
              <a:t>Attend training course</a:t>
            </a:r>
            <a:endParaRPr lang="en-GB" dirty="0" smtClean="0"/>
          </a:p>
          <a:p>
            <a:pPr lvl="0"/>
            <a:r>
              <a:rPr lang="en-AU" dirty="0" smtClean="0"/>
              <a:t>Trial and error in using the software</a:t>
            </a:r>
            <a:endParaRPr lang="en-GB" dirty="0" smtClean="0"/>
          </a:p>
          <a:p>
            <a:pPr lvl="0"/>
            <a:r>
              <a:rPr lang="en-AU" dirty="0" smtClean="0"/>
              <a:t>Using online resources and information</a:t>
            </a:r>
            <a:endParaRPr lang="en-GB" dirty="0" smtClean="0"/>
          </a:p>
          <a:p>
            <a:pPr lvl="0"/>
            <a:r>
              <a:rPr lang="en-AU" dirty="0" smtClean="0"/>
              <a:t>One-to-one training with an experienced operator</a:t>
            </a:r>
            <a:endParaRPr lang="en-GB" dirty="0" smtClean="0"/>
          </a:p>
          <a:p>
            <a:pPr lvl="0"/>
            <a:r>
              <a:rPr lang="en-AU" dirty="0" smtClean="0"/>
              <a:t>Using the Help function within the software package itself</a:t>
            </a:r>
            <a:endParaRPr lang="en-GB" dirty="0" smtClean="0"/>
          </a:p>
          <a:p>
            <a:r>
              <a:rPr lang="en-AU" dirty="0" smtClean="0"/>
              <a:t>Job shadowing an experienced operator in another department/ company.</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2200" y="5085184"/>
            <a:ext cx="2483768" cy="1393595"/>
          </a:xfrm>
          <a:prstGeom prst="rect">
            <a:avLst/>
          </a:prstGeo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Prioritised list</a:t>
            </a:r>
            <a:endParaRPr lang="en-GB"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4365104"/>
            <a:ext cx="2204864" cy="2204864"/>
          </a:xfrm>
          <a:prstGeom prst="rect">
            <a:avLst/>
          </a:prstGeom>
        </p:spPr>
      </p:pic>
      <p:sp>
        <p:nvSpPr>
          <p:cNvPr id="3" name="Content Placeholder 2"/>
          <p:cNvSpPr>
            <a:spLocks noGrp="1"/>
          </p:cNvSpPr>
          <p:nvPr>
            <p:ph idx="1"/>
          </p:nvPr>
        </p:nvSpPr>
        <p:spPr/>
        <p:txBody>
          <a:bodyPr/>
          <a:lstStyle/>
          <a:p>
            <a:pPr lvl="0"/>
            <a:r>
              <a:rPr lang="en-AU" dirty="0" smtClean="0"/>
              <a:t>One-to-one training with an experienced operator</a:t>
            </a:r>
            <a:endParaRPr lang="en-GB" dirty="0" smtClean="0"/>
          </a:p>
          <a:p>
            <a:pPr lvl="0"/>
            <a:r>
              <a:rPr lang="en-AU" dirty="0" smtClean="0"/>
              <a:t>Using the Help function within the software package itself</a:t>
            </a:r>
            <a:endParaRPr lang="en-GB" dirty="0" smtClean="0"/>
          </a:p>
          <a:p>
            <a:pPr lvl="0"/>
            <a:r>
              <a:rPr lang="en-AU" dirty="0" smtClean="0"/>
              <a:t>Trial and error in using the software</a:t>
            </a:r>
            <a:endParaRPr lang="en-GB" dirty="0" smtClean="0"/>
          </a:p>
          <a:p>
            <a:pPr lvl="0"/>
            <a:r>
              <a:rPr lang="en-AU" dirty="0" smtClean="0"/>
              <a:t>Using online resources and information</a:t>
            </a:r>
            <a:endParaRPr lang="en-GB" dirty="0" smtClean="0"/>
          </a:p>
          <a:p>
            <a:pPr lvl="0"/>
            <a:r>
              <a:rPr lang="en-AU" strike="sngStrike" dirty="0" smtClean="0"/>
              <a:t>Attend training course</a:t>
            </a:r>
            <a:endParaRPr lang="en-GB" strike="sngStrike" dirty="0" smtClean="0"/>
          </a:p>
          <a:p>
            <a:r>
              <a:rPr lang="en-AU" strike="sngStrike" dirty="0" smtClean="0"/>
              <a:t>Job shadowing an experienced operator</a:t>
            </a:r>
            <a:br>
              <a:rPr lang="en-AU" strike="sngStrike" dirty="0" smtClean="0"/>
            </a:br>
            <a:r>
              <a:rPr lang="en-AU" strike="sngStrike" dirty="0" smtClean="0"/>
              <a:t>in another department/ company.</a:t>
            </a:r>
            <a:endParaRPr lang="en-GB" strike="sngStrike"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Planning development</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r>
              <a:rPr lang="en-AU" dirty="0" smtClean="0"/>
              <a:t>Planning should not take place in isolation – it is good practice to liaise with the line manager, other people in the work group and anyone else who is involved or affected by the development activities taking place.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6056" y="3687806"/>
            <a:ext cx="3424728" cy="3102803"/>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3B</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0" y="274638"/>
            <a:ext cx="9144000" cy="1143000"/>
          </a:xfrm>
        </p:spPr>
        <p:txBody>
          <a:bodyPr/>
          <a:lstStyle/>
          <a:p>
            <a:pPr eaLnBrk="1" hangingPunct="1"/>
            <a:r>
              <a:rPr lang="en-AU" dirty="0" smtClean="0">
                <a:solidFill>
                  <a:srgbClr val="FF0000"/>
                </a:solidFill>
              </a:rPr>
              <a:t>Co-ordinate personal skill development and learning</a:t>
            </a:r>
            <a:endParaRPr lang="en-CA" dirty="0" smtClean="0">
              <a:solidFill>
                <a:srgbClr val="FF0000"/>
              </a:solidFill>
            </a:endParaRPr>
          </a:p>
        </p:txBody>
      </p:sp>
      <p:sp>
        <p:nvSpPr>
          <p:cNvPr id="6148" name="Content Placeholder 4"/>
          <p:cNvSpPr>
            <a:spLocks noGrp="1"/>
          </p:cNvSpPr>
          <p:nvPr>
            <p:ph idx="1"/>
          </p:nvPr>
        </p:nvSpPr>
        <p:spPr>
          <a:xfrm>
            <a:off x="4499992" y="2348880"/>
            <a:ext cx="4176538" cy="3949178"/>
          </a:xfrm>
        </p:spPr>
        <p:txBody>
          <a:bodyPr/>
          <a:lstStyle/>
          <a:p>
            <a:pPr>
              <a:buNone/>
            </a:pPr>
            <a:r>
              <a:rPr lang="en-US" dirty="0" smtClean="0"/>
              <a:t>	</a:t>
            </a:r>
            <a:r>
              <a:rPr lang="en-AU" b="1" dirty="0" smtClean="0"/>
              <a:t>3.3</a:t>
            </a:r>
            <a:r>
              <a:rPr lang="en-AU" dirty="0" smtClean="0"/>
              <a:t> Access, complete and record professional development opportunities to facilitate continuous learning and career development</a:t>
            </a:r>
            <a:endParaRPr lang="en-GB" dirty="0" smtClean="0"/>
          </a:p>
          <a:p>
            <a:pPr>
              <a:buNone/>
            </a:pPr>
            <a:endParaRPr lang="en-GB" dirty="0" smtClean="0"/>
          </a:p>
          <a:p>
            <a:pPr>
              <a:buNone/>
            </a:pPr>
            <a:endParaRPr lang="en-GB" dirty="0" smtClean="0"/>
          </a:p>
          <a:p>
            <a:pPr>
              <a:buNone/>
            </a:pPr>
            <a:endParaRPr lang="en-GB" dirty="0" smtClean="0"/>
          </a:p>
          <a:p>
            <a:pPr>
              <a:buNone/>
            </a:pPr>
            <a:endParaRPr lang="en-AU" dirty="0"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Professional development opportunities</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Career planning/development</a:t>
            </a:r>
            <a:endParaRPr lang="en-GB" dirty="0" smtClean="0"/>
          </a:p>
          <a:p>
            <a:r>
              <a:rPr lang="en-US" dirty="0" smtClean="0"/>
              <a:t>Coaching, mentoring and/or supervision</a:t>
            </a:r>
            <a:endParaRPr lang="en-GB" dirty="0" smtClean="0"/>
          </a:p>
          <a:p>
            <a:r>
              <a:rPr lang="en-US" dirty="0" smtClean="0"/>
              <a:t>Formal/informal learning programs</a:t>
            </a:r>
            <a:endParaRPr lang="en-GB" dirty="0" smtClean="0"/>
          </a:p>
          <a:p>
            <a:r>
              <a:rPr lang="en-US" dirty="0" smtClean="0"/>
              <a:t>Internal/external training provision</a:t>
            </a:r>
            <a:endParaRPr lang="en-GB" dirty="0" smtClean="0"/>
          </a:p>
          <a:p>
            <a:r>
              <a:rPr lang="en-US" dirty="0" smtClean="0"/>
              <a:t>Performance appraisals</a:t>
            </a:r>
            <a:endParaRPr lang="en-GB" dirty="0" smtClean="0"/>
          </a:p>
          <a:p>
            <a:r>
              <a:rPr lang="en-US" dirty="0" smtClean="0"/>
              <a:t>Personal study</a:t>
            </a:r>
            <a:endParaRPr lang="en-GB" dirty="0" smtClean="0"/>
          </a:p>
          <a:p>
            <a:r>
              <a:rPr lang="en-US" dirty="0" smtClean="0"/>
              <a:t>Quality assurance assessments and recommendations.</a:t>
            </a:r>
            <a:endParaRPr lang="en-GB" dirty="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68532" y="4221088"/>
            <a:ext cx="2171998" cy="2315563"/>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Professional development opportunities</a:t>
            </a:r>
            <a:endParaRPr lang="en-GB" dirty="0">
              <a:solidFill>
                <a:srgbClr val="FF0000"/>
              </a:solidFill>
            </a:endParaRPr>
          </a:p>
        </p:txBody>
      </p:sp>
      <p:sp>
        <p:nvSpPr>
          <p:cNvPr id="3" name="Content Placeholder 2"/>
          <p:cNvSpPr>
            <a:spLocks noGrp="1"/>
          </p:cNvSpPr>
          <p:nvPr>
            <p:ph idx="1"/>
          </p:nvPr>
        </p:nvSpPr>
        <p:spPr/>
        <p:txBody>
          <a:bodyPr/>
          <a:lstStyle/>
          <a:p>
            <a:r>
              <a:rPr lang="en-US" dirty="0" smtClean="0"/>
              <a:t>Recognition of current competence/skills recognition</a:t>
            </a:r>
            <a:endParaRPr lang="en-GB" dirty="0" smtClean="0"/>
          </a:p>
          <a:p>
            <a:r>
              <a:rPr lang="en-US" dirty="0" smtClean="0"/>
              <a:t>Work experience/exchange/opportunities</a:t>
            </a:r>
            <a:endParaRPr lang="en-GB" dirty="0" smtClean="0"/>
          </a:p>
          <a:p>
            <a:r>
              <a:rPr lang="en-US" dirty="0" smtClean="0"/>
              <a:t>Workplace skills assessment.</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4168" y="3019436"/>
            <a:ext cx="2524125" cy="3810000"/>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Recording development activities</a:t>
            </a:r>
            <a:endParaRPr lang="en-GB" dirty="0">
              <a:solidFill>
                <a:srgbClr val="FF0000"/>
              </a:solidFill>
            </a:endParaRPr>
          </a:p>
        </p:txBody>
      </p:sp>
      <p:sp>
        <p:nvSpPr>
          <p:cNvPr id="3" name="Content Placeholder 2"/>
          <p:cNvSpPr>
            <a:spLocks noGrp="1"/>
          </p:cNvSpPr>
          <p:nvPr>
            <p:ph idx="1"/>
          </p:nvPr>
        </p:nvSpPr>
        <p:spPr/>
        <p:txBody>
          <a:bodyPr/>
          <a:lstStyle/>
          <a:p>
            <a:r>
              <a:rPr lang="en-AU" dirty="0" smtClean="0"/>
              <a:t>Any learning that you do, whether this is formal or informal, forms part of your overall career history.</a:t>
            </a:r>
          </a:p>
          <a:p>
            <a:r>
              <a:rPr lang="en-AU" dirty="0" smtClean="0"/>
              <a:t>Capture </a:t>
            </a:r>
            <a:r>
              <a:rPr lang="en-AU" dirty="0" smtClean="0"/>
              <a:t>what you learned, how you learned it and when this took place.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6056" y="3356992"/>
            <a:ext cx="3133204" cy="3133204"/>
          </a:xfrm>
          <a:prstGeom prst="rect">
            <a:avLst/>
          </a:prstGeom>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3C</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0" y="274638"/>
            <a:ext cx="9144000" cy="1143000"/>
          </a:xfrm>
        </p:spPr>
        <p:txBody>
          <a:bodyPr/>
          <a:lstStyle/>
          <a:p>
            <a:pPr eaLnBrk="1" hangingPunct="1"/>
            <a:r>
              <a:rPr lang="en-AU" dirty="0" smtClean="0">
                <a:solidFill>
                  <a:srgbClr val="FF0000"/>
                </a:solidFill>
              </a:rPr>
              <a:t>Co-ordinate personal skill development and learning</a:t>
            </a:r>
            <a:endParaRPr lang="en-CA" dirty="0" smtClean="0">
              <a:solidFill>
                <a:srgbClr val="FF0000"/>
              </a:solidFill>
            </a:endParaRPr>
          </a:p>
        </p:txBody>
      </p:sp>
      <p:sp>
        <p:nvSpPr>
          <p:cNvPr id="6148" name="Content Placeholder 4"/>
          <p:cNvSpPr>
            <a:spLocks noGrp="1"/>
          </p:cNvSpPr>
          <p:nvPr>
            <p:ph idx="1"/>
          </p:nvPr>
        </p:nvSpPr>
        <p:spPr>
          <a:xfrm>
            <a:off x="4499992" y="2348880"/>
            <a:ext cx="4176538" cy="3949178"/>
          </a:xfrm>
        </p:spPr>
        <p:txBody>
          <a:bodyPr/>
          <a:lstStyle/>
          <a:p>
            <a:pPr>
              <a:buNone/>
            </a:pPr>
            <a:r>
              <a:rPr lang="en-US" dirty="0" smtClean="0"/>
              <a:t>	</a:t>
            </a:r>
            <a:r>
              <a:rPr lang="en-AU" b="1" dirty="0" smtClean="0"/>
              <a:t>3.4</a:t>
            </a:r>
            <a:r>
              <a:rPr lang="en-AU" dirty="0" smtClean="0"/>
              <a:t> Incorporate formal and informal feedback into review of further learning needs</a:t>
            </a:r>
            <a:endParaRPr lang="en-GB" dirty="0" smtClean="0"/>
          </a:p>
          <a:p>
            <a:pPr>
              <a:buNone/>
            </a:pPr>
            <a:endParaRPr lang="en-GB" dirty="0" smtClean="0"/>
          </a:p>
          <a:p>
            <a:pPr>
              <a:buNone/>
            </a:pPr>
            <a:endParaRPr lang="en-GB" dirty="0" smtClean="0"/>
          </a:p>
          <a:p>
            <a:pPr>
              <a:buNone/>
            </a:pPr>
            <a:endParaRPr lang="en-AU" dirty="0" smtClean="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Sources of feedback</a:t>
            </a:r>
            <a:endParaRPr lang="en-GB" dirty="0">
              <a:solidFill>
                <a:srgbClr val="FF0000"/>
              </a:solidFill>
            </a:endParaRPr>
          </a:p>
        </p:txBody>
      </p:sp>
      <p:sp>
        <p:nvSpPr>
          <p:cNvPr id="4" name="Content Placeholder 3"/>
          <p:cNvSpPr>
            <a:spLocks noGrp="1"/>
          </p:cNvSpPr>
          <p:nvPr>
            <p:ph idx="1"/>
          </p:nvPr>
        </p:nvSpPr>
        <p:spPr/>
        <p:txBody>
          <a:bodyPr/>
          <a:lstStyle/>
          <a:p>
            <a:r>
              <a:rPr lang="en-US" dirty="0" smtClean="0"/>
              <a:t>Your line manager or supervisor</a:t>
            </a:r>
            <a:endParaRPr lang="en-GB" b="1" dirty="0" smtClean="0"/>
          </a:p>
          <a:p>
            <a:r>
              <a:rPr lang="en-US" dirty="0" smtClean="0"/>
              <a:t>Anyone who was directly involved in providing the training (e.g. one-to-one trainers, training deliverers, experienced personnel who you job shadowed, coaches/mentors)</a:t>
            </a:r>
            <a:endParaRPr lang="en-GB" b="1" dirty="0" smtClean="0"/>
          </a:p>
          <a:p>
            <a:r>
              <a:rPr lang="en-US" dirty="0" smtClean="0"/>
              <a:t>Other relevant people who can comment on how effectively you have implemented the </a:t>
            </a:r>
            <a:br>
              <a:rPr lang="en-US" dirty="0" smtClean="0"/>
            </a:br>
            <a:r>
              <a:rPr lang="en-US" dirty="0" smtClean="0"/>
              <a:t>learning in practice at work.</a:t>
            </a:r>
            <a:endParaRPr lang="en-GB" b="1" dirty="0" smtClean="0"/>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8264" y="4581128"/>
            <a:ext cx="2042176" cy="1788946"/>
          </a:xfrm>
          <a:prstGeom prst="rect">
            <a:avLst/>
          </a:prstGeom>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The value of feedback</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r>
              <a:rPr lang="en-US" dirty="0" smtClean="0"/>
              <a:t>Obtaining feedback from others on progress so far, and their guidance and advice about ‘what next’ is hugely beneficial in furthering the person’s overall development.</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04248" y="2785079"/>
            <a:ext cx="2068065" cy="4095179"/>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solidFill>
                  <a:srgbClr val="FF0000"/>
                </a:solidFill>
              </a:rPr>
              <a:t>Activity 3D</a:t>
            </a:r>
            <a:endParaRPr lang="en-CA" dirty="0" smtClean="0">
              <a:solidFill>
                <a:srgbClr val="FF0000"/>
              </a:solidFill>
            </a:endParaRPr>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smtClean="0"/>
              <a:t>Summative assessments consist of:</a:t>
            </a:r>
          </a:p>
          <a:p>
            <a:r>
              <a:rPr lang="en-US" dirty="0" smtClean="0"/>
              <a:t>Skills assessment</a:t>
            </a:r>
          </a:p>
          <a:p>
            <a:r>
              <a:rPr lang="en-US" dirty="0" smtClean="0"/>
              <a:t>Knowledge assessment</a:t>
            </a:r>
          </a:p>
          <a:p>
            <a:r>
              <a:rPr lang="en-US" dirty="0" smtClean="0"/>
              <a:t>Performance assessment.</a:t>
            </a:r>
          </a:p>
          <a:p>
            <a:pPr marL="0" indent="0">
              <a:buNone/>
            </a:pPr>
            <a:endParaRPr lang="en-US" dirty="0" smtClean="0"/>
          </a:p>
          <a:p>
            <a:pPr marL="0" indent="0">
              <a:buNone/>
            </a:pPr>
            <a:r>
              <a:rPr lang="en-US" dirty="0" smtClean="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extLst>
      <p:ext uri="{BB962C8B-B14F-4D97-AF65-F5344CB8AC3E}">
        <p14:creationId xmlns:p14="http://schemas.microsoft.com/office/powerpoint/2010/main" val="189884129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lstStyle/>
          <a:p>
            <a:r>
              <a:rPr lang="en-US" dirty="0" smtClean="0"/>
              <a:t>Did we meet our objectives?</a:t>
            </a:r>
          </a:p>
          <a:p>
            <a:r>
              <a:rPr lang="en-US" dirty="0" smtClean="0"/>
              <a:t>How did you find this session?</a:t>
            </a:r>
          </a:p>
          <a:p>
            <a:r>
              <a:rPr lang="en-US"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2124075"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Classroom PowerPoint Slides">
  <a:themeElements>
    <a:clrScheme name="Davids">
      <a:dk1>
        <a:sysClr val="windowText" lastClr="000000"/>
      </a:dk1>
      <a:lt1>
        <a:sysClr val="window" lastClr="FFFFFF"/>
      </a:lt1>
      <a:dk2>
        <a:srgbClr val="9A1102"/>
      </a:dk2>
      <a:lt2>
        <a:srgbClr val="EEECE1"/>
      </a:lt2>
      <a:accent1>
        <a:srgbClr val="CE1704"/>
      </a:accent1>
      <a:accent2>
        <a:srgbClr val="C0504D"/>
      </a:accent2>
      <a:accent3>
        <a:srgbClr val="9BBB59"/>
      </a:accent3>
      <a:accent4>
        <a:srgbClr val="8064A2"/>
      </a:accent4>
      <a:accent5>
        <a:srgbClr val="9A1102"/>
      </a:accent5>
      <a:accent6>
        <a:srgbClr val="F79646"/>
      </a:accent6>
      <a:hlink>
        <a:srgbClr val="0000FF"/>
      </a:hlink>
      <a:folHlink>
        <a:srgbClr val="800080"/>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Classroom PowerPoint Slides</Template>
  <TotalTime>3995</TotalTime>
  <Words>1465</Words>
  <Application>Microsoft Office PowerPoint</Application>
  <PresentationFormat>On-screen Show (4:3)</PresentationFormat>
  <Paragraphs>280</Paragraphs>
  <Slides>70</Slides>
  <Notes>28</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Classroom PowerPoint Slides</vt:lpstr>
      <vt:lpstr>PowerPoint Presentation</vt:lpstr>
      <vt:lpstr>Organise and complete own work schedule</vt:lpstr>
      <vt:lpstr>Organising work activities</vt:lpstr>
      <vt:lpstr>Work goals and objectives</vt:lpstr>
      <vt:lpstr>Key Performance Indicators (KPIs)</vt:lpstr>
      <vt:lpstr>Organisational requirements</vt:lpstr>
      <vt:lpstr>Organisational requirements</vt:lpstr>
      <vt:lpstr>Understanding expectations</vt:lpstr>
      <vt:lpstr>Adjusting goals/KPIs</vt:lpstr>
      <vt:lpstr>Activity 1A</vt:lpstr>
      <vt:lpstr>Organise and complete own work schedule</vt:lpstr>
      <vt:lpstr>To-do list</vt:lpstr>
      <vt:lpstr>Task List</vt:lpstr>
      <vt:lpstr>Eisenhower’s Urgent/Important Principle</vt:lpstr>
      <vt:lpstr>Urgency vs. Importance</vt:lpstr>
      <vt:lpstr>Only two things get done at work:</vt:lpstr>
      <vt:lpstr>Activity 1B</vt:lpstr>
      <vt:lpstr>Organise and complete own work schedule</vt:lpstr>
      <vt:lpstr>Factors affecting achievement</vt:lpstr>
      <vt:lpstr>Activity 1C</vt:lpstr>
      <vt:lpstr>Organise and complete own work schedule</vt:lpstr>
      <vt:lpstr> Business technology </vt:lpstr>
      <vt:lpstr>Activity 1D</vt:lpstr>
      <vt:lpstr>Monitor own work performance</vt:lpstr>
      <vt:lpstr>Monitoring personal work performance</vt:lpstr>
      <vt:lpstr>Taking control</vt:lpstr>
      <vt:lpstr>Self assessment</vt:lpstr>
      <vt:lpstr>Activity 2A </vt:lpstr>
      <vt:lpstr>Monitor own work performance</vt:lpstr>
      <vt:lpstr>Importance of feedback</vt:lpstr>
      <vt:lpstr>Feedback on performance</vt:lpstr>
      <vt:lpstr>Seeking feedback from others</vt:lpstr>
      <vt:lpstr>Evaluating feedback </vt:lpstr>
      <vt:lpstr>Activity 2B </vt:lpstr>
      <vt:lpstr>Monitor own work performance</vt:lpstr>
      <vt:lpstr>Monitoring work quality</vt:lpstr>
      <vt:lpstr>Products and services</vt:lpstr>
      <vt:lpstr>Activity 2C </vt:lpstr>
      <vt:lpstr>Monitor own work performance</vt:lpstr>
      <vt:lpstr>Signs of stress</vt:lpstr>
      <vt:lpstr>Personal wellbeing</vt:lpstr>
      <vt:lpstr>Negative effects of stress</vt:lpstr>
      <vt:lpstr>Activity 2D </vt:lpstr>
      <vt:lpstr>Monitor own work performance</vt:lpstr>
      <vt:lpstr>Sources of stress</vt:lpstr>
      <vt:lpstr>Support and resolution strategies</vt:lpstr>
      <vt:lpstr>Activity 2E </vt:lpstr>
      <vt:lpstr>Co-ordinate personal skill development and learning</vt:lpstr>
      <vt:lpstr>Self assessment</vt:lpstr>
      <vt:lpstr>Approach to self assessment</vt:lpstr>
      <vt:lpstr>Competencies</vt:lpstr>
      <vt:lpstr>Assessing learning needs</vt:lpstr>
      <vt:lpstr>Input from others</vt:lpstr>
      <vt:lpstr>Activity 3A</vt:lpstr>
      <vt:lpstr>Co-ordinate personal skill development and learning</vt:lpstr>
      <vt:lpstr>Example development opportunities</vt:lpstr>
      <vt:lpstr>Prioritised list</vt:lpstr>
      <vt:lpstr>Planning development</vt:lpstr>
      <vt:lpstr>Activity 3B</vt:lpstr>
      <vt:lpstr>Co-ordinate personal skill development and learning</vt:lpstr>
      <vt:lpstr>Professional development opportunities</vt:lpstr>
      <vt:lpstr>Professional development opportunities</vt:lpstr>
      <vt:lpstr>Recording development activities</vt:lpstr>
      <vt:lpstr>Activity 3C</vt:lpstr>
      <vt:lpstr>Co-ordinate personal skill development and learning</vt:lpstr>
      <vt:lpstr>Sources of feedback</vt:lpstr>
      <vt:lpstr>The value of feedback</vt:lpstr>
      <vt:lpstr>Activity 3D</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David</dc:creator>
  <cp:lastModifiedBy>Emily Wilson</cp:lastModifiedBy>
  <cp:revision>389</cp:revision>
  <dcterms:created xsi:type="dcterms:W3CDTF">2009-08-11T16:53:13Z</dcterms:created>
  <dcterms:modified xsi:type="dcterms:W3CDTF">2016-11-24T09:44:51Z</dcterms:modified>
</cp:coreProperties>
</file>