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0"/>
  </p:notesMasterIdLst>
  <p:sldIdLst>
    <p:sldId id="257" r:id="rId2"/>
    <p:sldId id="610" r:id="rId3"/>
    <p:sldId id="417" r:id="rId4"/>
    <p:sldId id="309" r:id="rId5"/>
    <p:sldId id="611" r:id="rId6"/>
    <p:sldId id="612" r:id="rId7"/>
    <p:sldId id="614" r:id="rId8"/>
    <p:sldId id="613" r:id="rId9"/>
    <p:sldId id="392" r:id="rId10"/>
    <p:sldId id="396" r:id="rId11"/>
    <p:sldId id="440" r:id="rId12"/>
    <p:sldId id="399" r:id="rId13"/>
    <p:sldId id="586" r:id="rId14"/>
    <p:sldId id="587" r:id="rId15"/>
    <p:sldId id="588" r:id="rId16"/>
    <p:sldId id="589" r:id="rId17"/>
    <p:sldId id="590" r:id="rId18"/>
    <p:sldId id="615" r:id="rId19"/>
    <p:sldId id="616" r:id="rId20"/>
    <p:sldId id="591" r:id="rId21"/>
    <p:sldId id="592" r:id="rId22"/>
    <p:sldId id="593" r:id="rId23"/>
    <p:sldId id="617" r:id="rId24"/>
    <p:sldId id="594" r:id="rId25"/>
    <p:sldId id="595" r:id="rId26"/>
    <p:sldId id="596" r:id="rId27"/>
    <p:sldId id="618" r:id="rId28"/>
    <p:sldId id="597" r:id="rId29"/>
    <p:sldId id="598" r:id="rId30"/>
    <p:sldId id="599" r:id="rId31"/>
    <p:sldId id="619" r:id="rId32"/>
    <p:sldId id="600" r:id="rId33"/>
    <p:sldId id="562" r:id="rId34"/>
    <p:sldId id="563" r:id="rId35"/>
    <p:sldId id="620" r:id="rId36"/>
    <p:sldId id="621" r:id="rId37"/>
    <p:sldId id="622" r:id="rId38"/>
    <p:sldId id="623" r:id="rId39"/>
    <p:sldId id="624" r:id="rId40"/>
    <p:sldId id="564" r:id="rId41"/>
    <p:sldId id="565" r:id="rId42"/>
    <p:sldId id="566" r:id="rId43"/>
    <p:sldId id="625" r:id="rId44"/>
    <p:sldId id="567" r:id="rId45"/>
    <p:sldId id="538" r:id="rId46"/>
    <p:sldId id="539" r:id="rId47"/>
    <p:sldId id="626" r:id="rId48"/>
    <p:sldId id="627" r:id="rId49"/>
    <p:sldId id="540" r:id="rId50"/>
    <p:sldId id="514" r:id="rId51"/>
    <p:sldId id="515" r:id="rId52"/>
    <p:sldId id="628" r:id="rId53"/>
    <p:sldId id="629" r:id="rId54"/>
    <p:sldId id="630" r:id="rId55"/>
    <p:sldId id="631" r:id="rId56"/>
    <p:sldId id="516" r:id="rId57"/>
    <p:sldId id="517" r:id="rId58"/>
    <p:sldId id="518" r:id="rId59"/>
    <p:sldId id="632" r:id="rId60"/>
    <p:sldId id="519" r:id="rId61"/>
    <p:sldId id="520" r:id="rId62"/>
    <p:sldId id="521" r:id="rId63"/>
    <p:sldId id="634" r:id="rId64"/>
    <p:sldId id="633" r:id="rId65"/>
    <p:sldId id="522" r:id="rId66"/>
    <p:sldId id="526" r:id="rId67"/>
    <p:sldId id="527" r:id="rId68"/>
    <p:sldId id="635" r:id="rId69"/>
    <p:sldId id="636" r:id="rId70"/>
    <p:sldId id="528" r:id="rId71"/>
    <p:sldId id="535" r:id="rId72"/>
    <p:sldId id="640" r:id="rId73"/>
    <p:sldId id="641" r:id="rId74"/>
    <p:sldId id="637" r:id="rId75"/>
    <p:sldId id="642" r:id="rId76"/>
    <p:sldId id="643" r:id="rId77"/>
    <p:sldId id="644" r:id="rId78"/>
    <p:sldId id="638" r:id="rId79"/>
    <p:sldId id="648" r:id="rId80"/>
    <p:sldId id="649" r:id="rId81"/>
    <p:sldId id="645" r:id="rId82"/>
    <p:sldId id="639" r:id="rId83"/>
    <p:sldId id="651" r:id="rId84"/>
    <p:sldId id="650" r:id="rId85"/>
    <p:sldId id="647" r:id="rId86"/>
    <p:sldId id="646" r:id="rId87"/>
    <p:sldId id="536" r:id="rId88"/>
    <p:sldId id="652" r:id="rId89"/>
    <p:sldId id="653" r:id="rId90"/>
    <p:sldId id="537" r:id="rId91"/>
    <p:sldId id="654" r:id="rId92"/>
    <p:sldId id="655" r:id="rId93"/>
    <p:sldId id="657" r:id="rId94"/>
    <p:sldId id="656" r:id="rId95"/>
    <p:sldId id="436" r:id="rId96"/>
    <p:sldId id="435" r:id="rId97"/>
    <p:sldId id="418" r:id="rId98"/>
    <p:sldId id="419" r:id="rId9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779" autoAdjust="0"/>
    <p:restoredTop sz="91525" autoAdjust="0"/>
  </p:normalViewPr>
  <p:slideViewPr>
    <p:cSldViewPr>
      <p:cViewPr>
        <p:scale>
          <a:sx n="60" d="100"/>
          <a:sy n="60" d="100"/>
        </p:scale>
        <p:origin x="-1878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viewProps" Target="viewProp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CED0FDD-75CA-4B75-AB9A-9D0C1DEDA231}" type="doc">
      <dgm:prSet loTypeId="urn:microsoft.com/office/officeart/2005/8/layout/orgChart1" loCatId="hierarchy" qsTypeId="urn:microsoft.com/office/officeart/2005/8/quickstyle/3d1" qsCatId="3D" csTypeId="urn:microsoft.com/office/officeart/2005/8/colors/accent2_5" csCatId="accent2" phldr="1"/>
      <dgm:spPr/>
      <dgm:t>
        <a:bodyPr/>
        <a:lstStyle/>
        <a:p>
          <a:endParaRPr lang="en-GB"/>
        </a:p>
      </dgm:t>
    </dgm:pt>
    <dgm:pt modelId="{C03818B9-7946-4844-98E5-D6647579625F}">
      <dgm:prSet phldrT="[Text]" custT="1"/>
      <dgm:spPr/>
      <dgm:t>
        <a:bodyPr/>
        <a:lstStyle/>
        <a:p>
          <a:r>
            <a:rPr lang="en-GB" sz="2000">
              <a:solidFill>
                <a:schemeClr val="tx1"/>
              </a:solidFill>
            </a:rPr>
            <a:t>Project manager</a:t>
          </a:r>
        </a:p>
      </dgm:t>
    </dgm:pt>
    <dgm:pt modelId="{DCD1E2F2-DEEE-4C54-BCFD-FF4D976EB532}" type="parTrans" cxnId="{B59CD37C-0F40-4C14-8164-7307859B6F35}">
      <dgm:prSet/>
      <dgm:spPr/>
      <dgm:t>
        <a:bodyPr/>
        <a:lstStyle/>
        <a:p>
          <a:endParaRPr lang="en-GB"/>
        </a:p>
      </dgm:t>
    </dgm:pt>
    <dgm:pt modelId="{9EC8D4C4-9A30-43F7-8E09-48AEF666F4CD}" type="sibTrans" cxnId="{B59CD37C-0F40-4C14-8164-7307859B6F35}">
      <dgm:prSet/>
      <dgm:spPr/>
      <dgm:t>
        <a:bodyPr/>
        <a:lstStyle/>
        <a:p>
          <a:endParaRPr lang="en-GB"/>
        </a:p>
      </dgm:t>
    </dgm:pt>
    <dgm:pt modelId="{8EA99C76-9BC0-4DD5-A8D7-E8B05B31AEC5}" type="asst">
      <dgm:prSet phldrT="[Text]" custT="1"/>
      <dgm:spPr/>
      <dgm:t>
        <a:bodyPr/>
        <a:lstStyle/>
        <a:p>
          <a:r>
            <a:rPr lang="en-GB" sz="2000">
              <a:solidFill>
                <a:schemeClr val="tx1"/>
              </a:solidFill>
            </a:rPr>
            <a:t>Line manager</a:t>
          </a:r>
        </a:p>
      </dgm:t>
    </dgm:pt>
    <dgm:pt modelId="{253FDDB1-FB0F-4CF2-900A-02196B3846B5}" type="parTrans" cxnId="{2F18D832-48DF-44E3-AF36-207C2B90C6F7}">
      <dgm:prSet/>
      <dgm:spPr/>
      <dgm:t>
        <a:bodyPr/>
        <a:lstStyle/>
        <a:p>
          <a:endParaRPr lang="en-GB"/>
        </a:p>
      </dgm:t>
    </dgm:pt>
    <dgm:pt modelId="{B39C5654-001A-49D0-BBE3-4156DF947C0B}" type="sibTrans" cxnId="{2F18D832-48DF-44E3-AF36-207C2B90C6F7}">
      <dgm:prSet/>
      <dgm:spPr/>
      <dgm:t>
        <a:bodyPr/>
        <a:lstStyle/>
        <a:p>
          <a:endParaRPr lang="en-GB"/>
        </a:p>
      </dgm:t>
    </dgm:pt>
    <dgm:pt modelId="{7A17BA99-7627-41D2-8D23-71F34CDB1BB9}">
      <dgm:prSet phldrT="[Text]" custT="1"/>
      <dgm:spPr/>
      <dgm:t>
        <a:bodyPr/>
        <a:lstStyle/>
        <a:p>
          <a:r>
            <a:rPr lang="en-GB" sz="2000">
              <a:solidFill>
                <a:schemeClr val="tx1"/>
              </a:solidFill>
            </a:rPr>
            <a:t>Team member</a:t>
          </a:r>
        </a:p>
      </dgm:t>
    </dgm:pt>
    <dgm:pt modelId="{17817193-CC55-41F5-807D-891ADF529E6C}" type="parTrans" cxnId="{D26BEBDB-8A11-461B-B6A9-2AC1D23719CC}">
      <dgm:prSet/>
      <dgm:spPr/>
      <dgm:t>
        <a:bodyPr/>
        <a:lstStyle/>
        <a:p>
          <a:endParaRPr lang="en-GB"/>
        </a:p>
      </dgm:t>
    </dgm:pt>
    <dgm:pt modelId="{5EAB574B-5A9F-4B6F-9C2C-B3DF636F2B6A}" type="sibTrans" cxnId="{D26BEBDB-8A11-461B-B6A9-2AC1D23719CC}">
      <dgm:prSet/>
      <dgm:spPr/>
      <dgm:t>
        <a:bodyPr/>
        <a:lstStyle/>
        <a:p>
          <a:endParaRPr lang="en-GB"/>
        </a:p>
      </dgm:t>
    </dgm:pt>
    <dgm:pt modelId="{A00AA0F7-FD3C-4F07-9093-55EFFFD856A8}">
      <dgm:prSet phldrT="[Text]" custT="1"/>
      <dgm:spPr/>
      <dgm:t>
        <a:bodyPr/>
        <a:lstStyle/>
        <a:p>
          <a:r>
            <a:rPr lang="en-GB" sz="2000">
              <a:solidFill>
                <a:schemeClr val="tx1"/>
              </a:solidFill>
            </a:rPr>
            <a:t>Team member</a:t>
          </a:r>
        </a:p>
      </dgm:t>
    </dgm:pt>
    <dgm:pt modelId="{CEE10175-7F91-4CDE-AC05-26E947C6E15B}" type="parTrans" cxnId="{3CE23A1E-8BF5-4F22-B71D-F5A82AC83DF9}">
      <dgm:prSet/>
      <dgm:spPr/>
      <dgm:t>
        <a:bodyPr/>
        <a:lstStyle/>
        <a:p>
          <a:endParaRPr lang="en-GB"/>
        </a:p>
      </dgm:t>
    </dgm:pt>
    <dgm:pt modelId="{75EC796C-855A-4735-96C3-C5AFDD9C1190}" type="sibTrans" cxnId="{3CE23A1E-8BF5-4F22-B71D-F5A82AC83DF9}">
      <dgm:prSet/>
      <dgm:spPr/>
      <dgm:t>
        <a:bodyPr/>
        <a:lstStyle/>
        <a:p>
          <a:endParaRPr lang="en-GB"/>
        </a:p>
      </dgm:t>
    </dgm:pt>
    <dgm:pt modelId="{71D43C53-6360-492C-9260-AA465C05B3ED}">
      <dgm:prSet phldrT="[Text]" custT="1"/>
      <dgm:spPr/>
      <dgm:t>
        <a:bodyPr/>
        <a:lstStyle/>
        <a:p>
          <a:r>
            <a:rPr lang="en-GB" sz="2000">
              <a:solidFill>
                <a:schemeClr val="tx1"/>
              </a:solidFill>
            </a:rPr>
            <a:t>Team member</a:t>
          </a:r>
        </a:p>
      </dgm:t>
    </dgm:pt>
    <dgm:pt modelId="{48944328-4C1B-468D-8451-9E0BA52204A5}" type="parTrans" cxnId="{D3C0CA83-234A-4F17-A92A-3D813A0EFAA8}">
      <dgm:prSet/>
      <dgm:spPr/>
      <dgm:t>
        <a:bodyPr/>
        <a:lstStyle/>
        <a:p>
          <a:endParaRPr lang="en-GB"/>
        </a:p>
      </dgm:t>
    </dgm:pt>
    <dgm:pt modelId="{0FD59FCC-1D92-4CEB-A425-713B8B44E850}" type="sibTrans" cxnId="{D3C0CA83-234A-4F17-A92A-3D813A0EFAA8}">
      <dgm:prSet/>
      <dgm:spPr/>
      <dgm:t>
        <a:bodyPr/>
        <a:lstStyle/>
        <a:p>
          <a:endParaRPr lang="en-GB"/>
        </a:p>
      </dgm:t>
    </dgm:pt>
    <dgm:pt modelId="{8AC80B0A-FE8B-4802-918B-6DA2FD1C03ED}" type="pres">
      <dgm:prSet presAssocID="{9CED0FDD-75CA-4B75-AB9A-9D0C1DEDA231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GB"/>
        </a:p>
      </dgm:t>
    </dgm:pt>
    <dgm:pt modelId="{43343277-92B6-4E41-8808-0BD99522135A}" type="pres">
      <dgm:prSet presAssocID="{C03818B9-7946-4844-98E5-D6647579625F}" presName="hierRoot1" presStyleCnt="0">
        <dgm:presLayoutVars>
          <dgm:hierBranch val="init"/>
        </dgm:presLayoutVars>
      </dgm:prSet>
      <dgm:spPr/>
    </dgm:pt>
    <dgm:pt modelId="{B76AD2C3-1139-4105-A428-04D9F64D4313}" type="pres">
      <dgm:prSet presAssocID="{C03818B9-7946-4844-98E5-D6647579625F}" presName="rootComposite1" presStyleCnt="0"/>
      <dgm:spPr/>
    </dgm:pt>
    <dgm:pt modelId="{217EB65F-F988-4CEE-B6AB-DE69D91DFBD6}" type="pres">
      <dgm:prSet presAssocID="{C03818B9-7946-4844-98E5-D6647579625F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61A82D67-2E39-4965-BF4B-B63EB202D5E2}" type="pres">
      <dgm:prSet presAssocID="{C03818B9-7946-4844-98E5-D6647579625F}" presName="rootConnector1" presStyleLbl="node1" presStyleIdx="0" presStyleCnt="0"/>
      <dgm:spPr/>
      <dgm:t>
        <a:bodyPr/>
        <a:lstStyle/>
        <a:p>
          <a:endParaRPr lang="en-GB"/>
        </a:p>
      </dgm:t>
    </dgm:pt>
    <dgm:pt modelId="{87EE93E6-04A9-4558-841C-0CD263626A48}" type="pres">
      <dgm:prSet presAssocID="{C03818B9-7946-4844-98E5-D6647579625F}" presName="hierChild2" presStyleCnt="0"/>
      <dgm:spPr/>
    </dgm:pt>
    <dgm:pt modelId="{88A4C2B1-2675-4564-9BD4-C1B986FDC2C4}" type="pres">
      <dgm:prSet presAssocID="{17817193-CC55-41F5-807D-891ADF529E6C}" presName="Name37" presStyleLbl="parChTrans1D2" presStyleIdx="0" presStyleCnt="4"/>
      <dgm:spPr/>
      <dgm:t>
        <a:bodyPr/>
        <a:lstStyle/>
        <a:p>
          <a:endParaRPr lang="en-GB"/>
        </a:p>
      </dgm:t>
    </dgm:pt>
    <dgm:pt modelId="{FC65A47B-6B52-4D51-A9EA-63BB1F7E323A}" type="pres">
      <dgm:prSet presAssocID="{7A17BA99-7627-41D2-8D23-71F34CDB1BB9}" presName="hierRoot2" presStyleCnt="0">
        <dgm:presLayoutVars>
          <dgm:hierBranch val="init"/>
        </dgm:presLayoutVars>
      </dgm:prSet>
      <dgm:spPr/>
    </dgm:pt>
    <dgm:pt modelId="{3710B98C-60B2-431B-B810-04FA551C1DA3}" type="pres">
      <dgm:prSet presAssocID="{7A17BA99-7627-41D2-8D23-71F34CDB1BB9}" presName="rootComposite" presStyleCnt="0"/>
      <dgm:spPr/>
    </dgm:pt>
    <dgm:pt modelId="{FEB62CE9-F71E-43F2-8149-E965400A379F}" type="pres">
      <dgm:prSet presAssocID="{7A17BA99-7627-41D2-8D23-71F34CDB1BB9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FFABAC0E-E2F4-4CF1-9311-EEF2DD9A8F6D}" type="pres">
      <dgm:prSet presAssocID="{7A17BA99-7627-41D2-8D23-71F34CDB1BB9}" presName="rootConnector" presStyleLbl="node2" presStyleIdx="0" presStyleCnt="3"/>
      <dgm:spPr/>
      <dgm:t>
        <a:bodyPr/>
        <a:lstStyle/>
        <a:p>
          <a:endParaRPr lang="en-GB"/>
        </a:p>
      </dgm:t>
    </dgm:pt>
    <dgm:pt modelId="{AD14919C-43C2-43A7-9384-774C5E7868A4}" type="pres">
      <dgm:prSet presAssocID="{7A17BA99-7627-41D2-8D23-71F34CDB1BB9}" presName="hierChild4" presStyleCnt="0"/>
      <dgm:spPr/>
    </dgm:pt>
    <dgm:pt modelId="{BCF29F01-C3C8-4CEE-AD00-DE21F14A44BC}" type="pres">
      <dgm:prSet presAssocID="{7A17BA99-7627-41D2-8D23-71F34CDB1BB9}" presName="hierChild5" presStyleCnt="0"/>
      <dgm:spPr/>
    </dgm:pt>
    <dgm:pt modelId="{96C6A504-39F6-45F7-8555-34A1E87B664A}" type="pres">
      <dgm:prSet presAssocID="{CEE10175-7F91-4CDE-AC05-26E947C6E15B}" presName="Name37" presStyleLbl="parChTrans1D2" presStyleIdx="1" presStyleCnt="4"/>
      <dgm:spPr/>
      <dgm:t>
        <a:bodyPr/>
        <a:lstStyle/>
        <a:p>
          <a:endParaRPr lang="en-GB"/>
        </a:p>
      </dgm:t>
    </dgm:pt>
    <dgm:pt modelId="{C3E8592E-6438-4F4A-9C1A-4907C7E05FF6}" type="pres">
      <dgm:prSet presAssocID="{A00AA0F7-FD3C-4F07-9093-55EFFFD856A8}" presName="hierRoot2" presStyleCnt="0">
        <dgm:presLayoutVars>
          <dgm:hierBranch val="init"/>
        </dgm:presLayoutVars>
      </dgm:prSet>
      <dgm:spPr/>
    </dgm:pt>
    <dgm:pt modelId="{64315855-11F1-4B38-8E13-BEE4EF09A380}" type="pres">
      <dgm:prSet presAssocID="{A00AA0F7-FD3C-4F07-9093-55EFFFD856A8}" presName="rootComposite" presStyleCnt="0"/>
      <dgm:spPr/>
    </dgm:pt>
    <dgm:pt modelId="{2393944F-9861-491F-AF6B-1773FA260404}" type="pres">
      <dgm:prSet presAssocID="{A00AA0F7-FD3C-4F07-9093-55EFFFD856A8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5E1044D1-414B-46E6-8DB1-E55648633303}" type="pres">
      <dgm:prSet presAssocID="{A00AA0F7-FD3C-4F07-9093-55EFFFD856A8}" presName="rootConnector" presStyleLbl="node2" presStyleIdx="1" presStyleCnt="3"/>
      <dgm:spPr/>
      <dgm:t>
        <a:bodyPr/>
        <a:lstStyle/>
        <a:p>
          <a:endParaRPr lang="en-GB"/>
        </a:p>
      </dgm:t>
    </dgm:pt>
    <dgm:pt modelId="{F0D5414E-49C7-44D7-BE48-F8D65C2E6BB6}" type="pres">
      <dgm:prSet presAssocID="{A00AA0F7-FD3C-4F07-9093-55EFFFD856A8}" presName="hierChild4" presStyleCnt="0"/>
      <dgm:spPr/>
    </dgm:pt>
    <dgm:pt modelId="{5A98327B-04CA-4064-B9F6-868E400CCC6A}" type="pres">
      <dgm:prSet presAssocID="{A00AA0F7-FD3C-4F07-9093-55EFFFD856A8}" presName="hierChild5" presStyleCnt="0"/>
      <dgm:spPr/>
    </dgm:pt>
    <dgm:pt modelId="{ED6D82FE-4259-4954-B693-6F8335333505}" type="pres">
      <dgm:prSet presAssocID="{48944328-4C1B-468D-8451-9E0BA52204A5}" presName="Name37" presStyleLbl="parChTrans1D2" presStyleIdx="2" presStyleCnt="4"/>
      <dgm:spPr/>
      <dgm:t>
        <a:bodyPr/>
        <a:lstStyle/>
        <a:p>
          <a:endParaRPr lang="en-GB"/>
        </a:p>
      </dgm:t>
    </dgm:pt>
    <dgm:pt modelId="{25312B60-3487-4173-994B-C59612B5A797}" type="pres">
      <dgm:prSet presAssocID="{71D43C53-6360-492C-9260-AA465C05B3ED}" presName="hierRoot2" presStyleCnt="0">
        <dgm:presLayoutVars>
          <dgm:hierBranch val="init"/>
        </dgm:presLayoutVars>
      </dgm:prSet>
      <dgm:spPr/>
    </dgm:pt>
    <dgm:pt modelId="{093C8E7B-24B0-499E-AF88-866EFDEDF77E}" type="pres">
      <dgm:prSet presAssocID="{71D43C53-6360-492C-9260-AA465C05B3ED}" presName="rootComposite" presStyleCnt="0"/>
      <dgm:spPr/>
    </dgm:pt>
    <dgm:pt modelId="{D6BA231B-A1FF-4D9A-BC12-A0D630340781}" type="pres">
      <dgm:prSet presAssocID="{71D43C53-6360-492C-9260-AA465C05B3ED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54CF2E90-ABED-46C0-BAD4-3FE98DB8C910}" type="pres">
      <dgm:prSet presAssocID="{71D43C53-6360-492C-9260-AA465C05B3ED}" presName="rootConnector" presStyleLbl="node2" presStyleIdx="2" presStyleCnt="3"/>
      <dgm:spPr/>
      <dgm:t>
        <a:bodyPr/>
        <a:lstStyle/>
        <a:p>
          <a:endParaRPr lang="en-GB"/>
        </a:p>
      </dgm:t>
    </dgm:pt>
    <dgm:pt modelId="{F39E8209-792A-4229-BDE7-4849F6273152}" type="pres">
      <dgm:prSet presAssocID="{71D43C53-6360-492C-9260-AA465C05B3ED}" presName="hierChild4" presStyleCnt="0"/>
      <dgm:spPr/>
    </dgm:pt>
    <dgm:pt modelId="{11DE57BE-3AA2-4109-A66B-6315F0C9B5D0}" type="pres">
      <dgm:prSet presAssocID="{71D43C53-6360-492C-9260-AA465C05B3ED}" presName="hierChild5" presStyleCnt="0"/>
      <dgm:spPr/>
    </dgm:pt>
    <dgm:pt modelId="{05E890F1-2672-41C1-8CAF-544ADD60989F}" type="pres">
      <dgm:prSet presAssocID="{C03818B9-7946-4844-98E5-D6647579625F}" presName="hierChild3" presStyleCnt="0"/>
      <dgm:spPr/>
    </dgm:pt>
    <dgm:pt modelId="{433C59D6-5A1A-4CB4-8A38-AE044A83A127}" type="pres">
      <dgm:prSet presAssocID="{253FDDB1-FB0F-4CF2-900A-02196B3846B5}" presName="Name111" presStyleLbl="parChTrans1D2" presStyleIdx="3" presStyleCnt="4"/>
      <dgm:spPr/>
      <dgm:t>
        <a:bodyPr/>
        <a:lstStyle/>
        <a:p>
          <a:endParaRPr lang="en-GB"/>
        </a:p>
      </dgm:t>
    </dgm:pt>
    <dgm:pt modelId="{D6E12D34-5328-44A8-B102-9A1C9EF279E8}" type="pres">
      <dgm:prSet presAssocID="{8EA99C76-9BC0-4DD5-A8D7-E8B05B31AEC5}" presName="hierRoot3" presStyleCnt="0">
        <dgm:presLayoutVars>
          <dgm:hierBranch val="init"/>
        </dgm:presLayoutVars>
      </dgm:prSet>
      <dgm:spPr/>
    </dgm:pt>
    <dgm:pt modelId="{35FD6F12-DF6A-47FB-A94F-18194652CA6E}" type="pres">
      <dgm:prSet presAssocID="{8EA99C76-9BC0-4DD5-A8D7-E8B05B31AEC5}" presName="rootComposite3" presStyleCnt="0"/>
      <dgm:spPr/>
    </dgm:pt>
    <dgm:pt modelId="{4817A71A-EAF7-4271-9A4D-58EC2AF390E0}" type="pres">
      <dgm:prSet presAssocID="{8EA99C76-9BC0-4DD5-A8D7-E8B05B31AEC5}" presName="rootText3" presStyleLbl="asst1" presStyleIdx="0" presStyleCnt="1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EA10B51F-AEAB-4371-949A-AE063C277D61}" type="pres">
      <dgm:prSet presAssocID="{8EA99C76-9BC0-4DD5-A8D7-E8B05B31AEC5}" presName="rootConnector3" presStyleLbl="asst1" presStyleIdx="0" presStyleCnt="1"/>
      <dgm:spPr/>
      <dgm:t>
        <a:bodyPr/>
        <a:lstStyle/>
        <a:p>
          <a:endParaRPr lang="en-GB"/>
        </a:p>
      </dgm:t>
    </dgm:pt>
    <dgm:pt modelId="{D3F521C7-4E78-4420-A579-4D784C996864}" type="pres">
      <dgm:prSet presAssocID="{8EA99C76-9BC0-4DD5-A8D7-E8B05B31AEC5}" presName="hierChild6" presStyleCnt="0"/>
      <dgm:spPr/>
    </dgm:pt>
    <dgm:pt modelId="{D48A9B2E-87A9-4C1D-B977-FD638443315D}" type="pres">
      <dgm:prSet presAssocID="{8EA99C76-9BC0-4DD5-A8D7-E8B05B31AEC5}" presName="hierChild7" presStyleCnt="0"/>
      <dgm:spPr/>
    </dgm:pt>
  </dgm:ptLst>
  <dgm:cxnLst>
    <dgm:cxn modelId="{785FE018-45C3-4F02-90B8-99D8F0C5AB7A}" type="presOf" srcId="{7A17BA99-7627-41D2-8D23-71F34CDB1BB9}" destId="{FEB62CE9-F71E-43F2-8149-E965400A379F}" srcOrd="0" destOrd="0" presId="urn:microsoft.com/office/officeart/2005/8/layout/orgChart1"/>
    <dgm:cxn modelId="{3CE23A1E-8BF5-4F22-B71D-F5A82AC83DF9}" srcId="{C03818B9-7946-4844-98E5-D6647579625F}" destId="{A00AA0F7-FD3C-4F07-9093-55EFFFD856A8}" srcOrd="2" destOrd="0" parTransId="{CEE10175-7F91-4CDE-AC05-26E947C6E15B}" sibTransId="{75EC796C-855A-4735-96C3-C5AFDD9C1190}"/>
    <dgm:cxn modelId="{F956705C-C673-42C3-91EF-9135206C6671}" type="presOf" srcId="{48944328-4C1B-468D-8451-9E0BA52204A5}" destId="{ED6D82FE-4259-4954-B693-6F8335333505}" srcOrd="0" destOrd="0" presId="urn:microsoft.com/office/officeart/2005/8/layout/orgChart1"/>
    <dgm:cxn modelId="{C4ED5B07-9950-4BBF-AA00-0AC1F74693DD}" type="presOf" srcId="{17817193-CC55-41F5-807D-891ADF529E6C}" destId="{88A4C2B1-2675-4564-9BD4-C1B986FDC2C4}" srcOrd="0" destOrd="0" presId="urn:microsoft.com/office/officeart/2005/8/layout/orgChart1"/>
    <dgm:cxn modelId="{0864068F-D766-4BCC-8ADA-BD2C3BF3C452}" type="presOf" srcId="{8EA99C76-9BC0-4DD5-A8D7-E8B05B31AEC5}" destId="{EA10B51F-AEAB-4371-949A-AE063C277D61}" srcOrd="1" destOrd="0" presId="urn:microsoft.com/office/officeart/2005/8/layout/orgChart1"/>
    <dgm:cxn modelId="{104A519B-1216-4DDD-9450-6A50F9EBBDD7}" type="presOf" srcId="{7A17BA99-7627-41D2-8D23-71F34CDB1BB9}" destId="{FFABAC0E-E2F4-4CF1-9311-EEF2DD9A8F6D}" srcOrd="1" destOrd="0" presId="urn:microsoft.com/office/officeart/2005/8/layout/orgChart1"/>
    <dgm:cxn modelId="{D26BEBDB-8A11-461B-B6A9-2AC1D23719CC}" srcId="{C03818B9-7946-4844-98E5-D6647579625F}" destId="{7A17BA99-7627-41D2-8D23-71F34CDB1BB9}" srcOrd="1" destOrd="0" parTransId="{17817193-CC55-41F5-807D-891ADF529E6C}" sibTransId="{5EAB574B-5A9F-4B6F-9C2C-B3DF636F2B6A}"/>
    <dgm:cxn modelId="{1CA02528-7B26-45AD-A1F4-870D00A28307}" type="presOf" srcId="{253FDDB1-FB0F-4CF2-900A-02196B3846B5}" destId="{433C59D6-5A1A-4CB4-8A38-AE044A83A127}" srcOrd="0" destOrd="0" presId="urn:microsoft.com/office/officeart/2005/8/layout/orgChart1"/>
    <dgm:cxn modelId="{B3EB0378-D39D-48EC-B058-67B65E8C01BF}" type="presOf" srcId="{A00AA0F7-FD3C-4F07-9093-55EFFFD856A8}" destId="{5E1044D1-414B-46E6-8DB1-E55648633303}" srcOrd="1" destOrd="0" presId="urn:microsoft.com/office/officeart/2005/8/layout/orgChart1"/>
    <dgm:cxn modelId="{D3C0CA83-234A-4F17-A92A-3D813A0EFAA8}" srcId="{C03818B9-7946-4844-98E5-D6647579625F}" destId="{71D43C53-6360-492C-9260-AA465C05B3ED}" srcOrd="3" destOrd="0" parTransId="{48944328-4C1B-468D-8451-9E0BA52204A5}" sibTransId="{0FD59FCC-1D92-4CEB-A425-713B8B44E850}"/>
    <dgm:cxn modelId="{600A520D-B1FE-42B2-A44F-A2BCCA791281}" type="presOf" srcId="{8EA99C76-9BC0-4DD5-A8D7-E8B05B31AEC5}" destId="{4817A71A-EAF7-4271-9A4D-58EC2AF390E0}" srcOrd="0" destOrd="0" presId="urn:microsoft.com/office/officeart/2005/8/layout/orgChart1"/>
    <dgm:cxn modelId="{44B3C486-6F04-4260-BBC3-2F3E941B2D43}" type="presOf" srcId="{9CED0FDD-75CA-4B75-AB9A-9D0C1DEDA231}" destId="{8AC80B0A-FE8B-4802-918B-6DA2FD1C03ED}" srcOrd="0" destOrd="0" presId="urn:microsoft.com/office/officeart/2005/8/layout/orgChart1"/>
    <dgm:cxn modelId="{EDFD3B79-66CF-435D-B6E9-15EC761EBC58}" type="presOf" srcId="{C03818B9-7946-4844-98E5-D6647579625F}" destId="{61A82D67-2E39-4965-BF4B-B63EB202D5E2}" srcOrd="1" destOrd="0" presId="urn:microsoft.com/office/officeart/2005/8/layout/orgChart1"/>
    <dgm:cxn modelId="{57368922-CE7F-4AAB-8EBB-E782BC20AF93}" type="presOf" srcId="{C03818B9-7946-4844-98E5-D6647579625F}" destId="{217EB65F-F988-4CEE-B6AB-DE69D91DFBD6}" srcOrd="0" destOrd="0" presId="urn:microsoft.com/office/officeart/2005/8/layout/orgChart1"/>
    <dgm:cxn modelId="{5D034C79-D05B-47D8-A1C7-38E5D2ED7BA5}" type="presOf" srcId="{71D43C53-6360-492C-9260-AA465C05B3ED}" destId="{D6BA231B-A1FF-4D9A-BC12-A0D630340781}" srcOrd="0" destOrd="0" presId="urn:microsoft.com/office/officeart/2005/8/layout/orgChart1"/>
    <dgm:cxn modelId="{2F18D832-48DF-44E3-AF36-207C2B90C6F7}" srcId="{C03818B9-7946-4844-98E5-D6647579625F}" destId="{8EA99C76-9BC0-4DD5-A8D7-E8B05B31AEC5}" srcOrd="0" destOrd="0" parTransId="{253FDDB1-FB0F-4CF2-900A-02196B3846B5}" sibTransId="{B39C5654-001A-49D0-BBE3-4156DF947C0B}"/>
    <dgm:cxn modelId="{DA1E7CB1-DB70-48C4-AFBA-507B71408F9F}" type="presOf" srcId="{A00AA0F7-FD3C-4F07-9093-55EFFFD856A8}" destId="{2393944F-9861-491F-AF6B-1773FA260404}" srcOrd="0" destOrd="0" presId="urn:microsoft.com/office/officeart/2005/8/layout/orgChart1"/>
    <dgm:cxn modelId="{7B8D77AD-DEDA-43F0-AEEA-328184AD126A}" type="presOf" srcId="{CEE10175-7F91-4CDE-AC05-26E947C6E15B}" destId="{96C6A504-39F6-45F7-8555-34A1E87B664A}" srcOrd="0" destOrd="0" presId="urn:microsoft.com/office/officeart/2005/8/layout/orgChart1"/>
    <dgm:cxn modelId="{20D219C8-F730-486B-BC66-A9584926C607}" type="presOf" srcId="{71D43C53-6360-492C-9260-AA465C05B3ED}" destId="{54CF2E90-ABED-46C0-BAD4-3FE98DB8C910}" srcOrd="1" destOrd="0" presId="urn:microsoft.com/office/officeart/2005/8/layout/orgChart1"/>
    <dgm:cxn modelId="{B59CD37C-0F40-4C14-8164-7307859B6F35}" srcId="{9CED0FDD-75CA-4B75-AB9A-9D0C1DEDA231}" destId="{C03818B9-7946-4844-98E5-D6647579625F}" srcOrd="0" destOrd="0" parTransId="{DCD1E2F2-DEEE-4C54-BCFD-FF4D976EB532}" sibTransId="{9EC8D4C4-9A30-43F7-8E09-48AEF666F4CD}"/>
    <dgm:cxn modelId="{691DB476-5539-4C95-950B-ABFDDC9F6E43}" type="presParOf" srcId="{8AC80B0A-FE8B-4802-918B-6DA2FD1C03ED}" destId="{43343277-92B6-4E41-8808-0BD99522135A}" srcOrd="0" destOrd="0" presId="urn:microsoft.com/office/officeart/2005/8/layout/orgChart1"/>
    <dgm:cxn modelId="{DBE0EF36-2C0D-49F4-818D-4FCDC4F74377}" type="presParOf" srcId="{43343277-92B6-4E41-8808-0BD99522135A}" destId="{B76AD2C3-1139-4105-A428-04D9F64D4313}" srcOrd="0" destOrd="0" presId="urn:microsoft.com/office/officeart/2005/8/layout/orgChart1"/>
    <dgm:cxn modelId="{BF7271AA-D0E3-4B44-8608-D540F92FE77D}" type="presParOf" srcId="{B76AD2C3-1139-4105-A428-04D9F64D4313}" destId="{217EB65F-F988-4CEE-B6AB-DE69D91DFBD6}" srcOrd="0" destOrd="0" presId="urn:microsoft.com/office/officeart/2005/8/layout/orgChart1"/>
    <dgm:cxn modelId="{3CE98639-A8D2-4C86-B09A-46038C333044}" type="presParOf" srcId="{B76AD2C3-1139-4105-A428-04D9F64D4313}" destId="{61A82D67-2E39-4965-BF4B-B63EB202D5E2}" srcOrd="1" destOrd="0" presId="urn:microsoft.com/office/officeart/2005/8/layout/orgChart1"/>
    <dgm:cxn modelId="{AD8298CF-30A2-4FA4-A4CE-9E5B763BEFDB}" type="presParOf" srcId="{43343277-92B6-4E41-8808-0BD99522135A}" destId="{87EE93E6-04A9-4558-841C-0CD263626A48}" srcOrd="1" destOrd="0" presId="urn:microsoft.com/office/officeart/2005/8/layout/orgChart1"/>
    <dgm:cxn modelId="{3275C152-A1C4-4467-A1FF-4DEFC1FD30AF}" type="presParOf" srcId="{87EE93E6-04A9-4558-841C-0CD263626A48}" destId="{88A4C2B1-2675-4564-9BD4-C1B986FDC2C4}" srcOrd="0" destOrd="0" presId="urn:microsoft.com/office/officeart/2005/8/layout/orgChart1"/>
    <dgm:cxn modelId="{D4435098-DB14-49FA-83DC-1AC791696865}" type="presParOf" srcId="{87EE93E6-04A9-4558-841C-0CD263626A48}" destId="{FC65A47B-6B52-4D51-A9EA-63BB1F7E323A}" srcOrd="1" destOrd="0" presId="urn:microsoft.com/office/officeart/2005/8/layout/orgChart1"/>
    <dgm:cxn modelId="{9F53C5FF-C0DE-4DA2-A648-42AC05C6657A}" type="presParOf" srcId="{FC65A47B-6B52-4D51-A9EA-63BB1F7E323A}" destId="{3710B98C-60B2-431B-B810-04FA551C1DA3}" srcOrd="0" destOrd="0" presId="urn:microsoft.com/office/officeart/2005/8/layout/orgChart1"/>
    <dgm:cxn modelId="{95DD4D1E-7B81-49C5-82CF-E2E9CF9A4F13}" type="presParOf" srcId="{3710B98C-60B2-431B-B810-04FA551C1DA3}" destId="{FEB62CE9-F71E-43F2-8149-E965400A379F}" srcOrd="0" destOrd="0" presId="urn:microsoft.com/office/officeart/2005/8/layout/orgChart1"/>
    <dgm:cxn modelId="{50AE1518-EA0F-45E6-935A-1CEBDFBD8BF3}" type="presParOf" srcId="{3710B98C-60B2-431B-B810-04FA551C1DA3}" destId="{FFABAC0E-E2F4-4CF1-9311-EEF2DD9A8F6D}" srcOrd="1" destOrd="0" presId="urn:microsoft.com/office/officeart/2005/8/layout/orgChart1"/>
    <dgm:cxn modelId="{03DB180E-89C7-4718-A50A-CCBD95361B06}" type="presParOf" srcId="{FC65A47B-6B52-4D51-A9EA-63BB1F7E323A}" destId="{AD14919C-43C2-43A7-9384-774C5E7868A4}" srcOrd="1" destOrd="0" presId="urn:microsoft.com/office/officeart/2005/8/layout/orgChart1"/>
    <dgm:cxn modelId="{07C6E257-96B2-44C5-A40B-359D3542C53A}" type="presParOf" srcId="{FC65A47B-6B52-4D51-A9EA-63BB1F7E323A}" destId="{BCF29F01-C3C8-4CEE-AD00-DE21F14A44BC}" srcOrd="2" destOrd="0" presId="urn:microsoft.com/office/officeart/2005/8/layout/orgChart1"/>
    <dgm:cxn modelId="{F15F3401-9D80-4A02-B4B1-10A4FDBCADE5}" type="presParOf" srcId="{87EE93E6-04A9-4558-841C-0CD263626A48}" destId="{96C6A504-39F6-45F7-8555-34A1E87B664A}" srcOrd="2" destOrd="0" presId="urn:microsoft.com/office/officeart/2005/8/layout/orgChart1"/>
    <dgm:cxn modelId="{0C459149-9CA6-4A52-8178-37F15EA106B9}" type="presParOf" srcId="{87EE93E6-04A9-4558-841C-0CD263626A48}" destId="{C3E8592E-6438-4F4A-9C1A-4907C7E05FF6}" srcOrd="3" destOrd="0" presId="urn:microsoft.com/office/officeart/2005/8/layout/orgChart1"/>
    <dgm:cxn modelId="{1520A5FF-BA43-4251-96E3-50E6CD40252F}" type="presParOf" srcId="{C3E8592E-6438-4F4A-9C1A-4907C7E05FF6}" destId="{64315855-11F1-4B38-8E13-BEE4EF09A380}" srcOrd="0" destOrd="0" presId="urn:microsoft.com/office/officeart/2005/8/layout/orgChart1"/>
    <dgm:cxn modelId="{E6F134D0-6A5E-4030-B979-E26887000627}" type="presParOf" srcId="{64315855-11F1-4B38-8E13-BEE4EF09A380}" destId="{2393944F-9861-491F-AF6B-1773FA260404}" srcOrd="0" destOrd="0" presId="urn:microsoft.com/office/officeart/2005/8/layout/orgChart1"/>
    <dgm:cxn modelId="{95549AB4-630B-4E74-B917-9447297D42DE}" type="presParOf" srcId="{64315855-11F1-4B38-8E13-BEE4EF09A380}" destId="{5E1044D1-414B-46E6-8DB1-E55648633303}" srcOrd="1" destOrd="0" presId="urn:microsoft.com/office/officeart/2005/8/layout/orgChart1"/>
    <dgm:cxn modelId="{AFFC531F-63E4-4D28-9674-F288C9EE72D5}" type="presParOf" srcId="{C3E8592E-6438-4F4A-9C1A-4907C7E05FF6}" destId="{F0D5414E-49C7-44D7-BE48-F8D65C2E6BB6}" srcOrd="1" destOrd="0" presId="urn:microsoft.com/office/officeart/2005/8/layout/orgChart1"/>
    <dgm:cxn modelId="{FC9225DD-D54F-4B74-85FD-36B408AD9532}" type="presParOf" srcId="{C3E8592E-6438-4F4A-9C1A-4907C7E05FF6}" destId="{5A98327B-04CA-4064-B9F6-868E400CCC6A}" srcOrd="2" destOrd="0" presId="urn:microsoft.com/office/officeart/2005/8/layout/orgChart1"/>
    <dgm:cxn modelId="{71A1EC6D-BB2E-4040-9A65-321512E45B31}" type="presParOf" srcId="{87EE93E6-04A9-4558-841C-0CD263626A48}" destId="{ED6D82FE-4259-4954-B693-6F8335333505}" srcOrd="4" destOrd="0" presId="urn:microsoft.com/office/officeart/2005/8/layout/orgChart1"/>
    <dgm:cxn modelId="{87641F33-0B9F-4CED-BF93-FA98A5A6B688}" type="presParOf" srcId="{87EE93E6-04A9-4558-841C-0CD263626A48}" destId="{25312B60-3487-4173-994B-C59612B5A797}" srcOrd="5" destOrd="0" presId="urn:microsoft.com/office/officeart/2005/8/layout/orgChart1"/>
    <dgm:cxn modelId="{120D09A3-4F44-43AB-9583-B6E7650CFE0D}" type="presParOf" srcId="{25312B60-3487-4173-994B-C59612B5A797}" destId="{093C8E7B-24B0-499E-AF88-866EFDEDF77E}" srcOrd="0" destOrd="0" presId="urn:microsoft.com/office/officeart/2005/8/layout/orgChart1"/>
    <dgm:cxn modelId="{0DD01C6F-3C37-4652-BF9E-49158754F9D8}" type="presParOf" srcId="{093C8E7B-24B0-499E-AF88-866EFDEDF77E}" destId="{D6BA231B-A1FF-4D9A-BC12-A0D630340781}" srcOrd="0" destOrd="0" presId="urn:microsoft.com/office/officeart/2005/8/layout/orgChart1"/>
    <dgm:cxn modelId="{C5C08A9B-01EA-4AF8-815D-BD44F4E62E90}" type="presParOf" srcId="{093C8E7B-24B0-499E-AF88-866EFDEDF77E}" destId="{54CF2E90-ABED-46C0-BAD4-3FE98DB8C910}" srcOrd="1" destOrd="0" presId="urn:microsoft.com/office/officeart/2005/8/layout/orgChart1"/>
    <dgm:cxn modelId="{B2F04EE0-1C75-4737-B9F8-6C0D78CBB437}" type="presParOf" srcId="{25312B60-3487-4173-994B-C59612B5A797}" destId="{F39E8209-792A-4229-BDE7-4849F6273152}" srcOrd="1" destOrd="0" presId="urn:microsoft.com/office/officeart/2005/8/layout/orgChart1"/>
    <dgm:cxn modelId="{47DDC5F1-2B7E-49A3-80EB-D6C020C8E0DA}" type="presParOf" srcId="{25312B60-3487-4173-994B-C59612B5A797}" destId="{11DE57BE-3AA2-4109-A66B-6315F0C9B5D0}" srcOrd="2" destOrd="0" presId="urn:microsoft.com/office/officeart/2005/8/layout/orgChart1"/>
    <dgm:cxn modelId="{31C5E409-F29E-43EA-B49F-FACDDD480873}" type="presParOf" srcId="{43343277-92B6-4E41-8808-0BD99522135A}" destId="{05E890F1-2672-41C1-8CAF-544ADD60989F}" srcOrd="2" destOrd="0" presId="urn:microsoft.com/office/officeart/2005/8/layout/orgChart1"/>
    <dgm:cxn modelId="{BD59F194-DEE6-45B2-BF53-E35CA5B0EF35}" type="presParOf" srcId="{05E890F1-2672-41C1-8CAF-544ADD60989F}" destId="{433C59D6-5A1A-4CB4-8A38-AE044A83A127}" srcOrd="0" destOrd="0" presId="urn:microsoft.com/office/officeart/2005/8/layout/orgChart1"/>
    <dgm:cxn modelId="{D6EB594B-5413-41FC-95AA-8B5AE5BF8B7C}" type="presParOf" srcId="{05E890F1-2672-41C1-8CAF-544ADD60989F}" destId="{D6E12D34-5328-44A8-B102-9A1C9EF279E8}" srcOrd="1" destOrd="0" presId="urn:microsoft.com/office/officeart/2005/8/layout/orgChart1"/>
    <dgm:cxn modelId="{4B8D6E98-2744-4CE8-A705-12B0A998BA8C}" type="presParOf" srcId="{D6E12D34-5328-44A8-B102-9A1C9EF279E8}" destId="{35FD6F12-DF6A-47FB-A94F-18194652CA6E}" srcOrd="0" destOrd="0" presId="urn:microsoft.com/office/officeart/2005/8/layout/orgChart1"/>
    <dgm:cxn modelId="{281E85CF-9CDC-4086-B2A2-01333DAB294F}" type="presParOf" srcId="{35FD6F12-DF6A-47FB-A94F-18194652CA6E}" destId="{4817A71A-EAF7-4271-9A4D-58EC2AF390E0}" srcOrd="0" destOrd="0" presId="urn:microsoft.com/office/officeart/2005/8/layout/orgChart1"/>
    <dgm:cxn modelId="{6A129A5B-B559-49B9-8EFF-84769F8578BE}" type="presParOf" srcId="{35FD6F12-DF6A-47FB-A94F-18194652CA6E}" destId="{EA10B51F-AEAB-4371-949A-AE063C277D61}" srcOrd="1" destOrd="0" presId="urn:microsoft.com/office/officeart/2005/8/layout/orgChart1"/>
    <dgm:cxn modelId="{BE430C93-240D-4550-BF23-59B53527FDF5}" type="presParOf" srcId="{D6E12D34-5328-44A8-B102-9A1C9EF279E8}" destId="{D3F521C7-4E78-4420-A579-4D784C996864}" srcOrd="1" destOrd="0" presId="urn:microsoft.com/office/officeart/2005/8/layout/orgChart1"/>
    <dgm:cxn modelId="{FD06A9A0-6AD1-48E9-B5C1-81744A5F461D}" type="presParOf" srcId="{D6E12D34-5328-44A8-B102-9A1C9EF279E8}" destId="{D48A9B2E-87A9-4C1D-B977-FD638443315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D6D5D83-EEC9-4CE6-BDE7-ADCB2DD44383}" type="doc">
      <dgm:prSet loTypeId="urn:microsoft.com/office/officeart/2005/8/layout/cycle5" loCatId="cycle" qsTypeId="urn:microsoft.com/office/officeart/2005/8/quickstyle/3d3" qsCatId="3D" csTypeId="urn:microsoft.com/office/officeart/2005/8/colors/accent2_2" csCatId="accent2" phldr="1"/>
      <dgm:spPr/>
      <dgm:t>
        <a:bodyPr/>
        <a:lstStyle/>
        <a:p>
          <a:endParaRPr lang="en-AU"/>
        </a:p>
      </dgm:t>
    </dgm:pt>
    <dgm:pt modelId="{E9191037-D5D2-415D-BFFD-1E96A75D4689}">
      <dgm:prSet phldrT="[Text]"/>
      <dgm:spPr/>
      <dgm:t>
        <a:bodyPr/>
        <a:lstStyle/>
        <a:p>
          <a:r>
            <a:rPr lang="en-AU" b="1"/>
            <a:t>Planning for prevention</a:t>
          </a:r>
        </a:p>
      </dgm:t>
    </dgm:pt>
    <dgm:pt modelId="{4978DB81-3195-4317-A4A7-D15ACD71CE3A}" type="parTrans" cxnId="{5A0583D0-FC53-4148-9E97-A69C75B7CA0B}">
      <dgm:prSet/>
      <dgm:spPr/>
      <dgm:t>
        <a:bodyPr/>
        <a:lstStyle/>
        <a:p>
          <a:endParaRPr lang="en-AU"/>
        </a:p>
      </dgm:t>
    </dgm:pt>
    <dgm:pt modelId="{405AC43C-D380-4634-8828-1502CB164C80}" type="sibTrans" cxnId="{5A0583D0-FC53-4148-9E97-A69C75B7CA0B}">
      <dgm:prSet/>
      <dgm:spPr/>
      <dgm:t>
        <a:bodyPr/>
        <a:lstStyle/>
        <a:p>
          <a:endParaRPr lang="en-AU"/>
        </a:p>
      </dgm:t>
    </dgm:pt>
    <dgm:pt modelId="{58614585-FC8E-44BD-80DD-2AA46EB0D14F}">
      <dgm:prSet phldrT="[Text]"/>
      <dgm:spPr/>
      <dgm:t>
        <a:bodyPr/>
        <a:lstStyle/>
        <a:p>
          <a:r>
            <a:rPr lang="en-AU" b="1"/>
            <a:t>Being prepared </a:t>
          </a:r>
        </a:p>
      </dgm:t>
    </dgm:pt>
    <dgm:pt modelId="{F6FDC273-5BFC-4DA8-BACC-B1BE0613D21D}" type="parTrans" cxnId="{AADC7DE7-64F4-4046-A732-FC7ACCD22521}">
      <dgm:prSet/>
      <dgm:spPr/>
      <dgm:t>
        <a:bodyPr/>
        <a:lstStyle/>
        <a:p>
          <a:endParaRPr lang="en-AU"/>
        </a:p>
      </dgm:t>
    </dgm:pt>
    <dgm:pt modelId="{57CF29E2-332C-47F7-AF9F-21A299C044D2}" type="sibTrans" cxnId="{AADC7DE7-64F4-4046-A732-FC7ACCD22521}">
      <dgm:prSet/>
      <dgm:spPr/>
      <dgm:t>
        <a:bodyPr/>
        <a:lstStyle/>
        <a:p>
          <a:endParaRPr lang="en-AU"/>
        </a:p>
      </dgm:t>
    </dgm:pt>
    <dgm:pt modelId="{7B4FC4DE-41B2-413D-A6C5-292865AAE30E}">
      <dgm:prSet phldrT="[Text]"/>
      <dgm:spPr/>
      <dgm:t>
        <a:bodyPr/>
        <a:lstStyle/>
        <a:p>
          <a:r>
            <a:rPr lang="en-AU" b="1"/>
            <a:t>Responding </a:t>
          </a:r>
        </a:p>
      </dgm:t>
    </dgm:pt>
    <dgm:pt modelId="{E6CF32F0-2012-4C07-9776-3391A487BF1F}" type="parTrans" cxnId="{3B3F6D52-AAA8-42E8-ACC3-EB50A39B465A}">
      <dgm:prSet/>
      <dgm:spPr/>
      <dgm:t>
        <a:bodyPr/>
        <a:lstStyle/>
        <a:p>
          <a:endParaRPr lang="en-AU"/>
        </a:p>
      </dgm:t>
    </dgm:pt>
    <dgm:pt modelId="{C1CA71A2-1DE1-4D09-8ECC-2BFD6A3CE5D3}" type="sibTrans" cxnId="{3B3F6D52-AAA8-42E8-ACC3-EB50A39B465A}">
      <dgm:prSet/>
      <dgm:spPr/>
      <dgm:t>
        <a:bodyPr/>
        <a:lstStyle/>
        <a:p>
          <a:endParaRPr lang="en-AU"/>
        </a:p>
      </dgm:t>
    </dgm:pt>
    <dgm:pt modelId="{9B751A19-63F4-4EAE-A7E1-073345C53F17}">
      <dgm:prSet/>
      <dgm:spPr/>
      <dgm:t>
        <a:bodyPr/>
        <a:lstStyle/>
        <a:p>
          <a:r>
            <a:rPr lang="en-AU" b="1"/>
            <a:t>Recovery </a:t>
          </a:r>
        </a:p>
      </dgm:t>
    </dgm:pt>
    <dgm:pt modelId="{891CB685-38C7-4126-A1AD-452C72977F5F}" type="parTrans" cxnId="{50183A9C-78DD-41EE-8275-BE7CE6F64002}">
      <dgm:prSet/>
      <dgm:spPr/>
      <dgm:t>
        <a:bodyPr/>
        <a:lstStyle/>
        <a:p>
          <a:endParaRPr lang="en-AU"/>
        </a:p>
      </dgm:t>
    </dgm:pt>
    <dgm:pt modelId="{BB6F027E-8EC8-46A0-B553-E02D8DDB0494}" type="sibTrans" cxnId="{50183A9C-78DD-41EE-8275-BE7CE6F64002}">
      <dgm:prSet/>
      <dgm:spPr/>
      <dgm:t>
        <a:bodyPr/>
        <a:lstStyle/>
        <a:p>
          <a:endParaRPr lang="en-AU"/>
        </a:p>
      </dgm:t>
    </dgm:pt>
    <dgm:pt modelId="{87F33500-7B87-4A88-A0B9-62DD8EF27875}" type="pres">
      <dgm:prSet presAssocID="{4D6D5D83-EEC9-4CE6-BDE7-ADCB2DD4438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D41A6964-0625-493B-9970-2F14D7050CBA}" type="pres">
      <dgm:prSet presAssocID="{E9191037-D5D2-415D-BFFD-1E96A75D4689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EF288308-8A90-4075-ADAB-F63EE6CBAC89}" type="pres">
      <dgm:prSet presAssocID="{E9191037-D5D2-415D-BFFD-1E96A75D4689}" presName="spNode" presStyleCnt="0"/>
      <dgm:spPr/>
      <dgm:t>
        <a:bodyPr/>
        <a:lstStyle/>
        <a:p>
          <a:endParaRPr lang="en-GB"/>
        </a:p>
      </dgm:t>
    </dgm:pt>
    <dgm:pt modelId="{5DD79F63-1860-48BD-965C-AC683B319C0F}" type="pres">
      <dgm:prSet presAssocID="{405AC43C-D380-4634-8828-1502CB164C80}" presName="sibTrans" presStyleLbl="sibTrans1D1" presStyleIdx="0" presStyleCnt="4"/>
      <dgm:spPr/>
      <dgm:t>
        <a:bodyPr/>
        <a:lstStyle/>
        <a:p>
          <a:endParaRPr lang="en-GB"/>
        </a:p>
      </dgm:t>
    </dgm:pt>
    <dgm:pt modelId="{8B96BBFA-D624-4644-A0AC-902D1E4C6B59}" type="pres">
      <dgm:prSet presAssocID="{58614585-FC8E-44BD-80DD-2AA46EB0D14F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10FB0E28-B57B-4595-A485-644458D09C9C}" type="pres">
      <dgm:prSet presAssocID="{58614585-FC8E-44BD-80DD-2AA46EB0D14F}" presName="spNode" presStyleCnt="0"/>
      <dgm:spPr/>
      <dgm:t>
        <a:bodyPr/>
        <a:lstStyle/>
        <a:p>
          <a:endParaRPr lang="en-GB"/>
        </a:p>
      </dgm:t>
    </dgm:pt>
    <dgm:pt modelId="{D1B3C8C4-C881-4E50-BBAC-99B3584F20BD}" type="pres">
      <dgm:prSet presAssocID="{57CF29E2-332C-47F7-AF9F-21A299C044D2}" presName="sibTrans" presStyleLbl="sibTrans1D1" presStyleIdx="1" presStyleCnt="4"/>
      <dgm:spPr/>
      <dgm:t>
        <a:bodyPr/>
        <a:lstStyle/>
        <a:p>
          <a:endParaRPr lang="en-GB"/>
        </a:p>
      </dgm:t>
    </dgm:pt>
    <dgm:pt modelId="{5E8ADC59-C49C-41CE-AF0B-B893501688B2}" type="pres">
      <dgm:prSet presAssocID="{7B4FC4DE-41B2-413D-A6C5-292865AAE30E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E6D6B101-C56B-4F44-9E7F-7E8C3658F21D}" type="pres">
      <dgm:prSet presAssocID="{7B4FC4DE-41B2-413D-A6C5-292865AAE30E}" presName="spNode" presStyleCnt="0"/>
      <dgm:spPr/>
      <dgm:t>
        <a:bodyPr/>
        <a:lstStyle/>
        <a:p>
          <a:endParaRPr lang="en-GB"/>
        </a:p>
      </dgm:t>
    </dgm:pt>
    <dgm:pt modelId="{1DF71FE4-737A-4ED4-B9E5-E10B050F8887}" type="pres">
      <dgm:prSet presAssocID="{C1CA71A2-1DE1-4D09-8ECC-2BFD6A3CE5D3}" presName="sibTrans" presStyleLbl="sibTrans1D1" presStyleIdx="2" presStyleCnt="4"/>
      <dgm:spPr/>
      <dgm:t>
        <a:bodyPr/>
        <a:lstStyle/>
        <a:p>
          <a:endParaRPr lang="en-GB"/>
        </a:p>
      </dgm:t>
    </dgm:pt>
    <dgm:pt modelId="{D9F58803-B195-41A6-A7FA-983709275E7C}" type="pres">
      <dgm:prSet presAssocID="{9B751A19-63F4-4EAE-A7E1-073345C53F17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AAA871B-54DB-4C20-946F-0557C10A7656}" type="pres">
      <dgm:prSet presAssocID="{9B751A19-63F4-4EAE-A7E1-073345C53F17}" presName="spNode" presStyleCnt="0"/>
      <dgm:spPr/>
      <dgm:t>
        <a:bodyPr/>
        <a:lstStyle/>
        <a:p>
          <a:endParaRPr lang="en-GB"/>
        </a:p>
      </dgm:t>
    </dgm:pt>
    <dgm:pt modelId="{CDF35CA0-BBDA-423F-A332-1F1F3C3FFBF6}" type="pres">
      <dgm:prSet presAssocID="{BB6F027E-8EC8-46A0-B553-E02D8DDB0494}" presName="sibTrans" presStyleLbl="sibTrans1D1" presStyleIdx="3" presStyleCnt="4"/>
      <dgm:spPr/>
      <dgm:t>
        <a:bodyPr/>
        <a:lstStyle/>
        <a:p>
          <a:endParaRPr lang="en-GB"/>
        </a:p>
      </dgm:t>
    </dgm:pt>
  </dgm:ptLst>
  <dgm:cxnLst>
    <dgm:cxn modelId="{0D3466E7-6749-46E6-88B9-8E7AED1D101B}" type="presOf" srcId="{405AC43C-D380-4634-8828-1502CB164C80}" destId="{5DD79F63-1860-48BD-965C-AC683B319C0F}" srcOrd="0" destOrd="0" presId="urn:microsoft.com/office/officeart/2005/8/layout/cycle5"/>
    <dgm:cxn modelId="{50183A9C-78DD-41EE-8275-BE7CE6F64002}" srcId="{4D6D5D83-EEC9-4CE6-BDE7-ADCB2DD44383}" destId="{9B751A19-63F4-4EAE-A7E1-073345C53F17}" srcOrd="3" destOrd="0" parTransId="{891CB685-38C7-4126-A1AD-452C72977F5F}" sibTransId="{BB6F027E-8EC8-46A0-B553-E02D8DDB0494}"/>
    <dgm:cxn modelId="{3F45DDFE-E883-4B14-8FCD-AD9FEF5439E2}" type="presOf" srcId="{E9191037-D5D2-415D-BFFD-1E96A75D4689}" destId="{D41A6964-0625-493B-9970-2F14D7050CBA}" srcOrd="0" destOrd="0" presId="urn:microsoft.com/office/officeart/2005/8/layout/cycle5"/>
    <dgm:cxn modelId="{468631E0-4CC5-4FD0-9578-E22B5AC05A33}" type="presOf" srcId="{9B751A19-63F4-4EAE-A7E1-073345C53F17}" destId="{D9F58803-B195-41A6-A7FA-983709275E7C}" srcOrd="0" destOrd="0" presId="urn:microsoft.com/office/officeart/2005/8/layout/cycle5"/>
    <dgm:cxn modelId="{AADC7DE7-64F4-4046-A732-FC7ACCD22521}" srcId="{4D6D5D83-EEC9-4CE6-BDE7-ADCB2DD44383}" destId="{58614585-FC8E-44BD-80DD-2AA46EB0D14F}" srcOrd="1" destOrd="0" parTransId="{F6FDC273-5BFC-4DA8-BACC-B1BE0613D21D}" sibTransId="{57CF29E2-332C-47F7-AF9F-21A299C044D2}"/>
    <dgm:cxn modelId="{05E6C256-D3B0-4730-8ED3-777C36926338}" type="presOf" srcId="{BB6F027E-8EC8-46A0-B553-E02D8DDB0494}" destId="{CDF35CA0-BBDA-423F-A332-1F1F3C3FFBF6}" srcOrd="0" destOrd="0" presId="urn:microsoft.com/office/officeart/2005/8/layout/cycle5"/>
    <dgm:cxn modelId="{5A0583D0-FC53-4148-9E97-A69C75B7CA0B}" srcId="{4D6D5D83-EEC9-4CE6-BDE7-ADCB2DD44383}" destId="{E9191037-D5D2-415D-BFFD-1E96A75D4689}" srcOrd="0" destOrd="0" parTransId="{4978DB81-3195-4317-A4A7-D15ACD71CE3A}" sibTransId="{405AC43C-D380-4634-8828-1502CB164C80}"/>
    <dgm:cxn modelId="{CDA11621-13FB-4BB8-93D3-A7E7091BC5C6}" type="presOf" srcId="{4D6D5D83-EEC9-4CE6-BDE7-ADCB2DD44383}" destId="{87F33500-7B87-4A88-A0B9-62DD8EF27875}" srcOrd="0" destOrd="0" presId="urn:microsoft.com/office/officeart/2005/8/layout/cycle5"/>
    <dgm:cxn modelId="{07FA17A4-9BB9-4F9E-954A-F8E30869AE72}" type="presOf" srcId="{57CF29E2-332C-47F7-AF9F-21A299C044D2}" destId="{D1B3C8C4-C881-4E50-BBAC-99B3584F20BD}" srcOrd="0" destOrd="0" presId="urn:microsoft.com/office/officeart/2005/8/layout/cycle5"/>
    <dgm:cxn modelId="{3B3F6D52-AAA8-42E8-ACC3-EB50A39B465A}" srcId="{4D6D5D83-EEC9-4CE6-BDE7-ADCB2DD44383}" destId="{7B4FC4DE-41B2-413D-A6C5-292865AAE30E}" srcOrd="2" destOrd="0" parTransId="{E6CF32F0-2012-4C07-9776-3391A487BF1F}" sibTransId="{C1CA71A2-1DE1-4D09-8ECC-2BFD6A3CE5D3}"/>
    <dgm:cxn modelId="{9EA32C2B-8436-4E76-8EB7-1D458E50ADD6}" type="presOf" srcId="{C1CA71A2-1DE1-4D09-8ECC-2BFD6A3CE5D3}" destId="{1DF71FE4-737A-4ED4-B9E5-E10B050F8887}" srcOrd="0" destOrd="0" presId="urn:microsoft.com/office/officeart/2005/8/layout/cycle5"/>
    <dgm:cxn modelId="{62A07CAE-A71A-439B-B9B3-0C4957A04AA2}" type="presOf" srcId="{58614585-FC8E-44BD-80DD-2AA46EB0D14F}" destId="{8B96BBFA-D624-4644-A0AC-902D1E4C6B59}" srcOrd="0" destOrd="0" presId="urn:microsoft.com/office/officeart/2005/8/layout/cycle5"/>
    <dgm:cxn modelId="{C71C1E22-451F-4023-9BFA-011590209954}" type="presOf" srcId="{7B4FC4DE-41B2-413D-A6C5-292865AAE30E}" destId="{5E8ADC59-C49C-41CE-AF0B-B893501688B2}" srcOrd="0" destOrd="0" presId="urn:microsoft.com/office/officeart/2005/8/layout/cycle5"/>
    <dgm:cxn modelId="{299FFA8A-A71D-43EA-B605-8E459D2342BE}" type="presParOf" srcId="{87F33500-7B87-4A88-A0B9-62DD8EF27875}" destId="{D41A6964-0625-493B-9970-2F14D7050CBA}" srcOrd="0" destOrd="0" presId="urn:microsoft.com/office/officeart/2005/8/layout/cycle5"/>
    <dgm:cxn modelId="{3450361F-22E1-4DCD-B00D-7052333A03C6}" type="presParOf" srcId="{87F33500-7B87-4A88-A0B9-62DD8EF27875}" destId="{EF288308-8A90-4075-ADAB-F63EE6CBAC89}" srcOrd="1" destOrd="0" presId="urn:microsoft.com/office/officeart/2005/8/layout/cycle5"/>
    <dgm:cxn modelId="{CCA24B13-E7B2-402A-ACB0-41E601114C1A}" type="presParOf" srcId="{87F33500-7B87-4A88-A0B9-62DD8EF27875}" destId="{5DD79F63-1860-48BD-965C-AC683B319C0F}" srcOrd="2" destOrd="0" presId="urn:microsoft.com/office/officeart/2005/8/layout/cycle5"/>
    <dgm:cxn modelId="{939B402C-86E0-46FB-BA0C-C4E133238EED}" type="presParOf" srcId="{87F33500-7B87-4A88-A0B9-62DD8EF27875}" destId="{8B96BBFA-D624-4644-A0AC-902D1E4C6B59}" srcOrd="3" destOrd="0" presId="urn:microsoft.com/office/officeart/2005/8/layout/cycle5"/>
    <dgm:cxn modelId="{6D825079-6A2C-4B9C-BB81-A3520B26925B}" type="presParOf" srcId="{87F33500-7B87-4A88-A0B9-62DD8EF27875}" destId="{10FB0E28-B57B-4595-A485-644458D09C9C}" srcOrd="4" destOrd="0" presId="urn:microsoft.com/office/officeart/2005/8/layout/cycle5"/>
    <dgm:cxn modelId="{F16FF5EA-E18B-48B3-8163-3524C781ACEF}" type="presParOf" srcId="{87F33500-7B87-4A88-A0B9-62DD8EF27875}" destId="{D1B3C8C4-C881-4E50-BBAC-99B3584F20BD}" srcOrd="5" destOrd="0" presId="urn:microsoft.com/office/officeart/2005/8/layout/cycle5"/>
    <dgm:cxn modelId="{DF7CE8CE-4DDC-4FD0-9361-57D839A2F503}" type="presParOf" srcId="{87F33500-7B87-4A88-A0B9-62DD8EF27875}" destId="{5E8ADC59-C49C-41CE-AF0B-B893501688B2}" srcOrd="6" destOrd="0" presId="urn:microsoft.com/office/officeart/2005/8/layout/cycle5"/>
    <dgm:cxn modelId="{E92B8982-9048-4627-ABF1-CE2945DB726E}" type="presParOf" srcId="{87F33500-7B87-4A88-A0B9-62DD8EF27875}" destId="{E6D6B101-C56B-4F44-9E7F-7E8C3658F21D}" srcOrd="7" destOrd="0" presId="urn:microsoft.com/office/officeart/2005/8/layout/cycle5"/>
    <dgm:cxn modelId="{A528CA93-7290-4D55-9DB6-6E34B087BFA8}" type="presParOf" srcId="{87F33500-7B87-4A88-A0B9-62DD8EF27875}" destId="{1DF71FE4-737A-4ED4-B9E5-E10B050F8887}" srcOrd="8" destOrd="0" presId="urn:microsoft.com/office/officeart/2005/8/layout/cycle5"/>
    <dgm:cxn modelId="{F000237A-A43E-4FC7-BB5D-038749BE1916}" type="presParOf" srcId="{87F33500-7B87-4A88-A0B9-62DD8EF27875}" destId="{D9F58803-B195-41A6-A7FA-983709275E7C}" srcOrd="9" destOrd="0" presId="urn:microsoft.com/office/officeart/2005/8/layout/cycle5"/>
    <dgm:cxn modelId="{1E1205DE-CED5-4844-AC94-A2C4A22577D7}" type="presParOf" srcId="{87F33500-7B87-4A88-A0B9-62DD8EF27875}" destId="{BAAA871B-54DB-4C20-946F-0557C10A7656}" srcOrd="10" destOrd="0" presId="urn:microsoft.com/office/officeart/2005/8/layout/cycle5"/>
    <dgm:cxn modelId="{72A284F3-7F83-4D8B-8B30-8FEBB9D846A9}" type="presParOf" srcId="{87F33500-7B87-4A88-A0B9-62DD8EF27875}" destId="{CDF35CA0-BBDA-423F-A332-1F1F3C3FFBF6}" srcOrd="11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3C59D6-5A1A-4CB4-8A38-AE044A83A127}">
      <dsp:nvSpPr>
        <dsp:cNvPr id="0" name=""/>
        <dsp:cNvSpPr/>
      </dsp:nvSpPr>
      <dsp:spPr>
        <a:xfrm>
          <a:off x="3758508" y="1134290"/>
          <a:ext cx="237935" cy="1042383"/>
        </a:xfrm>
        <a:custGeom>
          <a:avLst/>
          <a:gdLst/>
          <a:ahLst/>
          <a:cxnLst/>
          <a:rect l="0" t="0" r="0" b="0"/>
          <a:pathLst>
            <a:path>
              <a:moveTo>
                <a:pt x="237935" y="0"/>
              </a:moveTo>
              <a:lnTo>
                <a:pt x="237935" y="1042383"/>
              </a:lnTo>
              <a:lnTo>
                <a:pt x="0" y="1042383"/>
              </a:lnTo>
            </a:path>
          </a:pathLst>
        </a:custGeom>
        <a:noFill/>
        <a:ln w="254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6D82FE-4259-4954-B693-6F8335333505}">
      <dsp:nvSpPr>
        <dsp:cNvPr id="0" name=""/>
        <dsp:cNvSpPr/>
      </dsp:nvSpPr>
      <dsp:spPr>
        <a:xfrm>
          <a:off x="3996444" y="1134290"/>
          <a:ext cx="2741920" cy="208476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46830"/>
              </a:lnTo>
              <a:lnTo>
                <a:pt x="2741920" y="1846830"/>
              </a:lnTo>
              <a:lnTo>
                <a:pt x="2741920" y="2084766"/>
              </a:lnTo>
            </a:path>
          </a:pathLst>
        </a:custGeom>
        <a:noFill/>
        <a:ln w="254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6C6A504-39F6-45F7-8555-34A1E87B664A}">
      <dsp:nvSpPr>
        <dsp:cNvPr id="0" name=""/>
        <dsp:cNvSpPr/>
      </dsp:nvSpPr>
      <dsp:spPr>
        <a:xfrm>
          <a:off x="3950724" y="1134290"/>
          <a:ext cx="91440" cy="208476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84766"/>
              </a:lnTo>
            </a:path>
          </a:pathLst>
        </a:custGeom>
        <a:noFill/>
        <a:ln w="254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A4C2B1-2675-4564-9BD4-C1B986FDC2C4}">
      <dsp:nvSpPr>
        <dsp:cNvPr id="0" name=""/>
        <dsp:cNvSpPr/>
      </dsp:nvSpPr>
      <dsp:spPr>
        <a:xfrm>
          <a:off x="1254523" y="1134290"/>
          <a:ext cx="2741920" cy="2084766"/>
        </a:xfrm>
        <a:custGeom>
          <a:avLst/>
          <a:gdLst/>
          <a:ahLst/>
          <a:cxnLst/>
          <a:rect l="0" t="0" r="0" b="0"/>
          <a:pathLst>
            <a:path>
              <a:moveTo>
                <a:pt x="2741920" y="0"/>
              </a:moveTo>
              <a:lnTo>
                <a:pt x="2741920" y="1846830"/>
              </a:lnTo>
              <a:lnTo>
                <a:pt x="0" y="1846830"/>
              </a:lnTo>
              <a:lnTo>
                <a:pt x="0" y="2084766"/>
              </a:lnTo>
            </a:path>
          </a:pathLst>
        </a:custGeom>
        <a:noFill/>
        <a:ln w="254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7EB65F-F988-4CEE-B6AB-DE69D91DFBD6}">
      <dsp:nvSpPr>
        <dsp:cNvPr id="0" name=""/>
        <dsp:cNvSpPr/>
      </dsp:nvSpPr>
      <dsp:spPr>
        <a:xfrm>
          <a:off x="2863418" y="1265"/>
          <a:ext cx="2266050" cy="1133025"/>
        </a:xfrm>
        <a:prstGeom prst="rect">
          <a:avLst/>
        </a:prstGeom>
        <a:gradFill rotWithShape="0">
          <a:gsLst>
            <a:gs pos="0">
              <a:schemeClr val="accent2">
                <a:alpha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alpha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alpha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>
              <a:solidFill>
                <a:schemeClr val="tx1"/>
              </a:solidFill>
            </a:rPr>
            <a:t>Project manager</a:t>
          </a:r>
        </a:p>
      </dsp:txBody>
      <dsp:txXfrm>
        <a:off x="2863418" y="1265"/>
        <a:ext cx="2266050" cy="1133025"/>
      </dsp:txXfrm>
    </dsp:sp>
    <dsp:sp modelId="{FEB62CE9-F71E-43F2-8149-E965400A379F}">
      <dsp:nvSpPr>
        <dsp:cNvPr id="0" name=""/>
        <dsp:cNvSpPr/>
      </dsp:nvSpPr>
      <dsp:spPr>
        <a:xfrm>
          <a:off x="121498" y="3219056"/>
          <a:ext cx="2266050" cy="1133025"/>
        </a:xfrm>
        <a:prstGeom prst="rect">
          <a:avLst/>
        </a:prstGeom>
        <a:gradFill rotWithShape="0">
          <a:gsLst>
            <a:gs pos="0">
              <a:schemeClr val="accent2">
                <a:alpha val="7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alpha val="7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alpha val="7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>
              <a:solidFill>
                <a:schemeClr val="tx1"/>
              </a:solidFill>
            </a:rPr>
            <a:t>Team member</a:t>
          </a:r>
        </a:p>
      </dsp:txBody>
      <dsp:txXfrm>
        <a:off x="121498" y="3219056"/>
        <a:ext cx="2266050" cy="1133025"/>
      </dsp:txXfrm>
    </dsp:sp>
    <dsp:sp modelId="{2393944F-9861-491F-AF6B-1773FA260404}">
      <dsp:nvSpPr>
        <dsp:cNvPr id="0" name=""/>
        <dsp:cNvSpPr/>
      </dsp:nvSpPr>
      <dsp:spPr>
        <a:xfrm>
          <a:off x="2863418" y="3219056"/>
          <a:ext cx="2266050" cy="1133025"/>
        </a:xfrm>
        <a:prstGeom prst="rect">
          <a:avLst/>
        </a:prstGeom>
        <a:gradFill rotWithShape="0">
          <a:gsLst>
            <a:gs pos="0">
              <a:schemeClr val="accent2">
                <a:alpha val="7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alpha val="7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alpha val="7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>
              <a:solidFill>
                <a:schemeClr val="tx1"/>
              </a:solidFill>
            </a:rPr>
            <a:t>Team member</a:t>
          </a:r>
        </a:p>
      </dsp:txBody>
      <dsp:txXfrm>
        <a:off x="2863418" y="3219056"/>
        <a:ext cx="2266050" cy="1133025"/>
      </dsp:txXfrm>
    </dsp:sp>
    <dsp:sp modelId="{D6BA231B-A1FF-4D9A-BC12-A0D630340781}">
      <dsp:nvSpPr>
        <dsp:cNvPr id="0" name=""/>
        <dsp:cNvSpPr/>
      </dsp:nvSpPr>
      <dsp:spPr>
        <a:xfrm>
          <a:off x="5605339" y="3219056"/>
          <a:ext cx="2266050" cy="1133025"/>
        </a:xfrm>
        <a:prstGeom prst="rect">
          <a:avLst/>
        </a:prstGeom>
        <a:gradFill rotWithShape="0">
          <a:gsLst>
            <a:gs pos="0">
              <a:schemeClr val="accent2">
                <a:alpha val="7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alpha val="7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alpha val="7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>
              <a:solidFill>
                <a:schemeClr val="tx1"/>
              </a:solidFill>
            </a:rPr>
            <a:t>Team member</a:t>
          </a:r>
        </a:p>
      </dsp:txBody>
      <dsp:txXfrm>
        <a:off x="5605339" y="3219056"/>
        <a:ext cx="2266050" cy="1133025"/>
      </dsp:txXfrm>
    </dsp:sp>
    <dsp:sp modelId="{4817A71A-EAF7-4271-9A4D-58EC2AF390E0}">
      <dsp:nvSpPr>
        <dsp:cNvPr id="0" name=""/>
        <dsp:cNvSpPr/>
      </dsp:nvSpPr>
      <dsp:spPr>
        <a:xfrm>
          <a:off x="1492458" y="1610160"/>
          <a:ext cx="2266050" cy="1133025"/>
        </a:xfrm>
        <a:prstGeom prst="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>
              <a:solidFill>
                <a:schemeClr val="tx1"/>
              </a:solidFill>
            </a:rPr>
            <a:t>Line manager</a:t>
          </a:r>
        </a:p>
      </dsp:txBody>
      <dsp:txXfrm>
        <a:off x="1492458" y="1610160"/>
        <a:ext cx="2266050" cy="11330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1A6964-0625-493B-9970-2F14D7050CBA}">
      <dsp:nvSpPr>
        <dsp:cNvPr id="0" name=""/>
        <dsp:cNvSpPr/>
      </dsp:nvSpPr>
      <dsp:spPr>
        <a:xfrm>
          <a:off x="2429742" y="679"/>
          <a:ext cx="1261194" cy="81977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600" b="1" kern="1200"/>
            <a:t>Planning for prevention</a:t>
          </a:r>
        </a:p>
      </dsp:txBody>
      <dsp:txXfrm>
        <a:off x="2469760" y="40697"/>
        <a:ext cx="1181158" cy="739740"/>
      </dsp:txXfrm>
    </dsp:sp>
    <dsp:sp modelId="{5DD79F63-1860-48BD-965C-AC683B319C0F}">
      <dsp:nvSpPr>
        <dsp:cNvPr id="0" name=""/>
        <dsp:cNvSpPr/>
      </dsp:nvSpPr>
      <dsp:spPr>
        <a:xfrm>
          <a:off x="1706712" y="410568"/>
          <a:ext cx="2707255" cy="2707255"/>
        </a:xfrm>
        <a:custGeom>
          <a:avLst/>
          <a:gdLst/>
          <a:ahLst/>
          <a:cxnLst/>
          <a:rect l="0" t="0" r="0" b="0"/>
          <a:pathLst>
            <a:path>
              <a:moveTo>
                <a:pt x="2158106" y="264994"/>
              </a:moveTo>
              <a:arcTo wR="1353627" hR="1353627" stAng="18387822" swAng="1632722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96BBFA-D624-4644-A0AC-902D1E4C6B59}">
      <dsp:nvSpPr>
        <dsp:cNvPr id="0" name=""/>
        <dsp:cNvSpPr/>
      </dsp:nvSpPr>
      <dsp:spPr>
        <a:xfrm>
          <a:off x="3783370" y="1354307"/>
          <a:ext cx="1261194" cy="81977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600" b="1" kern="1200"/>
            <a:t>Being prepared </a:t>
          </a:r>
        </a:p>
      </dsp:txBody>
      <dsp:txXfrm>
        <a:off x="3823388" y="1394325"/>
        <a:ext cx="1181158" cy="739740"/>
      </dsp:txXfrm>
    </dsp:sp>
    <dsp:sp modelId="{D1B3C8C4-C881-4E50-BBAC-99B3584F20BD}">
      <dsp:nvSpPr>
        <dsp:cNvPr id="0" name=""/>
        <dsp:cNvSpPr/>
      </dsp:nvSpPr>
      <dsp:spPr>
        <a:xfrm>
          <a:off x="1706712" y="410568"/>
          <a:ext cx="2707255" cy="2707255"/>
        </a:xfrm>
        <a:custGeom>
          <a:avLst/>
          <a:gdLst/>
          <a:ahLst/>
          <a:cxnLst/>
          <a:rect l="0" t="0" r="0" b="0"/>
          <a:pathLst>
            <a:path>
              <a:moveTo>
                <a:pt x="2566882" y="1953895"/>
              </a:moveTo>
              <a:arcTo wR="1353627" hR="1353627" stAng="1579456" swAng="1632722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8ADC59-C49C-41CE-AF0B-B893501688B2}">
      <dsp:nvSpPr>
        <dsp:cNvPr id="0" name=""/>
        <dsp:cNvSpPr/>
      </dsp:nvSpPr>
      <dsp:spPr>
        <a:xfrm>
          <a:off x="2429742" y="2707935"/>
          <a:ext cx="1261194" cy="81977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600" b="1" kern="1200"/>
            <a:t>Responding </a:t>
          </a:r>
        </a:p>
      </dsp:txBody>
      <dsp:txXfrm>
        <a:off x="2469760" y="2747953"/>
        <a:ext cx="1181158" cy="739740"/>
      </dsp:txXfrm>
    </dsp:sp>
    <dsp:sp modelId="{1DF71FE4-737A-4ED4-B9E5-E10B050F8887}">
      <dsp:nvSpPr>
        <dsp:cNvPr id="0" name=""/>
        <dsp:cNvSpPr/>
      </dsp:nvSpPr>
      <dsp:spPr>
        <a:xfrm>
          <a:off x="1706712" y="410568"/>
          <a:ext cx="2707255" cy="2707255"/>
        </a:xfrm>
        <a:custGeom>
          <a:avLst/>
          <a:gdLst/>
          <a:ahLst/>
          <a:cxnLst/>
          <a:rect l="0" t="0" r="0" b="0"/>
          <a:pathLst>
            <a:path>
              <a:moveTo>
                <a:pt x="549148" y="2442260"/>
              </a:moveTo>
              <a:arcTo wR="1353627" hR="1353627" stAng="7587822" swAng="1632722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9F58803-B195-41A6-A7FA-983709275E7C}">
      <dsp:nvSpPr>
        <dsp:cNvPr id="0" name=""/>
        <dsp:cNvSpPr/>
      </dsp:nvSpPr>
      <dsp:spPr>
        <a:xfrm>
          <a:off x="1076114" y="1354307"/>
          <a:ext cx="1261194" cy="81977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600" b="1" kern="1200"/>
            <a:t>Recovery </a:t>
          </a:r>
        </a:p>
      </dsp:txBody>
      <dsp:txXfrm>
        <a:off x="1116132" y="1394325"/>
        <a:ext cx="1181158" cy="739740"/>
      </dsp:txXfrm>
    </dsp:sp>
    <dsp:sp modelId="{CDF35CA0-BBDA-423F-A332-1F1F3C3FFBF6}">
      <dsp:nvSpPr>
        <dsp:cNvPr id="0" name=""/>
        <dsp:cNvSpPr/>
      </dsp:nvSpPr>
      <dsp:spPr>
        <a:xfrm>
          <a:off x="1706712" y="410568"/>
          <a:ext cx="2707255" cy="2707255"/>
        </a:xfrm>
        <a:custGeom>
          <a:avLst/>
          <a:gdLst/>
          <a:ahLst/>
          <a:cxnLst/>
          <a:rect l="0" t="0" r="0" b="0"/>
          <a:pathLst>
            <a:path>
              <a:moveTo>
                <a:pt x="140372" y="753360"/>
              </a:moveTo>
              <a:arcTo wR="1353627" hR="1353627" stAng="12379456" swAng="1632722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D7E61F-E466-4520-8FCA-2A0F1269B01B}" type="datetimeFigureOut">
              <a:rPr lang="en-AU" smtClean="0"/>
              <a:pPr/>
              <a:t>28/04/2016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36B371-A471-4F1E-8623-C88C117501DF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804592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197C488-A209-4A92-B6C0-5B74CFCC9C34}" type="slidenum">
              <a:rPr lang="en-CA" smtClean="0"/>
              <a:pPr/>
              <a:t>1</a:t>
            </a:fld>
            <a:endParaRPr lang="en-CA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AU" smtClean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AE52A90-ECD8-4590-AA2A-3CF7C89AC4E9}" type="slidenum">
              <a:rPr lang="en-CA" smtClean="0"/>
              <a:pPr/>
              <a:t>2</a:t>
            </a:fld>
            <a:endParaRPr lang="en-CA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</a:t>
            </a:fld>
            <a:endParaRPr lang="en-A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</a:t>
            </a:fld>
            <a:endParaRPr lang="en-AU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9</a:t>
            </a:fld>
            <a:endParaRPr lang="en-CA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10</a:t>
            </a:fld>
            <a:endParaRPr lang="en-A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12</a:t>
            </a:fld>
            <a:endParaRPr lang="en-CA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13</a:t>
            </a:fld>
            <a:endParaRPr lang="en-A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15</a:t>
            </a:fld>
            <a:endParaRPr lang="en-CA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16</a:t>
            </a:fld>
            <a:endParaRPr lang="en-A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20</a:t>
            </a:fld>
            <a:endParaRPr lang="en-CA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21</a:t>
            </a:fld>
            <a:endParaRPr lang="en-A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24</a:t>
            </a:fld>
            <a:endParaRPr lang="en-CA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25</a:t>
            </a:fld>
            <a:endParaRPr lang="en-A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28</a:t>
            </a:fld>
            <a:endParaRPr lang="en-CA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29</a:t>
            </a:fld>
            <a:endParaRPr lang="en-A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32</a:t>
            </a:fld>
            <a:endParaRPr lang="en-CA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33</a:t>
            </a:fld>
            <a:endParaRPr lang="en-A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40</a:t>
            </a:fld>
            <a:endParaRPr lang="en-CA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41</a:t>
            </a:fld>
            <a:endParaRPr lang="en-AU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44</a:t>
            </a:fld>
            <a:endParaRPr lang="en-CA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45</a:t>
            </a:fld>
            <a:endParaRPr lang="en-AU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49</a:t>
            </a:fld>
            <a:endParaRPr lang="en-CA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50</a:t>
            </a:fld>
            <a:endParaRPr lang="en-AU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56</a:t>
            </a:fld>
            <a:endParaRPr lang="en-CA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57</a:t>
            </a:fld>
            <a:endParaRPr lang="en-AU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60</a:t>
            </a:fld>
            <a:endParaRPr lang="en-CA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61</a:t>
            </a:fld>
            <a:endParaRPr lang="en-AU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65</a:t>
            </a:fld>
            <a:endParaRPr lang="en-CA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66</a:t>
            </a:fld>
            <a:endParaRPr lang="en-AU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70</a:t>
            </a:fld>
            <a:endParaRPr lang="en-CA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71</a:t>
            </a:fld>
            <a:endParaRPr lang="en-AU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73</a:t>
            </a:fld>
            <a:endParaRPr lang="en-CA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74</a:t>
            </a:fld>
            <a:endParaRPr lang="en-AU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77</a:t>
            </a:fld>
            <a:endParaRPr lang="en-CA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78</a:t>
            </a:fld>
            <a:endParaRPr lang="en-AU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81</a:t>
            </a:fld>
            <a:endParaRPr lang="en-CA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82</a:t>
            </a:fld>
            <a:endParaRPr lang="en-AU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85</a:t>
            </a:fld>
            <a:endParaRPr lang="en-CA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86</a:t>
            </a:fld>
            <a:endParaRPr lang="en-AU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90</a:t>
            </a:fld>
            <a:endParaRPr lang="en-CA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91</a:t>
            </a:fld>
            <a:endParaRPr lang="en-AU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94</a:t>
            </a:fld>
            <a:endParaRPr lang="en-CA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95</a:t>
            </a:fld>
            <a:endParaRPr lang="en-CA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0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40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18C356B-835B-42F1-94E9-63081C6F05C3}" type="slidenum">
              <a:rPr lang="en-CA" smtClean="0"/>
              <a:pPr/>
              <a:t>97</a:t>
            </a:fld>
            <a:endParaRPr lang="en-CA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59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259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EE663B8-2DF7-40B5-9876-3DE1EC13830F}" type="slidenum">
              <a:rPr lang="en-CA" smtClean="0"/>
              <a:pPr/>
              <a:t>98</a:t>
            </a:fld>
            <a:endParaRPr lang="en-C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28/04/2016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28/04/2016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28/04/2016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28/04/2016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28/04/2016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28/04/2016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28/04/2016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28/04/2016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28/04/2016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28/04/2016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28/04/2016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dule Intr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otolia_9747380_XS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00800" cy="1143000"/>
          </a:xfrm>
        </p:spPr>
        <p:txBody>
          <a:bodyPr/>
          <a:lstStyle>
            <a:lvl1pPr>
              <a:defRPr b="1" baseline="0">
                <a:solidFill>
                  <a:srgbClr val="DE1904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400800" cy="4525963"/>
          </a:xfrm>
        </p:spPr>
        <p:txBody>
          <a:bodyPr/>
          <a:lstStyle>
            <a:lvl1pPr>
              <a:defRPr sz="2400" baseline="0">
                <a:latin typeface="+mj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845FD-594F-47EE-9162-D59CD5604268}" type="datetimeFigureOut">
              <a:rPr lang="en-AU" smtClean="0"/>
              <a:pPr/>
              <a:t>28/04/2016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  <p:pic>
        <p:nvPicPr>
          <p:cNvPr id="7" name="Picture 6" descr="Fotolia_9747380_XS.jpg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2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1214438" y="1124744"/>
            <a:ext cx="7000875" cy="3875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en-AU" sz="4400" b="1" dirty="0" smtClean="0">
                <a:solidFill>
                  <a:srgbClr val="FF0000"/>
                </a:solidFill>
              </a:rPr>
              <a:t>BSBSMB407 </a:t>
            </a:r>
            <a:endParaRPr lang="en-GB" sz="4400" dirty="0" smtClean="0">
              <a:solidFill>
                <a:srgbClr val="FF0000"/>
              </a:solidFill>
            </a:endParaRPr>
          </a:p>
          <a:p>
            <a:pPr algn="r"/>
            <a:r>
              <a:rPr lang="en-AU" sz="4400" b="1" dirty="0" smtClean="0">
                <a:solidFill>
                  <a:srgbClr val="FF0000"/>
                </a:solidFill>
              </a:rPr>
              <a:t>Manage a small team</a:t>
            </a:r>
          </a:p>
          <a:p>
            <a:pPr algn="r"/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3" name="Picture 2" descr="C:\Users\Victoria\Desktop\My Work\ArtWork\stick_figures_team_puzzle_7003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062684"/>
            <a:ext cx="4241800" cy="3232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>
                <a:solidFill>
                  <a:srgbClr val="FF0000"/>
                </a:solidFill>
              </a:rPr>
              <a:t>Housekeeping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Emergency procedures</a:t>
            </a:r>
          </a:p>
          <a:p>
            <a:r>
              <a:rPr lang="en-AU" dirty="0" smtClean="0"/>
              <a:t>Mobiles and </a:t>
            </a:r>
            <a:r>
              <a:rPr lang="en-AU" smtClean="0"/>
              <a:t>security issues </a:t>
            </a:r>
            <a:endParaRPr lang="en-AU" dirty="0" smtClean="0"/>
          </a:p>
          <a:p>
            <a:r>
              <a:rPr lang="en-AU" dirty="0" smtClean="0"/>
              <a:t>Break times and smoking policy</a:t>
            </a:r>
          </a:p>
          <a:p>
            <a:r>
              <a:rPr lang="en-AU" dirty="0" smtClean="0"/>
              <a:t>This course is interactive – ask questions</a:t>
            </a:r>
          </a:p>
          <a:p>
            <a:r>
              <a:rPr lang="en-AU" dirty="0" smtClean="0"/>
              <a:t>Practise respect and confidentiality</a:t>
            </a:r>
          </a:p>
          <a:p>
            <a:r>
              <a:rPr lang="en-AU" dirty="0" smtClean="0"/>
              <a:t>Ground rules</a:t>
            </a:r>
            <a:endParaRPr lang="en-CA" dirty="0" smtClean="0"/>
          </a:p>
          <a:p>
            <a:pPr eaLnBrk="1" hangingPunct="1"/>
            <a:endParaRPr lang="en-US" dirty="0" smtClean="0"/>
          </a:p>
        </p:txBody>
      </p:sp>
      <p:pic>
        <p:nvPicPr>
          <p:cNvPr id="5124" name="Picture 5" descr="MLecturn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5040" y="3789040"/>
            <a:ext cx="3068960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Objectives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endParaRPr lang="en-US" b="1" i="1" dirty="0" smtClean="0"/>
          </a:p>
          <a:p>
            <a:pPr lvl="0"/>
            <a:r>
              <a:rPr lang="en-AU" b="1" i="1" dirty="0"/>
              <a:t>Discover</a:t>
            </a:r>
            <a:r>
              <a:rPr lang="en-AU" b="1" dirty="0"/>
              <a:t> </a:t>
            </a:r>
            <a:r>
              <a:rPr lang="en-AU" dirty="0"/>
              <a:t>how to develop staffing plan</a:t>
            </a:r>
            <a:endParaRPr lang="en-GB" dirty="0"/>
          </a:p>
          <a:p>
            <a:pPr lvl="0"/>
            <a:r>
              <a:rPr lang="en-US" b="1" i="1" dirty="0"/>
              <a:t>Know</a:t>
            </a:r>
            <a:r>
              <a:rPr lang="en-US" dirty="0"/>
              <a:t> how to </a:t>
            </a:r>
            <a:r>
              <a:rPr lang="en-AU" dirty="0"/>
              <a:t>recruit, induct, train and retain team</a:t>
            </a:r>
            <a:endParaRPr lang="en-GB" dirty="0"/>
          </a:p>
          <a:p>
            <a:pPr lvl="0"/>
            <a:r>
              <a:rPr lang="en-US" b="1" i="1" dirty="0"/>
              <a:t>Learn</a:t>
            </a:r>
            <a:r>
              <a:rPr lang="en-US" b="1" dirty="0"/>
              <a:t> </a:t>
            </a:r>
            <a:r>
              <a:rPr lang="en-US" dirty="0"/>
              <a:t>how to </a:t>
            </a:r>
            <a:r>
              <a:rPr lang="en-AU" dirty="0"/>
              <a:t>comply with industrial relations obligations</a:t>
            </a:r>
            <a:endParaRPr lang="en-GB" dirty="0"/>
          </a:p>
          <a:p>
            <a:pPr lvl="0"/>
            <a:r>
              <a:rPr lang="en-AU" b="1" i="1" dirty="0"/>
              <a:t>Understand </a:t>
            </a:r>
            <a:r>
              <a:rPr lang="en-AU" dirty="0"/>
              <a:t>how to maintain staff records</a:t>
            </a:r>
            <a:endParaRPr lang="en-GB" dirty="0"/>
          </a:p>
          <a:p>
            <a:pPr lvl="0"/>
            <a:r>
              <a:rPr lang="en-AU" b="1" i="1" dirty="0"/>
              <a:t> Recognise</a:t>
            </a:r>
            <a:r>
              <a:rPr lang="en-AU" dirty="0"/>
              <a:t> how to manage staff</a:t>
            </a:r>
            <a:endParaRPr lang="en-GB" dirty="0"/>
          </a:p>
          <a:p>
            <a:pPr lvl="0"/>
            <a:r>
              <a:rPr lang="en-AU" b="1" i="1" dirty="0"/>
              <a:t>Develop </a:t>
            </a:r>
            <a:r>
              <a:rPr lang="en-AU" dirty="0"/>
              <a:t>the skills to review team performance</a:t>
            </a:r>
            <a:endParaRPr lang="en-GB" dirty="0"/>
          </a:p>
          <a:p>
            <a:pPr lvl="0"/>
            <a:r>
              <a:rPr lang="en-US" b="1" i="1" dirty="0"/>
              <a:t>Gain</a:t>
            </a:r>
            <a:r>
              <a:rPr lang="en-US" dirty="0"/>
              <a:t> skills and knowledge required for this unit 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Develop staffing plan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1758" y="1412776"/>
            <a:ext cx="374441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600" b="1" dirty="0" smtClean="0">
                <a:latin typeface="+mj-lt"/>
              </a:rPr>
              <a:t>1.1 </a:t>
            </a:r>
            <a:r>
              <a:rPr lang="en-AU" sz="2600" dirty="0"/>
              <a:t>Determine staffing requirements to allow the business to run effectively, in accordance with requirements outlined in the business plan </a:t>
            </a:r>
            <a:endParaRPr lang="en-AU" sz="2600" b="1" dirty="0">
              <a:latin typeface="+mj-lt"/>
            </a:endParaRPr>
          </a:p>
          <a:p>
            <a:r>
              <a:rPr lang="en-AU" sz="2600" b="1" dirty="0" smtClean="0">
                <a:latin typeface="+mj-lt"/>
              </a:rPr>
              <a:t>1.2 </a:t>
            </a:r>
            <a:r>
              <a:rPr lang="en-AU" sz="2600" dirty="0"/>
              <a:t>Identify and compare existing skills/competencies of owner/s and staff with business requirements to identify any </a:t>
            </a:r>
            <a:r>
              <a:rPr lang="en-AU" sz="2600" dirty="0" smtClean="0"/>
              <a:t>gaps </a:t>
            </a:r>
            <a:r>
              <a:rPr lang="en-AU" sz="2600" b="1" dirty="0" smtClean="0">
                <a:latin typeface="+mj-lt"/>
              </a:rPr>
              <a:t> </a:t>
            </a:r>
            <a:endParaRPr lang="en-AU" sz="26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oss_holding_watch_clip_800_wh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68144" y="2780928"/>
            <a:ext cx="2098754" cy="3669558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Staffing </a:t>
            </a:r>
            <a:r>
              <a:rPr lang="en-AU" dirty="0" smtClean="0"/>
              <a:t>requirements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55699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AU" b="1" dirty="0" smtClean="0"/>
              <a:t>Staffing requirements may include:</a:t>
            </a:r>
          </a:p>
          <a:p>
            <a:r>
              <a:rPr lang="en-AU" dirty="0" smtClean="0"/>
              <a:t>Full-time</a:t>
            </a:r>
            <a:r>
              <a:rPr lang="en-AU" dirty="0" smtClean="0"/>
              <a:t>, part-time, permanent, temporary or casual</a:t>
            </a:r>
            <a:endParaRPr lang="en-GB" dirty="0" smtClean="0"/>
          </a:p>
          <a:p>
            <a:r>
              <a:rPr lang="en-AU" dirty="0" smtClean="0"/>
              <a:t>Number of staff</a:t>
            </a:r>
            <a:endParaRPr lang="en-GB" dirty="0" smtClean="0"/>
          </a:p>
          <a:p>
            <a:r>
              <a:rPr lang="en-AU" dirty="0" smtClean="0"/>
              <a:t>Self, other owners</a:t>
            </a:r>
            <a:r>
              <a:rPr lang="en-AU" dirty="0" smtClean="0"/>
              <a:t>,</a:t>
            </a:r>
          </a:p>
          <a:p>
            <a:r>
              <a:rPr lang="en-AU" dirty="0" smtClean="0"/>
              <a:t>Family and/or </a:t>
            </a:r>
            <a:r>
              <a:rPr lang="en-AU" dirty="0" smtClean="0"/>
              <a:t>friends</a:t>
            </a:r>
            <a:endParaRPr lang="en-GB" dirty="0" smtClean="0"/>
          </a:p>
          <a:p>
            <a:r>
              <a:rPr lang="en-AU" dirty="0" smtClean="0"/>
              <a:t>Sub-contractors </a:t>
            </a:r>
            <a:endParaRPr lang="en-GB" dirty="0" smtClean="0"/>
          </a:p>
          <a:p>
            <a:r>
              <a:rPr lang="en-AU" dirty="0" smtClean="0"/>
              <a:t>Time </a:t>
            </a:r>
            <a:r>
              <a:rPr lang="en-AU" dirty="0" smtClean="0"/>
              <a:t>commitment.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80243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R team build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419872" y="3212976"/>
            <a:ext cx="3820094" cy="3179928"/>
          </a:xfrm>
          <a:prstGeom prst="rect">
            <a:avLst/>
          </a:prstGeom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Determine staffing </a:t>
            </a:r>
            <a:r>
              <a:rPr lang="en-AU" dirty="0" smtClean="0"/>
              <a:t>requirements</a:t>
            </a:r>
            <a:endParaRPr lang="en-AU" dirty="0" smtClean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 smtClean="0"/>
              <a:t>Assume the Business Plan is completed, which would outline the purpose of the </a:t>
            </a:r>
            <a:r>
              <a:rPr lang="en-AU" dirty="0" smtClean="0"/>
              <a:t>business.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8323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Organisational chart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6837291"/>
              </p:ext>
            </p:extLst>
          </p:nvPr>
        </p:nvGraphicFramePr>
        <p:xfrm>
          <a:off x="611560" y="1772816"/>
          <a:ext cx="7992888" cy="4353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653141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Staffing needs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b="1" dirty="0" smtClean="0"/>
              <a:t>Staffing needs may include:</a:t>
            </a:r>
          </a:p>
          <a:p>
            <a:r>
              <a:rPr lang="en-AU" dirty="0" smtClean="0"/>
              <a:t>List </a:t>
            </a:r>
            <a:r>
              <a:rPr lang="en-AU" dirty="0" smtClean="0"/>
              <a:t>of roles</a:t>
            </a:r>
            <a:endParaRPr lang="en-GB" dirty="0" smtClean="0"/>
          </a:p>
          <a:p>
            <a:r>
              <a:rPr lang="en-AU" dirty="0" smtClean="0"/>
              <a:t>Management structure</a:t>
            </a:r>
            <a:endParaRPr lang="en-GB" dirty="0" smtClean="0"/>
          </a:p>
          <a:p>
            <a:r>
              <a:rPr lang="en-AU" dirty="0" smtClean="0"/>
              <a:t>Job descriptions</a:t>
            </a:r>
            <a:endParaRPr lang="en-GB" dirty="0" smtClean="0"/>
          </a:p>
          <a:p>
            <a:r>
              <a:rPr lang="en-AU" dirty="0" smtClean="0"/>
              <a:t>Number of employees</a:t>
            </a:r>
            <a:endParaRPr lang="en-GB" dirty="0" smtClean="0"/>
          </a:p>
          <a:p>
            <a:r>
              <a:rPr lang="en-AU" dirty="0" smtClean="0"/>
              <a:t>Availability</a:t>
            </a:r>
            <a:endParaRPr lang="en-GB" dirty="0" smtClean="0"/>
          </a:p>
          <a:p>
            <a:r>
              <a:rPr lang="en-AU" dirty="0" smtClean="0"/>
              <a:t>Training </a:t>
            </a:r>
            <a:r>
              <a:rPr lang="en-AU" dirty="0" smtClean="0"/>
              <a:t>plan.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4268126"/>
            <a:ext cx="5178728" cy="15841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895494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Develop </a:t>
            </a:r>
            <a:r>
              <a:rPr lang="en-AU" dirty="0"/>
              <a:t>staffing plan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1.3 </a:t>
            </a:r>
            <a:r>
              <a:rPr lang="en-AU" sz="2800" dirty="0"/>
              <a:t>Develop policies and procedures for owner/s and staff, in accordance with the business plan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Types of procedure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AU" b="1" dirty="0" smtClean="0"/>
              <a:t>Types of procedure may include:</a:t>
            </a:r>
          </a:p>
          <a:p>
            <a:pPr lvl="0"/>
            <a:r>
              <a:rPr lang="en-AU" dirty="0" smtClean="0"/>
              <a:t>Complaint </a:t>
            </a:r>
            <a:r>
              <a:rPr lang="en-AU" dirty="0"/>
              <a:t>and grievance procedures</a:t>
            </a:r>
            <a:endParaRPr lang="en-GB" dirty="0"/>
          </a:p>
          <a:p>
            <a:pPr lvl="0"/>
            <a:r>
              <a:rPr lang="en-AU" dirty="0"/>
              <a:t>Culturally appropriate </a:t>
            </a:r>
            <a:r>
              <a:rPr lang="en-AU" dirty="0" smtClean="0"/>
              <a:t>entitlements and procedures</a:t>
            </a:r>
          </a:p>
          <a:p>
            <a:pPr lvl="0"/>
            <a:r>
              <a:rPr lang="en-AU" dirty="0" smtClean="0"/>
              <a:t>Employment </a:t>
            </a:r>
            <a:r>
              <a:rPr lang="en-AU" dirty="0"/>
              <a:t>conditions, equal opportunity, anti-discrimination, cultural diversity</a:t>
            </a:r>
            <a:endParaRPr lang="en-GB" dirty="0"/>
          </a:p>
          <a:p>
            <a:pPr lvl="0"/>
            <a:r>
              <a:rPr lang="en-AU" dirty="0"/>
              <a:t>Induction and training</a:t>
            </a:r>
            <a:endParaRPr lang="en-GB" dirty="0"/>
          </a:p>
          <a:p>
            <a:pPr lvl="0"/>
            <a:r>
              <a:rPr lang="en-AU" dirty="0"/>
              <a:t>W</a:t>
            </a:r>
            <a:r>
              <a:rPr lang="en-AU" dirty="0" smtClean="0"/>
              <a:t>HS</a:t>
            </a:r>
            <a:endParaRPr lang="en-GB" dirty="0"/>
          </a:p>
          <a:p>
            <a:pPr lvl="0"/>
            <a:r>
              <a:rPr lang="en-AU" dirty="0"/>
              <a:t>Recruitment and selection</a:t>
            </a:r>
            <a:endParaRPr lang="en-GB" dirty="0"/>
          </a:p>
          <a:p>
            <a:pPr lvl="0"/>
            <a:r>
              <a:rPr lang="en-AU" dirty="0"/>
              <a:t>Performance measures</a:t>
            </a:r>
            <a:endParaRPr lang="en-GB" dirty="0"/>
          </a:p>
          <a:p>
            <a:pPr lvl="0"/>
            <a:r>
              <a:rPr lang="en-AU" dirty="0"/>
              <a:t>Professional development.</a:t>
            </a:r>
            <a:endParaRPr lang="en-GB" dirty="0"/>
          </a:p>
          <a:p>
            <a:endParaRPr lang="en-GB" dirty="0"/>
          </a:p>
        </p:txBody>
      </p:sp>
      <p:pic>
        <p:nvPicPr>
          <p:cNvPr id="16386" name="Picture 2" descr="C:\Users\Victoria\Desktop\My Work\ArtWork\creating_a_better_process_800_wh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789040"/>
            <a:ext cx="3305565" cy="2359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Recruit, induct, train and retain team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2.1 </a:t>
            </a:r>
            <a:r>
              <a:rPr lang="en-AU" sz="2800" dirty="0"/>
              <a:t>Develop job/position descriptions, competencies required and selection criteria to meet business’ needs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Key elements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203032" cy="47091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The three key </a:t>
            </a:r>
            <a:r>
              <a:rPr lang="en-GB" b="1" dirty="0"/>
              <a:t>elements of job/position </a:t>
            </a:r>
            <a:r>
              <a:rPr lang="en-GB" b="1" dirty="0" smtClean="0"/>
              <a:t>descriptions are:</a:t>
            </a:r>
          </a:p>
          <a:p>
            <a:r>
              <a:rPr lang="en-AU" b="1" dirty="0"/>
              <a:t>Position </a:t>
            </a:r>
            <a:r>
              <a:rPr lang="en-AU" b="1" dirty="0" smtClean="0"/>
              <a:t>profile </a:t>
            </a:r>
            <a:r>
              <a:rPr lang="en-AU" dirty="0" smtClean="0"/>
              <a:t>– outlines the details of the job e.g. job title, department etc.</a:t>
            </a:r>
            <a:endParaRPr lang="en-GB" dirty="0"/>
          </a:p>
          <a:p>
            <a:r>
              <a:rPr lang="en-AU" b="1" dirty="0"/>
              <a:t>Position </a:t>
            </a:r>
            <a:r>
              <a:rPr lang="en-AU" b="1" dirty="0" smtClean="0"/>
              <a:t>summary </a:t>
            </a:r>
            <a:r>
              <a:rPr lang="en-AU" dirty="0" smtClean="0"/>
              <a:t>– briefly explains the purpose of the position</a:t>
            </a:r>
            <a:endParaRPr lang="en-GB" dirty="0"/>
          </a:p>
          <a:p>
            <a:r>
              <a:rPr lang="en-AU" b="1" dirty="0"/>
              <a:t>Selection </a:t>
            </a:r>
            <a:r>
              <a:rPr lang="en-AU" b="1" dirty="0" smtClean="0"/>
              <a:t>criteria </a:t>
            </a:r>
            <a:r>
              <a:rPr lang="en-AU" dirty="0" smtClean="0"/>
              <a:t>– the qualifications and experience needed for the role.</a:t>
            </a:r>
            <a:endParaRPr lang="en-GB" dirty="0"/>
          </a:p>
          <a:p>
            <a:pPr marL="0" indent="0">
              <a:buNone/>
            </a:pPr>
            <a:r>
              <a:rPr lang="en-GB" b="1" dirty="0" smtClean="0"/>
              <a:t> </a:t>
            </a:r>
            <a:endParaRPr lang="en-GB" b="1" dirty="0"/>
          </a:p>
          <a:p>
            <a:endParaRPr lang="en-GB" dirty="0"/>
          </a:p>
        </p:txBody>
      </p:sp>
      <p:pic>
        <p:nvPicPr>
          <p:cNvPr id="15363" name="Picture 3" descr="C:\Users\Victoria\Desktop\My Work\ArtWork\Fotolia_16598734_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2554" y="2276872"/>
            <a:ext cx="2371446" cy="3161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Recruit, induct, train and retain team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2.2 </a:t>
            </a:r>
            <a:r>
              <a:rPr lang="en-AU" sz="2800" dirty="0"/>
              <a:t>Judge information obtained from each candidate against specified selection criteria, and select according to business needs and legal </a:t>
            </a:r>
            <a:r>
              <a:rPr lang="en-AU" sz="2800" dirty="0" smtClean="0"/>
              <a:t>requirements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Addressing </a:t>
            </a:r>
            <a:r>
              <a:rPr lang="en-GB" dirty="0"/>
              <a:t>the selection criteria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AU" b="1" dirty="0" smtClean="0"/>
              <a:t>You should consider:</a:t>
            </a:r>
          </a:p>
          <a:p>
            <a:pPr lvl="0"/>
            <a:r>
              <a:rPr lang="en-AU" dirty="0" smtClean="0"/>
              <a:t>Do </a:t>
            </a:r>
            <a:r>
              <a:rPr lang="en-AU" dirty="0" smtClean="0"/>
              <a:t>they </a:t>
            </a:r>
            <a:r>
              <a:rPr lang="en-AU" dirty="0"/>
              <a:t>have prerequisites for the position? </a:t>
            </a:r>
            <a:endParaRPr lang="en-GB" dirty="0"/>
          </a:p>
          <a:p>
            <a:pPr lvl="0"/>
            <a:r>
              <a:rPr lang="en-AU" dirty="0"/>
              <a:t>Do </a:t>
            </a:r>
            <a:r>
              <a:rPr lang="en-AU" dirty="0" smtClean="0"/>
              <a:t>they </a:t>
            </a:r>
            <a:r>
              <a:rPr lang="en-AU" dirty="0"/>
              <a:t>have special requirements in your organisation e.g., certifications or special education?</a:t>
            </a:r>
            <a:endParaRPr lang="en-GB" dirty="0"/>
          </a:p>
          <a:p>
            <a:pPr lvl="0"/>
            <a:r>
              <a:rPr lang="en-AU" dirty="0"/>
              <a:t>What qualifications and attributes are critical to high performance in this particular position? </a:t>
            </a:r>
            <a:endParaRPr lang="en-GB" dirty="0"/>
          </a:p>
          <a:p>
            <a:endParaRPr lang="en-GB" dirty="0"/>
          </a:p>
        </p:txBody>
      </p:sp>
      <p:pic>
        <p:nvPicPr>
          <p:cNvPr id="14338" name="Picture 2" descr="C:\Users\Victoria\Desktop\My Work\ArtWork\check_off_with_pencil_800_wh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581128"/>
            <a:ext cx="2602139" cy="227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Attributes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AU" b="1" dirty="0" smtClean="0"/>
              <a:t>Important attributes may include:</a:t>
            </a:r>
          </a:p>
          <a:p>
            <a:pPr lvl="0"/>
            <a:r>
              <a:rPr lang="en-AU" dirty="0" smtClean="0"/>
              <a:t>Flexibility</a:t>
            </a:r>
            <a:endParaRPr lang="en-GB" dirty="0"/>
          </a:p>
          <a:p>
            <a:pPr lvl="0"/>
            <a:r>
              <a:rPr lang="en-AU" dirty="0"/>
              <a:t>Achievement Oriented</a:t>
            </a:r>
            <a:endParaRPr lang="en-GB" dirty="0"/>
          </a:p>
          <a:p>
            <a:pPr lvl="0"/>
            <a:r>
              <a:rPr lang="en-AU" dirty="0"/>
              <a:t>Initiative</a:t>
            </a:r>
            <a:endParaRPr lang="en-GB" dirty="0"/>
          </a:p>
          <a:p>
            <a:pPr lvl="0"/>
            <a:r>
              <a:rPr lang="en-AU" dirty="0"/>
              <a:t>Professionalism</a:t>
            </a:r>
            <a:endParaRPr lang="en-GB" dirty="0"/>
          </a:p>
          <a:p>
            <a:pPr lvl="0"/>
            <a:r>
              <a:rPr lang="en-AU" dirty="0"/>
              <a:t>Decisiveness</a:t>
            </a:r>
            <a:endParaRPr lang="en-GB" dirty="0"/>
          </a:p>
          <a:p>
            <a:pPr lvl="0"/>
            <a:r>
              <a:rPr lang="en-AU" dirty="0"/>
              <a:t>Integrity</a:t>
            </a:r>
            <a:endParaRPr lang="en-GB" dirty="0"/>
          </a:p>
          <a:p>
            <a:pPr lvl="0"/>
            <a:r>
              <a:rPr lang="en-AU" dirty="0"/>
              <a:t>Attention to detail</a:t>
            </a:r>
            <a:endParaRPr lang="en-GB" dirty="0"/>
          </a:p>
          <a:p>
            <a:pPr lvl="0"/>
            <a:r>
              <a:rPr lang="en-AU" dirty="0" smtClean="0"/>
              <a:t>Independence.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stick_figure_gymnastics_hands_800_wht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3563" y="2132856"/>
            <a:ext cx="3032893" cy="338402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728725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The </a:t>
            </a:r>
            <a:r>
              <a:rPr lang="en-GB" dirty="0"/>
              <a:t>process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770984" cy="4525963"/>
          </a:xfrm>
        </p:spPr>
        <p:txBody>
          <a:bodyPr/>
          <a:lstStyle/>
          <a:p>
            <a:pPr marL="0" indent="0">
              <a:buNone/>
            </a:pPr>
            <a:r>
              <a:rPr lang="en-AU" b="1" dirty="0" smtClean="0"/>
              <a:t>The selection process involves:</a:t>
            </a:r>
          </a:p>
          <a:p>
            <a:r>
              <a:rPr lang="en-AU" dirty="0" smtClean="0"/>
              <a:t>Looking </a:t>
            </a:r>
            <a:r>
              <a:rPr lang="en-AU" dirty="0"/>
              <a:t>for key </a:t>
            </a:r>
            <a:r>
              <a:rPr lang="en-AU" dirty="0" smtClean="0"/>
              <a:t>criteria e.g. basic qualifications</a:t>
            </a:r>
            <a:endParaRPr lang="en-GB" dirty="0"/>
          </a:p>
          <a:p>
            <a:r>
              <a:rPr lang="en-AU" dirty="0" smtClean="0"/>
              <a:t>Setting </a:t>
            </a:r>
            <a:r>
              <a:rPr lang="en-AU" dirty="0"/>
              <a:t>up a process to flag and identify your top </a:t>
            </a:r>
            <a:r>
              <a:rPr lang="en-AU" dirty="0" smtClean="0"/>
              <a:t>candidates e.g. tiering/rating</a:t>
            </a:r>
            <a:endParaRPr lang="en-GB" dirty="0"/>
          </a:p>
          <a:p>
            <a:r>
              <a:rPr lang="en-AU" dirty="0" smtClean="0"/>
              <a:t>Extending </a:t>
            </a:r>
            <a:r>
              <a:rPr lang="en-AU" dirty="0"/>
              <a:t>an </a:t>
            </a:r>
            <a:r>
              <a:rPr lang="en-AU" dirty="0" smtClean="0"/>
              <a:t>invitation e.g. to interview or further selection event.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figure_with_keys_800_wht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132856"/>
            <a:ext cx="2376264" cy="321600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035512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Recruit, induct, train and retain team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17065" y="1844824"/>
            <a:ext cx="374441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2.3 </a:t>
            </a:r>
            <a:r>
              <a:rPr lang="en-AU" sz="2800" dirty="0" smtClean="0"/>
              <a:t>Induct </a:t>
            </a:r>
            <a:r>
              <a:rPr lang="en-AU" sz="2800" dirty="0"/>
              <a:t>new staff members in accordance with policies and procedures of the business </a:t>
            </a:r>
            <a:endParaRPr lang="en-AU" sz="2800" b="1" dirty="0">
              <a:latin typeface="+mj-lt"/>
            </a:endParaRPr>
          </a:p>
          <a:p>
            <a:r>
              <a:rPr lang="en-AU" sz="2800" b="1" dirty="0" smtClean="0">
                <a:latin typeface="+mj-lt"/>
              </a:rPr>
              <a:t>2.4 </a:t>
            </a:r>
            <a:r>
              <a:rPr lang="en-AU" sz="2800" dirty="0"/>
              <a:t>Induct new staff members in accordance with policies and procedures of the </a:t>
            </a:r>
            <a:r>
              <a:rPr lang="en-AU" sz="2800" dirty="0" smtClean="0"/>
              <a:t>business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Inductions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347048" cy="4525963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AU" b="1" dirty="0" smtClean="0"/>
              <a:t>You staff start, you should:</a:t>
            </a:r>
          </a:p>
          <a:p>
            <a:pPr lvl="0"/>
            <a:r>
              <a:rPr lang="en-AU" dirty="0" smtClean="0"/>
              <a:t>Introduce them to </a:t>
            </a:r>
            <a:r>
              <a:rPr lang="en-AU" dirty="0"/>
              <a:t>other </a:t>
            </a:r>
            <a:r>
              <a:rPr lang="en-AU" dirty="0" smtClean="0"/>
              <a:t>staff</a:t>
            </a:r>
          </a:p>
          <a:p>
            <a:pPr lvl="0"/>
            <a:r>
              <a:rPr lang="en-AU" dirty="0" smtClean="0"/>
              <a:t>Show around premises </a:t>
            </a:r>
            <a:endParaRPr lang="en-GB" dirty="0"/>
          </a:p>
          <a:p>
            <a:pPr lvl="0"/>
            <a:r>
              <a:rPr lang="en-AU" dirty="0" smtClean="0"/>
              <a:t>Provide uniform</a:t>
            </a:r>
            <a:r>
              <a:rPr lang="en-AU" dirty="0"/>
              <a:t>, locker, </a:t>
            </a:r>
            <a:r>
              <a:rPr lang="en-AU" dirty="0" smtClean="0"/>
              <a:t>email, passwords</a:t>
            </a:r>
          </a:p>
          <a:p>
            <a:pPr lvl="0"/>
            <a:r>
              <a:rPr lang="en-AU" dirty="0" smtClean="0"/>
              <a:t>Appoint a </a:t>
            </a:r>
            <a:r>
              <a:rPr lang="en-AU" dirty="0"/>
              <a:t>work colleague as a 'buddy' </a:t>
            </a:r>
          </a:p>
          <a:p>
            <a:pPr lvl="0"/>
            <a:r>
              <a:rPr lang="en-AU" dirty="0" smtClean="0"/>
              <a:t>Informal </a:t>
            </a:r>
            <a:r>
              <a:rPr lang="en-AU" dirty="0"/>
              <a:t>staff meetings </a:t>
            </a:r>
            <a:endParaRPr lang="en-AU" dirty="0" smtClean="0"/>
          </a:p>
          <a:p>
            <a:pPr lvl="0"/>
            <a:r>
              <a:rPr lang="en-AU" dirty="0" smtClean="0"/>
              <a:t>Documented </a:t>
            </a:r>
            <a:r>
              <a:rPr lang="en-AU" dirty="0"/>
              <a:t>probationary meetings </a:t>
            </a:r>
            <a:endParaRPr lang="en-AU" dirty="0" smtClean="0"/>
          </a:p>
          <a:p>
            <a:pPr lvl="0"/>
            <a:r>
              <a:rPr lang="en-AU" dirty="0" smtClean="0"/>
              <a:t>Remember – induction </a:t>
            </a:r>
            <a:r>
              <a:rPr lang="en-AU" dirty="0"/>
              <a:t>is </a:t>
            </a:r>
            <a:r>
              <a:rPr lang="en-AU" dirty="0" smtClean="0"/>
              <a:t>ongoing.</a:t>
            </a:r>
            <a:endParaRPr lang="en-GB" dirty="0"/>
          </a:p>
        </p:txBody>
      </p:sp>
      <p:pic>
        <p:nvPicPr>
          <p:cNvPr id="4" name="Picture 3" descr="stick_figure_discussion_pa_500_wht.g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313748"/>
            <a:ext cx="2376264" cy="26841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Duty of care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698976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AU" dirty="0"/>
              <a:t>As an employer in Australia you have a duty of care to ensure all employees are protected. </a:t>
            </a:r>
            <a:endParaRPr lang="en-AU" dirty="0" smtClean="0"/>
          </a:p>
          <a:p>
            <a:pPr marL="0" indent="0">
              <a:buNone/>
            </a:pPr>
            <a:r>
              <a:rPr lang="en-AU" b="1" dirty="0"/>
              <a:t>N</a:t>
            </a:r>
            <a:r>
              <a:rPr lang="en-AU" b="1" dirty="0" smtClean="0"/>
              <a:t>ew </a:t>
            </a:r>
            <a:r>
              <a:rPr lang="en-AU" b="1" dirty="0"/>
              <a:t>staff need to be </a:t>
            </a:r>
            <a:r>
              <a:rPr lang="en-AU" b="1" dirty="0" smtClean="0"/>
              <a:t>made aware </a:t>
            </a:r>
            <a:r>
              <a:rPr lang="en-AU" b="1" dirty="0"/>
              <a:t>of:</a:t>
            </a:r>
            <a:endParaRPr lang="en-GB" b="1" dirty="0"/>
          </a:p>
          <a:p>
            <a:pPr lvl="0"/>
            <a:r>
              <a:rPr lang="en-AU" dirty="0"/>
              <a:t>Possible threats to their health and safety</a:t>
            </a:r>
            <a:endParaRPr lang="en-GB" dirty="0"/>
          </a:p>
          <a:p>
            <a:pPr lvl="0"/>
            <a:r>
              <a:rPr lang="en-AU" dirty="0"/>
              <a:t>Procedures that ensure they do not suffer injury or illness while at work</a:t>
            </a:r>
            <a:endParaRPr lang="en-GB" dirty="0"/>
          </a:p>
          <a:p>
            <a:pPr lvl="0"/>
            <a:r>
              <a:rPr lang="en-AU" dirty="0"/>
              <a:t>The proper use of protective </a:t>
            </a:r>
            <a:r>
              <a:rPr lang="en-AU" dirty="0" smtClean="0"/>
              <a:t>equipment</a:t>
            </a:r>
            <a:r>
              <a:rPr lang="en-GB" dirty="0"/>
              <a:t>.</a:t>
            </a:r>
            <a:endParaRPr lang="en-GB" dirty="0"/>
          </a:p>
        </p:txBody>
      </p:sp>
      <p:pic>
        <p:nvPicPr>
          <p:cNvPr id="13314" name="Picture 2" descr="C:\Users\Victoria\Desktop\My Work\ArtWork\Fotolia_14240460_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6529" y="2348880"/>
            <a:ext cx="2967471" cy="2967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03659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Recruit, induct, train and retain team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2.5 </a:t>
            </a:r>
            <a:r>
              <a:rPr lang="en-AU" sz="2800" dirty="0"/>
              <a:t>Develop and implement a staff development program and career paths based on requirements of business and staff </a:t>
            </a:r>
            <a:r>
              <a:rPr lang="en-AU" sz="2800" dirty="0" smtClean="0"/>
              <a:t>competencies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Staff </a:t>
            </a:r>
            <a:r>
              <a:rPr lang="en-GB" dirty="0"/>
              <a:t>development program and career </a:t>
            </a:r>
            <a:r>
              <a:rPr lang="en-GB" dirty="0" smtClean="0"/>
              <a:t>paths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AU" b="1" dirty="0" smtClean="0"/>
              <a:t>Development programs may include:</a:t>
            </a:r>
          </a:p>
          <a:p>
            <a:pPr lvl="0"/>
            <a:r>
              <a:rPr lang="en-AU" dirty="0" smtClean="0"/>
              <a:t>Attendance </a:t>
            </a:r>
            <a:r>
              <a:rPr lang="en-AU" dirty="0"/>
              <a:t>at courses</a:t>
            </a:r>
            <a:endParaRPr lang="en-GB" dirty="0"/>
          </a:p>
          <a:p>
            <a:pPr lvl="0"/>
            <a:r>
              <a:rPr lang="en-AU" dirty="0"/>
              <a:t>Career planning</a:t>
            </a:r>
            <a:endParaRPr lang="en-GB" dirty="0"/>
          </a:p>
          <a:p>
            <a:pPr lvl="0"/>
            <a:r>
              <a:rPr lang="en-AU" dirty="0"/>
              <a:t>Coaching</a:t>
            </a:r>
            <a:endParaRPr lang="en-GB" dirty="0"/>
          </a:p>
          <a:p>
            <a:pPr lvl="0"/>
            <a:r>
              <a:rPr lang="en-AU" dirty="0"/>
              <a:t>Flexible learning</a:t>
            </a:r>
            <a:endParaRPr lang="en-GB" dirty="0"/>
          </a:p>
          <a:p>
            <a:pPr lvl="0"/>
            <a:r>
              <a:rPr lang="en-AU" dirty="0"/>
              <a:t>Job rotation</a:t>
            </a:r>
            <a:endParaRPr lang="en-GB" dirty="0"/>
          </a:p>
          <a:p>
            <a:pPr lvl="0"/>
            <a:r>
              <a:rPr lang="en-AU" dirty="0"/>
              <a:t>Mentoring</a:t>
            </a:r>
            <a:endParaRPr lang="en-GB" dirty="0"/>
          </a:p>
          <a:p>
            <a:pPr lvl="0"/>
            <a:r>
              <a:rPr lang="en-AU" dirty="0"/>
              <a:t>On-the-job training</a:t>
            </a:r>
            <a:endParaRPr lang="en-GB" dirty="0"/>
          </a:p>
          <a:p>
            <a:pPr lvl="0"/>
            <a:r>
              <a:rPr lang="en-AU" dirty="0"/>
              <a:t>Professional development</a:t>
            </a:r>
            <a:endParaRPr lang="en-GB" dirty="0"/>
          </a:p>
          <a:p>
            <a:pPr lvl="0"/>
            <a:r>
              <a:rPr lang="en-AU" dirty="0" smtClean="0"/>
              <a:t>Succession planning.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personal_trainer_with_treadmill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780928"/>
            <a:ext cx="3528392" cy="27486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should they ensure?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AU" dirty="0"/>
              <a:t>Contain input from staff </a:t>
            </a:r>
            <a:endParaRPr lang="en-GB" dirty="0"/>
          </a:p>
          <a:p>
            <a:pPr lvl="0"/>
            <a:r>
              <a:rPr lang="en-AU" dirty="0" smtClean="0"/>
              <a:t>Respond to needs </a:t>
            </a:r>
            <a:r>
              <a:rPr lang="en-AU" dirty="0"/>
              <a:t>identified in staff feedback </a:t>
            </a:r>
            <a:endParaRPr lang="en-GB" dirty="0"/>
          </a:p>
          <a:p>
            <a:pPr lvl="0"/>
            <a:r>
              <a:rPr lang="en-AU" dirty="0"/>
              <a:t>Be flexible enough to change as priorities shift </a:t>
            </a:r>
            <a:endParaRPr lang="en-GB" dirty="0"/>
          </a:p>
          <a:p>
            <a:pPr lvl="0"/>
            <a:r>
              <a:rPr lang="en-AU" dirty="0"/>
              <a:t>Be consistent with the organisations overall planning and strategy process </a:t>
            </a:r>
            <a:endParaRPr lang="en-GB" dirty="0"/>
          </a:p>
          <a:p>
            <a:pPr lvl="0"/>
            <a:r>
              <a:rPr lang="en-AU" dirty="0"/>
              <a:t>Support supervisors in their role as developers of staff </a:t>
            </a:r>
            <a:endParaRPr lang="en-AU" dirty="0" smtClean="0"/>
          </a:p>
          <a:p>
            <a:pPr lvl="0"/>
            <a:r>
              <a:rPr lang="en-AU" dirty="0" smtClean="0"/>
              <a:t>Advise </a:t>
            </a:r>
            <a:r>
              <a:rPr lang="en-AU" dirty="0"/>
              <a:t>and guide staff </a:t>
            </a:r>
            <a:r>
              <a:rPr lang="en-AU" dirty="0" smtClean="0"/>
              <a:t>of </a:t>
            </a:r>
            <a:r>
              <a:rPr lang="en-AU" dirty="0"/>
              <a:t>development options </a:t>
            </a:r>
            <a:endParaRPr lang="en-GB" dirty="0"/>
          </a:p>
          <a:p>
            <a:pPr lvl="0"/>
            <a:r>
              <a:rPr lang="en-AU" dirty="0"/>
              <a:t>Align the development program activities with the strategic direction of the organisation</a:t>
            </a:r>
            <a:endParaRPr lang="en-GB" dirty="0"/>
          </a:p>
          <a:p>
            <a:pPr lvl="0"/>
            <a:r>
              <a:rPr lang="en-AU" dirty="0"/>
              <a:t>Highlight any other priority </a:t>
            </a:r>
            <a:r>
              <a:rPr lang="en-AU" dirty="0" smtClean="0"/>
              <a:t>issues.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94999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2D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Recruit, induct, train and retain team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2.6 </a:t>
            </a:r>
            <a:r>
              <a:rPr lang="en-AU" sz="2800" dirty="0"/>
              <a:t>Advertise staff vacancies appropriately in accordance with staffing plan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Advertising methods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AU" b="1" dirty="0" smtClean="0"/>
              <a:t>There are many different advertising methods available to advertise vacancies:</a:t>
            </a:r>
          </a:p>
          <a:p>
            <a:pPr lvl="0"/>
            <a:r>
              <a:rPr lang="en-AU" dirty="0" smtClean="0"/>
              <a:t>Electronic </a:t>
            </a:r>
            <a:r>
              <a:rPr lang="en-AU" dirty="0"/>
              <a:t>(radio, television and internet)</a:t>
            </a:r>
            <a:endParaRPr lang="en-GB" dirty="0"/>
          </a:p>
          <a:p>
            <a:pPr lvl="0"/>
            <a:r>
              <a:rPr lang="en-AU" dirty="0"/>
              <a:t>Noticeboards</a:t>
            </a:r>
            <a:endParaRPr lang="en-GB" dirty="0"/>
          </a:p>
          <a:p>
            <a:pPr lvl="0"/>
            <a:r>
              <a:rPr lang="en-AU" dirty="0"/>
              <a:t>Print media</a:t>
            </a:r>
            <a:endParaRPr lang="en-GB" dirty="0"/>
          </a:p>
          <a:p>
            <a:pPr lvl="0"/>
            <a:r>
              <a:rPr lang="en-AU" dirty="0" smtClean="0"/>
              <a:t>Word-of-mouth.</a:t>
            </a:r>
            <a:endParaRPr lang="en-GB" dirty="0"/>
          </a:p>
          <a:p>
            <a:endParaRPr lang="en-GB" dirty="0"/>
          </a:p>
        </p:txBody>
      </p:sp>
      <p:pic>
        <p:nvPicPr>
          <p:cNvPr id="12290" name="Picture 2" descr="C:\Users\Victoria\Desktop\My Work\ArtWork\Fotolia_10137448_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284984"/>
            <a:ext cx="2988519" cy="287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Things to avoid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AU" b="1" dirty="0" smtClean="0"/>
              <a:t>Try to avoid:</a:t>
            </a:r>
          </a:p>
          <a:p>
            <a:pPr lvl="0"/>
            <a:r>
              <a:rPr lang="en-AU" dirty="0" smtClean="0"/>
              <a:t>Job </a:t>
            </a:r>
            <a:r>
              <a:rPr lang="en-AU" dirty="0"/>
              <a:t>listing is too vague</a:t>
            </a:r>
            <a:endParaRPr lang="en-GB" dirty="0"/>
          </a:p>
          <a:p>
            <a:pPr lvl="0"/>
            <a:r>
              <a:rPr lang="en-AU" dirty="0"/>
              <a:t>No mention of required skills</a:t>
            </a:r>
            <a:endParaRPr lang="en-GB" dirty="0"/>
          </a:p>
          <a:p>
            <a:pPr lvl="0"/>
            <a:r>
              <a:rPr lang="en-AU" dirty="0"/>
              <a:t>Job listing is incomplete</a:t>
            </a:r>
            <a:endParaRPr lang="en-GB" dirty="0"/>
          </a:p>
          <a:p>
            <a:pPr lvl="0"/>
            <a:r>
              <a:rPr lang="en-AU" dirty="0"/>
              <a:t>Too many requirements</a:t>
            </a:r>
            <a:endParaRPr lang="en-GB" dirty="0"/>
          </a:p>
          <a:p>
            <a:pPr lvl="0"/>
            <a:r>
              <a:rPr lang="en-AU" dirty="0"/>
              <a:t>Impossible requirements</a:t>
            </a:r>
            <a:endParaRPr lang="en-GB" dirty="0"/>
          </a:p>
          <a:p>
            <a:pPr lvl="0"/>
            <a:r>
              <a:rPr lang="en-AU" dirty="0" smtClean="0"/>
              <a:t>Asking c</a:t>
            </a:r>
            <a:r>
              <a:rPr lang="en-AU" dirty="0" smtClean="0"/>
              <a:t>andidates  their </a:t>
            </a:r>
            <a:r>
              <a:rPr lang="en-AU" dirty="0"/>
              <a:t>salary requirements</a:t>
            </a:r>
            <a:endParaRPr lang="en-GB" dirty="0"/>
          </a:p>
          <a:p>
            <a:pPr lvl="0"/>
            <a:r>
              <a:rPr lang="en-AU" dirty="0"/>
              <a:t>Job listing illegally asks for personal information</a:t>
            </a:r>
            <a:endParaRPr lang="en-GB" dirty="0"/>
          </a:p>
          <a:p>
            <a:pPr lvl="0"/>
            <a:r>
              <a:rPr lang="en-AU" dirty="0"/>
              <a:t>No call to </a:t>
            </a:r>
            <a:r>
              <a:rPr lang="en-AU" dirty="0" smtClean="0"/>
              <a:t>action.</a:t>
            </a:r>
            <a:endParaRPr lang="en-GB" dirty="0"/>
          </a:p>
          <a:p>
            <a:endParaRPr lang="en-GB" dirty="0"/>
          </a:p>
        </p:txBody>
      </p:sp>
      <p:pic>
        <p:nvPicPr>
          <p:cNvPr id="11266" name="Picture 2" descr="C:\Users\Victoria\Desktop\My Work\ArtWork\Wron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196752"/>
            <a:ext cx="3096344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840933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2E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Comply with industrial relations obligations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3.1 </a:t>
            </a:r>
            <a:r>
              <a:rPr lang="en-AU" sz="2800" dirty="0"/>
              <a:t>Clarify workplace rights and obligations of employers and employees, in accordance with legal requirements and codes of </a:t>
            </a:r>
            <a:r>
              <a:rPr lang="en-AU" sz="2800" dirty="0" smtClean="0"/>
              <a:t>practice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Industrial </a:t>
            </a:r>
            <a:r>
              <a:rPr lang="en-GB" dirty="0"/>
              <a:t>relations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 smtClean="0"/>
              <a:t>Is </a:t>
            </a:r>
            <a:r>
              <a:rPr lang="en-AU" dirty="0"/>
              <a:t>the framework for work conditions and sets the guidelines for the workplace relationship between employer and employee</a:t>
            </a:r>
            <a:r>
              <a:rPr lang="en-AU" dirty="0" smtClean="0"/>
              <a:t>.</a:t>
            </a:r>
          </a:p>
          <a:p>
            <a:pPr marL="0" indent="0">
              <a:buNone/>
            </a:pPr>
            <a:r>
              <a:rPr lang="en-AU" dirty="0"/>
              <a:t>In Australia, Awards and Enterprise Agreements set the terms and conditions of work for over 80% of wage and salary earners.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Fotolia_27744958_S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44008" y="4077072"/>
            <a:ext cx="3312368" cy="23930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new Fair Work system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AU" dirty="0" smtClean="0"/>
              <a:t>Key elements of the new system includes a legislated </a:t>
            </a:r>
            <a:r>
              <a:rPr lang="en-AU" dirty="0"/>
              <a:t>safety net of 10 National Employment </a:t>
            </a:r>
            <a:r>
              <a:rPr lang="en-AU" dirty="0" smtClean="0"/>
              <a:t>Standards.</a:t>
            </a:r>
          </a:p>
          <a:p>
            <a:pPr marL="0" indent="0">
              <a:buNone/>
            </a:pPr>
            <a:r>
              <a:rPr lang="en-GB" b="1" dirty="0" smtClean="0"/>
              <a:t>This includes:</a:t>
            </a:r>
            <a:endParaRPr lang="en-GB" b="1" dirty="0"/>
          </a:p>
          <a:p>
            <a:pPr lvl="0"/>
            <a:r>
              <a:rPr lang="en-AU" dirty="0"/>
              <a:t>New modern awards</a:t>
            </a:r>
            <a:endParaRPr lang="en-GB" dirty="0"/>
          </a:p>
          <a:p>
            <a:pPr lvl="0"/>
            <a:r>
              <a:rPr lang="en-AU" dirty="0"/>
              <a:t>Revised enterprise bargaining arrangements</a:t>
            </a:r>
            <a:endParaRPr lang="en-GB" dirty="0"/>
          </a:p>
          <a:p>
            <a:pPr lvl="0"/>
            <a:r>
              <a:rPr lang="en-AU" dirty="0"/>
              <a:t>Streamlined protections </a:t>
            </a:r>
            <a:r>
              <a:rPr lang="en-AU" dirty="0" smtClean="0"/>
              <a:t>e.g. protection </a:t>
            </a:r>
            <a:r>
              <a:rPr lang="en-AU" dirty="0"/>
              <a:t>against discrimination and unfair dismissal</a:t>
            </a:r>
            <a:endParaRPr lang="en-GB" dirty="0"/>
          </a:p>
          <a:p>
            <a:pPr lvl="0"/>
            <a:r>
              <a:rPr lang="en-AU" dirty="0"/>
              <a:t>Two new organisations to regulate the system: Fair Work Australia and the Fair Work </a:t>
            </a:r>
            <a:r>
              <a:rPr lang="en-AU" dirty="0" smtClean="0"/>
              <a:t>Ombudsman.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193916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Fair </a:t>
            </a:r>
            <a:r>
              <a:rPr lang="en-AU" dirty="0"/>
              <a:t>Work Information Statement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563072" cy="4525963"/>
          </a:xfrm>
        </p:spPr>
        <p:txBody>
          <a:bodyPr>
            <a:normAutofit fontScale="92500"/>
          </a:bodyPr>
          <a:lstStyle/>
          <a:p>
            <a:pPr marL="0" lvl="0" indent="0">
              <a:buNone/>
            </a:pPr>
            <a:r>
              <a:rPr lang="en-AU" b="1" dirty="0" smtClean="0"/>
              <a:t>Fair work includes:</a:t>
            </a:r>
          </a:p>
          <a:p>
            <a:pPr lvl="0"/>
            <a:r>
              <a:rPr lang="en-AU" dirty="0" smtClean="0"/>
              <a:t>Maximum </a:t>
            </a:r>
            <a:r>
              <a:rPr lang="en-AU" dirty="0"/>
              <a:t>weekly hours of work</a:t>
            </a:r>
            <a:endParaRPr lang="en-GB" dirty="0"/>
          </a:p>
          <a:p>
            <a:pPr lvl="0"/>
            <a:r>
              <a:rPr lang="en-AU" dirty="0"/>
              <a:t>Request for flexible working arrangements</a:t>
            </a:r>
            <a:endParaRPr lang="en-GB" dirty="0"/>
          </a:p>
          <a:p>
            <a:pPr lvl="0"/>
            <a:r>
              <a:rPr lang="en-AU" dirty="0"/>
              <a:t>Parental leave and related entitlements</a:t>
            </a:r>
            <a:endParaRPr lang="en-GB" dirty="0"/>
          </a:p>
          <a:p>
            <a:pPr lvl="0"/>
            <a:r>
              <a:rPr lang="en-AU" dirty="0"/>
              <a:t>Annual leave</a:t>
            </a:r>
            <a:endParaRPr lang="en-GB" dirty="0"/>
          </a:p>
          <a:p>
            <a:pPr lvl="0"/>
            <a:r>
              <a:rPr lang="en-AU" dirty="0" smtClean="0"/>
              <a:t>Personal/compassionate </a:t>
            </a:r>
            <a:r>
              <a:rPr lang="en-AU" dirty="0"/>
              <a:t>leave</a:t>
            </a:r>
            <a:endParaRPr lang="en-GB" dirty="0"/>
          </a:p>
          <a:p>
            <a:pPr lvl="0"/>
            <a:r>
              <a:rPr lang="en-AU" dirty="0"/>
              <a:t>Community service leave</a:t>
            </a:r>
            <a:endParaRPr lang="en-GB" dirty="0"/>
          </a:p>
          <a:p>
            <a:pPr lvl="0"/>
            <a:r>
              <a:rPr lang="en-AU" dirty="0"/>
              <a:t>Long service leave</a:t>
            </a:r>
            <a:endParaRPr lang="en-GB" dirty="0"/>
          </a:p>
          <a:p>
            <a:pPr lvl="0"/>
            <a:r>
              <a:rPr lang="en-AU" dirty="0" smtClean="0"/>
              <a:t>Notice </a:t>
            </a:r>
            <a:r>
              <a:rPr lang="en-AU" dirty="0"/>
              <a:t>of termination and redundancy </a:t>
            </a:r>
            <a:r>
              <a:rPr lang="en-AU" dirty="0" smtClean="0"/>
              <a:t>pay.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miner_with_clipboard_800_wht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88224" y="2564905"/>
            <a:ext cx="2555776" cy="273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0633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W</a:t>
            </a:r>
            <a:r>
              <a:rPr lang="en-AU" dirty="0" smtClean="0"/>
              <a:t>HS </a:t>
            </a:r>
            <a:r>
              <a:rPr lang="en-AU" dirty="0"/>
              <a:t>legislation and codes of practice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AU" b="1" dirty="0" smtClean="0"/>
              <a:t>WHS legislation includes:</a:t>
            </a:r>
          </a:p>
          <a:p>
            <a:pPr lvl="0"/>
            <a:r>
              <a:rPr lang="en-AU" dirty="0" smtClean="0"/>
              <a:t>Common </a:t>
            </a:r>
            <a:r>
              <a:rPr lang="en-AU" dirty="0"/>
              <a:t>law duties to meet the general duty of care requirements</a:t>
            </a:r>
            <a:endParaRPr lang="en-GB" dirty="0"/>
          </a:p>
          <a:p>
            <a:pPr lvl="0"/>
            <a:r>
              <a:rPr lang="en-AU" dirty="0"/>
              <a:t>Health and safety representatives and </a:t>
            </a:r>
            <a:r>
              <a:rPr lang="en-AU" dirty="0" smtClean="0"/>
              <a:t>committees</a:t>
            </a:r>
            <a:endParaRPr lang="en-GB" dirty="0"/>
          </a:p>
          <a:p>
            <a:pPr lvl="0"/>
            <a:r>
              <a:rPr lang="en-AU" dirty="0"/>
              <a:t>Prompt resolution of health and safety issues</a:t>
            </a:r>
            <a:endParaRPr lang="en-GB" dirty="0"/>
          </a:p>
          <a:p>
            <a:pPr lvl="0"/>
            <a:r>
              <a:rPr lang="en-AU" dirty="0"/>
              <a:t>Provision of information, induction and training</a:t>
            </a:r>
            <a:endParaRPr lang="en-GB" dirty="0"/>
          </a:p>
          <a:p>
            <a:pPr lvl="0"/>
            <a:r>
              <a:rPr lang="en-AU" dirty="0"/>
              <a:t>Regulations </a:t>
            </a:r>
            <a:r>
              <a:rPr lang="en-AU" dirty="0" smtClean="0"/>
              <a:t>relating </a:t>
            </a:r>
            <a:r>
              <a:rPr lang="en-AU" dirty="0"/>
              <a:t>to hazards present in work area</a:t>
            </a:r>
            <a:endParaRPr lang="en-GB" dirty="0"/>
          </a:p>
          <a:p>
            <a:pPr lvl="0"/>
            <a:r>
              <a:rPr lang="en-AU" dirty="0"/>
              <a:t>Relevant state/territory legislation</a:t>
            </a:r>
            <a:endParaRPr lang="en-GB" dirty="0"/>
          </a:p>
          <a:p>
            <a:pPr lvl="0"/>
            <a:r>
              <a:rPr lang="en-AU" dirty="0"/>
              <a:t>M</a:t>
            </a:r>
            <a:r>
              <a:rPr lang="en-AU" dirty="0" smtClean="0"/>
              <a:t>aintenance </a:t>
            </a:r>
            <a:r>
              <a:rPr lang="en-AU" dirty="0"/>
              <a:t>and confidentiality of </a:t>
            </a:r>
            <a:r>
              <a:rPr lang="en-AU" dirty="0" smtClean="0"/>
              <a:t>records.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590998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Discrimination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AU" b="1" dirty="0" smtClean="0"/>
              <a:t>Employees should be treated equally, regardless of:</a:t>
            </a:r>
          </a:p>
          <a:p>
            <a:pPr lvl="0"/>
            <a:r>
              <a:rPr lang="en-AU" dirty="0" smtClean="0"/>
              <a:t>Race </a:t>
            </a:r>
            <a:endParaRPr lang="en-AU" dirty="0"/>
          </a:p>
          <a:p>
            <a:pPr lvl="0"/>
            <a:r>
              <a:rPr lang="en-AU" dirty="0" smtClean="0"/>
              <a:t>Religious </a:t>
            </a:r>
            <a:r>
              <a:rPr lang="en-AU" dirty="0"/>
              <a:t>belief or activity</a:t>
            </a:r>
            <a:endParaRPr lang="en-GB" dirty="0"/>
          </a:p>
          <a:p>
            <a:pPr lvl="0"/>
            <a:r>
              <a:rPr lang="en-AU" dirty="0"/>
              <a:t>Sex</a:t>
            </a:r>
            <a:endParaRPr lang="en-GB" dirty="0"/>
          </a:p>
          <a:p>
            <a:pPr lvl="0"/>
            <a:r>
              <a:rPr lang="en-AU" dirty="0"/>
              <a:t>Marital status</a:t>
            </a:r>
            <a:endParaRPr lang="en-GB" dirty="0"/>
          </a:p>
          <a:p>
            <a:pPr lvl="0"/>
            <a:r>
              <a:rPr lang="en-AU" dirty="0"/>
              <a:t>Pregnancy </a:t>
            </a:r>
          </a:p>
          <a:p>
            <a:pPr lvl="0"/>
            <a:r>
              <a:rPr lang="en-AU" dirty="0"/>
              <a:t>S</a:t>
            </a:r>
            <a:r>
              <a:rPr lang="en-AU" dirty="0" smtClean="0"/>
              <a:t>exual orientation</a:t>
            </a:r>
            <a:endParaRPr lang="en-AU" dirty="0"/>
          </a:p>
          <a:p>
            <a:pPr lvl="0"/>
            <a:r>
              <a:rPr lang="en-AU" dirty="0" smtClean="0"/>
              <a:t>Disability</a:t>
            </a:r>
          </a:p>
          <a:p>
            <a:pPr lvl="0"/>
            <a:r>
              <a:rPr lang="en-AU" dirty="0" smtClean="0"/>
              <a:t>Age.</a:t>
            </a:r>
            <a:endParaRPr lang="en-GB" dirty="0"/>
          </a:p>
          <a:p>
            <a:pPr lvl="0"/>
            <a:endParaRPr lang="en-GB" dirty="0"/>
          </a:p>
        </p:txBody>
      </p:sp>
      <p:pic>
        <p:nvPicPr>
          <p:cNvPr id="4" name="Picture 3" descr="MTeam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788024" y="3068960"/>
            <a:ext cx="3672408" cy="2210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48243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Unacceptable </a:t>
            </a:r>
            <a:r>
              <a:rPr lang="en-GB" dirty="0"/>
              <a:t>workplace behaviours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b="1" dirty="0"/>
              <a:t>Policies and training should be in place to minimise the likelihood of these </a:t>
            </a:r>
            <a:r>
              <a:rPr lang="en-AU" b="1" dirty="0" smtClean="0"/>
              <a:t>behaviours</a:t>
            </a:r>
            <a:r>
              <a:rPr lang="en-AU" b="1" dirty="0"/>
              <a:t>:</a:t>
            </a:r>
            <a:endParaRPr lang="en-AU" b="1" dirty="0" smtClean="0"/>
          </a:p>
          <a:p>
            <a:r>
              <a:rPr lang="en-AU" dirty="0" smtClean="0"/>
              <a:t>Bullying</a:t>
            </a:r>
            <a:endParaRPr lang="en-GB" dirty="0"/>
          </a:p>
          <a:p>
            <a:r>
              <a:rPr lang="en-AU" dirty="0"/>
              <a:t>Harassment</a:t>
            </a:r>
            <a:endParaRPr lang="en-GB" dirty="0"/>
          </a:p>
          <a:p>
            <a:r>
              <a:rPr lang="en-AU" dirty="0"/>
              <a:t>Sexual Harassment</a:t>
            </a:r>
            <a:endParaRPr lang="en-GB" dirty="0"/>
          </a:p>
          <a:p>
            <a:r>
              <a:rPr lang="en-AU" dirty="0"/>
              <a:t>Workplace Violence</a:t>
            </a:r>
            <a:endParaRPr lang="en-GB" dirty="0"/>
          </a:p>
          <a:p>
            <a:r>
              <a:rPr lang="en-AU" dirty="0"/>
              <a:t>Threat</a:t>
            </a:r>
            <a:endParaRPr lang="en-GB" dirty="0"/>
          </a:p>
          <a:p>
            <a:r>
              <a:rPr lang="en-AU" dirty="0"/>
              <a:t>Physical </a:t>
            </a:r>
            <a:r>
              <a:rPr lang="en-AU" dirty="0" smtClean="0"/>
              <a:t>attack.</a:t>
            </a:r>
            <a:endParaRPr lang="en-GB" dirty="0"/>
          </a:p>
          <a:p>
            <a:endParaRPr lang="en-GB" dirty="0"/>
          </a:p>
        </p:txBody>
      </p:sp>
      <p:pic>
        <p:nvPicPr>
          <p:cNvPr id="1026" name="Picture 2" descr="C:\Users\Victoria\Desktop\My Work\ArtWork\stick_figure_group_bullying_979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924944"/>
            <a:ext cx="3422131" cy="2676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101260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Comply with industrial relations obligations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3.2 </a:t>
            </a:r>
            <a:r>
              <a:rPr lang="en-AU" sz="2800" dirty="0"/>
              <a:t>Counsel staff, if required, in a positive and constructive manner and record outcomes accurately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Counselling policy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AU" dirty="0"/>
              <a:t>A commitment to improving performance or conduct by an employee using staff counselling and a performance management review process</a:t>
            </a:r>
            <a:endParaRPr lang="en-GB" dirty="0"/>
          </a:p>
          <a:p>
            <a:pPr marL="0" lvl="0" indent="0">
              <a:buNone/>
            </a:pPr>
            <a:r>
              <a:rPr lang="en-AU" dirty="0"/>
              <a:t>Several forms of warnings, opportunities for improvement and personal counselling.</a:t>
            </a:r>
            <a:endParaRPr lang="en-GB" dirty="0"/>
          </a:p>
          <a:p>
            <a:pPr marL="0" lvl="0" indent="0">
              <a:buNone/>
            </a:pPr>
            <a:r>
              <a:rPr lang="en-AU" dirty="0"/>
              <a:t>T</a:t>
            </a:r>
            <a:r>
              <a:rPr lang="en-AU" dirty="0" smtClean="0"/>
              <a:t>he </a:t>
            </a:r>
            <a:r>
              <a:rPr lang="en-AU" dirty="0"/>
              <a:t>employee has been given adequate opportunity to improve.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group_session_800_wht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87824" y="4515241"/>
            <a:ext cx="3384376" cy="2138164"/>
          </a:xfrm>
          <a:prstGeom prst="rect">
            <a:avLst/>
          </a:prstGeom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Reoccurring behaviour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762872" cy="4525963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AU" b="1" dirty="0" smtClean="0"/>
              <a:t>If the employee has recurring problems, you could:</a:t>
            </a:r>
          </a:p>
          <a:p>
            <a:pPr lvl="0"/>
            <a:r>
              <a:rPr lang="en-AU" dirty="0" smtClean="0"/>
              <a:t>Demote </a:t>
            </a:r>
            <a:r>
              <a:rPr lang="en-AU" dirty="0"/>
              <a:t>the employee to a lower level position</a:t>
            </a:r>
            <a:endParaRPr lang="en-GB" dirty="0"/>
          </a:p>
          <a:p>
            <a:pPr lvl="0"/>
            <a:r>
              <a:rPr lang="en-AU" dirty="0" smtClean="0"/>
              <a:t>Suspend </a:t>
            </a:r>
            <a:r>
              <a:rPr lang="en-AU" dirty="0"/>
              <a:t>the employee without pay from work for a specified period of time</a:t>
            </a:r>
            <a:endParaRPr lang="en-GB" dirty="0"/>
          </a:p>
          <a:p>
            <a:pPr lvl="0"/>
            <a:r>
              <a:rPr lang="en-AU" dirty="0" smtClean="0"/>
              <a:t>Terminate </a:t>
            </a:r>
            <a:r>
              <a:rPr lang="en-AU" dirty="0"/>
              <a:t>the employment of the employee.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figure_in_therapy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220072" y="2420888"/>
            <a:ext cx="3792129" cy="324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37183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Maintain staff records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004048" y="1388179"/>
            <a:ext cx="374441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400" b="1" dirty="0" smtClean="0">
                <a:latin typeface="+mj-lt"/>
              </a:rPr>
              <a:t>4.1 </a:t>
            </a:r>
            <a:r>
              <a:rPr lang="en-AU" sz="2400" dirty="0"/>
              <a:t>Develop staff records system to provide timely and accurate information, in accordance with confidentiality, legal and taxation </a:t>
            </a:r>
            <a:r>
              <a:rPr lang="en-AU" sz="2400" dirty="0" smtClean="0"/>
              <a:t>requirements</a:t>
            </a:r>
          </a:p>
          <a:p>
            <a:r>
              <a:rPr lang="en-AU" sz="2400" dirty="0" smtClean="0"/>
              <a:t> </a:t>
            </a:r>
          </a:p>
          <a:p>
            <a:r>
              <a:rPr lang="en-AU" sz="2400" b="1" dirty="0" smtClean="0">
                <a:latin typeface="+mj-lt"/>
              </a:rPr>
              <a:t>4.2 </a:t>
            </a:r>
            <a:r>
              <a:rPr lang="en-AU" sz="2400" dirty="0"/>
              <a:t>Monitor and accurately maintain system for recording and retrieving personnel and payroll information, and seek specialist advice where required</a:t>
            </a:r>
            <a:r>
              <a:rPr lang="en-AU" sz="2400" b="1" dirty="0" smtClean="0">
                <a:latin typeface="+mj-lt"/>
              </a:rPr>
              <a:t> </a:t>
            </a:r>
            <a:endParaRPr lang="en-AU" sz="24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otolia_16208523_S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580113" y="3212976"/>
            <a:ext cx="3563888" cy="259228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Developing </a:t>
            </a:r>
            <a:r>
              <a:rPr lang="en-GB" dirty="0"/>
              <a:t>staff records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131024" cy="4525963"/>
          </a:xfrm>
        </p:spPr>
        <p:txBody>
          <a:bodyPr/>
          <a:lstStyle/>
          <a:p>
            <a:pPr marL="0" indent="0">
              <a:buNone/>
            </a:pPr>
            <a:r>
              <a:rPr lang="en-AU" b="1" dirty="0"/>
              <a:t>Staff records system must include:</a:t>
            </a:r>
            <a:endParaRPr lang="en-GB" b="1" dirty="0"/>
          </a:p>
          <a:p>
            <a:pPr lvl="0"/>
            <a:r>
              <a:rPr lang="en-AU" dirty="0"/>
              <a:t>Disciplinary and grievance procedures</a:t>
            </a:r>
            <a:endParaRPr lang="en-GB" dirty="0"/>
          </a:p>
          <a:p>
            <a:pPr lvl="0"/>
            <a:r>
              <a:rPr lang="en-AU" dirty="0"/>
              <a:t>Employee records (including tax file number, remuneration, leave and training records)</a:t>
            </a:r>
            <a:endParaRPr lang="en-GB" dirty="0"/>
          </a:p>
          <a:p>
            <a:pPr lvl="0"/>
            <a:r>
              <a:rPr lang="en-AU" dirty="0"/>
              <a:t>Job/position descriptions</a:t>
            </a:r>
            <a:endParaRPr lang="en-GB" dirty="0"/>
          </a:p>
          <a:p>
            <a:pPr lvl="0"/>
            <a:r>
              <a:rPr lang="en-AU" dirty="0"/>
              <a:t>W</a:t>
            </a:r>
            <a:r>
              <a:rPr lang="en-AU" dirty="0" smtClean="0"/>
              <a:t>HS </a:t>
            </a:r>
            <a:r>
              <a:rPr lang="en-AU" dirty="0"/>
              <a:t>record</a:t>
            </a:r>
            <a:endParaRPr lang="en-GB" dirty="0"/>
          </a:p>
          <a:p>
            <a:pPr lvl="0"/>
            <a:r>
              <a:rPr lang="en-AU" dirty="0" smtClean="0"/>
              <a:t>Records of taxation and superannuation payments made.</a:t>
            </a:r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Manual and electronic record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AU" dirty="0"/>
              <a:t>Manual record keeping systems consist of paper based records in journals, books and other </a:t>
            </a:r>
            <a:r>
              <a:rPr lang="en-AU" dirty="0" smtClean="0"/>
              <a:t>formats.</a:t>
            </a:r>
          </a:p>
          <a:p>
            <a:pPr marL="0" indent="0">
              <a:buNone/>
            </a:pPr>
            <a:r>
              <a:rPr lang="en-AU" dirty="0" smtClean="0"/>
              <a:t>It </a:t>
            </a:r>
            <a:r>
              <a:rPr lang="en-AU" dirty="0" smtClean="0"/>
              <a:t>is usual for complete </a:t>
            </a:r>
            <a:r>
              <a:rPr lang="en-AU" dirty="0"/>
              <a:t>IT infrastructure, including record keeping.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transfer_files_computer_800_wht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707904" y="4149080"/>
            <a:ext cx="2828925" cy="247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63175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Record keeping system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AU" b="1" dirty="0" smtClean="0"/>
              <a:t>Make your record keeping system:</a:t>
            </a:r>
          </a:p>
          <a:p>
            <a:pPr lvl="0"/>
            <a:r>
              <a:rPr lang="en-AU" b="1" dirty="0" smtClean="0"/>
              <a:t>Useful</a:t>
            </a:r>
            <a:r>
              <a:rPr lang="en-AU" dirty="0" smtClean="0"/>
              <a:t> </a:t>
            </a:r>
            <a:r>
              <a:rPr lang="en-AU" dirty="0"/>
              <a:t>— Don’t waste your time keeping records you will never </a:t>
            </a:r>
            <a:r>
              <a:rPr lang="en-AU" dirty="0" smtClean="0"/>
              <a:t>use</a:t>
            </a:r>
            <a:endParaRPr lang="en-GB" dirty="0"/>
          </a:p>
          <a:p>
            <a:pPr lvl="0"/>
            <a:r>
              <a:rPr lang="en-AU" b="1" dirty="0"/>
              <a:t>Easy to use </a:t>
            </a:r>
            <a:r>
              <a:rPr lang="en-AU" dirty="0"/>
              <a:t>— Simple and neat to encourage you to use the </a:t>
            </a:r>
            <a:r>
              <a:rPr lang="en-AU" dirty="0" smtClean="0"/>
              <a:t>system</a:t>
            </a:r>
            <a:endParaRPr lang="en-GB" dirty="0"/>
          </a:p>
          <a:p>
            <a:pPr lvl="0"/>
            <a:r>
              <a:rPr lang="en-AU" b="1" dirty="0"/>
              <a:t>Accurate</a:t>
            </a:r>
            <a:r>
              <a:rPr lang="en-AU" dirty="0"/>
              <a:t> — Bad records can lead to poor </a:t>
            </a:r>
            <a:r>
              <a:rPr lang="en-AU" dirty="0" smtClean="0"/>
              <a:t>decisions</a:t>
            </a:r>
            <a:endParaRPr lang="en-GB" dirty="0"/>
          </a:p>
          <a:p>
            <a:pPr lvl="0"/>
            <a:r>
              <a:rPr lang="en-AU" b="1" dirty="0"/>
              <a:t>Compulsory</a:t>
            </a:r>
            <a:r>
              <a:rPr lang="en-AU" dirty="0"/>
              <a:t> – These are the records you are required to keep by law e.g. financial records for tax returns.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282109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4A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Manage staff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5.1 </a:t>
            </a:r>
            <a:r>
              <a:rPr lang="en-AU" sz="2800" dirty="0" smtClean="0"/>
              <a:t>Regularly </a:t>
            </a:r>
            <a:r>
              <a:rPr lang="en-AU" sz="2800" dirty="0"/>
              <a:t>review contribution and skills of self and other team members to ensure performance is in line with agreed performance </a:t>
            </a:r>
            <a:r>
              <a:rPr lang="en-AU" sz="2800" dirty="0" smtClean="0"/>
              <a:t>measures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igure_measure_800_wht.pn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499" r="21653"/>
          <a:stretch/>
        </p:blipFill>
        <p:spPr bwMode="auto">
          <a:xfrm>
            <a:off x="6191382" y="1988840"/>
            <a:ext cx="2526950" cy="3456384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Performance measures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851104" cy="4525963"/>
          </a:xfrm>
        </p:spPr>
        <p:txBody>
          <a:bodyPr/>
          <a:lstStyle/>
          <a:p>
            <a:pPr marL="0" lvl="0" indent="0">
              <a:buNone/>
            </a:pPr>
            <a:r>
              <a:rPr lang="en-AU" b="1" dirty="0" smtClean="0"/>
              <a:t>Performance measures may relate to:</a:t>
            </a:r>
          </a:p>
          <a:p>
            <a:pPr lvl="0"/>
            <a:r>
              <a:rPr lang="en-AU" dirty="0" smtClean="0"/>
              <a:t>Overall </a:t>
            </a:r>
            <a:r>
              <a:rPr lang="en-AU" dirty="0"/>
              <a:t>staff productivity</a:t>
            </a:r>
            <a:endParaRPr lang="en-GB" dirty="0"/>
          </a:p>
          <a:p>
            <a:pPr lvl="0"/>
            <a:r>
              <a:rPr lang="en-AU" dirty="0"/>
              <a:t>Percentage of chargeable hours/days per week</a:t>
            </a:r>
            <a:endParaRPr lang="en-GB" dirty="0"/>
          </a:p>
          <a:p>
            <a:pPr lvl="0"/>
            <a:r>
              <a:rPr lang="en-AU" dirty="0"/>
              <a:t>Performance of key people</a:t>
            </a:r>
            <a:endParaRPr lang="en-GB" dirty="0"/>
          </a:p>
          <a:p>
            <a:pPr lvl="0"/>
            <a:r>
              <a:rPr lang="en-AU" dirty="0"/>
              <a:t>Ratio of direct workers to those who support, supervise or manage them</a:t>
            </a:r>
            <a:endParaRPr lang="en-GB" dirty="0"/>
          </a:p>
          <a:p>
            <a:pPr lvl="0"/>
            <a:r>
              <a:rPr lang="en-AU" dirty="0"/>
              <a:t>Ratio of sales dollars per employee</a:t>
            </a:r>
            <a:endParaRPr lang="en-GB" dirty="0"/>
          </a:p>
          <a:p>
            <a:pPr lvl="0"/>
            <a:r>
              <a:rPr lang="en-AU" dirty="0"/>
              <a:t>Staff morale, work ethic, work </a:t>
            </a:r>
            <a:r>
              <a:rPr lang="en-AU" dirty="0" smtClean="0"/>
              <a:t>satisfaction.</a:t>
            </a:r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Reviewing staff performance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/>
              <a:t>The most difficult part of the performance appraisal process is to accurately and objectively measure the employee performance. </a:t>
            </a:r>
            <a:endParaRPr lang="en-GB" dirty="0"/>
          </a:p>
          <a:p>
            <a:pPr marL="0" indent="0">
              <a:buNone/>
            </a:pPr>
            <a:r>
              <a:rPr lang="en-AU" dirty="0"/>
              <a:t>Measuring performance will generally cover a </a:t>
            </a:r>
            <a:r>
              <a:rPr lang="en-AU" dirty="0" smtClean="0"/>
              <a:t>range.</a:t>
            </a:r>
          </a:p>
          <a:p>
            <a:pPr marL="0" indent="0">
              <a:buNone/>
            </a:pPr>
            <a:r>
              <a:rPr lang="en-AU" dirty="0" smtClean="0"/>
              <a:t>This can </a:t>
            </a:r>
            <a:r>
              <a:rPr lang="en-AU" dirty="0"/>
              <a:t>vary depending on the organisation, role, industry, reason to appraise, outcomes and objectives.</a:t>
            </a:r>
            <a:endParaRPr lang="en-GB" dirty="0"/>
          </a:p>
          <a:p>
            <a:endParaRPr lang="en-GB" dirty="0"/>
          </a:p>
        </p:txBody>
      </p:sp>
      <p:pic>
        <p:nvPicPr>
          <p:cNvPr id="10242" name="Picture 2" descr="C:\Users\Victoria\Desktop\My Work\ArtWork\five_star_service_bell_400_clr_11549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581128"/>
            <a:ext cx="3810000" cy="201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626397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Feedback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698976" cy="4525963"/>
          </a:xfrm>
        </p:spPr>
        <p:txBody>
          <a:bodyPr/>
          <a:lstStyle/>
          <a:p>
            <a:pPr marL="0" lvl="0" indent="0">
              <a:buNone/>
            </a:pPr>
            <a:r>
              <a:rPr lang="en-AU" b="1" dirty="0" smtClean="0"/>
              <a:t>Feedback should be collected from a range of sources:</a:t>
            </a:r>
          </a:p>
          <a:p>
            <a:pPr lvl="0"/>
            <a:r>
              <a:rPr lang="en-AU" dirty="0" smtClean="0"/>
              <a:t>Supervisors</a:t>
            </a:r>
            <a:endParaRPr lang="en-GB" dirty="0"/>
          </a:p>
          <a:p>
            <a:pPr lvl="0"/>
            <a:r>
              <a:rPr lang="en-AU" dirty="0"/>
              <a:t>Peers</a:t>
            </a:r>
            <a:endParaRPr lang="en-GB" dirty="0"/>
          </a:p>
          <a:p>
            <a:pPr lvl="0"/>
            <a:r>
              <a:rPr lang="en-AU" dirty="0"/>
              <a:t>Customers</a:t>
            </a:r>
            <a:endParaRPr lang="en-GB" dirty="0"/>
          </a:p>
          <a:p>
            <a:pPr lvl="0"/>
            <a:r>
              <a:rPr lang="en-AU" dirty="0"/>
              <a:t>Clients</a:t>
            </a:r>
            <a:endParaRPr lang="en-GB" dirty="0"/>
          </a:p>
          <a:p>
            <a:pPr lvl="0"/>
            <a:r>
              <a:rPr lang="en-AU" dirty="0"/>
              <a:t>Providers of products to the business (vendors)</a:t>
            </a:r>
            <a:endParaRPr lang="en-GB" dirty="0"/>
          </a:p>
          <a:p>
            <a:pPr lvl="0"/>
            <a:r>
              <a:rPr lang="en-AU" dirty="0"/>
              <a:t>The </a:t>
            </a:r>
            <a:r>
              <a:rPr lang="en-AU" dirty="0"/>
              <a:t>e</a:t>
            </a:r>
            <a:r>
              <a:rPr lang="en-AU" dirty="0" smtClean="0"/>
              <a:t>mployee</a:t>
            </a:r>
            <a:r>
              <a:rPr lang="en-AU" dirty="0" smtClean="0"/>
              <a:t>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stick_figure_search_clues_800_wht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636912"/>
            <a:ext cx="3287890" cy="32403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2060964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Be prepared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482952" cy="4525963"/>
          </a:xfrm>
        </p:spPr>
        <p:txBody>
          <a:bodyPr/>
          <a:lstStyle/>
          <a:p>
            <a:pPr marL="0" lvl="0" indent="0">
              <a:buNone/>
            </a:pPr>
            <a:r>
              <a:rPr lang="en-AU" b="1" dirty="0" smtClean="0"/>
              <a:t>Look at:</a:t>
            </a:r>
          </a:p>
          <a:p>
            <a:pPr lvl="0"/>
            <a:r>
              <a:rPr lang="en-AU" dirty="0" smtClean="0"/>
              <a:t>Job </a:t>
            </a:r>
            <a:r>
              <a:rPr lang="en-AU" dirty="0"/>
              <a:t>description</a:t>
            </a:r>
            <a:endParaRPr lang="en-GB" dirty="0"/>
          </a:p>
          <a:p>
            <a:pPr lvl="0"/>
            <a:r>
              <a:rPr lang="en-AU" dirty="0"/>
              <a:t>Performance standards</a:t>
            </a:r>
            <a:endParaRPr lang="en-GB" dirty="0"/>
          </a:p>
          <a:p>
            <a:pPr lvl="0"/>
            <a:r>
              <a:rPr lang="en-AU" dirty="0"/>
              <a:t>Planned performance goals</a:t>
            </a:r>
            <a:endParaRPr lang="en-GB" dirty="0"/>
          </a:p>
          <a:p>
            <a:pPr lvl="0"/>
            <a:r>
              <a:rPr lang="en-AU" dirty="0"/>
              <a:t>Performance measures collected throughout the time period</a:t>
            </a:r>
            <a:endParaRPr lang="en-GB" dirty="0"/>
          </a:p>
          <a:p>
            <a:pPr lvl="0"/>
            <a:r>
              <a:rPr lang="en-AU" dirty="0"/>
              <a:t>Any critical incidents details</a:t>
            </a:r>
            <a:endParaRPr lang="en-GB" dirty="0"/>
          </a:p>
          <a:p>
            <a:pPr lvl="0"/>
            <a:r>
              <a:rPr lang="en-AU" dirty="0"/>
              <a:t>Past appraisals of the </a:t>
            </a:r>
            <a:r>
              <a:rPr lang="en-AU" dirty="0" smtClean="0"/>
              <a:t>employees.</a:t>
            </a:r>
            <a:endParaRPr lang="en-GB" dirty="0"/>
          </a:p>
          <a:p>
            <a:endParaRPr lang="en-GB" dirty="0"/>
          </a:p>
        </p:txBody>
      </p:sp>
      <p:pic>
        <p:nvPicPr>
          <p:cNvPr id="9218" name="Picture 2" descr="C:\Users\Victoria\Desktop\My Work\ArtWork\Fotolia_26529512_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3933" y="2596217"/>
            <a:ext cx="3347864" cy="2510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617390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Set future goals or recommendations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92146500"/>
              </p:ext>
            </p:extLst>
          </p:nvPr>
        </p:nvGraphicFramePr>
        <p:xfrm>
          <a:off x="755576" y="1772817"/>
          <a:ext cx="7632848" cy="4835286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333430"/>
                <a:gridCol w="6299418"/>
              </a:tblGrid>
              <a:tr h="3254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8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Type of goal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8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Details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</a:tr>
              <a:tr h="3254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8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Specific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Become more proficient in..................................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8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Measurable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You will need to track your performance in .................through training programs XYZ.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9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Actionable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You will need to attend: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+mj-lt"/>
                        <a:buAutoNum type="arabicPeriod"/>
                      </a:pPr>
                      <a:r>
                        <a:rPr lang="en-AU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Counselling session..........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+mj-lt"/>
                        <a:buAutoNum type="arabicPeriod"/>
                      </a:pPr>
                      <a:r>
                        <a:rPr lang="en-AU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Training program..............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+mj-lt"/>
                        <a:buAutoNum type="arabicPeriod"/>
                      </a:pPr>
                      <a:r>
                        <a:rPr lang="en-AU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External course............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34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8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Realistic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The deadline set for completing these tasks is 1 year....... 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This should be sufficient time for you to complete the tasks but an application for any extension must be made within 3 months.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8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Time 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Complete by January 1, 2013 in time for next year’s appraisal process.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184121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5A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Manage staff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5.2 </a:t>
            </a:r>
            <a:r>
              <a:rPr lang="en-AU" sz="2800" dirty="0"/>
              <a:t>Monitor and adjust staffing requirements to respond to any changes in tasks and functions required by the </a:t>
            </a:r>
            <a:r>
              <a:rPr lang="en-AU" sz="2800" dirty="0" smtClean="0"/>
              <a:t>business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Monitoring </a:t>
            </a:r>
            <a:r>
              <a:rPr lang="en-GB" dirty="0"/>
              <a:t>and adjusting staffing </a:t>
            </a:r>
            <a:r>
              <a:rPr lang="en-GB" dirty="0" smtClean="0"/>
              <a:t>requirements  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626968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AU" dirty="0"/>
              <a:t>Budget and operating costs will often dictate change. </a:t>
            </a:r>
            <a:endParaRPr lang="en-GB" dirty="0"/>
          </a:p>
          <a:p>
            <a:pPr marL="0" lvl="0" indent="0">
              <a:buNone/>
            </a:pPr>
            <a:r>
              <a:rPr lang="en-AU" b="1" dirty="0" smtClean="0"/>
              <a:t>Changes </a:t>
            </a:r>
            <a:r>
              <a:rPr lang="en-AU" b="1" dirty="0"/>
              <a:t>in tasks and functions occur </a:t>
            </a:r>
            <a:r>
              <a:rPr lang="en-AU" b="1" dirty="0" smtClean="0"/>
              <a:t>after: </a:t>
            </a:r>
          </a:p>
          <a:p>
            <a:pPr lvl="0"/>
            <a:r>
              <a:rPr lang="en-AU" dirty="0"/>
              <a:t>A</a:t>
            </a:r>
            <a:r>
              <a:rPr lang="en-AU" dirty="0" smtClean="0"/>
              <a:t>ppraisals </a:t>
            </a:r>
          </a:p>
          <a:p>
            <a:pPr lvl="0"/>
            <a:r>
              <a:rPr lang="en-AU" dirty="0"/>
              <a:t>R</a:t>
            </a:r>
            <a:r>
              <a:rPr lang="en-AU" dirty="0" smtClean="0"/>
              <a:t>esignations</a:t>
            </a:r>
          </a:p>
          <a:p>
            <a:pPr lvl="0"/>
            <a:r>
              <a:rPr lang="en-AU" dirty="0"/>
              <a:t>S</a:t>
            </a:r>
            <a:r>
              <a:rPr lang="en-AU" dirty="0" smtClean="0"/>
              <a:t>kills upgrades</a:t>
            </a:r>
          </a:p>
          <a:p>
            <a:pPr lvl="0"/>
            <a:r>
              <a:rPr lang="en-AU" dirty="0"/>
              <a:t>P</a:t>
            </a:r>
            <a:r>
              <a:rPr lang="en-AU" dirty="0" smtClean="0"/>
              <a:t>roduct changes</a:t>
            </a:r>
          </a:p>
          <a:p>
            <a:pPr lvl="0"/>
            <a:r>
              <a:rPr lang="en-AU" dirty="0"/>
              <a:t>I</a:t>
            </a:r>
            <a:r>
              <a:rPr lang="en-AU" dirty="0" smtClean="0"/>
              <a:t>ndustry </a:t>
            </a:r>
            <a:r>
              <a:rPr lang="en-AU" dirty="0"/>
              <a:t>change and general business directions</a:t>
            </a:r>
            <a:r>
              <a:rPr lang="en-AU" dirty="0" smtClean="0"/>
              <a:t>.</a:t>
            </a:r>
            <a:endParaRPr lang="en-GB" dirty="0"/>
          </a:p>
        </p:txBody>
      </p:sp>
      <p:pic>
        <p:nvPicPr>
          <p:cNvPr id="8194" name="Picture 2" descr="C:\Users\Victoria\Desktop\My Work\ArtWork\stick_figures_standing_in_target_800_wh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392996"/>
            <a:ext cx="3139423" cy="2746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Determine workload </a:t>
            </a:r>
            <a:r>
              <a:rPr lang="en-AU" dirty="0"/>
              <a:t>data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33893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dirty="0"/>
              <a:t>Determine the core aspects of your business and any ongoing projects unfulfilled.</a:t>
            </a:r>
            <a:endParaRPr lang="en-GB" dirty="0"/>
          </a:p>
          <a:p>
            <a:pPr marL="0" indent="0">
              <a:buNone/>
            </a:pPr>
            <a:r>
              <a:rPr lang="en-AU" dirty="0"/>
              <a:t>Identify </a:t>
            </a:r>
            <a:r>
              <a:rPr lang="en-AU" dirty="0" smtClean="0"/>
              <a:t>areas that </a:t>
            </a:r>
            <a:r>
              <a:rPr lang="en-AU" dirty="0"/>
              <a:t>are technically complex or need specialist training.</a:t>
            </a:r>
            <a:endParaRPr lang="en-GB" dirty="0"/>
          </a:p>
          <a:p>
            <a:pPr marL="0" indent="0">
              <a:buNone/>
            </a:pPr>
            <a:r>
              <a:rPr lang="en-AU" dirty="0"/>
              <a:t>Review the labour or applicant pool that you may have on file</a:t>
            </a:r>
            <a:r>
              <a:rPr lang="en-AU" dirty="0" smtClean="0"/>
              <a:t>. </a:t>
            </a:r>
            <a:endParaRPr lang="en-GB" dirty="0"/>
          </a:p>
          <a:p>
            <a:pPr marL="0" indent="0">
              <a:buNone/>
            </a:pPr>
            <a:r>
              <a:rPr lang="en-AU" dirty="0"/>
              <a:t>F</a:t>
            </a:r>
            <a:r>
              <a:rPr lang="en-AU" dirty="0" smtClean="0"/>
              <a:t>actor </a:t>
            </a:r>
            <a:r>
              <a:rPr lang="en-AU" dirty="0"/>
              <a:t>in a staffing relief </a:t>
            </a:r>
            <a:r>
              <a:rPr lang="en-AU" dirty="0" smtClean="0"/>
              <a:t>for shortages.</a:t>
            </a:r>
            <a:endParaRPr lang="en-GB" dirty="0"/>
          </a:p>
        </p:txBody>
      </p:sp>
      <p:pic>
        <p:nvPicPr>
          <p:cNvPr id="7170" name="Picture 2" descr="C:\Users\Victoria\Desktop\My Work\ArtWork\sharing_the_load_of_the_puzzle_800_wh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2358" y="2996952"/>
            <a:ext cx="3151641" cy="275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600973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5B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Manage staff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276872"/>
            <a:ext cx="374441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5.3 </a:t>
            </a:r>
            <a:r>
              <a:rPr lang="en-AU" sz="2800" dirty="0" smtClean="0"/>
              <a:t>Support </a:t>
            </a:r>
            <a:r>
              <a:rPr lang="en-AU" sz="2800" dirty="0"/>
              <a:t>and encourage staff, and acknowledge and reward their </a:t>
            </a:r>
            <a:r>
              <a:rPr lang="en-AU" sz="2800" dirty="0" smtClean="0"/>
              <a:t>contribution</a:t>
            </a:r>
          </a:p>
          <a:p>
            <a:endParaRPr lang="en-AU" sz="2800" b="1" dirty="0">
              <a:latin typeface="+mj-lt"/>
            </a:endParaRPr>
          </a:p>
          <a:p>
            <a:r>
              <a:rPr lang="en-AU" sz="2800" b="1" dirty="0" smtClean="0">
                <a:latin typeface="+mj-lt"/>
              </a:rPr>
              <a:t>5.4 </a:t>
            </a:r>
            <a:r>
              <a:rPr lang="en-AU" sz="2800" dirty="0"/>
              <a:t>Regularly provide opportunities for staff to discuss work </a:t>
            </a:r>
            <a:r>
              <a:rPr lang="en-AU" sz="2800" dirty="0" smtClean="0"/>
              <a:t>related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Support </a:t>
            </a:r>
            <a:r>
              <a:rPr lang="en-GB" dirty="0"/>
              <a:t>and encourage staff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AU" dirty="0"/>
              <a:t>Recognition of achievement in the form of positive feedback should be a regular management and good business practice.</a:t>
            </a:r>
            <a:endParaRPr lang="en-GB" dirty="0"/>
          </a:p>
          <a:p>
            <a:pPr marL="0" lvl="0" indent="0">
              <a:buNone/>
            </a:pPr>
            <a:r>
              <a:rPr lang="en-AU" dirty="0"/>
              <a:t>Owners and managers are responsible for contributing to a work culture that rewards and recognises staff achievements.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winners_on_podium_800_wht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933056"/>
            <a:ext cx="2808312" cy="26431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Flexible recognition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en-AU" b="1" dirty="0" smtClean="0"/>
              <a:t>You should:</a:t>
            </a:r>
          </a:p>
          <a:p>
            <a:pPr lvl="0"/>
            <a:r>
              <a:rPr lang="en-AU" dirty="0" smtClean="0"/>
              <a:t>Allow f</a:t>
            </a:r>
            <a:r>
              <a:rPr lang="en-AU" dirty="0" smtClean="0"/>
              <a:t>lexible </a:t>
            </a:r>
            <a:r>
              <a:rPr lang="en-AU" dirty="0"/>
              <a:t>work schedules</a:t>
            </a:r>
            <a:endParaRPr lang="en-GB" dirty="0"/>
          </a:p>
          <a:p>
            <a:pPr lvl="0"/>
            <a:r>
              <a:rPr lang="en-AU" dirty="0"/>
              <a:t>Give time for family or personal issues</a:t>
            </a:r>
            <a:endParaRPr lang="en-GB" dirty="0"/>
          </a:p>
          <a:p>
            <a:pPr lvl="0"/>
            <a:r>
              <a:rPr lang="en-AU" dirty="0"/>
              <a:t>Send a handwritten note </a:t>
            </a:r>
            <a:endParaRPr lang="en-AU" dirty="0" smtClean="0"/>
          </a:p>
          <a:p>
            <a:pPr lvl="0"/>
            <a:r>
              <a:rPr lang="en-AU" dirty="0" smtClean="0"/>
              <a:t>Create </a:t>
            </a:r>
            <a:r>
              <a:rPr lang="en-AU" dirty="0"/>
              <a:t>a weekly event to boost morale</a:t>
            </a:r>
            <a:endParaRPr lang="en-GB" dirty="0"/>
          </a:p>
          <a:p>
            <a:pPr lvl="0"/>
            <a:r>
              <a:rPr lang="en-AU" dirty="0"/>
              <a:t>Reward effort as well as </a:t>
            </a:r>
            <a:r>
              <a:rPr lang="en-AU" dirty="0" smtClean="0"/>
              <a:t>success</a:t>
            </a:r>
            <a:endParaRPr lang="en-AU" dirty="0"/>
          </a:p>
          <a:p>
            <a:pPr lvl="0"/>
            <a:r>
              <a:rPr lang="en-AU" dirty="0" smtClean="0"/>
              <a:t>Applaud </a:t>
            </a:r>
            <a:r>
              <a:rPr lang="en-AU" dirty="0"/>
              <a:t>their </a:t>
            </a:r>
            <a:r>
              <a:rPr lang="en-AU" dirty="0" smtClean="0"/>
              <a:t>efforts.</a:t>
            </a:r>
            <a:endParaRPr lang="en-GB" dirty="0"/>
          </a:p>
        </p:txBody>
      </p:sp>
      <p:pic>
        <p:nvPicPr>
          <p:cNvPr id="3074" name="Picture 2" descr="C:\Users\Victoria\Desktop\My Work\ArtWork\Animations\group_clapping_300_wht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789040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09261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Employee engagement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/>
              <a:t>Engagement is a key strategy that drives employee </a:t>
            </a:r>
            <a:r>
              <a:rPr lang="en-AU" dirty="0" smtClean="0"/>
              <a:t>performance.</a:t>
            </a:r>
          </a:p>
          <a:p>
            <a:pPr marL="0" lvl="0" indent="0">
              <a:buNone/>
            </a:pPr>
            <a:r>
              <a:rPr lang="en-AU" dirty="0"/>
              <a:t>Employees are most engaged when they are accountable and can see and measure the outcomes of their performance.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leading_group_clip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005064"/>
            <a:ext cx="3384376" cy="273469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080507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5C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Manage staff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5.5 </a:t>
            </a:r>
            <a:r>
              <a:rPr lang="en-AU" sz="2800" dirty="0"/>
              <a:t>Develop contingency plans to cope with unexpected or extreme situations and take appropriate corrective action as required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Contingency plans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AU" b="1" dirty="0" smtClean="0"/>
              <a:t>Contingency plans are good for:</a:t>
            </a:r>
          </a:p>
          <a:p>
            <a:pPr lvl="0"/>
            <a:r>
              <a:rPr lang="en-AU" dirty="0" smtClean="0"/>
              <a:t>Accidents </a:t>
            </a:r>
            <a:r>
              <a:rPr lang="en-AU" dirty="0"/>
              <a:t>or emergencies</a:t>
            </a:r>
            <a:endParaRPr lang="en-GB" dirty="0"/>
          </a:p>
          <a:p>
            <a:pPr lvl="0"/>
            <a:r>
              <a:rPr lang="en-AU" dirty="0"/>
              <a:t>Environmental issues</a:t>
            </a:r>
            <a:endParaRPr lang="en-GB" dirty="0"/>
          </a:p>
          <a:p>
            <a:pPr lvl="0"/>
            <a:r>
              <a:rPr lang="en-AU" dirty="0"/>
              <a:t>Fluctuating workloads</a:t>
            </a:r>
            <a:endParaRPr lang="en-GB" dirty="0"/>
          </a:p>
          <a:p>
            <a:pPr lvl="0"/>
            <a:r>
              <a:rPr lang="en-GB" dirty="0" smtClean="0"/>
              <a:t>WHS</a:t>
            </a:r>
            <a:endParaRPr lang="en-GB" dirty="0"/>
          </a:p>
          <a:p>
            <a:pPr lvl="0"/>
            <a:r>
              <a:rPr lang="en-AU" dirty="0"/>
              <a:t>Unpredicted customer demand/busy periods</a:t>
            </a:r>
            <a:endParaRPr lang="en-GB" dirty="0"/>
          </a:p>
          <a:p>
            <a:pPr lvl="0"/>
            <a:r>
              <a:rPr lang="en-AU" dirty="0"/>
              <a:t>Unpredicted staff </a:t>
            </a:r>
            <a:r>
              <a:rPr lang="en-AU" dirty="0" smtClean="0"/>
              <a:t>shortages.</a:t>
            </a:r>
            <a:endParaRPr lang="en-GB" dirty="0"/>
          </a:p>
          <a:p>
            <a:endParaRPr lang="en-GB" dirty="0"/>
          </a:p>
        </p:txBody>
      </p:sp>
      <p:pic>
        <p:nvPicPr>
          <p:cNvPr id="1026" name="Picture 2" descr="C:\Users\Victoria\Desktop\My Work\ArtWork\magnify_desk_calendar_month_view_800_wh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9653" y="1628800"/>
            <a:ext cx="381000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A continuity plan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 smtClean="0"/>
              <a:t>A contingency plan’s purpose </a:t>
            </a:r>
            <a:r>
              <a:rPr lang="en-AU" dirty="0"/>
              <a:t>is to ensure the continuation </a:t>
            </a:r>
            <a:r>
              <a:rPr lang="en-AU" dirty="0" smtClean="0"/>
              <a:t>of </a:t>
            </a:r>
            <a:r>
              <a:rPr lang="en-AU" dirty="0"/>
              <a:t>business activities during and following any unexpected or extreme situation or </a:t>
            </a:r>
            <a:r>
              <a:rPr lang="en-AU" dirty="0" smtClean="0"/>
              <a:t>incident. </a:t>
            </a:r>
            <a:endParaRPr lang="en-GB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414646020"/>
              </p:ext>
            </p:extLst>
          </p:nvPr>
        </p:nvGraphicFramePr>
        <p:xfrm>
          <a:off x="1547664" y="3068960"/>
          <a:ext cx="6120680" cy="3528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78868099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do you need to do?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987008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Create a distribution list for the contingency </a:t>
            </a:r>
            <a:r>
              <a:rPr lang="en-GB" dirty="0" smtClean="0"/>
              <a:t>plan.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Conduct a risk </a:t>
            </a:r>
            <a:r>
              <a:rPr lang="en-GB" dirty="0" smtClean="0"/>
              <a:t>management.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Identify critical business activities and conduct an impact analysis to determine the level of disruption.</a:t>
            </a:r>
          </a:p>
          <a:p>
            <a:pPr marL="0" indent="0">
              <a:buNone/>
            </a:pPr>
            <a:r>
              <a:rPr lang="en-GB" dirty="0" smtClean="0"/>
              <a:t>Recovery means returning to business activities as normal – how long would this take?</a:t>
            </a:r>
            <a:endParaRPr lang="en-GB" dirty="0"/>
          </a:p>
        </p:txBody>
      </p:sp>
      <p:pic>
        <p:nvPicPr>
          <p:cNvPr id="2050" name="Picture 2" descr="C:\Users\Victoria\Desktop\My Work\ArtWork\bulbQustio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132856"/>
            <a:ext cx="2497460" cy="3329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4744447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5D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Review team performance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6.1 </a:t>
            </a:r>
            <a:r>
              <a:rPr lang="en-AU" sz="2800" dirty="0" smtClean="0"/>
              <a:t>Develop </a:t>
            </a:r>
            <a:r>
              <a:rPr lang="en-AU" sz="2800" dirty="0"/>
              <a:t>positive and constructive relationships with and between team </a:t>
            </a:r>
            <a:r>
              <a:rPr lang="en-AU" sz="2800" dirty="0" smtClean="0"/>
              <a:t>members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A common </a:t>
            </a:r>
            <a:r>
              <a:rPr lang="en-AU" dirty="0"/>
              <a:t>purpose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410944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AU" dirty="0"/>
              <a:t>A team’s purpose and its performance are closely related. </a:t>
            </a:r>
            <a:endParaRPr lang="en-AU" dirty="0" smtClean="0"/>
          </a:p>
          <a:p>
            <a:pPr marL="0" indent="0">
              <a:buNone/>
            </a:pPr>
            <a:r>
              <a:rPr lang="en-AU" dirty="0" smtClean="0"/>
              <a:t>Without </a:t>
            </a:r>
            <a:r>
              <a:rPr lang="en-AU" dirty="0"/>
              <a:t>a common purpose a team will quickly break apart and operate as a collective of individuals or smaller teams.</a:t>
            </a:r>
            <a:endParaRPr lang="en-GB" dirty="0"/>
          </a:p>
          <a:p>
            <a:pPr marL="0" indent="0">
              <a:buNone/>
            </a:pPr>
            <a:r>
              <a:rPr lang="en-AU" dirty="0"/>
              <a:t>Usually </a:t>
            </a:r>
            <a:r>
              <a:rPr lang="en-AU" dirty="0" smtClean="0"/>
              <a:t>some </a:t>
            </a:r>
            <a:r>
              <a:rPr lang="en-AU" dirty="0"/>
              <a:t>form of direction from management creates the momentum for the team to begin operating. 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team_trophy_800_wht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894591" y="2348880"/>
            <a:ext cx="3249409" cy="2321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324933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6A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69363255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Review team performance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6.2 </a:t>
            </a:r>
            <a:r>
              <a:rPr lang="en-AU" sz="2800" dirty="0"/>
              <a:t>Review and update team objectives in support of business goals on a regular basis in consultation with team </a:t>
            </a:r>
            <a:r>
              <a:rPr lang="en-AU" sz="2800" dirty="0" smtClean="0"/>
              <a:t>members </a:t>
            </a:r>
            <a:endParaRPr lang="en-AU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77778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Victoria\Desktop\My Work\ArtWork\Fotolia_25373554_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293073"/>
            <a:ext cx="3672408" cy="2564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Specific performance goals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AU" b="1" dirty="0"/>
              <a:t>Specific performance </a:t>
            </a:r>
            <a:r>
              <a:rPr lang="en-AU" b="1" dirty="0" smtClean="0"/>
              <a:t>goals:</a:t>
            </a:r>
          </a:p>
          <a:p>
            <a:pPr lvl="0"/>
            <a:r>
              <a:rPr lang="en-AU" dirty="0" smtClean="0"/>
              <a:t> </a:t>
            </a:r>
            <a:r>
              <a:rPr lang="en-AU" dirty="0"/>
              <a:t>A</a:t>
            </a:r>
            <a:r>
              <a:rPr lang="en-AU" dirty="0" smtClean="0"/>
              <a:t>llow </a:t>
            </a:r>
            <a:r>
              <a:rPr lang="en-AU" dirty="0"/>
              <a:t>broad objectives to be broken down into measurable units of </a:t>
            </a:r>
            <a:r>
              <a:rPr lang="en-AU" dirty="0" smtClean="0"/>
              <a:t>achievement</a:t>
            </a:r>
            <a:endParaRPr lang="en-AU" dirty="0" smtClean="0"/>
          </a:p>
          <a:p>
            <a:pPr lvl="0"/>
            <a:r>
              <a:rPr lang="en-AU" dirty="0"/>
              <a:t>F</a:t>
            </a:r>
            <a:r>
              <a:rPr lang="en-AU" dirty="0" smtClean="0"/>
              <a:t>acilitate </a:t>
            </a:r>
            <a:r>
              <a:rPr lang="en-AU" dirty="0"/>
              <a:t>clear communications and constructive conflict within the </a:t>
            </a:r>
            <a:r>
              <a:rPr lang="en-AU" dirty="0" smtClean="0"/>
              <a:t>team</a:t>
            </a:r>
            <a:endParaRPr lang="en-AU" dirty="0" smtClean="0"/>
          </a:p>
          <a:p>
            <a:r>
              <a:rPr lang="en-AU" dirty="0" smtClean="0"/>
              <a:t>Allow </a:t>
            </a:r>
            <a:r>
              <a:rPr lang="en-AU" dirty="0"/>
              <a:t>the team to focus on </a:t>
            </a:r>
            <a:r>
              <a:rPr lang="en-AU" dirty="0" smtClean="0"/>
              <a:t>achieving.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163618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Mutual </a:t>
            </a:r>
            <a:r>
              <a:rPr lang="en-AU" dirty="0"/>
              <a:t>accountability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AU" dirty="0"/>
              <a:t>Mutual accountability creates a team; until this is present the group will remain simply that, a group. </a:t>
            </a:r>
            <a:endParaRPr lang="en-AU" dirty="0" smtClean="0"/>
          </a:p>
          <a:p>
            <a:pPr marL="0" lvl="0" indent="0">
              <a:buNone/>
            </a:pPr>
            <a:r>
              <a:rPr lang="en-AU" dirty="0" smtClean="0"/>
              <a:t>This </a:t>
            </a:r>
            <a:r>
              <a:rPr lang="en-AU" dirty="0"/>
              <a:t>accountability underpins two critical aspects of teams, commitment and trust. 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trust_fall_pc_800_wht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43808" y="3933056"/>
            <a:ext cx="3528392" cy="2537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812434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6B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08720657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Review team performance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6.3 </a:t>
            </a:r>
            <a:r>
              <a:rPr lang="en-AU" sz="2800" dirty="0"/>
              <a:t>Identify strengths and weaknesses of team against current and expected work requirements </a:t>
            </a:r>
            <a:endParaRPr lang="en-AU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82958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The </a:t>
            </a:r>
            <a:r>
              <a:rPr lang="en-AU" dirty="0" smtClean="0"/>
              <a:t>team </a:t>
            </a:r>
            <a:r>
              <a:rPr lang="en-AU" dirty="0"/>
              <a:t>c</a:t>
            </a:r>
            <a:r>
              <a:rPr lang="en-AU" dirty="0" smtClean="0"/>
              <a:t>hallenge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AU" b="1" dirty="0" smtClean="0"/>
              <a:t>Consider:</a:t>
            </a:r>
          </a:p>
          <a:p>
            <a:pPr lvl="0"/>
            <a:r>
              <a:rPr lang="en-AU" dirty="0" smtClean="0"/>
              <a:t>Can </a:t>
            </a:r>
            <a:r>
              <a:rPr lang="en-AU" dirty="0"/>
              <a:t>you convene easily and frequently?</a:t>
            </a:r>
            <a:endParaRPr lang="en-GB" dirty="0"/>
          </a:p>
          <a:p>
            <a:pPr lvl="0"/>
            <a:r>
              <a:rPr lang="en-AU" dirty="0"/>
              <a:t>Can you communicate with all members easily and frequently?</a:t>
            </a:r>
            <a:endParaRPr lang="en-GB" dirty="0"/>
          </a:p>
          <a:p>
            <a:pPr lvl="0"/>
            <a:r>
              <a:rPr lang="en-AU" dirty="0"/>
              <a:t>Are your discussions open and interactive for all members?</a:t>
            </a:r>
            <a:endParaRPr lang="en-GB" dirty="0"/>
          </a:p>
          <a:p>
            <a:pPr lvl="0"/>
            <a:r>
              <a:rPr lang="en-AU" dirty="0"/>
              <a:t>Does each member understand the others’ role and skills?</a:t>
            </a:r>
            <a:endParaRPr lang="en-GB" dirty="0"/>
          </a:p>
          <a:p>
            <a:pPr lvl="0"/>
            <a:r>
              <a:rPr lang="en-AU" dirty="0"/>
              <a:t>Do you need more people to achieve your ends?</a:t>
            </a:r>
            <a:endParaRPr lang="en-GB" dirty="0"/>
          </a:p>
          <a:p>
            <a:pPr lvl="0"/>
            <a:r>
              <a:rPr lang="en-AU" dirty="0"/>
              <a:t>Are sub teams possible or necessary?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2176401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Strengths and weaknesses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9150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First you need to identify the skills and training that your team has.</a:t>
            </a:r>
          </a:p>
          <a:p>
            <a:pPr marL="0" indent="0">
              <a:buNone/>
            </a:pPr>
            <a:r>
              <a:rPr lang="en-GB" dirty="0" smtClean="0"/>
              <a:t>Next assess whether the team has got adequate </a:t>
            </a:r>
            <a:r>
              <a:rPr lang="en-GB" dirty="0"/>
              <a:t>levels of complementary </a:t>
            </a:r>
            <a:r>
              <a:rPr lang="en-GB" dirty="0" smtClean="0"/>
              <a:t>skills.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You will need to look at relevant skills for the job/responsibilities. </a:t>
            </a:r>
          </a:p>
          <a:p>
            <a:pPr marL="0" indent="0">
              <a:buNone/>
            </a:pPr>
            <a:r>
              <a:rPr lang="en-GB" dirty="0" smtClean="0"/>
              <a:t>Take information from supervisor feedback and performance </a:t>
            </a:r>
            <a:r>
              <a:rPr lang="en-GB" dirty="0" smtClean="0"/>
              <a:t>reviews.</a:t>
            </a:r>
            <a:endParaRPr lang="en-GB" dirty="0"/>
          </a:p>
        </p:txBody>
      </p:sp>
      <p:pic>
        <p:nvPicPr>
          <p:cNvPr id="5" name="Picture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564904"/>
            <a:ext cx="2915816" cy="33123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01645736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6C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08720657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Review team performance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6.4 </a:t>
            </a:r>
            <a:r>
              <a:rPr lang="en-AU" sz="2800" dirty="0"/>
              <a:t>Schedule time, on a regular basis, for team members to review work operations to maintain and improve operational</a:t>
            </a:r>
            <a:endParaRPr lang="en-AU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681758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Reviewing your approach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770984" cy="49251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 smtClean="0"/>
              <a:t>Think about:</a:t>
            </a:r>
          </a:p>
          <a:p>
            <a:r>
              <a:rPr lang="en-AU" dirty="0" smtClean="0"/>
              <a:t>Is </a:t>
            </a:r>
            <a:r>
              <a:rPr lang="en-AU" dirty="0"/>
              <a:t>the approach concrete, clear and really understood and agreed to by </a:t>
            </a:r>
            <a:r>
              <a:rPr lang="en-AU" dirty="0" smtClean="0"/>
              <a:t>everybody?</a:t>
            </a:r>
          </a:p>
          <a:p>
            <a:r>
              <a:rPr lang="en-AU" dirty="0"/>
              <a:t>Will it result in achievement of the objectives</a:t>
            </a:r>
            <a:r>
              <a:rPr lang="en-AU" dirty="0" smtClean="0"/>
              <a:t>?</a:t>
            </a:r>
          </a:p>
          <a:p>
            <a:pPr lvl="0"/>
            <a:r>
              <a:rPr lang="en-AU" dirty="0"/>
              <a:t>Will it capitalise on and enhance the skills of all members</a:t>
            </a:r>
            <a:r>
              <a:rPr lang="en-AU" dirty="0" smtClean="0"/>
              <a:t>?</a:t>
            </a:r>
          </a:p>
          <a:p>
            <a:pPr lvl="0"/>
            <a:r>
              <a:rPr lang="en-AU" dirty="0" smtClean="0"/>
              <a:t> </a:t>
            </a:r>
            <a:r>
              <a:rPr lang="en-AU" dirty="0"/>
              <a:t>Is it consistent with other demands on the members?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:\Users\Victoria\Desktop\My Work\ArtWork\Mquestnoshadow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3680" y="2060848"/>
            <a:ext cx="2880320" cy="33123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27947886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Maintaining </a:t>
            </a:r>
            <a:r>
              <a:rPr lang="en-GB" dirty="0"/>
              <a:t>and improving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/>
              <a:t>E</a:t>
            </a:r>
            <a:r>
              <a:rPr lang="en-AU" dirty="0" smtClean="0"/>
              <a:t>ncourage </a:t>
            </a:r>
            <a:r>
              <a:rPr lang="en-AU" dirty="0"/>
              <a:t>team members to identify ways to maintain good performance and </a:t>
            </a:r>
            <a:r>
              <a:rPr lang="en-AU" dirty="0" smtClean="0"/>
              <a:t>improve by </a:t>
            </a:r>
            <a:r>
              <a:rPr lang="en-AU" dirty="0"/>
              <a:t>providing opportunities for discussion and </a:t>
            </a:r>
            <a:r>
              <a:rPr lang="en-AU" dirty="0" smtClean="0"/>
              <a:t>feedback.</a:t>
            </a:r>
          </a:p>
          <a:p>
            <a:pPr marL="0" indent="0">
              <a:buNone/>
            </a:pPr>
            <a:r>
              <a:rPr lang="en-GB" b="1" dirty="0" smtClean="0"/>
              <a:t>This can be through:</a:t>
            </a:r>
            <a:endParaRPr lang="en-GB" b="1" dirty="0"/>
          </a:p>
          <a:p>
            <a:r>
              <a:rPr lang="en-AU" dirty="0"/>
              <a:t>Meetings </a:t>
            </a:r>
            <a:endParaRPr lang="en-AU" dirty="0" smtClean="0"/>
          </a:p>
          <a:p>
            <a:r>
              <a:rPr lang="en-AU" dirty="0"/>
              <a:t>One-to-one sessions </a:t>
            </a:r>
            <a:endParaRPr lang="en-AU" dirty="0" smtClean="0"/>
          </a:p>
          <a:p>
            <a:r>
              <a:rPr lang="en-AU" dirty="0"/>
              <a:t>Drop-in sessions </a:t>
            </a:r>
            <a:endParaRPr lang="en-AU" dirty="0" smtClean="0"/>
          </a:p>
          <a:p>
            <a:r>
              <a:rPr lang="en-AU" dirty="0"/>
              <a:t>Brainstorming sessions </a:t>
            </a:r>
            <a:endParaRPr lang="en-AU" dirty="0" smtClean="0"/>
          </a:p>
          <a:p>
            <a:r>
              <a:rPr lang="en-AU" dirty="0"/>
              <a:t>Suggestion </a:t>
            </a:r>
            <a:r>
              <a:rPr lang="en-AU" dirty="0" smtClean="0"/>
              <a:t>boxes.</a:t>
            </a:r>
            <a:endParaRPr lang="en-GB" dirty="0"/>
          </a:p>
        </p:txBody>
      </p:sp>
      <p:pic>
        <p:nvPicPr>
          <p:cNvPr id="4098" name="Picture 2" descr="C:\Users\Victoria\Desktop\My Work\ArtWork\brainstorming_idea_pc_800_wh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017593"/>
            <a:ext cx="2699594" cy="3449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1353588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6D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08720657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Review team performance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6.5 </a:t>
            </a:r>
            <a:r>
              <a:rPr lang="en-AU" sz="2800" dirty="0"/>
              <a:t>Encourage team members to monitor their own performance, suggest improvements and identify professional development needs, in accordance with personal and business </a:t>
            </a:r>
            <a:r>
              <a:rPr lang="en-AU" sz="2800" dirty="0" smtClean="0"/>
              <a:t>requirements </a:t>
            </a:r>
            <a:endParaRPr lang="en-AU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05333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Tuckman’s Stages </a:t>
            </a:r>
            <a:r>
              <a:rPr lang="en-GB" dirty="0"/>
              <a:t>of Team </a:t>
            </a:r>
            <a:r>
              <a:rPr lang="en-GB" dirty="0" smtClean="0"/>
              <a:t>Development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122912" cy="4525963"/>
          </a:xfrm>
        </p:spPr>
        <p:txBody>
          <a:bodyPr>
            <a:normAutofit lnSpcReduction="10000"/>
          </a:bodyPr>
          <a:lstStyle/>
          <a:p>
            <a:pPr lvl="0"/>
            <a:r>
              <a:rPr lang="en-GB" b="1" dirty="0" smtClean="0"/>
              <a:t>Forming </a:t>
            </a:r>
            <a:r>
              <a:rPr lang="en-GB" b="1" dirty="0" smtClean="0"/>
              <a:t>– </a:t>
            </a:r>
            <a:r>
              <a:rPr lang="en-AU" dirty="0"/>
              <a:t>t</a:t>
            </a:r>
            <a:r>
              <a:rPr lang="en-AU" dirty="0" smtClean="0"/>
              <a:t>ransition </a:t>
            </a:r>
            <a:r>
              <a:rPr lang="en-AU" dirty="0"/>
              <a:t>from individual to member status. </a:t>
            </a:r>
            <a:endParaRPr lang="en-GB" dirty="0"/>
          </a:p>
          <a:p>
            <a:r>
              <a:rPr lang="en-GB" b="1" dirty="0" smtClean="0"/>
              <a:t>Storming – </a:t>
            </a:r>
            <a:r>
              <a:rPr lang="en-GB" dirty="0" smtClean="0"/>
              <a:t>figuring out how to work together and can involve conflict</a:t>
            </a:r>
          </a:p>
          <a:p>
            <a:r>
              <a:rPr lang="en-GB" b="1" dirty="0" err="1"/>
              <a:t>Norming</a:t>
            </a:r>
            <a:r>
              <a:rPr lang="en-GB" b="1" dirty="0"/>
              <a:t> </a:t>
            </a:r>
            <a:r>
              <a:rPr lang="en-GB" b="1" dirty="0" smtClean="0"/>
              <a:t>– </a:t>
            </a:r>
            <a:r>
              <a:rPr lang="en-GB" dirty="0" smtClean="0"/>
              <a:t>a t</a:t>
            </a:r>
            <a:r>
              <a:rPr lang="en-AU" dirty="0" err="1" smtClean="0"/>
              <a:t>eam’s</a:t>
            </a:r>
            <a:r>
              <a:rPr lang="en-AU" dirty="0" smtClean="0"/>
              <a:t> </a:t>
            </a:r>
            <a:r>
              <a:rPr lang="en-AU" dirty="0"/>
              <a:t>opportunity to make up.</a:t>
            </a:r>
            <a:endParaRPr lang="en-GB" dirty="0"/>
          </a:p>
          <a:p>
            <a:r>
              <a:rPr lang="en-GB" b="1" dirty="0" smtClean="0"/>
              <a:t>Performing – </a:t>
            </a:r>
            <a:r>
              <a:rPr lang="en-GB" dirty="0" smtClean="0"/>
              <a:t>t</a:t>
            </a:r>
            <a:r>
              <a:rPr lang="en-AU" dirty="0" smtClean="0"/>
              <a:t>he </a:t>
            </a:r>
            <a:r>
              <a:rPr lang="en-AU" dirty="0"/>
              <a:t>team is functioning well and producing measurable outcomes.</a:t>
            </a:r>
            <a:endParaRPr lang="en-GB" dirty="0"/>
          </a:p>
          <a:p>
            <a:endParaRPr lang="en-GB" b="1" dirty="0"/>
          </a:p>
          <a:p>
            <a:endParaRPr lang="en-GB" b="1" dirty="0"/>
          </a:p>
          <a:p>
            <a:endParaRPr lang="en-GB" b="1" dirty="0"/>
          </a:p>
        </p:txBody>
      </p:sp>
      <p:pic>
        <p:nvPicPr>
          <p:cNvPr id="6146" name="Picture 2" descr="C:\Users\Victoria\Desktop\My Work\ArtWork\team_puzzle_joi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3081" y="2420888"/>
            <a:ext cx="3637203" cy="2502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The W.I.S.H. Team Review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305550" cy="4525963"/>
          </a:xfrm>
        </p:spPr>
        <p:txBody>
          <a:bodyPr/>
          <a:lstStyle/>
          <a:p>
            <a:pPr lvl="0"/>
            <a:r>
              <a:rPr lang="en-AU" b="1" dirty="0"/>
              <a:t>WELL</a:t>
            </a:r>
            <a:r>
              <a:rPr lang="en-AU" dirty="0"/>
              <a:t> – Looking at what you do WELL as a Team</a:t>
            </a:r>
            <a:endParaRPr lang="en-GB" dirty="0"/>
          </a:p>
          <a:p>
            <a:pPr lvl="0"/>
            <a:r>
              <a:rPr lang="en-AU" b="1" dirty="0"/>
              <a:t>IMPROVE</a:t>
            </a:r>
            <a:r>
              <a:rPr lang="en-AU" dirty="0"/>
              <a:t> – Looking at what needs to be IMPROVED in your team.</a:t>
            </a:r>
            <a:endParaRPr lang="en-GB" dirty="0"/>
          </a:p>
          <a:p>
            <a:pPr lvl="0"/>
            <a:r>
              <a:rPr lang="en-AU" b="1" dirty="0"/>
              <a:t>STRATEGY</a:t>
            </a:r>
            <a:r>
              <a:rPr lang="en-AU" dirty="0"/>
              <a:t> – What strategy do you need to develop to improve your teamwork</a:t>
            </a:r>
            <a:endParaRPr lang="en-GB" dirty="0"/>
          </a:p>
          <a:p>
            <a:pPr lvl="0"/>
            <a:r>
              <a:rPr lang="en-AU" b="1" dirty="0"/>
              <a:t>HOW </a:t>
            </a:r>
            <a:r>
              <a:rPr lang="en-AU" dirty="0"/>
              <a:t>- Now that you have a strategy – HOW are you going to implement it into your team environment?</a:t>
            </a:r>
            <a:endParaRPr lang="en-GB" dirty="0"/>
          </a:p>
          <a:p>
            <a:endParaRPr lang="en-GB" dirty="0"/>
          </a:p>
        </p:txBody>
      </p:sp>
      <p:pic>
        <p:nvPicPr>
          <p:cNvPr id="5122" name="Picture 2" descr="C:\Users\Victoria\Desktop\My Work\ArtWork\stick_figure_drawing_checklist_800_wh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0" y="2132856"/>
            <a:ext cx="238125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0925585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Areas to consider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AU" b="1" dirty="0" smtClean="0"/>
              <a:t>Think about:</a:t>
            </a:r>
          </a:p>
          <a:p>
            <a:r>
              <a:rPr lang="en-AU" dirty="0" smtClean="0"/>
              <a:t>Your attitude</a:t>
            </a:r>
            <a:endParaRPr lang="en-GB" dirty="0" smtClean="0"/>
          </a:p>
          <a:p>
            <a:pPr lvl="0"/>
            <a:r>
              <a:rPr lang="en-AU" dirty="0" smtClean="0"/>
              <a:t>Your skills</a:t>
            </a:r>
            <a:endParaRPr lang="en-GB" dirty="0" smtClean="0"/>
          </a:p>
          <a:p>
            <a:pPr lvl="0"/>
            <a:r>
              <a:rPr lang="en-AU" dirty="0" smtClean="0"/>
              <a:t>Your communication</a:t>
            </a:r>
            <a:endParaRPr lang="en-GB" dirty="0" smtClean="0"/>
          </a:p>
          <a:p>
            <a:pPr lvl="0"/>
            <a:r>
              <a:rPr lang="en-AU" dirty="0" smtClean="0"/>
              <a:t>Your abilities</a:t>
            </a:r>
            <a:endParaRPr lang="en-GB" dirty="0" smtClean="0"/>
          </a:p>
          <a:p>
            <a:pPr lvl="0"/>
            <a:r>
              <a:rPr lang="en-AU" dirty="0" smtClean="0"/>
              <a:t>Your level of co-operation</a:t>
            </a:r>
            <a:endParaRPr lang="en-GB" dirty="0" smtClean="0"/>
          </a:p>
          <a:p>
            <a:pPr lvl="0"/>
            <a:r>
              <a:rPr lang="en-AU" dirty="0" smtClean="0"/>
              <a:t>Your compatibility.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 descr="conference_room_discussion_anim_500_wht.g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402739"/>
            <a:ext cx="3832706" cy="2952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43491238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6E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Review team performance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3140968"/>
            <a:ext cx="37444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6.6 </a:t>
            </a:r>
            <a:r>
              <a:rPr lang="en-AU" sz="2800" dirty="0" smtClean="0"/>
              <a:t>Monitor and review staff turnover rate</a:t>
            </a:r>
            <a:endParaRPr lang="en-AU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05333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Measuring and benchmarking turnover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AU" b="1" dirty="0" smtClean="0"/>
              <a:t>You can measure your current staff turnover in percentage terms. Try this formula example.</a:t>
            </a:r>
            <a:endParaRPr lang="en-GB" b="1" dirty="0" smtClean="0"/>
          </a:p>
          <a:p>
            <a:r>
              <a:rPr lang="en-AU" dirty="0" smtClean="0"/>
              <a:t>Add together the number of staff working at the beginning of the time period and the number of staff working at the end of the period and divide by two. </a:t>
            </a:r>
            <a:endParaRPr lang="en-GB" dirty="0" smtClean="0"/>
          </a:p>
          <a:p>
            <a:r>
              <a:rPr lang="en-AU" dirty="0" smtClean="0"/>
              <a:t>This will give you your average number of staff working within this time period - you will need this number for the next stage</a:t>
            </a:r>
            <a:r>
              <a:rPr lang="en-AU" dirty="0" smtClean="0"/>
              <a:t>.</a:t>
            </a:r>
            <a:endParaRPr lang="en-GB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4877780"/>
            <a:ext cx="2448272" cy="1836204"/>
          </a:xfrm>
          <a:prstGeom prst="rect">
            <a:avLst/>
          </a:prstGeom>
        </p:spPr>
      </p:pic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Patterns of employee turnover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 smtClean="0"/>
              <a:t>The characteristic pattern of employee turnover is high for new staff, then decreasing. This pattern will vary in any single organisation and can be shown graphically. </a:t>
            </a:r>
            <a:endParaRPr lang="en-GB" dirty="0" smtClean="0"/>
          </a:p>
          <a:p>
            <a:pPr marL="0" indent="0">
              <a:buNone/>
            </a:pPr>
            <a:r>
              <a:rPr lang="en-AU" dirty="0" smtClean="0"/>
              <a:t>It is known as the 'survival curve' and can be extremely helpful in understanding the nature of employee turnover, but must always be used in conjunction with employee turnover rate.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300487"/>
            <a:ext cx="2952328" cy="2583287"/>
          </a:xfrm>
          <a:prstGeom prst="rect">
            <a:avLst/>
          </a:prstGeom>
        </p:spPr>
      </p:pic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6F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Skills and </a:t>
            </a:r>
            <a:r>
              <a:rPr lang="en-GB" sz="4900" smtClean="0"/>
              <a:t>Knowledge Activity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Major Activity</a:t>
            </a:r>
          </a:p>
        </p:txBody>
      </p:sp>
      <p:sp>
        <p:nvSpPr>
          <p:cNvPr id="757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This activity should take anywhere between an 1-2 hours to complete and can be found at the end of your workbook.</a:t>
            </a:r>
          </a:p>
          <a:p>
            <a:pPr>
              <a:buFont typeface="Arial" charset="0"/>
              <a:buNone/>
            </a:pPr>
            <a:endParaRPr lang="en-US" dirty="0" smtClean="0"/>
          </a:p>
          <a:p>
            <a:r>
              <a:rPr lang="en-US" dirty="0" smtClean="0"/>
              <a:t>Your instructor will let you know whether they wish for you to complete it in session time or your own time.</a:t>
            </a:r>
          </a:p>
        </p:txBody>
      </p:sp>
      <p:pic>
        <p:nvPicPr>
          <p:cNvPr id="4" name="Content Placeholder 6" descr="Fotolia_2204087_X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3423" y="4518813"/>
            <a:ext cx="3057155" cy="233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Title 3"/>
          <p:cNvSpPr>
            <a:spLocks noGrp="1"/>
          </p:cNvSpPr>
          <p:nvPr>
            <p:ph type="title"/>
          </p:nvPr>
        </p:nvSpPr>
        <p:spPr>
          <a:xfrm>
            <a:off x="1476375" y="260350"/>
            <a:ext cx="6400800" cy="1143000"/>
          </a:xfrm>
        </p:spPr>
        <p:txBody>
          <a:bodyPr/>
          <a:lstStyle/>
          <a:p>
            <a:pPr eaLnBrk="1" hangingPunct="1"/>
            <a:r>
              <a:rPr lang="en-AU" smtClean="0"/>
              <a:t>Summary and Feedback</a:t>
            </a:r>
            <a:endParaRPr lang="en-CA" smtClean="0"/>
          </a:p>
        </p:txBody>
      </p:sp>
      <p:sp>
        <p:nvSpPr>
          <p:cNvPr id="178179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Did we meet our objectives?</a:t>
            </a:r>
          </a:p>
          <a:p>
            <a:r>
              <a:rPr lang="en-US" sz="2800" dirty="0" smtClean="0"/>
              <a:t>How did you find this session?</a:t>
            </a:r>
          </a:p>
          <a:p>
            <a:r>
              <a:rPr lang="en-US" sz="2800" dirty="0" smtClean="0"/>
              <a:t>Any questions?</a:t>
            </a:r>
          </a:p>
        </p:txBody>
      </p:sp>
      <p:pic>
        <p:nvPicPr>
          <p:cNvPr id="178180" name="Picture 3" descr="Fotolia_24005805_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4200" y="3141663"/>
            <a:ext cx="5435600" cy="249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3" descr="c:\Users\Sophie\Desktop\ArtWork\Fotolia_10056570_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813" y="549275"/>
            <a:ext cx="6308725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2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Congratulations!</a:t>
            </a:r>
          </a:p>
        </p:txBody>
      </p:sp>
      <p:sp>
        <p:nvSpPr>
          <p:cNvPr id="77828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435975" cy="4525963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en-US" dirty="0" smtClean="0"/>
          </a:p>
          <a:p>
            <a:pPr algn="ctr">
              <a:buFont typeface="Arial" charset="0"/>
              <a:buNone/>
            </a:pPr>
            <a:endParaRPr lang="en-US" dirty="0" smtClean="0"/>
          </a:p>
          <a:p>
            <a:pPr algn="ctr">
              <a:buFont typeface="Arial" charset="0"/>
              <a:buNone/>
            </a:pPr>
            <a:r>
              <a:rPr lang="en-US" dirty="0" smtClean="0"/>
              <a:t>You have now finished the unit…</a:t>
            </a:r>
          </a:p>
          <a:p>
            <a:pPr algn="ctr">
              <a:buFont typeface="Arial" charset="0"/>
              <a:buNone/>
            </a:pPr>
            <a:endParaRPr lang="en-US" dirty="0" smtClean="0"/>
          </a:p>
          <a:p>
            <a:pPr algn="ctr">
              <a:buFont typeface="Arial" charset="0"/>
              <a:buNone/>
            </a:pPr>
            <a:r>
              <a:rPr lang="en-US" dirty="0" smtClean="0"/>
              <a:t>‘Manage </a:t>
            </a:r>
            <a:r>
              <a:rPr lang="en-US" smtClean="0"/>
              <a:t>a small team’</a:t>
            </a:r>
            <a:endParaRPr lang="en-AU" sz="2000" b="1" dirty="0" smtClean="0">
              <a:solidFill>
                <a:srgbClr val="FF0000"/>
              </a:solidFill>
            </a:endParaRPr>
          </a:p>
          <a:p>
            <a:pPr algn="r">
              <a:buFont typeface="Arial" charset="0"/>
              <a:buNone/>
            </a:pPr>
            <a:endParaRPr lang="en-US" dirty="0" smtClean="0"/>
          </a:p>
          <a:p>
            <a:pPr>
              <a:buFont typeface="Arial" charset="0"/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2851</TotalTime>
  <Words>2824</Words>
  <Application>Microsoft Office PowerPoint</Application>
  <PresentationFormat>On-screen Show (4:3)</PresentationFormat>
  <Paragraphs>484</Paragraphs>
  <Slides>98</Slides>
  <Notes>46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98</vt:i4>
      </vt:variant>
    </vt:vector>
  </HeadingPairs>
  <TitlesOfParts>
    <vt:vector size="99" baseType="lpstr">
      <vt:lpstr>Office Theme</vt:lpstr>
      <vt:lpstr>PowerPoint Presentation</vt:lpstr>
      <vt:lpstr>Housekeeping</vt:lpstr>
      <vt:lpstr>Objectives</vt:lpstr>
      <vt:lpstr>Develop staffing plan</vt:lpstr>
      <vt:lpstr>Staffing requirements</vt:lpstr>
      <vt:lpstr>Determine staffing requirements</vt:lpstr>
      <vt:lpstr>Organisational chart</vt:lpstr>
      <vt:lpstr>Staffing needs</vt:lpstr>
      <vt:lpstr> Activity 1A  </vt:lpstr>
      <vt:lpstr>Develop staffing plan</vt:lpstr>
      <vt:lpstr>Types of procedure</vt:lpstr>
      <vt:lpstr> Activity 1B  </vt:lpstr>
      <vt:lpstr>Recruit, induct, train and retain team</vt:lpstr>
      <vt:lpstr> Key elements </vt:lpstr>
      <vt:lpstr> Activity 2A  </vt:lpstr>
      <vt:lpstr>Recruit, induct, train and retain team</vt:lpstr>
      <vt:lpstr> Addressing the selection criteria </vt:lpstr>
      <vt:lpstr>Attributes</vt:lpstr>
      <vt:lpstr> The process </vt:lpstr>
      <vt:lpstr> Activity 2B  </vt:lpstr>
      <vt:lpstr>Recruit, induct, train and retain team</vt:lpstr>
      <vt:lpstr>Inductions</vt:lpstr>
      <vt:lpstr>Duty of care</vt:lpstr>
      <vt:lpstr> Activity 2C  </vt:lpstr>
      <vt:lpstr>Recruit, induct, train and retain team</vt:lpstr>
      <vt:lpstr> Staff development program and career paths </vt:lpstr>
      <vt:lpstr>What should they ensure?</vt:lpstr>
      <vt:lpstr> Activity 2D  </vt:lpstr>
      <vt:lpstr>Recruit, induct, train and retain team</vt:lpstr>
      <vt:lpstr>Advertising methods</vt:lpstr>
      <vt:lpstr>Things to avoid</vt:lpstr>
      <vt:lpstr> Activity 2E  </vt:lpstr>
      <vt:lpstr>Comply with industrial relations obligations</vt:lpstr>
      <vt:lpstr> Industrial relations </vt:lpstr>
      <vt:lpstr>The new Fair Work system</vt:lpstr>
      <vt:lpstr> Fair Work Information Statement </vt:lpstr>
      <vt:lpstr>WHS legislation and codes of practice </vt:lpstr>
      <vt:lpstr>Discrimination</vt:lpstr>
      <vt:lpstr> Unacceptable workplace behaviours </vt:lpstr>
      <vt:lpstr> Activity 3A  </vt:lpstr>
      <vt:lpstr>Comply with industrial relations obligations</vt:lpstr>
      <vt:lpstr>Counselling policy</vt:lpstr>
      <vt:lpstr>Reoccurring behaviour</vt:lpstr>
      <vt:lpstr> Activity 3B  </vt:lpstr>
      <vt:lpstr>Maintain staff records</vt:lpstr>
      <vt:lpstr> Developing staff records </vt:lpstr>
      <vt:lpstr>Manual and electronic record</vt:lpstr>
      <vt:lpstr>Record keeping system</vt:lpstr>
      <vt:lpstr> Activity 4A  </vt:lpstr>
      <vt:lpstr>Manage staff</vt:lpstr>
      <vt:lpstr>Performance measures </vt:lpstr>
      <vt:lpstr>Reviewing staff performance</vt:lpstr>
      <vt:lpstr>Feedback</vt:lpstr>
      <vt:lpstr>Be prepared</vt:lpstr>
      <vt:lpstr>Set future goals or recommendations</vt:lpstr>
      <vt:lpstr> Activity 5A  </vt:lpstr>
      <vt:lpstr>Manage staff</vt:lpstr>
      <vt:lpstr> Monitoring and adjusting staffing requirements   </vt:lpstr>
      <vt:lpstr> Determine workload data </vt:lpstr>
      <vt:lpstr> Activity 5B  </vt:lpstr>
      <vt:lpstr>Manage staff</vt:lpstr>
      <vt:lpstr> Support and encourage staff </vt:lpstr>
      <vt:lpstr>Flexible recognition</vt:lpstr>
      <vt:lpstr>Employee engagement</vt:lpstr>
      <vt:lpstr> Activity 5C  </vt:lpstr>
      <vt:lpstr>Manage staff</vt:lpstr>
      <vt:lpstr>Contingency plans </vt:lpstr>
      <vt:lpstr>A continuity plan </vt:lpstr>
      <vt:lpstr>What do you need to do?</vt:lpstr>
      <vt:lpstr> Activity 5D  </vt:lpstr>
      <vt:lpstr>Review team performance</vt:lpstr>
      <vt:lpstr>A common purpose </vt:lpstr>
      <vt:lpstr> Activity 6A  </vt:lpstr>
      <vt:lpstr>Review team performance</vt:lpstr>
      <vt:lpstr>Specific performance goals</vt:lpstr>
      <vt:lpstr> Mutual accountability </vt:lpstr>
      <vt:lpstr> Activity 6B  </vt:lpstr>
      <vt:lpstr>Review team performance</vt:lpstr>
      <vt:lpstr>The team challenge </vt:lpstr>
      <vt:lpstr>Strengths and weaknesses</vt:lpstr>
      <vt:lpstr> Activity 6C  </vt:lpstr>
      <vt:lpstr>Review team performance</vt:lpstr>
      <vt:lpstr>Reviewing your approach </vt:lpstr>
      <vt:lpstr> Maintaining and improving </vt:lpstr>
      <vt:lpstr> Activity 6D  </vt:lpstr>
      <vt:lpstr>Review team performance</vt:lpstr>
      <vt:lpstr> Tuckman’s Stages of Team Development </vt:lpstr>
      <vt:lpstr>The W.I.S.H. Team Review </vt:lpstr>
      <vt:lpstr>Areas to consider</vt:lpstr>
      <vt:lpstr> Activity 6E  </vt:lpstr>
      <vt:lpstr>Review team performance</vt:lpstr>
      <vt:lpstr>Measuring and benchmarking turnover</vt:lpstr>
      <vt:lpstr>Patterns of employee turnover</vt:lpstr>
      <vt:lpstr> Activity 6F </vt:lpstr>
      <vt:lpstr> Skills and Knowledge Activity </vt:lpstr>
      <vt:lpstr>Major Activity</vt:lpstr>
      <vt:lpstr>Summary and Feedback</vt:lpstr>
      <vt:lpstr>Congratulations!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Tom; Chloe</dc:creator>
  <cp:lastModifiedBy>Jamie Waller</cp:lastModifiedBy>
  <cp:revision>285</cp:revision>
  <dcterms:created xsi:type="dcterms:W3CDTF">2011-08-26T06:48:04Z</dcterms:created>
  <dcterms:modified xsi:type="dcterms:W3CDTF">2016-04-28T12:55:57Z</dcterms:modified>
</cp:coreProperties>
</file>