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9"/>
  </p:notesMasterIdLst>
  <p:sldIdLst>
    <p:sldId id="257" r:id="rId2"/>
    <p:sldId id="610" r:id="rId3"/>
    <p:sldId id="417" r:id="rId4"/>
    <p:sldId id="309" r:id="rId5"/>
    <p:sldId id="437" r:id="rId6"/>
    <p:sldId id="611" r:id="rId7"/>
    <p:sldId id="392" r:id="rId8"/>
    <p:sldId id="504" r:id="rId9"/>
    <p:sldId id="503" r:id="rId10"/>
    <p:sldId id="612" r:id="rId11"/>
    <p:sldId id="439" r:id="rId12"/>
    <p:sldId id="396" r:id="rId13"/>
    <p:sldId id="440" r:id="rId14"/>
    <p:sldId id="399" r:id="rId15"/>
    <p:sldId id="586" r:id="rId16"/>
    <p:sldId id="587" r:id="rId17"/>
    <p:sldId id="588" r:id="rId18"/>
    <p:sldId id="589" r:id="rId19"/>
    <p:sldId id="590" r:id="rId20"/>
    <p:sldId id="613" r:id="rId21"/>
    <p:sldId id="614" r:id="rId22"/>
    <p:sldId id="591" r:id="rId23"/>
    <p:sldId id="592" r:id="rId24"/>
    <p:sldId id="593" r:id="rId25"/>
    <p:sldId id="615" r:id="rId26"/>
    <p:sldId id="616" r:id="rId27"/>
    <p:sldId id="617" r:id="rId28"/>
    <p:sldId id="594" r:id="rId29"/>
    <p:sldId id="595" r:id="rId30"/>
    <p:sldId id="596" r:id="rId31"/>
    <p:sldId id="597" r:id="rId32"/>
    <p:sldId id="598" r:id="rId33"/>
    <p:sldId id="599" r:id="rId34"/>
    <p:sldId id="618" r:id="rId35"/>
    <p:sldId id="619" r:id="rId36"/>
    <p:sldId id="620" r:id="rId37"/>
    <p:sldId id="621" r:id="rId38"/>
    <p:sldId id="600" r:id="rId39"/>
    <p:sldId id="609" r:id="rId40"/>
    <p:sldId id="562" r:id="rId41"/>
    <p:sldId id="563" r:id="rId42"/>
    <p:sldId id="564" r:id="rId43"/>
    <p:sldId id="565" r:id="rId44"/>
    <p:sldId id="566" r:id="rId45"/>
    <p:sldId id="622" r:id="rId46"/>
    <p:sldId id="623" r:id="rId47"/>
    <p:sldId id="624" r:id="rId48"/>
    <p:sldId id="625" r:id="rId49"/>
    <p:sldId id="567" r:id="rId50"/>
    <p:sldId id="568" r:id="rId51"/>
    <p:sldId id="569" r:id="rId52"/>
    <p:sldId id="626" r:id="rId53"/>
    <p:sldId id="570" r:id="rId54"/>
    <p:sldId id="571" r:id="rId55"/>
    <p:sldId id="572" r:id="rId56"/>
    <p:sldId id="627" r:id="rId57"/>
    <p:sldId id="628" r:id="rId58"/>
    <p:sldId id="573" r:id="rId59"/>
    <p:sldId id="574" r:id="rId60"/>
    <p:sldId id="575" r:id="rId61"/>
    <p:sldId id="629" r:id="rId62"/>
    <p:sldId id="576" r:id="rId63"/>
    <p:sldId id="538" r:id="rId64"/>
    <p:sldId id="539" r:id="rId65"/>
    <p:sldId id="630" r:id="rId66"/>
    <p:sldId id="540" r:id="rId67"/>
    <p:sldId id="541" r:id="rId68"/>
    <p:sldId id="542" r:id="rId69"/>
    <p:sldId id="631" r:id="rId70"/>
    <p:sldId id="543" r:id="rId71"/>
    <p:sldId id="544" r:id="rId72"/>
    <p:sldId id="545" r:id="rId73"/>
    <p:sldId id="632" r:id="rId74"/>
    <p:sldId id="546" r:id="rId75"/>
    <p:sldId id="435" r:id="rId76"/>
    <p:sldId id="418" r:id="rId77"/>
    <p:sldId id="419" r:id="rId7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p:scale>
          <a:sx n="60" d="100"/>
          <a:sy n="60" d="100"/>
        </p:scale>
        <p:origin x="-3390" y="-10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5/11/2015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3138518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12</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28</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31</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32</a:t>
            </a:fld>
            <a:endParaRPr lang="en-A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38</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42</a:t>
            </a:fld>
            <a:endParaRPr lang="en-CA"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49</a:t>
            </a:fld>
            <a:endParaRPr lang="en-CA"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50</a:t>
            </a:fld>
            <a:endParaRPr lang="en-A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53</a:t>
            </a:fld>
            <a:endParaRPr lang="en-CA"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58</a:t>
            </a:fld>
            <a:endParaRPr lang="en-CA"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62</a:t>
            </a:fld>
            <a:endParaRPr lang="en-CA"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63</a:t>
            </a:fld>
            <a:endParaRPr lang="en-AU"/>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66</a:t>
            </a:fld>
            <a:endParaRPr lang="en-CA"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67</a:t>
            </a:fld>
            <a:endParaRPr lang="en-AU"/>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70</a:t>
            </a:fld>
            <a:endParaRPr lang="en-CA"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71</a:t>
            </a:fld>
            <a:endParaRPr lang="en-AU"/>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74</a:t>
            </a:fld>
            <a:endParaRPr lang="en-CA"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76</a:t>
            </a:fld>
            <a:endParaRPr lang="en-CA"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77</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5/11/2015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5/11/2015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5/11/2015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5/11/2015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5/11/2015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5/11/2015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5/11/2015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5/11/2015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CHCHCS001</a:t>
            </a:r>
            <a:endParaRPr lang="en-GB" sz="4400" dirty="0" smtClean="0">
              <a:solidFill>
                <a:srgbClr val="FF0000"/>
              </a:solidFill>
            </a:endParaRPr>
          </a:p>
          <a:p>
            <a:pPr algn="r"/>
            <a:r>
              <a:rPr lang="en-AU" sz="4400" b="1" dirty="0" smtClean="0">
                <a:solidFill>
                  <a:srgbClr val="FF0000"/>
                </a:solidFill>
              </a:rPr>
              <a:t>Provide home and community support services</a:t>
            </a:r>
            <a:endParaRPr lang="en-GB" sz="4400" dirty="0">
              <a:solidFill>
                <a:srgbClr val="FF0000"/>
              </a:solidFill>
            </a:endParaRPr>
          </a:p>
        </p:txBody>
      </p:sp>
      <p:pic>
        <p:nvPicPr>
          <p:cNvPr id="3" name="Picture 2" descr="C:\Users\Victoria\Desktop\My Work\ArtWork\house_on_chunk_of_land_1750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2385" y="3429000"/>
            <a:ext cx="4029710" cy="2772410"/>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a:t>
            </a:r>
            <a:r>
              <a:rPr lang="en-AU" smtClean="0"/>
              <a:t>security 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229600" cy="4925144"/>
          </a:xfrm>
        </p:spPr>
        <p:txBody>
          <a:bodyPr>
            <a:normAutofit/>
          </a:bodyPr>
          <a:lstStyle/>
          <a:p>
            <a:pPr lvl="0"/>
            <a:r>
              <a:rPr lang="en-AU" b="1" i="1" dirty="0"/>
              <a:t>Discover</a:t>
            </a:r>
            <a:r>
              <a:rPr lang="en-AU" dirty="0"/>
              <a:t> how to determine requirements of individual plan</a:t>
            </a:r>
            <a:endParaRPr lang="en-GB" dirty="0"/>
          </a:p>
          <a:p>
            <a:pPr lvl="0"/>
            <a:r>
              <a:rPr lang="en-US" b="1" i="1" dirty="0"/>
              <a:t>Know</a:t>
            </a:r>
            <a:r>
              <a:rPr lang="en-US" dirty="0"/>
              <a:t> how to </a:t>
            </a:r>
            <a:r>
              <a:rPr lang="en-AU" dirty="0"/>
              <a:t>establish relationship in the home</a:t>
            </a:r>
            <a:endParaRPr lang="en-GB" dirty="0"/>
          </a:p>
          <a:p>
            <a:pPr lvl="0"/>
            <a:r>
              <a:rPr lang="en-US" b="1" i="1" dirty="0"/>
              <a:t>Learn</a:t>
            </a:r>
            <a:r>
              <a:rPr lang="en-US" b="1" dirty="0"/>
              <a:t> </a:t>
            </a:r>
            <a:r>
              <a:rPr lang="en-US" dirty="0"/>
              <a:t>how to </a:t>
            </a:r>
            <a:r>
              <a:rPr lang="en-AU" dirty="0"/>
              <a:t>operate respectfully in the home</a:t>
            </a:r>
            <a:endParaRPr lang="en-GB" dirty="0"/>
          </a:p>
          <a:p>
            <a:pPr lvl="0"/>
            <a:r>
              <a:rPr lang="en-AU" b="1" i="1" dirty="0"/>
              <a:t>Understand</a:t>
            </a:r>
            <a:r>
              <a:rPr lang="en-AU" dirty="0"/>
              <a:t> how to complete reporting and documentation</a:t>
            </a:r>
            <a:endParaRPr lang="en-GB" dirty="0"/>
          </a:p>
          <a:p>
            <a:r>
              <a:rPr lang="en-US" b="1" i="1" dirty="0" smtClean="0"/>
              <a:t>Gain</a:t>
            </a:r>
            <a:r>
              <a:rPr lang="en-US" dirty="0" smtClean="0"/>
              <a:t> the skills and knowledge required for this unit</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Determine requirements of individual plan</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1.1 </a:t>
            </a:r>
            <a:r>
              <a:rPr lang="en-AU" sz="2800" dirty="0"/>
              <a:t>Read and interpret individual plan, goals and confirm required equipment, processes and aids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Victoria\Desktop\My Work\ArtWork\Animations\stick_figure_scribble_pen_500_wht.gif"/>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420888"/>
            <a:ext cx="2411760" cy="3506202"/>
          </a:xfrm>
          <a:prstGeom prst="rect">
            <a:avLst/>
          </a:prstGeom>
          <a:noFill/>
          <a:ln>
            <a:noFill/>
          </a:ln>
        </p:spPr>
      </p:pic>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Client </a:t>
            </a:r>
            <a:r>
              <a:rPr lang="en-GB" dirty="0"/>
              <a:t>service delivery plan</a:t>
            </a:r>
            <a:br>
              <a:rPr lang="en-GB" dirty="0"/>
            </a:br>
            <a:endParaRPr lang="en-GB" dirty="0"/>
          </a:p>
        </p:txBody>
      </p:sp>
      <p:sp>
        <p:nvSpPr>
          <p:cNvPr id="3" name="Content Placeholder 2"/>
          <p:cNvSpPr>
            <a:spLocks noGrp="1"/>
          </p:cNvSpPr>
          <p:nvPr>
            <p:ph idx="1"/>
          </p:nvPr>
        </p:nvSpPr>
        <p:spPr>
          <a:xfrm>
            <a:off x="457200" y="1600200"/>
            <a:ext cx="6491064" cy="4758938"/>
          </a:xfrm>
        </p:spPr>
        <p:txBody>
          <a:bodyPr>
            <a:normAutofit fontScale="92500" lnSpcReduction="10000"/>
          </a:bodyPr>
          <a:lstStyle/>
          <a:p>
            <a:pPr marL="0" indent="0">
              <a:buNone/>
            </a:pPr>
            <a:r>
              <a:rPr lang="en-AU" b="1" dirty="0"/>
              <a:t>A client service delivery plan may include:</a:t>
            </a:r>
            <a:endParaRPr lang="en-GB" b="1" dirty="0"/>
          </a:p>
          <a:p>
            <a:pPr lvl="0"/>
            <a:r>
              <a:rPr lang="en-AU" dirty="0"/>
              <a:t>A description of the service and its aims and objectives</a:t>
            </a:r>
            <a:endParaRPr lang="en-GB" dirty="0"/>
          </a:p>
          <a:p>
            <a:pPr lvl="0"/>
            <a:r>
              <a:rPr lang="en-AU" dirty="0"/>
              <a:t>A profile/description of the client and their needs</a:t>
            </a:r>
            <a:endParaRPr lang="en-GB" dirty="0"/>
          </a:p>
          <a:p>
            <a:pPr lvl="0"/>
            <a:r>
              <a:rPr lang="en-AU" dirty="0"/>
              <a:t>Any infringement of rights that needs to be </a:t>
            </a:r>
            <a:r>
              <a:rPr lang="en-AU" dirty="0" smtClean="0"/>
              <a:t>rectified</a:t>
            </a:r>
          </a:p>
          <a:p>
            <a:pPr lvl="0"/>
            <a:r>
              <a:rPr lang="en-AU" dirty="0" smtClean="0"/>
              <a:t>Service </a:t>
            </a:r>
            <a:r>
              <a:rPr lang="en-AU" dirty="0"/>
              <a:t>activities and steps needed to take</a:t>
            </a:r>
            <a:endParaRPr lang="en-GB" dirty="0"/>
          </a:p>
          <a:p>
            <a:pPr lvl="0"/>
            <a:r>
              <a:rPr lang="en-AU" dirty="0"/>
              <a:t>Staff responsible for the various activities </a:t>
            </a:r>
            <a:endParaRPr lang="en-GB" dirty="0"/>
          </a:p>
          <a:p>
            <a:pPr lvl="0"/>
            <a:r>
              <a:rPr lang="en-AU" dirty="0"/>
              <a:t>Resources needed</a:t>
            </a:r>
            <a:endParaRPr lang="en-GB" dirty="0"/>
          </a:p>
          <a:p>
            <a:pPr lvl="0"/>
            <a:r>
              <a:rPr lang="en-AU" dirty="0"/>
              <a:t>Evaluation strategies and contingency plans.</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Equipment </a:t>
            </a:r>
            <a:r>
              <a:rPr lang="en-GB" dirty="0"/>
              <a:t>needed</a:t>
            </a:r>
            <a:br>
              <a:rPr lang="en-GB" dirty="0"/>
            </a:br>
            <a:endParaRPr lang="en-GB" dirty="0"/>
          </a:p>
        </p:txBody>
      </p:sp>
      <p:sp>
        <p:nvSpPr>
          <p:cNvPr id="3" name="Content Placeholder 2"/>
          <p:cNvSpPr>
            <a:spLocks noGrp="1"/>
          </p:cNvSpPr>
          <p:nvPr>
            <p:ph idx="1"/>
          </p:nvPr>
        </p:nvSpPr>
        <p:spPr>
          <a:xfrm>
            <a:off x="457200" y="1600200"/>
            <a:ext cx="5554960" cy="4525963"/>
          </a:xfrm>
        </p:spPr>
        <p:txBody>
          <a:bodyPr>
            <a:normAutofit lnSpcReduction="10000"/>
          </a:bodyPr>
          <a:lstStyle/>
          <a:p>
            <a:pPr lvl="0"/>
            <a:r>
              <a:rPr lang="en-AU" dirty="0" smtClean="0"/>
              <a:t>Mobility </a:t>
            </a:r>
            <a:r>
              <a:rPr lang="en-AU" dirty="0"/>
              <a:t>aids (walking sticks, Zimmer frames etc.)</a:t>
            </a:r>
            <a:endParaRPr lang="en-GB" dirty="0"/>
          </a:p>
          <a:p>
            <a:pPr lvl="0"/>
            <a:r>
              <a:rPr lang="en-AU" dirty="0"/>
              <a:t>Toilet aids/adaptations</a:t>
            </a:r>
            <a:endParaRPr lang="en-GB" dirty="0"/>
          </a:p>
          <a:p>
            <a:pPr lvl="0"/>
            <a:r>
              <a:rPr lang="en-AU" dirty="0"/>
              <a:t>Medical/pharmaceutical supplies and equipment</a:t>
            </a:r>
            <a:endParaRPr lang="en-GB" dirty="0"/>
          </a:p>
          <a:p>
            <a:pPr lvl="0"/>
            <a:r>
              <a:rPr lang="en-AU" dirty="0"/>
              <a:t>Short-term oxygen supply</a:t>
            </a:r>
            <a:endParaRPr lang="en-GB" dirty="0"/>
          </a:p>
          <a:p>
            <a:pPr lvl="0"/>
            <a:r>
              <a:rPr lang="en-AU" dirty="0"/>
              <a:t>Basic toiletries (toothpaste, shampoo, tissues, talcum powder etc.)</a:t>
            </a:r>
            <a:endParaRPr lang="en-GB" dirty="0"/>
          </a:p>
          <a:p>
            <a:pPr lvl="0"/>
            <a:r>
              <a:rPr lang="en-AU" dirty="0"/>
              <a:t>Transport.</a:t>
            </a:r>
            <a:endParaRPr lang="en-GB" dirty="0"/>
          </a:p>
          <a:p>
            <a:endParaRPr lang="en-GB" dirty="0"/>
          </a:p>
        </p:txBody>
      </p:sp>
      <p:pic>
        <p:nvPicPr>
          <p:cNvPr id="12290" name="Picture 2" descr="C:\Users\Victoria\Desktop\My Work\ArtWork\Animations\stick_figure_crutches_walking_500_wht_8467.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087908" y="1988840"/>
            <a:ext cx="2862318"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7271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Determine requirements of individual plan</a:t>
            </a:r>
            <a:endParaRPr lang="en-GB" dirty="0"/>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1.2 </a:t>
            </a:r>
            <a:r>
              <a:rPr lang="en-AU" sz="2800" dirty="0"/>
              <a:t>Confirm purpose and time of visit with the relevant person</a:t>
            </a:r>
            <a:endParaRPr lang="en-AU" sz="2800" dirty="0" smtClean="0">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Confirming </a:t>
            </a:r>
            <a:r>
              <a:rPr lang="en-GB" dirty="0"/>
              <a:t>the purpose and time of visit or session</a:t>
            </a:r>
            <a:br>
              <a:rPr lang="en-GB" dirty="0"/>
            </a:br>
            <a:endParaRPr lang="en-GB" dirty="0"/>
          </a:p>
        </p:txBody>
      </p:sp>
      <p:sp>
        <p:nvSpPr>
          <p:cNvPr id="3" name="Content Placeholder 2"/>
          <p:cNvSpPr>
            <a:spLocks noGrp="1"/>
          </p:cNvSpPr>
          <p:nvPr>
            <p:ph idx="1"/>
          </p:nvPr>
        </p:nvSpPr>
        <p:spPr>
          <a:xfrm>
            <a:off x="457200" y="1600200"/>
            <a:ext cx="5626968" cy="4525963"/>
          </a:xfrm>
        </p:spPr>
        <p:txBody>
          <a:bodyPr>
            <a:normAutofit fontScale="92500"/>
          </a:bodyPr>
          <a:lstStyle/>
          <a:p>
            <a:pPr marL="0" indent="0">
              <a:buNone/>
            </a:pPr>
            <a:r>
              <a:rPr lang="en-AU" b="1" dirty="0"/>
              <a:t>You may like to confirm a variety of </a:t>
            </a:r>
            <a:r>
              <a:rPr lang="en-AU" b="1" dirty="0" smtClean="0"/>
              <a:t>information:</a:t>
            </a:r>
          </a:p>
          <a:p>
            <a:r>
              <a:rPr lang="en-AU" dirty="0" smtClean="0"/>
              <a:t>The </a:t>
            </a:r>
            <a:r>
              <a:rPr lang="en-AU" dirty="0"/>
              <a:t>time and date of the visit</a:t>
            </a:r>
            <a:endParaRPr lang="en-GB" dirty="0"/>
          </a:p>
          <a:p>
            <a:pPr lvl="0"/>
            <a:r>
              <a:rPr lang="en-AU" dirty="0"/>
              <a:t>The time the visit is estimated to take</a:t>
            </a:r>
            <a:endParaRPr lang="en-GB" dirty="0"/>
          </a:p>
          <a:p>
            <a:pPr lvl="0"/>
            <a:r>
              <a:rPr lang="en-AU" dirty="0"/>
              <a:t>How often the client is to have visits/sessions</a:t>
            </a:r>
            <a:endParaRPr lang="en-GB" dirty="0"/>
          </a:p>
          <a:p>
            <a:pPr lvl="0"/>
            <a:r>
              <a:rPr lang="en-AU" dirty="0"/>
              <a:t>What is involved– what to expect</a:t>
            </a:r>
            <a:endParaRPr lang="en-GB" dirty="0"/>
          </a:p>
          <a:p>
            <a:pPr lvl="0"/>
            <a:r>
              <a:rPr lang="en-AU" dirty="0"/>
              <a:t>Who it is that will be arriving or running the programme and their names.</a:t>
            </a:r>
            <a:endParaRPr lang="en-GB" dirty="0"/>
          </a:p>
          <a:p>
            <a:endParaRPr lang="en-GB" dirty="0"/>
          </a:p>
        </p:txBody>
      </p:sp>
      <p:pic>
        <p:nvPicPr>
          <p:cNvPr id="11266" name="Picture 2" descr="C:\Users\Victoria\Desktop\My Work\ArtWork\calandar_due_dates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2927645"/>
            <a:ext cx="3089920" cy="21513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Community support services</a:t>
            </a:r>
            <a:endParaRPr lang="en-GB" dirty="0"/>
          </a:p>
        </p:txBody>
      </p:sp>
      <p:sp>
        <p:nvSpPr>
          <p:cNvPr id="3" name="Content Placeholder 2"/>
          <p:cNvSpPr>
            <a:spLocks noGrp="1"/>
          </p:cNvSpPr>
          <p:nvPr>
            <p:ph idx="1"/>
          </p:nvPr>
        </p:nvSpPr>
        <p:spPr/>
        <p:txBody>
          <a:bodyPr/>
          <a:lstStyle/>
          <a:p>
            <a:pPr marL="0" indent="0">
              <a:buNone/>
            </a:pPr>
            <a:r>
              <a:rPr lang="en-AU" b="1" dirty="0" smtClean="0"/>
              <a:t>Community </a:t>
            </a:r>
            <a:r>
              <a:rPr lang="en-AU" b="1" dirty="0"/>
              <a:t>support services are wide ranging and may include:</a:t>
            </a:r>
            <a:endParaRPr lang="en-GB" b="1" dirty="0"/>
          </a:p>
          <a:p>
            <a:pPr lvl="0"/>
            <a:r>
              <a:rPr lang="en-AU" dirty="0"/>
              <a:t>Supported </a:t>
            </a:r>
            <a:r>
              <a:rPr lang="en-AU" dirty="0" smtClean="0"/>
              <a:t>living</a:t>
            </a:r>
          </a:p>
          <a:p>
            <a:r>
              <a:rPr lang="en-AU" dirty="0"/>
              <a:t>Day </a:t>
            </a:r>
            <a:r>
              <a:rPr lang="en-AU" dirty="0" smtClean="0"/>
              <a:t>services</a:t>
            </a:r>
            <a:endParaRPr lang="en-GB" dirty="0"/>
          </a:p>
          <a:p>
            <a:r>
              <a:rPr lang="en-AU" dirty="0" smtClean="0"/>
              <a:t>Outreach</a:t>
            </a:r>
            <a:endParaRPr lang="en-GB" dirty="0"/>
          </a:p>
          <a:p>
            <a:pPr lvl="0"/>
            <a:r>
              <a:rPr lang="en-AU" dirty="0"/>
              <a:t>Preparation for </a:t>
            </a:r>
            <a:r>
              <a:rPr lang="en-AU" dirty="0" smtClean="0"/>
              <a:t>employment. </a:t>
            </a:r>
            <a:endParaRPr lang="en-GB" dirty="0"/>
          </a:p>
          <a:p>
            <a:endParaRPr lang="en-GB" dirty="0"/>
          </a:p>
        </p:txBody>
      </p:sp>
      <p:pic>
        <p:nvPicPr>
          <p:cNvPr id="4" name="Picture 3" descr="C:\Users\Victoria\Desktop\My Work\ArtWork\ivy_covered_house_12466.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2708920"/>
            <a:ext cx="2736304" cy="3274809"/>
          </a:xfrm>
          <a:prstGeom prst="rect">
            <a:avLst/>
          </a:prstGeom>
          <a:noFill/>
          <a:ln>
            <a:noFill/>
          </a:ln>
        </p:spPr>
      </p:pic>
    </p:spTree>
    <p:extLst>
      <p:ext uri="{BB962C8B-B14F-4D97-AF65-F5344CB8AC3E}">
        <p14:creationId xmlns:p14="http://schemas.microsoft.com/office/powerpoint/2010/main" val="147282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Determine requirements of individual plan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1.3 </a:t>
            </a:r>
            <a:r>
              <a:rPr lang="en-AU" sz="2800" dirty="0"/>
              <a:t>Prepare equipment, resources and/or documents required for the purpose of the visit and contingencies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Preparing equipment, resources and documents</a:t>
            </a:r>
            <a:endParaRPr lang="en-GB" dirty="0"/>
          </a:p>
        </p:txBody>
      </p:sp>
      <p:sp>
        <p:nvSpPr>
          <p:cNvPr id="3" name="Content Placeholder 2"/>
          <p:cNvSpPr>
            <a:spLocks noGrp="1"/>
          </p:cNvSpPr>
          <p:nvPr>
            <p:ph idx="1"/>
          </p:nvPr>
        </p:nvSpPr>
        <p:spPr/>
        <p:txBody>
          <a:bodyPr numCol="2">
            <a:normAutofit/>
          </a:bodyPr>
          <a:lstStyle/>
          <a:p>
            <a:pPr marL="0" indent="0">
              <a:buNone/>
            </a:pPr>
            <a:r>
              <a:rPr lang="en-AU" b="1" dirty="0"/>
              <a:t>Resources will vary </a:t>
            </a:r>
            <a:r>
              <a:rPr lang="en-GB" b="1" dirty="0" smtClean="0"/>
              <a:t>but may include:</a:t>
            </a:r>
            <a:endParaRPr lang="en-GB" b="1" dirty="0"/>
          </a:p>
          <a:p>
            <a:pPr lvl="0"/>
            <a:r>
              <a:rPr lang="en-AU" dirty="0"/>
              <a:t>Sporting equipment</a:t>
            </a:r>
            <a:endParaRPr lang="en-GB" dirty="0"/>
          </a:p>
          <a:p>
            <a:pPr lvl="0"/>
            <a:r>
              <a:rPr lang="en-AU" dirty="0"/>
              <a:t>Medical supplies</a:t>
            </a:r>
            <a:endParaRPr lang="en-GB" dirty="0"/>
          </a:p>
          <a:p>
            <a:pPr lvl="0"/>
            <a:r>
              <a:rPr lang="en-AU" dirty="0"/>
              <a:t>Calculator</a:t>
            </a:r>
            <a:endParaRPr lang="en-GB" dirty="0"/>
          </a:p>
          <a:p>
            <a:pPr lvl="0"/>
            <a:r>
              <a:rPr lang="en-AU" dirty="0"/>
              <a:t>Pens</a:t>
            </a:r>
            <a:endParaRPr lang="en-GB" dirty="0"/>
          </a:p>
          <a:p>
            <a:pPr lvl="0"/>
            <a:r>
              <a:rPr lang="en-AU" dirty="0"/>
              <a:t>Notepad</a:t>
            </a:r>
            <a:endParaRPr lang="en-GB" dirty="0"/>
          </a:p>
          <a:p>
            <a:pPr lvl="0"/>
            <a:r>
              <a:rPr lang="en-AU" dirty="0"/>
              <a:t>Vehicles</a:t>
            </a:r>
            <a:endParaRPr lang="en-GB" dirty="0"/>
          </a:p>
          <a:p>
            <a:pPr lvl="0"/>
            <a:r>
              <a:rPr lang="en-AU" dirty="0" smtClean="0"/>
              <a:t>Cleaning </a:t>
            </a:r>
            <a:r>
              <a:rPr lang="en-AU" dirty="0"/>
              <a:t>products</a:t>
            </a:r>
            <a:endParaRPr lang="en-GB" dirty="0"/>
          </a:p>
          <a:p>
            <a:pPr lvl="0"/>
            <a:r>
              <a:rPr lang="en-AU" dirty="0"/>
              <a:t>Gloves</a:t>
            </a:r>
            <a:endParaRPr lang="en-GB" dirty="0"/>
          </a:p>
          <a:p>
            <a:pPr lvl="0"/>
            <a:r>
              <a:rPr lang="en-AU" dirty="0" smtClean="0"/>
              <a:t>Hoists</a:t>
            </a:r>
            <a:endParaRPr lang="en-GB" dirty="0"/>
          </a:p>
          <a:p>
            <a:pPr lvl="0"/>
            <a:r>
              <a:rPr lang="en-AU" dirty="0" smtClean="0"/>
              <a:t>Food </a:t>
            </a:r>
            <a:r>
              <a:rPr lang="en-AU" dirty="0"/>
              <a:t>and drink</a:t>
            </a:r>
            <a:endParaRPr lang="en-GB" dirty="0"/>
          </a:p>
          <a:p>
            <a:pPr lvl="0"/>
            <a:r>
              <a:rPr lang="en-AU" dirty="0"/>
              <a:t>Games</a:t>
            </a:r>
            <a:endParaRPr lang="en-GB" dirty="0"/>
          </a:p>
          <a:p>
            <a:r>
              <a:rPr lang="en-AU" dirty="0" smtClean="0"/>
              <a:t>Documents </a:t>
            </a:r>
            <a:endParaRPr lang="en-GB" dirty="0"/>
          </a:p>
        </p:txBody>
      </p:sp>
      <p:pic>
        <p:nvPicPr>
          <p:cNvPr id="4" name="Picture 3" descr="C:\Users\Victoria\Desktop\My Work\ArtWork\medical_worker_putting_on_latex_gloves_17179.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6470" y="3789041"/>
            <a:ext cx="2457530" cy="306896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Establish relationship in the home</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2.1 </a:t>
            </a:r>
            <a:r>
              <a:rPr lang="en-AU" sz="2800" dirty="0"/>
              <a:t>Follow organisation’s procedures to assure the person of your identity before entering the house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Identification </a:t>
            </a:r>
            <a:r>
              <a:rPr lang="en-GB" dirty="0"/>
              <a:t>with clients</a:t>
            </a:r>
            <a:br>
              <a:rPr lang="en-GB" dirty="0"/>
            </a:br>
            <a:endParaRPr lang="en-GB" dirty="0"/>
          </a:p>
        </p:txBody>
      </p:sp>
      <p:sp>
        <p:nvSpPr>
          <p:cNvPr id="3" name="Content Placeholder 2"/>
          <p:cNvSpPr>
            <a:spLocks noGrp="1"/>
          </p:cNvSpPr>
          <p:nvPr>
            <p:ph idx="1"/>
          </p:nvPr>
        </p:nvSpPr>
        <p:spPr>
          <a:xfrm>
            <a:off x="457200" y="1600200"/>
            <a:ext cx="5266928" cy="4525963"/>
          </a:xfrm>
        </p:spPr>
        <p:txBody>
          <a:bodyPr>
            <a:normAutofit lnSpcReduction="10000"/>
          </a:bodyPr>
          <a:lstStyle/>
          <a:p>
            <a:r>
              <a:rPr lang="en-AU" dirty="0"/>
              <a:t>Before you enter someone else's premises, they have a right to see your official identification before letting you in.</a:t>
            </a:r>
            <a:endParaRPr lang="en-GB" dirty="0"/>
          </a:p>
          <a:p>
            <a:r>
              <a:rPr lang="en-AU" dirty="0"/>
              <a:t>You should carry a picture ID with you that shows the organisation you work for and your job title. </a:t>
            </a:r>
          </a:p>
          <a:p>
            <a:r>
              <a:rPr lang="en-AU" dirty="0" smtClean="0"/>
              <a:t>This </a:t>
            </a:r>
            <a:r>
              <a:rPr lang="en-AU" dirty="0"/>
              <a:t>ID is usually attached to your uniform or hung around your neck on a lanyard.</a:t>
            </a:r>
            <a:endParaRPr lang="en-GB" dirty="0"/>
          </a:p>
          <a:p>
            <a:endParaRPr lang="en-GB" dirty="0"/>
          </a:p>
        </p:txBody>
      </p:sp>
      <p:pic>
        <p:nvPicPr>
          <p:cNvPr id="4" name="Picture 3" descr="C:\Users\Tom\Desktop\ArtWork\name_tag_id.png"/>
          <p:cNvPicPr/>
          <p:nvPr/>
        </p:nvPicPr>
        <p:blipFill>
          <a:blip r:embed="rId2" cstate="print"/>
          <a:srcRect/>
          <a:stretch>
            <a:fillRect/>
          </a:stretch>
        </p:blipFill>
        <p:spPr bwMode="auto">
          <a:xfrm>
            <a:off x="5508104" y="2875703"/>
            <a:ext cx="3316972" cy="2448272"/>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Establish relationship in the home</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2.2 </a:t>
            </a:r>
            <a:r>
              <a:rPr lang="en-AU" sz="2800" dirty="0"/>
              <a:t>Communicate with the person to provide information, clarify purpose of visit and confirm the person’s consent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An </a:t>
            </a:r>
            <a:r>
              <a:rPr lang="en-GB" dirty="0"/>
              <a:t>agreed standard of care and informed choice</a:t>
            </a:r>
            <a:br>
              <a:rPr lang="en-GB" dirty="0"/>
            </a:br>
            <a:endParaRPr lang="en-GB" dirty="0"/>
          </a:p>
        </p:txBody>
      </p:sp>
      <p:sp>
        <p:nvSpPr>
          <p:cNvPr id="3" name="Content Placeholder 2"/>
          <p:cNvSpPr>
            <a:spLocks noGrp="1"/>
          </p:cNvSpPr>
          <p:nvPr>
            <p:ph idx="1"/>
          </p:nvPr>
        </p:nvSpPr>
        <p:spPr/>
        <p:txBody>
          <a:bodyPr/>
          <a:lstStyle/>
          <a:p>
            <a:r>
              <a:rPr lang="en-GB" dirty="0"/>
              <a:t>There is a legal requirement for clients be consulted and have choice when it comes to their care </a:t>
            </a:r>
            <a:r>
              <a:rPr lang="en-GB" dirty="0" smtClean="0"/>
              <a:t>needs.</a:t>
            </a:r>
          </a:p>
          <a:p>
            <a:r>
              <a:rPr lang="en-GB" dirty="0" smtClean="0"/>
              <a:t>You </a:t>
            </a:r>
            <a:r>
              <a:rPr lang="en-GB" dirty="0"/>
              <a:t>should provide accurate information for people so that they can make an informed decision about their support needs.</a:t>
            </a:r>
          </a:p>
          <a:p>
            <a:endParaRPr lang="en-GB" dirty="0"/>
          </a:p>
        </p:txBody>
      </p:sp>
      <p:pic>
        <p:nvPicPr>
          <p:cNvPr id="10242" name="Picture 2" descr="C:\Users\Victoria\Desktop\My Work\ArtWork\Animations\choose_opportunit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11209" y="3974285"/>
            <a:ext cx="4762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Consent</a:t>
            </a:r>
            <a:endParaRPr lang="en-GB" dirty="0"/>
          </a:p>
        </p:txBody>
      </p:sp>
      <p:sp>
        <p:nvSpPr>
          <p:cNvPr id="3" name="Content Placeholder 2"/>
          <p:cNvSpPr>
            <a:spLocks noGrp="1"/>
          </p:cNvSpPr>
          <p:nvPr>
            <p:ph idx="1"/>
          </p:nvPr>
        </p:nvSpPr>
        <p:spPr/>
        <p:txBody>
          <a:bodyPr/>
          <a:lstStyle/>
          <a:p>
            <a:pPr marL="0" indent="0">
              <a:buNone/>
            </a:pPr>
            <a:r>
              <a:rPr lang="en-AU" b="1" dirty="0"/>
              <a:t>Two types of consent:</a:t>
            </a:r>
            <a:endParaRPr lang="en-GB" b="1" dirty="0"/>
          </a:p>
          <a:p>
            <a:pPr lvl="0"/>
            <a:r>
              <a:rPr lang="en-AU" dirty="0"/>
              <a:t>Implied – client follows instructions of health care professional</a:t>
            </a:r>
            <a:r>
              <a:rPr lang="en-AU" sz="800" dirty="0"/>
              <a:t> </a:t>
            </a:r>
            <a:endParaRPr lang="en-GB" dirty="0"/>
          </a:p>
          <a:p>
            <a:pPr lvl="0"/>
            <a:r>
              <a:rPr lang="en-AU" dirty="0"/>
              <a:t>Explicit consent – the client states agreement which is either:</a:t>
            </a:r>
            <a:endParaRPr lang="en-GB" dirty="0"/>
          </a:p>
          <a:p>
            <a:pPr lvl="1">
              <a:buFont typeface="Courier New" panose="02070309020205020404" pitchFamily="49" charset="0"/>
              <a:buChar char="o"/>
            </a:pPr>
            <a:r>
              <a:rPr lang="en-AU" dirty="0"/>
              <a:t>Verbal</a:t>
            </a:r>
            <a:endParaRPr lang="en-GB" dirty="0"/>
          </a:p>
          <a:p>
            <a:pPr lvl="1">
              <a:buFont typeface="Courier New" panose="02070309020205020404" pitchFamily="49" charset="0"/>
              <a:buChar char="o"/>
            </a:pPr>
            <a:r>
              <a:rPr lang="en-AU" dirty="0" smtClean="0"/>
              <a:t>Written.</a:t>
            </a:r>
            <a:endParaRPr lang="en-GB" dirty="0"/>
          </a:p>
          <a:p>
            <a:endParaRPr lang="en-GB" dirty="0"/>
          </a:p>
        </p:txBody>
      </p:sp>
      <p:pic>
        <p:nvPicPr>
          <p:cNvPr id="4" name="Picture 3" descr="Wrong"/>
          <p:cNvPicPr/>
          <p:nvPr/>
        </p:nvPicPr>
        <p:blipFill>
          <a:blip r:embed="rId2">
            <a:extLst>
              <a:ext uri="{28A0092B-C50C-407E-A947-70E740481C1C}">
                <a14:useLocalDpi xmlns:a14="http://schemas.microsoft.com/office/drawing/2010/main" val="0"/>
              </a:ext>
            </a:extLst>
          </a:blip>
          <a:srcRect/>
          <a:stretch>
            <a:fillRect/>
          </a:stretch>
        </p:blipFill>
        <p:spPr bwMode="auto">
          <a:xfrm>
            <a:off x="3779912" y="3645024"/>
            <a:ext cx="2592288" cy="2742803"/>
          </a:xfrm>
          <a:prstGeom prst="rect">
            <a:avLst/>
          </a:prstGeom>
          <a:noFill/>
        </p:spPr>
      </p:pic>
    </p:spTree>
    <p:extLst>
      <p:ext uri="{BB962C8B-B14F-4D97-AF65-F5344CB8AC3E}">
        <p14:creationId xmlns:p14="http://schemas.microsoft.com/office/powerpoint/2010/main" val="2491587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we involve clients?</a:t>
            </a:r>
            <a:endParaRPr lang="en-GB" dirty="0"/>
          </a:p>
        </p:txBody>
      </p:sp>
      <p:sp>
        <p:nvSpPr>
          <p:cNvPr id="3" name="Content Placeholder 2"/>
          <p:cNvSpPr>
            <a:spLocks noGrp="1"/>
          </p:cNvSpPr>
          <p:nvPr>
            <p:ph idx="1"/>
          </p:nvPr>
        </p:nvSpPr>
        <p:spPr/>
        <p:txBody>
          <a:bodyPr/>
          <a:lstStyle/>
          <a:p>
            <a:pPr marL="0" indent="0">
              <a:buNone/>
            </a:pPr>
            <a:r>
              <a:rPr lang="en-AU" b="1" dirty="0"/>
              <a:t>Involving clients in decision-making can be done by:</a:t>
            </a:r>
            <a:endParaRPr lang="en-GB" b="1" dirty="0"/>
          </a:p>
          <a:p>
            <a:pPr lvl="0"/>
            <a:r>
              <a:rPr lang="en-AU" dirty="0"/>
              <a:t>Asking questions/their opinion</a:t>
            </a:r>
            <a:endParaRPr lang="en-GB" dirty="0"/>
          </a:p>
          <a:p>
            <a:pPr lvl="0"/>
            <a:r>
              <a:rPr lang="en-AU" dirty="0"/>
              <a:t>Discussing options in groups</a:t>
            </a:r>
            <a:endParaRPr lang="en-GB" dirty="0"/>
          </a:p>
          <a:p>
            <a:pPr lvl="0"/>
            <a:r>
              <a:rPr lang="en-AU" dirty="0"/>
              <a:t>Discussing options through </a:t>
            </a:r>
            <a:r>
              <a:rPr lang="en-AU" dirty="0" smtClean="0"/>
              <a:t>people in </a:t>
            </a:r>
            <a:r>
              <a:rPr lang="en-AU" dirty="0"/>
              <a:t>their social network</a:t>
            </a:r>
            <a:endParaRPr lang="en-GB" dirty="0"/>
          </a:p>
          <a:p>
            <a:pPr lvl="0"/>
            <a:r>
              <a:rPr lang="en-AU" dirty="0"/>
              <a:t>Discussing options with others who have experienced </a:t>
            </a:r>
            <a:r>
              <a:rPr lang="en-AU" dirty="0" smtClean="0"/>
              <a:t>what you are attempting </a:t>
            </a:r>
            <a:r>
              <a:rPr lang="en-AU" dirty="0"/>
              <a:t>to gain the client's consent on</a:t>
            </a:r>
            <a:endParaRPr lang="en-GB" dirty="0"/>
          </a:p>
          <a:p>
            <a:pPr lvl="0"/>
            <a:r>
              <a:rPr lang="en-AU" dirty="0"/>
              <a:t>Trialling options with them.</a:t>
            </a:r>
            <a:endParaRPr lang="en-GB" dirty="0"/>
          </a:p>
          <a:p>
            <a:endParaRPr lang="en-GB" dirty="0"/>
          </a:p>
        </p:txBody>
      </p:sp>
    </p:spTree>
    <p:extLst>
      <p:ext uri="{BB962C8B-B14F-4D97-AF65-F5344CB8AC3E}">
        <p14:creationId xmlns:p14="http://schemas.microsoft.com/office/powerpoint/2010/main" val="291340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Establish relationship in the home</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2.3 </a:t>
            </a:r>
            <a:r>
              <a:rPr lang="en-AU" sz="2800" dirty="0"/>
              <a:t>Provide opportunity for the person to identify and express any issues or concerns in relation to the visit and/or associated matters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Issues </a:t>
            </a:r>
            <a:r>
              <a:rPr lang="en-GB" dirty="0"/>
              <a:t>and concerns</a:t>
            </a:r>
            <a:br>
              <a:rPr lang="en-GB" dirty="0"/>
            </a:br>
            <a:endParaRPr lang="en-GB" dirty="0"/>
          </a:p>
        </p:txBody>
      </p:sp>
      <p:sp>
        <p:nvSpPr>
          <p:cNvPr id="3" name="Content Placeholder 2"/>
          <p:cNvSpPr>
            <a:spLocks noGrp="1"/>
          </p:cNvSpPr>
          <p:nvPr>
            <p:ph idx="1"/>
          </p:nvPr>
        </p:nvSpPr>
        <p:spPr>
          <a:xfrm>
            <a:off x="457200" y="1600200"/>
            <a:ext cx="5482952" cy="4525963"/>
          </a:xfrm>
        </p:spPr>
        <p:txBody>
          <a:bodyPr>
            <a:normAutofit lnSpcReduction="10000"/>
          </a:bodyPr>
          <a:lstStyle/>
          <a:p>
            <a:r>
              <a:rPr lang="en-GB" dirty="0"/>
              <a:t>Clients may have issues or concerns relating to their visit, or other matters to do with their care such as specific preferences. </a:t>
            </a:r>
            <a:endParaRPr lang="en-GB" dirty="0" smtClean="0"/>
          </a:p>
          <a:p>
            <a:r>
              <a:rPr lang="en-GB" dirty="0"/>
              <a:t>A</a:t>
            </a:r>
            <a:r>
              <a:rPr lang="en-GB" dirty="0" smtClean="0"/>
              <a:t>sk </a:t>
            </a:r>
            <a:r>
              <a:rPr lang="en-GB" dirty="0"/>
              <a:t>them openly if they have any questions or concerns so that these can be recorded and discussed. </a:t>
            </a:r>
            <a:endParaRPr lang="en-GB" dirty="0" smtClean="0"/>
          </a:p>
          <a:p>
            <a:r>
              <a:rPr lang="en-GB" dirty="0"/>
              <a:t>I</a:t>
            </a:r>
            <a:r>
              <a:rPr lang="en-GB" dirty="0" smtClean="0"/>
              <a:t>f </a:t>
            </a:r>
            <a:r>
              <a:rPr lang="en-GB" dirty="0"/>
              <a:t>you do not know the answer to a client query consult with a </a:t>
            </a:r>
            <a:r>
              <a:rPr lang="en-GB" dirty="0" smtClean="0"/>
              <a:t>supervisor. </a:t>
            </a:r>
            <a:endParaRPr lang="en-GB" dirty="0"/>
          </a:p>
        </p:txBody>
      </p:sp>
      <p:pic>
        <p:nvPicPr>
          <p:cNvPr id="9218" name="Picture 2" descr="C:\Users\Victoria\Desktop\My Work\ArtWork\group_with_questions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92886" y="2492896"/>
            <a:ext cx="2945904" cy="29459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active listening?</a:t>
            </a:r>
            <a:endParaRPr lang="en-GB" dirty="0"/>
          </a:p>
        </p:txBody>
      </p:sp>
      <p:sp>
        <p:nvSpPr>
          <p:cNvPr id="3" name="Content Placeholder 2"/>
          <p:cNvSpPr>
            <a:spLocks noGrp="1"/>
          </p:cNvSpPr>
          <p:nvPr>
            <p:ph idx="1"/>
          </p:nvPr>
        </p:nvSpPr>
        <p:spPr>
          <a:xfrm>
            <a:off x="457200" y="1600200"/>
            <a:ext cx="5122912" cy="4525963"/>
          </a:xfrm>
        </p:spPr>
        <p:txBody>
          <a:bodyPr/>
          <a:lstStyle/>
          <a:p>
            <a:r>
              <a:rPr lang="en-GB" dirty="0"/>
              <a:t>A</a:t>
            </a:r>
            <a:r>
              <a:rPr lang="en-GB" dirty="0" smtClean="0"/>
              <a:t>ctive </a:t>
            </a:r>
            <a:r>
              <a:rPr lang="en-GB" dirty="0"/>
              <a:t>listening is a form of communication that requires the listener to feedback what they hear to the </a:t>
            </a:r>
            <a:r>
              <a:rPr lang="en-GB" dirty="0" smtClean="0"/>
              <a:t>speaker.</a:t>
            </a:r>
          </a:p>
          <a:p>
            <a:r>
              <a:rPr lang="en-GB" dirty="0" smtClean="0"/>
              <a:t>This can be done by paraphrasing some or all of what they have said to ensure that you have understood them.</a:t>
            </a:r>
            <a:endParaRPr lang="en-GB" dirty="0"/>
          </a:p>
        </p:txBody>
      </p:sp>
      <p:pic>
        <p:nvPicPr>
          <p:cNvPr id="8194" name="Picture 2" descr="C:\Users\Victoria\Desktop\My Work\ArtWork\bulbQus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132856"/>
            <a:ext cx="2616882" cy="3489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10674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 of active listening</a:t>
            </a:r>
            <a:endParaRPr lang="en-GB" dirty="0"/>
          </a:p>
        </p:txBody>
      </p:sp>
      <p:sp>
        <p:nvSpPr>
          <p:cNvPr id="3" name="Content Placeholder 2"/>
          <p:cNvSpPr>
            <a:spLocks noGrp="1"/>
          </p:cNvSpPr>
          <p:nvPr>
            <p:ph idx="1"/>
          </p:nvPr>
        </p:nvSpPr>
        <p:spPr>
          <a:xfrm>
            <a:off x="457200" y="1600200"/>
            <a:ext cx="5626968" cy="4525963"/>
          </a:xfrm>
        </p:spPr>
        <p:txBody>
          <a:bodyPr/>
          <a:lstStyle/>
          <a:p>
            <a:r>
              <a:rPr lang="en-GB" dirty="0"/>
              <a:t>By using active listening techniques you are showing the client that you are listening </a:t>
            </a:r>
            <a:r>
              <a:rPr lang="en-GB" dirty="0" smtClean="0"/>
              <a:t>and </a:t>
            </a:r>
            <a:r>
              <a:rPr lang="en-GB" dirty="0"/>
              <a:t>are taking their comments and thoughts into </a:t>
            </a:r>
            <a:r>
              <a:rPr lang="en-GB" dirty="0" smtClean="0"/>
              <a:t>consideration.</a:t>
            </a:r>
          </a:p>
          <a:p>
            <a:r>
              <a:rPr lang="en-GB" dirty="0"/>
              <a:t>T</a:t>
            </a:r>
            <a:r>
              <a:rPr lang="en-GB" dirty="0" smtClean="0"/>
              <a:t>his </a:t>
            </a:r>
            <a:r>
              <a:rPr lang="en-GB" dirty="0"/>
              <a:t>shows </a:t>
            </a:r>
            <a:r>
              <a:rPr lang="en-GB" dirty="0" smtClean="0"/>
              <a:t>that </a:t>
            </a:r>
            <a:r>
              <a:rPr lang="en-GB" dirty="0"/>
              <a:t>you care and that you are taking their input </a:t>
            </a:r>
            <a:r>
              <a:rPr lang="en-GB" dirty="0" smtClean="0"/>
              <a:t>seriously, </a:t>
            </a:r>
            <a:r>
              <a:rPr lang="en-GB" dirty="0"/>
              <a:t>and can help them develop their relationship with you by building trust and respect. </a:t>
            </a:r>
          </a:p>
          <a:p>
            <a:endParaRPr lang="en-GB" dirty="0"/>
          </a:p>
        </p:txBody>
      </p:sp>
      <p:pic>
        <p:nvPicPr>
          <p:cNvPr id="4" name="Picture 3" descr="C:\Users\RTOmaterials\Desktop\ArtWork\all_ears_800_wht.png"/>
          <p:cNvPicPr/>
          <p:nvPr/>
        </p:nvPicPr>
        <p:blipFill>
          <a:blip r:embed="rId2" cstate="print"/>
          <a:srcRect/>
          <a:stretch>
            <a:fillRect/>
          </a:stretch>
        </p:blipFill>
        <p:spPr bwMode="auto">
          <a:xfrm>
            <a:off x="6516216" y="1916832"/>
            <a:ext cx="2262237" cy="3888432"/>
          </a:xfrm>
          <a:prstGeom prst="rect">
            <a:avLst/>
          </a:prstGeom>
          <a:noFill/>
          <a:ln w="9525">
            <a:noFill/>
            <a:miter lim="800000"/>
            <a:headEnd/>
            <a:tailEnd/>
          </a:ln>
        </p:spPr>
      </p:pic>
    </p:spTree>
    <p:extLst>
      <p:ext uri="{BB962C8B-B14F-4D97-AF65-F5344CB8AC3E}">
        <p14:creationId xmlns:p14="http://schemas.microsoft.com/office/powerpoint/2010/main" val="2784044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General </a:t>
            </a:r>
            <a:r>
              <a:rPr lang="en-GB" dirty="0"/>
              <a:t>communication considerations</a:t>
            </a:r>
            <a:br>
              <a:rPr lang="en-GB" dirty="0"/>
            </a:br>
            <a:endParaRPr lang="en-GB" dirty="0"/>
          </a:p>
        </p:txBody>
      </p:sp>
      <p:sp>
        <p:nvSpPr>
          <p:cNvPr id="3" name="Content Placeholder 2"/>
          <p:cNvSpPr>
            <a:spLocks noGrp="1"/>
          </p:cNvSpPr>
          <p:nvPr>
            <p:ph idx="1"/>
          </p:nvPr>
        </p:nvSpPr>
        <p:spPr>
          <a:xfrm>
            <a:off x="457200" y="1600200"/>
            <a:ext cx="8229600" cy="4925144"/>
          </a:xfrm>
        </p:spPr>
        <p:txBody>
          <a:bodyPr>
            <a:normAutofit fontScale="92500" lnSpcReduction="10000"/>
          </a:bodyPr>
          <a:lstStyle/>
          <a:p>
            <a:r>
              <a:rPr lang="en-AU" dirty="0"/>
              <a:t>Openness</a:t>
            </a:r>
            <a:endParaRPr lang="en-GB" dirty="0"/>
          </a:p>
          <a:p>
            <a:r>
              <a:rPr lang="en-AU" dirty="0"/>
              <a:t>Attentiveness</a:t>
            </a:r>
            <a:endParaRPr lang="en-GB" dirty="0"/>
          </a:p>
          <a:p>
            <a:r>
              <a:rPr lang="en-GB" dirty="0"/>
              <a:t>Empathy</a:t>
            </a:r>
          </a:p>
          <a:p>
            <a:r>
              <a:rPr lang="en-AU" dirty="0"/>
              <a:t>Awareness</a:t>
            </a:r>
            <a:endParaRPr lang="en-GB" dirty="0"/>
          </a:p>
          <a:p>
            <a:r>
              <a:rPr lang="en-GB" dirty="0"/>
              <a:t>Discovery</a:t>
            </a:r>
          </a:p>
          <a:p>
            <a:r>
              <a:rPr lang="en-GB" dirty="0"/>
              <a:t>Body language</a:t>
            </a:r>
          </a:p>
          <a:p>
            <a:r>
              <a:rPr lang="en-AU" dirty="0"/>
              <a:t>Sensitivity</a:t>
            </a:r>
            <a:endParaRPr lang="en-GB" dirty="0"/>
          </a:p>
          <a:p>
            <a:r>
              <a:rPr lang="en-GB" dirty="0"/>
              <a:t>Power and authority</a:t>
            </a:r>
          </a:p>
          <a:p>
            <a:r>
              <a:rPr lang="en-GB" dirty="0"/>
              <a:t>Gender appropriateness</a:t>
            </a:r>
          </a:p>
          <a:p>
            <a:r>
              <a:rPr lang="en-GB" dirty="0"/>
              <a:t>Religion</a:t>
            </a:r>
          </a:p>
          <a:p>
            <a:r>
              <a:rPr lang="en-AU" dirty="0"/>
              <a:t>Honour</a:t>
            </a:r>
            <a:endParaRPr lang="en-GB" dirty="0"/>
          </a:p>
          <a:p>
            <a:endParaRPr lang="en-GB"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5508104" y="2132856"/>
            <a:ext cx="2569329" cy="3672408"/>
          </a:xfrm>
          <a:prstGeom prst="rect">
            <a:avLst/>
          </a:prstGeom>
        </p:spPr>
      </p:pic>
    </p:spTree>
    <p:extLst>
      <p:ext uri="{BB962C8B-B14F-4D97-AF65-F5344CB8AC3E}">
        <p14:creationId xmlns:p14="http://schemas.microsoft.com/office/powerpoint/2010/main" val="31220887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Establish relationship in the home</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2.4 </a:t>
            </a:r>
            <a:r>
              <a:rPr lang="en-AU" sz="2800" dirty="0"/>
              <a:t>Engage appropriately with others in the place of residence in accordance with organisation policies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Engaging </a:t>
            </a:r>
            <a:r>
              <a:rPr lang="en-GB" dirty="0"/>
              <a:t>others in the place of residence</a:t>
            </a:r>
            <a:br>
              <a:rPr lang="en-GB" dirty="0"/>
            </a:br>
            <a:endParaRPr lang="en-GB" dirty="0"/>
          </a:p>
        </p:txBody>
      </p:sp>
      <p:sp>
        <p:nvSpPr>
          <p:cNvPr id="3" name="Content Placeholder 2"/>
          <p:cNvSpPr>
            <a:spLocks noGrp="1"/>
          </p:cNvSpPr>
          <p:nvPr>
            <p:ph idx="1"/>
          </p:nvPr>
        </p:nvSpPr>
        <p:spPr>
          <a:xfrm>
            <a:off x="457200" y="1600200"/>
            <a:ext cx="6059016" cy="4525963"/>
          </a:xfrm>
        </p:spPr>
        <p:txBody>
          <a:bodyPr>
            <a:normAutofit lnSpcReduction="10000"/>
          </a:bodyPr>
          <a:lstStyle/>
          <a:p>
            <a:pPr lvl="0"/>
            <a:r>
              <a:rPr lang="en-AU" dirty="0"/>
              <a:t>Try and find something </a:t>
            </a:r>
            <a:r>
              <a:rPr lang="en-AU" dirty="0" smtClean="0"/>
              <a:t>in </a:t>
            </a:r>
            <a:r>
              <a:rPr lang="en-AU" dirty="0"/>
              <a:t>common</a:t>
            </a:r>
            <a:endParaRPr lang="en-GB" dirty="0"/>
          </a:p>
          <a:p>
            <a:pPr lvl="0"/>
            <a:r>
              <a:rPr lang="en-AU" dirty="0"/>
              <a:t>Use positive, confident and co-operative language. </a:t>
            </a:r>
            <a:endParaRPr lang="en-GB" dirty="0"/>
          </a:p>
          <a:p>
            <a:pPr lvl="0"/>
            <a:r>
              <a:rPr lang="en-AU" dirty="0"/>
              <a:t>Be interested in what people are saying </a:t>
            </a:r>
            <a:endParaRPr lang="en-AU" dirty="0" smtClean="0"/>
          </a:p>
          <a:p>
            <a:pPr lvl="0"/>
            <a:r>
              <a:rPr lang="en-AU" dirty="0" smtClean="0"/>
              <a:t>Interpret </a:t>
            </a:r>
            <a:r>
              <a:rPr lang="en-AU" dirty="0"/>
              <a:t>non-verbal and verbal messages </a:t>
            </a:r>
            <a:endParaRPr lang="en-AU" dirty="0" smtClean="0"/>
          </a:p>
          <a:p>
            <a:pPr lvl="0"/>
            <a:r>
              <a:rPr lang="en-AU" dirty="0"/>
              <a:t>T</a:t>
            </a:r>
            <a:r>
              <a:rPr lang="en-AU" dirty="0" smtClean="0"/>
              <a:t>ry </a:t>
            </a:r>
            <a:r>
              <a:rPr lang="en-AU" dirty="0"/>
              <a:t>to be accommodating </a:t>
            </a:r>
            <a:endParaRPr lang="en-AU" dirty="0" smtClean="0"/>
          </a:p>
          <a:p>
            <a:pPr lvl="0"/>
            <a:r>
              <a:rPr lang="en-AU" dirty="0" smtClean="0"/>
              <a:t>Be </a:t>
            </a:r>
            <a:r>
              <a:rPr lang="en-AU" dirty="0"/>
              <a:t>aware of age </a:t>
            </a:r>
            <a:r>
              <a:rPr lang="en-AU" dirty="0" smtClean="0"/>
              <a:t>differences</a:t>
            </a:r>
          </a:p>
          <a:p>
            <a:r>
              <a:rPr lang="en-AU" dirty="0"/>
              <a:t>Be aware of cultural </a:t>
            </a:r>
            <a:r>
              <a:rPr lang="en-AU" dirty="0" smtClean="0"/>
              <a:t>differences.</a:t>
            </a:r>
            <a:endParaRPr lang="en-GB" dirty="0"/>
          </a:p>
        </p:txBody>
      </p:sp>
      <p:pic>
        <p:nvPicPr>
          <p:cNvPr id="4" name="Picture 3" descr="introduction_to_a_friend_800_wht"/>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564904"/>
            <a:ext cx="2951600" cy="2952328"/>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Establish relationship in the home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2.5 </a:t>
            </a:r>
            <a:r>
              <a:rPr lang="en-AU" sz="2800" dirty="0"/>
              <a:t>Check for hazards to own and others’ health and safety and implement controls to manage risk</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Hazards</a:t>
            </a:r>
            <a:r>
              <a:rPr lang="en-GB" dirty="0"/>
              <a:t/>
            </a:r>
            <a:br>
              <a:rPr lang="en-GB" dirty="0"/>
            </a:br>
            <a:endParaRPr lang="en-GB" dirty="0"/>
          </a:p>
        </p:txBody>
      </p:sp>
      <p:sp>
        <p:nvSpPr>
          <p:cNvPr id="3" name="Content Placeholder 2"/>
          <p:cNvSpPr>
            <a:spLocks noGrp="1"/>
          </p:cNvSpPr>
          <p:nvPr>
            <p:ph idx="1"/>
          </p:nvPr>
        </p:nvSpPr>
        <p:spPr/>
        <p:txBody>
          <a:bodyPr/>
          <a:lstStyle/>
          <a:p>
            <a:r>
              <a:rPr lang="en-AU" dirty="0"/>
              <a:t>A hazard is the threat of potential injury, harm to a person, property, </a:t>
            </a:r>
            <a:r>
              <a:rPr lang="en-AU" dirty="0" smtClean="0"/>
              <a:t>environment</a:t>
            </a:r>
          </a:p>
          <a:p>
            <a:r>
              <a:rPr lang="en-AU" dirty="0"/>
              <a:t>I</a:t>
            </a:r>
            <a:r>
              <a:rPr lang="en-AU" dirty="0" smtClean="0"/>
              <a:t>t </a:t>
            </a:r>
            <a:r>
              <a:rPr lang="en-AU" dirty="0"/>
              <a:t>is also the threat of damage to your </a:t>
            </a:r>
            <a:r>
              <a:rPr lang="en-AU" dirty="0" smtClean="0"/>
              <a:t>organisation </a:t>
            </a:r>
            <a:r>
              <a:rPr lang="en-AU" dirty="0"/>
              <a:t>for example through reputation damage or inadequate working practices.</a:t>
            </a:r>
            <a:endParaRPr lang="en-GB" dirty="0"/>
          </a:p>
        </p:txBody>
      </p:sp>
      <p:pic>
        <p:nvPicPr>
          <p:cNvPr id="4" name="Picture 3" descr="water_hazard_electrical_safety_800_wht_8526"/>
          <p:cNvPicPr/>
          <p:nvPr/>
        </p:nvPicPr>
        <p:blipFill>
          <a:blip r:embed="rId2">
            <a:extLst>
              <a:ext uri="{28A0092B-C50C-407E-A947-70E740481C1C}">
                <a14:useLocalDpi xmlns:a14="http://schemas.microsoft.com/office/drawing/2010/main" val="0"/>
              </a:ext>
            </a:extLst>
          </a:blip>
          <a:srcRect/>
          <a:stretch>
            <a:fillRect/>
          </a:stretch>
        </p:blipFill>
        <p:spPr bwMode="auto">
          <a:xfrm>
            <a:off x="3059832" y="4077072"/>
            <a:ext cx="3011016" cy="2610101"/>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Possible safety issues</a:t>
            </a:r>
            <a:endParaRPr lang="en-GB" dirty="0"/>
          </a:p>
        </p:txBody>
      </p:sp>
      <p:sp>
        <p:nvSpPr>
          <p:cNvPr id="3" name="Content Placeholder 2"/>
          <p:cNvSpPr>
            <a:spLocks noGrp="1"/>
          </p:cNvSpPr>
          <p:nvPr>
            <p:ph idx="1"/>
          </p:nvPr>
        </p:nvSpPr>
        <p:spPr/>
        <p:txBody>
          <a:bodyPr>
            <a:normAutofit lnSpcReduction="10000"/>
          </a:bodyPr>
          <a:lstStyle/>
          <a:p>
            <a:pPr lvl="0"/>
            <a:r>
              <a:rPr lang="en-AU" dirty="0" smtClean="0"/>
              <a:t>You </a:t>
            </a:r>
            <a:r>
              <a:rPr lang="en-AU" dirty="0"/>
              <a:t>suspect the </a:t>
            </a:r>
            <a:r>
              <a:rPr lang="en-GB" dirty="0" smtClean="0"/>
              <a:t>medication needs to be amended</a:t>
            </a:r>
            <a:endParaRPr lang="en-GB" dirty="0"/>
          </a:p>
          <a:p>
            <a:pPr lvl="0"/>
            <a:r>
              <a:rPr lang="en-AU" dirty="0" smtClean="0"/>
              <a:t>Faulty </a:t>
            </a:r>
            <a:r>
              <a:rPr lang="en-AU" dirty="0"/>
              <a:t>equipment or lack of appropriate equipment to carry out your role e.g. hoists</a:t>
            </a:r>
            <a:endParaRPr lang="en-GB" dirty="0"/>
          </a:p>
          <a:p>
            <a:pPr lvl="0"/>
            <a:r>
              <a:rPr lang="en-AU" dirty="0"/>
              <a:t>You are concerned about </a:t>
            </a:r>
            <a:r>
              <a:rPr lang="en-AU" dirty="0" smtClean="0"/>
              <a:t>hazards/near misses</a:t>
            </a:r>
          </a:p>
          <a:p>
            <a:pPr lvl="0"/>
            <a:r>
              <a:rPr lang="en-AU" dirty="0" smtClean="0"/>
              <a:t>You </a:t>
            </a:r>
            <a:r>
              <a:rPr lang="en-AU" dirty="0"/>
              <a:t>are concerned about infection </a:t>
            </a:r>
            <a:r>
              <a:rPr lang="en-AU" dirty="0" smtClean="0"/>
              <a:t>control</a:t>
            </a:r>
          </a:p>
          <a:p>
            <a:pPr lvl="0"/>
            <a:r>
              <a:rPr lang="en-AU" dirty="0" smtClean="0"/>
              <a:t>You fear for client welfare</a:t>
            </a:r>
          </a:p>
          <a:p>
            <a:pPr lvl="0"/>
            <a:r>
              <a:rPr lang="en-AU" dirty="0" smtClean="0"/>
              <a:t>The </a:t>
            </a:r>
            <a:r>
              <a:rPr lang="en-AU" dirty="0"/>
              <a:t>environment is a danger to the client for example, the client does not have heating in his/her home</a:t>
            </a:r>
            <a:endParaRPr lang="en-GB" dirty="0"/>
          </a:p>
          <a:p>
            <a:pPr lvl="0"/>
            <a:r>
              <a:rPr lang="en-AU" dirty="0"/>
              <a:t>Protocols are not being </a:t>
            </a:r>
            <a:r>
              <a:rPr lang="en-AU" dirty="0" smtClean="0"/>
              <a:t>followed.</a:t>
            </a:r>
            <a:endParaRPr lang="en-GB" dirty="0"/>
          </a:p>
        </p:txBody>
      </p:sp>
    </p:spTree>
    <p:extLst>
      <p:ext uri="{BB962C8B-B14F-4D97-AF65-F5344CB8AC3E}">
        <p14:creationId xmlns:p14="http://schemas.microsoft.com/office/powerpoint/2010/main" val="3850396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Check </a:t>
            </a:r>
            <a:r>
              <a:rPr lang="en-GB" dirty="0"/>
              <a:t>safety and efficiency of equipment</a:t>
            </a:r>
            <a:br>
              <a:rPr lang="en-GB" dirty="0"/>
            </a:br>
            <a:endParaRPr lang="en-GB" dirty="0"/>
          </a:p>
        </p:txBody>
      </p:sp>
      <p:sp>
        <p:nvSpPr>
          <p:cNvPr id="3" name="Content Placeholder 2"/>
          <p:cNvSpPr>
            <a:spLocks noGrp="1"/>
          </p:cNvSpPr>
          <p:nvPr>
            <p:ph idx="1"/>
          </p:nvPr>
        </p:nvSpPr>
        <p:spPr>
          <a:xfrm>
            <a:off x="457200" y="1600200"/>
            <a:ext cx="5482952" cy="4525963"/>
          </a:xfrm>
        </p:spPr>
        <p:txBody>
          <a:bodyPr/>
          <a:lstStyle/>
          <a:p>
            <a:pPr marL="0" indent="0">
              <a:buNone/>
            </a:pPr>
            <a:r>
              <a:rPr lang="en-AU" b="1" dirty="0"/>
              <a:t>Checking safety of equipment will involve:</a:t>
            </a:r>
            <a:endParaRPr lang="en-GB" b="1" dirty="0"/>
          </a:p>
          <a:p>
            <a:pPr lvl="0"/>
            <a:r>
              <a:rPr lang="en-AU" dirty="0"/>
              <a:t>Looking to see if everything is in tact </a:t>
            </a:r>
            <a:endParaRPr lang="en-GB" dirty="0"/>
          </a:p>
          <a:p>
            <a:pPr lvl="0"/>
            <a:r>
              <a:rPr lang="en-AU" dirty="0"/>
              <a:t>Are there any worn areas</a:t>
            </a:r>
            <a:endParaRPr lang="en-GB" dirty="0"/>
          </a:p>
          <a:p>
            <a:pPr lvl="0"/>
            <a:r>
              <a:rPr lang="en-AU" dirty="0"/>
              <a:t>Is anything missing?</a:t>
            </a:r>
            <a:endParaRPr lang="en-GB" dirty="0"/>
          </a:p>
          <a:p>
            <a:pPr lvl="0"/>
            <a:r>
              <a:rPr lang="en-AU" dirty="0"/>
              <a:t>Test it prior to use to make sure it works efficiently.</a:t>
            </a:r>
            <a:endParaRPr lang="en-GB" dirty="0"/>
          </a:p>
          <a:p>
            <a:endParaRPr lang="en-GB" dirty="0"/>
          </a:p>
        </p:txBody>
      </p:sp>
      <p:pic>
        <p:nvPicPr>
          <p:cNvPr id="4" name="Picture 3" descr="mad_scientist_machine_pc_800_wht"/>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464422"/>
            <a:ext cx="2590790" cy="3052810"/>
          </a:xfrm>
          <a:prstGeom prst="rect">
            <a:avLst/>
          </a:prstGeom>
          <a:noFill/>
        </p:spPr>
      </p:pic>
    </p:spTree>
    <p:extLst>
      <p:ext uri="{BB962C8B-B14F-4D97-AF65-F5344CB8AC3E}">
        <p14:creationId xmlns:p14="http://schemas.microsoft.com/office/powerpoint/2010/main" val="31836113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Changes in the work environment</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dirty="0"/>
              <a:t>Things that you might notice in between visits with a particular client include:</a:t>
            </a:r>
          </a:p>
          <a:p>
            <a:pPr lvl="0"/>
            <a:r>
              <a:rPr lang="en-GB" dirty="0"/>
              <a:t>Positioning of furniture</a:t>
            </a:r>
          </a:p>
          <a:p>
            <a:pPr lvl="0"/>
            <a:r>
              <a:rPr lang="en-GB" dirty="0"/>
              <a:t>Faulty electrical equipment</a:t>
            </a:r>
          </a:p>
          <a:p>
            <a:pPr lvl="0"/>
            <a:r>
              <a:rPr lang="en-GB" dirty="0"/>
              <a:t>Spills or leaks</a:t>
            </a:r>
          </a:p>
          <a:p>
            <a:pPr lvl="0"/>
            <a:r>
              <a:rPr lang="en-GB" dirty="0"/>
              <a:t>New equipment or furniture</a:t>
            </a:r>
          </a:p>
          <a:p>
            <a:pPr lvl="0"/>
            <a:r>
              <a:rPr lang="en-GB" dirty="0"/>
              <a:t>Obstructed access</a:t>
            </a:r>
          </a:p>
          <a:p>
            <a:pPr lvl="0"/>
            <a:r>
              <a:rPr lang="en-GB" dirty="0"/>
              <a:t>People or animals are now present</a:t>
            </a:r>
          </a:p>
          <a:p>
            <a:pPr lvl="0"/>
            <a:r>
              <a:rPr lang="en-GB" dirty="0"/>
              <a:t>Altered storage patterns.</a:t>
            </a:r>
          </a:p>
          <a:p>
            <a:endParaRPr lang="en-GB" dirty="0"/>
          </a:p>
        </p:txBody>
      </p:sp>
      <p:pic>
        <p:nvPicPr>
          <p:cNvPr id="7170" name="Picture 2" descr="C:\Users\Victoria\Desktop\My Work\ArtWork\Animations\sitting_down_in_chair_non_looping.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398485"/>
            <a:ext cx="2505075"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6723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Ways to report safety issues</a:t>
            </a:r>
            <a:endParaRPr lang="en-GB" dirty="0"/>
          </a:p>
        </p:txBody>
      </p:sp>
      <p:sp>
        <p:nvSpPr>
          <p:cNvPr id="3" name="Content Placeholder 2"/>
          <p:cNvSpPr>
            <a:spLocks noGrp="1"/>
          </p:cNvSpPr>
          <p:nvPr>
            <p:ph idx="1"/>
          </p:nvPr>
        </p:nvSpPr>
        <p:spPr>
          <a:xfrm>
            <a:off x="457200" y="1600200"/>
            <a:ext cx="6779096" cy="4525963"/>
          </a:xfrm>
        </p:spPr>
        <p:txBody>
          <a:bodyPr>
            <a:normAutofit lnSpcReduction="10000"/>
          </a:bodyPr>
          <a:lstStyle/>
          <a:p>
            <a:pPr lvl="0"/>
            <a:r>
              <a:rPr lang="en-AU" dirty="0" smtClean="0"/>
              <a:t>Report </a:t>
            </a:r>
            <a:r>
              <a:rPr lang="en-AU" dirty="0"/>
              <a:t>the issue verbally to a delegating or supervising health professional</a:t>
            </a:r>
            <a:endParaRPr lang="en-GB" dirty="0"/>
          </a:p>
          <a:p>
            <a:pPr lvl="0"/>
            <a:r>
              <a:rPr lang="en-AU" dirty="0"/>
              <a:t>If this fails (or for some reason you cannot) you </a:t>
            </a:r>
            <a:r>
              <a:rPr lang="en-AU" dirty="0" smtClean="0"/>
              <a:t>can report the issue:</a:t>
            </a:r>
            <a:endParaRPr lang="en-GB" dirty="0"/>
          </a:p>
          <a:p>
            <a:pPr lvl="1">
              <a:buFont typeface="Courier New" panose="02070309020205020404" pitchFamily="49" charset="0"/>
              <a:buChar char="o"/>
            </a:pPr>
            <a:r>
              <a:rPr lang="en-AU" dirty="0" smtClean="0"/>
              <a:t>to </a:t>
            </a:r>
            <a:r>
              <a:rPr lang="en-AU" dirty="0"/>
              <a:t>another senior member of the team</a:t>
            </a:r>
            <a:endParaRPr lang="en-GB" dirty="0"/>
          </a:p>
          <a:p>
            <a:pPr lvl="1">
              <a:buFont typeface="Courier New" panose="02070309020205020404" pitchFamily="49" charset="0"/>
              <a:buChar char="o"/>
            </a:pPr>
            <a:r>
              <a:rPr lang="en-AU" dirty="0" smtClean="0"/>
              <a:t>through </a:t>
            </a:r>
            <a:r>
              <a:rPr lang="en-AU" dirty="0"/>
              <a:t>formal procedures e.g. an incident form </a:t>
            </a:r>
            <a:endParaRPr lang="en-AU" dirty="0" smtClean="0"/>
          </a:p>
          <a:p>
            <a:pPr lvl="1">
              <a:buFont typeface="Courier New" panose="02070309020205020404" pitchFamily="49" charset="0"/>
              <a:buChar char="o"/>
            </a:pPr>
            <a:r>
              <a:rPr lang="en-AU" dirty="0" smtClean="0"/>
              <a:t>to a </a:t>
            </a:r>
            <a:r>
              <a:rPr lang="en-AU" dirty="0"/>
              <a:t>health and safety specialist/representative</a:t>
            </a:r>
            <a:endParaRPr lang="en-GB" dirty="0"/>
          </a:p>
          <a:p>
            <a:pPr lvl="1">
              <a:buFont typeface="Courier New" panose="02070309020205020404" pitchFamily="49" charset="0"/>
              <a:buChar char="o"/>
            </a:pPr>
            <a:r>
              <a:rPr lang="en-AU" dirty="0"/>
              <a:t>t</a:t>
            </a:r>
            <a:r>
              <a:rPr lang="en-AU" dirty="0" smtClean="0"/>
              <a:t>o your </a:t>
            </a:r>
            <a:r>
              <a:rPr lang="en-AU" dirty="0"/>
              <a:t>union representative.</a:t>
            </a:r>
            <a:endParaRPr lang="en-GB" dirty="0"/>
          </a:p>
          <a:p>
            <a:endParaRPr lang="en-GB" dirty="0"/>
          </a:p>
        </p:txBody>
      </p:sp>
      <p:pic>
        <p:nvPicPr>
          <p:cNvPr id="4" name="Picture 3" descr="bullet_point_stick_figure_point_high_800_wht"/>
          <p:cNvPicPr/>
          <p:nvPr/>
        </p:nvPicPr>
        <p:blipFill>
          <a:blip r:embed="rId2">
            <a:extLst>
              <a:ext uri="{28A0092B-C50C-407E-A947-70E740481C1C}">
                <a14:useLocalDpi xmlns:a14="http://schemas.microsoft.com/office/drawing/2010/main" val="0"/>
              </a:ext>
            </a:extLst>
          </a:blip>
          <a:srcRect/>
          <a:stretch>
            <a:fillRect/>
          </a:stretch>
        </p:blipFill>
        <p:spPr bwMode="auto">
          <a:xfrm>
            <a:off x="7020272" y="3212976"/>
            <a:ext cx="1931918" cy="3056498"/>
          </a:xfrm>
          <a:prstGeom prst="rect">
            <a:avLst/>
          </a:prstGeom>
          <a:noFill/>
        </p:spPr>
      </p:pic>
    </p:spTree>
    <p:extLst>
      <p:ext uri="{BB962C8B-B14F-4D97-AF65-F5344CB8AC3E}">
        <p14:creationId xmlns:p14="http://schemas.microsoft.com/office/powerpoint/2010/main" val="19828101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Operate respectfully in the home</a:t>
            </a:r>
            <a:endParaRPr lang="en-GB" dirty="0"/>
          </a:p>
        </p:txBody>
      </p:sp>
      <p:sp>
        <p:nvSpPr>
          <p:cNvPr id="6" name="TextBox 5"/>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3.1 </a:t>
            </a:r>
            <a:r>
              <a:rPr lang="en-AU" sz="2800" dirty="0"/>
              <a:t>Negotiate how to best implement the individual plan to suit the person within organisation procedures and respecting that the work setting is the person’s home and personal space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u="sng" dirty="0" smtClean="0"/>
              <a:t/>
            </a:r>
            <a:br>
              <a:rPr lang="en-AU" u="sng" dirty="0" smtClean="0"/>
            </a:br>
            <a:r>
              <a:rPr lang="en-AU" dirty="0" smtClean="0"/>
              <a:t>Respecting </a:t>
            </a:r>
            <a:r>
              <a:rPr lang="en-AU" dirty="0"/>
              <a:t>the work setting</a:t>
            </a:r>
            <a:r>
              <a:rPr lang="en-GB" dirty="0"/>
              <a:t/>
            </a:r>
            <a:br>
              <a:rPr lang="en-GB" dirty="0"/>
            </a:br>
            <a:endParaRPr lang="en-GB" dirty="0"/>
          </a:p>
        </p:txBody>
      </p:sp>
      <p:sp>
        <p:nvSpPr>
          <p:cNvPr id="3" name="Content Placeholder 2"/>
          <p:cNvSpPr>
            <a:spLocks noGrp="1"/>
          </p:cNvSpPr>
          <p:nvPr>
            <p:ph idx="1"/>
          </p:nvPr>
        </p:nvSpPr>
        <p:spPr>
          <a:xfrm>
            <a:off x="457200" y="1600200"/>
            <a:ext cx="5626968" cy="4525963"/>
          </a:xfrm>
        </p:spPr>
        <p:txBody>
          <a:bodyPr>
            <a:normAutofit lnSpcReduction="10000"/>
          </a:bodyPr>
          <a:lstStyle/>
          <a:p>
            <a:r>
              <a:rPr lang="en-AU" dirty="0" smtClean="0"/>
              <a:t>While </a:t>
            </a:r>
            <a:r>
              <a:rPr lang="en-AU" dirty="0"/>
              <a:t>you are technically in the workplace, you are also in someone else's home. Therefore, it is vital that you respect their personal space and their belongings/property</a:t>
            </a:r>
            <a:r>
              <a:rPr lang="en-AU" dirty="0" smtClean="0"/>
              <a:t>.</a:t>
            </a:r>
          </a:p>
          <a:p>
            <a:r>
              <a:rPr lang="en-AU" dirty="0"/>
              <a:t>You must ensure that you treat </a:t>
            </a:r>
            <a:r>
              <a:rPr lang="en-AU" dirty="0" smtClean="0"/>
              <a:t>things you use (e.g. vacuum cleaners) as </a:t>
            </a:r>
            <a:r>
              <a:rPr lang="en-AU" dirty="0"/>
              <a:t>though they were your own property and strive to maintain their </a:t>
            </a:r>
            <a:r>
              <a:rPr lang="en-AU" dirty="0" smtClean="0"/>
              <a:t>condition.</a:t>
            </a:r>
            <a:endParaRPr lang="en-GB" dirty="0"/>
          </a:p>
          <a:p>
            <a:endParaRPr lang="en-GB" dirty="0"/>
          </a:p>
        </p:txBody>
      </p:sp>
      <p:pic>
        <p:nvPicPr>
          <p:cNvPr id="4" name="Picture 3" descr="C:\Users\Victoria\Desktop\My Work\ArtWork\figure_clean_carpet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0663" y="2348880"/>
            <a:ext cx="2947531" cy="3384376"/>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Operate respectfully in the home</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3.2 </a:t>
            </a:r>
            <a:r>
              <a:rPr lang="en-AU" sz="2800" dirty="0"/>
              <a:t>Comply with duty of care requirements of role in relation to the person and any other people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Duty </a:t>
            </a:r>
            <a:r>
              <a:rPr lang="en-GB" dirty="0"/>
              <a:t>of care</a:t>
            </a:r>
            <a:br>
              <a:rPr lang="en-GB" dirty="0"/>
            </a:br>
            <a:endParaRPr lang="en-GB" dirty="0"/>
          </a:p>
        </p:txBody>
      </p:sp>
      <p:sp>
        <p:nvSpPr>
          <p:cNvPr id="3" name="Content Placeholder 2"/>
          <p:cNvSpPr>
            <a:spLocks noGrp="1"/>
          </p:cNvSpPr>
          <p:nvPr>
            <p:ph idx="1"/>
          </p:nvPr>
        </p:nvSpPr>
        <p:spPr>
          <a:xfrm>
            <a:off x="457200" y="1600200"/>
            <a:ext cx="5770984" cy="4525963"/>
          </a:xfrm>
        </p:spPr>
        <p:txBody>
          <a:bodyPr>
            <a:normAutofit lnSpcReduction="10000"/>
          </a:bodyPr>
          <a:lstStyle/>
          <a:p>
            <a:r>
              <a:rPr lang="en-AU" dirty="0"/>
              <a:t>Duty of care is written legally into the Workplace Health and Safety Act 1995 </a:t>
            </a:r>
          </a:p>
          <a:p>
            <a:r>
              <a:rPr lang="en-AU" dirty="0"/>
              <a:t>I</a:t>
            </a:r>
            <a:r>
              <a:rPr lang="en-AU" dirty="0" smtClean="0"/>
              <a:t>t </a:t>
            </a:r>
            <a:r>
              <a:rPr lang="en-AU" dirty="0"/>
              <a:t>is a moral duty to</a:t>
            </a:r>
            <a:r>
              <a:rPr lang="en-AU" b="1" dirty="0"/>
              <a:t> </a:t>
            </a:r>
            <a:r>
              <a:rPr lang="en-AU" dirty="0"/>
              <a:t>anticipate possible hazards and causes of injury and </a:t>
            </a:r>
            <a:r>
              <a:rPr lang="en-AU" dirty="0" smtClean="0"/>
              <a:t>try to prevent/remove/minimise </a:t>
            </a:r>
            <a:r>
              <a:rPr lang="en-AU" dirty="0"/>
              <a:t>these causes. </a:t>
            </a:r>
            <a:endParaRPr lang="en-AU" dirty="0" smtClean="0"/>
          </a:p>
          <a:p>
            <a:r>
              <a:rPr lang="en-AU" dirty="0" smtClean="0"/>
              <a:t>This </a:t>
            </a:r>
            <a:r>
              <a:rPr lang="en-AU" dirty="0"/>
              <a:t>means that </a:t>
            </a:r>
            <a:r>
              <a:rPr lang="en-AU" dirty="0" smtClean="0"/>
              <a:t>all </a:t>
            </a:r>
            <a:r>
              <a:rPr lang="en-AU" dirty="0"/>
              <a:t>adults in the workplace are responsible for health and safety.</a:t>
            </a:r>
            <a:endParaRPr lang="en-GB" dirty="0"/>
          </a:p>
          <a:p>
            <a:endParaRPr lang="en-GB" dirty="0"/>
          </a:p>
        </p:txBody>
      </p:sp>
      <p:pic>
        <p:nvPicPr>
          <p:cNvPr id="6146" name="Picture 2" descr="C:\Users\Victoria\Desktop\My Work\ArtWork\water_hazard_electrical_safety_800_wht_852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0686" y="2492896"/>
            <a:ext cx="3398526" cy="29737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Codes </a:t>
            </a:r>
            <a:r>
              <a:rPr lang="en-GB" dirty="0"/>
              <a:t>of practice and legislation</a:t>
            </a:r>
            <a:br>
              <a:rPr lang="en-GB" dirty="0"/>
            </a:br>
            <a:endParaRPr lang="en-GB" dirty="0"/>
          </a:p>
        </p:txBody>
      </p:sp>
      <p:sp>
        <p:nvSpPr>
          <p:cNvPr id="3" name="Content Placeholder 2"/>
          <p:cNvSpPr>
            <a:spLocks noGrp="1"/>
          </p:cNvSpPr>
          <p:nvPr>
            <p:ph idx="1"/>
          </p:nvPr>
        </p:nvSpPr>
        <p:spPr/>
        <p:txBody>
          <a:bodyPr>
            <a:normAutofit fontScale="92500" lnSpcReduction="10000"/>
          </a:bodyPr>
          <a:lstStyle/>
          <a:p>
            <a:r>
              <a:rPr lang="en-AU" dirty="0"/>
              <a:t>Carer and respite programs</a:t>
            </a:r>
            <a:endParaRPr lang="en-GB" dirty="0"/>
          </a:p>
          <a:p>
            <a:r>
              <a:rPr lang="en-AU" dirty="0"/>
              <a:t>Disability Services Program standards and policies</a:t>
            </a:r>
            <a:endParaRPr lang="en-GB" dirty="0"/>
          </a:p>
          <a:p>
            <a:r>
              <a:rPr lang="en-AU" dirty="0"/>
              <a:t>Health records legislation</a:t>
            </a:r>
            <a:endParaRPr lang="en-GB" dirty="0"/>
          </a:p>
          <a:p>
            <a:r>
              <a:rPr lang="en-AU" dirty="0"/>
              <a:t>Community Care Common Standards (CCCS)</a:t>
            </a:r>
            <a:endParaRPr lang="en-GB" dirty="0"/>
          </a:p>
          <a:p>
            <a:r>
              <a:rPr lang="en-AU" dirty="0"/>
              <a:t>National Program Guidelines for the Home and Community Care Program</a:t>
            </a:r>
            <a:endParaRPr lang="en-GB" dirty="0"/>
          </a:p>
          <a:p>
            <a:r>
              <a:rPr lang="en-AU" dirty="0"/>
              <a:t>Packaged Care Guidelines</a:t>
            </a:r>
            <a:endParaRPr lang="en-GB" dirty="0"/>
          </a:p>
          <a:p>
            <a:r>
              <a:rPr lang="en-AU" dirty="0"/>
              <a:t>Quality management policy and practice</a:t>
            </a:r>
            <a:endParaRPr lang="en-GB" dirty="0"/>
          </a:p>
          <a:p>
            <a:r>
              <a:rPr lang="en-AU" dirty="0"/>
              <a:t>Relevant health regulations and guidelines</a:t>
            </a:r>
            <a:endParaRPr lang="en-GB" dirty="0"/>
          </a:p>
          <a:p>
            <a:r>
              <a:rPr lang="en-AU" dirty="0"/>
              <a:t>State and Territory community care program policies</a:t>
            </a:r>
            <a:endParaRPr lang="en-GB" dirty="0"/>
          </a:p>
          <a:p>
            <a:endParaRPr lang="en-GB" dirty="0"/>
          </a:p>
        </p:txBody>
      </p:sp>
    </p:spTree>
    <p:extLst>
      <p:ext uri="{BB962C8B-B14F-4D97-AF65-F5344CB8AC3E}">
        <p14:creationId xmlns:p14="http://schemas.microsoft.com/office/powerpoint/2010/main" val="9569245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Common causes of fires</a:t>
            </a:r>
            <a:endParaRPr lang="en-GB" dirty="0"/>
          </a:p>
        </p:txBody>
      </p:sp>
      <p:sp>
        <p:nvSpPr>
          <p:cNvPr id="3" name="Content Placeholder 2"/>
          <p:cNvSpPr>
            <a:spLocks noGrp="1"/>
          </p:cNvSpPr>
          <p:nvPr>
            <p:ph idx="1"/>
          </p:nvPr>
        </p:nvSpPr>
        <p:spPr/>
        <p:txBody>
          <a:bodyPr>
            <a:normAutofit fontScale="92500" lnSpcReduction="20000"/>
          </a:bodyPr>
          <a:lstStyle/>
          <a:p>
            <a:pPr lvl="0"/>
            <a:r>
              <a:rPr lang="en-GB" dirty="0"/>
              <a:t>BBQ’s</a:t>
            </a:r>
          </a:p>
          <a:p>
            <a:pPr lvl="0"/>
            <a:r>
              <a:rPr lang="en-GB" dirty="0"/>
              <a:t>Candles</a:t>
            </a:r>
          </a:p>
          <a:p>
            <a:pPr lvl="0"/>
            <a:r>
              <a:rPr lang="en-GB" dirty="0"/>
              <a:t>Christmas tree lights</a:t>
            </a:r>
          </a:p>
          <a:p>
            <a:pPr lvl="0"/>
            <a:r>
              <a:rPr lang="en-GB" dirty="0"/>
              <a:t>Clothes dryers</a:t>
            </a:r>
          </a:p>
          <a:p>
            <a:pPr lvl="0"/>
            <a:r>
              <a:rPr lang="en-GB" dirty="0"/>
              <a:t>Electric blankets</a:t>
            </a:r>
          </a:p>
          <a:p>
            <a:pPr lvl="0"/>
            <a:r>
              <a:rPr lang="en-GB" dirty="0"/>
              <a:t>Heaters</a:t>
            </a:r>
          </a:p>
          <a:p>
            <a:pPr lvl="0"/>
            <a:r>
              <a:rPr lang="en-GB" dirty="0"/>
              <a:t>Power-points</a:t>
            </a:r>
          </a:p>
          <a:p>
            <a:pPr lvl="0"/>
            <a:r>
              <a:rPr lang="en-GB" dirty="0"/>
              <a:t>Mulch</a:t>
            </a:r>
          </a:p>
          <a:p>
            <a:pPr lvl="0"/>
            <a:r>
              <a:rPr lang="en-GB" dirty="0"/>
              <a:t>Smoking</a:t>
            </a:r>
          </a:p>
          <a:p>
            <a:pPr lvl="0"/>
            <a:r>
              <a:rPr lang="en-GB" dirty="0"/>
              <a:t>Ceiling/roof space – electrics being covered by insulation</a:t>
            </a:r>
          </a:p>
          <a:p>
            <a:pPr lvl="0"/>
            <a:r>
              <a:rPr lang="en-GB" dirty="0"/>
              <a:t>Kitchen fires e.g. stoves, pans etc.</a:t>
            </a:r>
          </a:p>
          <a:p>
            <a:endParaRPr lang="en-GB" dirty="0"/>
          </a:p>
        </p:txBody>
      </p:sp>
      <p:pic>
        <p:nvPicPr>
          <p:cNvPr id="4" name="Picture 3" descr="C:\Users\Victoria\Desktop\My Work\ArtWork\christmas_candles_400_wht_7144.png"/>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844824"/>
            <a:ext cx="2823081" cy="2880320"/>
          </a:xfrm>
          <a:prstGeom prst="rect">
            <a:avLst/>
          </a:prstGeom>
          <a:noFill/>
          <a:ln>
            <a:noFill/>
          </a:ln>
        </p:spPr>
      </p:pic>
    </p:spTree>
    <p:extLst>
      <p:ext uri="{BB962C8B-B14F-4D97-AF65-F5344CB8AC3E}">
        <p14:creationId xmlns:p14="http://schemas.microsoft.com/office/powerpoint/2010/main" val="40966730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Fire safety recommendations</a:t>
            </a:r>
            <a:endParaRPr lang="en-GB" dirty="0"/>
          </a:p>
        </p:txBody>
      </p:sp>
      <p:sp>
        <p:nvSpPr>
          <p:cNvPr id="3" name="Content Placeholder 2"/>
          <p:cNvSpPr>
            <a:spLocks noGrp="1"/>
          </p:cNvSpPr>
          <p:nvPr>
            <p:ph idx="1"/>
          </p:nvPr>
        </p:nvSpPr>
        <p:spPr>
          <a:xfrm>
            <a:off x="457200" y="1600200"/>
            <a:ext cx="8229600" cy="4709120"/>
          </a:xfrm>
        </p:spPr>
        <p:txBody>
          <a:bodyPr>
            <a:normAutofit fontScale="92500" lnSpcReduction="20000"/>
          </a:bodyPr>
          <a:lstStyle/>
          <a:p>
            <a:r>
              <a:rPr lang="en-GB" dirty="0"/>
              <a:t>A</a:t>
            </a:r>
            <a:r>
              <a:rPr lang="en-GB" dirty="0" smtClean="0"/>
              <a:t>t </a:t>
            </a:r>
            <a:r>
              <a:rPr lang="en-GB" dirty="0"/>
              <a:t>least one </a:t>
            </a:r>
            <a:r>
              <a:rPr lang="en-AU" dirty="0"/>
              <a:t>Australian Standards AS3786 approved </a:t>
            </a:r>
            <a:r>
              <a:rPr lang="en-GB" dirty="0" smtClean="0"/>
              <a:t>smoke </a:t>
            </a:r>
            <a:r>
              <a:rPr lang="en-GB" dirty="0"/>
              <a:t>alarm should be installed in every home.</a:t>
            </a:r>
          </a:p>
          <a:p>
            <a:pPr lvl="0"/>
            <a:r>
              <a:rPr lang="en-AU" dirty="0" smtClean="0"/>
              <a:t>Hard </a:t>
            </a:r>
            <a:r>
              <a:rPr lang="en-AU" dirty="0"/>
              <a:t>wired alarms must be fitted by a qualified electrician</a:t>
            </a:r>
            <a:endParaRPr lang="en-GB" dirty="0"/>
          </a:p>
          <a:p>
            <a:pPr lvl="0"/>
            <a:r>
              <a:rPr lang="en-AU" dirty="0"/>
              <a:t>You must replace your smoke alarm every ten </a:t>
            </a:r>
            <a:r>
              <a:rPr lang="en-AU" dirty="0" smtClean="0"/>
              <a:t>years and test it</a:t>
            </a:r>
            <a:r>
              <a:rPr lang="en-GB" dirty="0"/>
              <a:t> </a:t>
            </a:r>
            <a:r>
              <a:rPr lang="en-AU" dirty="0" smtClean="0"/>
              <a:t>once </a:t>
            </a:r>
            <a:r>
              <a:rPr lang="en-AU" dirty="0"/>
              <a:t>a month </a:t>
            </a:r>
            <a:endParaRPr lang="en-AU" dirty="0" smtClean="0"/>
          </a:p>
          <a:p>
            <a:pPr lvl="0"/>
            <a:r>
              <a:rPr lang="en-AU" dirty="0"/>
              <a:t>C</a:t>
            </a:r>
            <a:r>
              <a:rPr lang="en-AU" dirty="0" smtClean="0"/>
              <a:t>lean </a:t>
            </a:r>
            <a:r>
              <a:rPr lang="en-AU" dirty="0"/>
              <a:t>your smoke alarm with a vacuum annually </a:t>
            </a:r>
            <a:endParaRPr lang="en-AU" dirty="0" smtClean="0"/>
          </a:p>
          <a:p>
            <a:pPr lvl="0"/>
            <a:r>
              <a:rPr lang="en-AU" dirty="0" smtClean="0"/>
              <a:t>If </a:t>
            </a:r>
            <a:r>
              <a:rPr lang="en-AU" dirty="0"/>
              <a:t>you do not have a 10-year sealed smoke alarm, you will need to replace the battery every year </a:t>
            </a:r>
            <a:endParaRPr lang="en-AU" dirty="0" smtClean="0"/>
          </a:p>
          <a:p>
            <a:pPr lvl="0"/>
            <a:r>
              <a:rPr lang="en-AU" dirty="0" smtClean="0"/>
              <a:t>Install </a:t>
            </a:r>
            <a:r>
              <a:rPr lang="en-AU" dirty="0"/>
              <a:t>alarms in positions that will ensure to wake up everyone in the home and allow them time to evacuate </a:t>
            </a:r>
            <a:endParaRPr lang="en-AU" dirty="0" smtClean="0"/>
          </a:p>
          <a:p>
            <a:pPr lvl="0"/>
            <a:r>
              <a:rPr lang="en-AU" dirty="0" smtClean="0"/>
              <a:t>Create </a:t>
            </a:r>
            <a:r>
              <a:rPr lang="en-AU" dirty="0"/>
              <a:t>a home escape plan and make it known </a:t>
            </a:r>
            <a:r>
              <a:rPr lang="en-AU" dirty="0" smtClean="0"/>
              <a:t>to everyone.</a:t>
            </a:r>
            <a:endParaRPr lang="en-GB" dirty="0"/>
          </a:p>
        </p:txBody>
      </p:sp>
    </p:spTree>
    <p:extLst>
      <p:ext uri="{BB962C8B-B14F-4D97-AF65-F5344CB8AC3E}">
        <p14:creationId xmlns:p14="http://schemas.microsoft.com/office/powerpoint/2010/main" val="17092821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Dignity </a:t>
            </a:r>
            <a:r>
              <a:rPr lang="en-GB" dirty="0"/>
              <a:t>of risk</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Dignity of risk is about allowing the people you care for, with or without disabilities, to have the right to make decisions and exercise personal autonomy regarding their own learning, skills and independence, and taking calculated risks. </a:t>
            </a:r>
            <a:endParaRPr lang="en-GB" dirty="0"/>
          </a:p>
          <a:p>
            <a:endParaRPr lang="en-GB" dirty="0"/>
          </a:p>
        </p:txBody>
      </p:sp>
      <p:pic>
        <p:nvPicPr>
          <p:cNvPr id="4" name="Picture 3" descr="C:\Users\Victoria\Desktop\My Work\ArtWork\risky_challenge_sharks_800_wht_9237.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9792" y="3933056"/>
            <a:ext cx="3744416" cy="2364601"/>
          </a:xfrm>
          <a:prstGeom prst="rect">
            <a:avLst/>
          </a:prstGeom>
          <a:noFill/>
          <a:ln>
            <a:noFill/>
          </a:ln>
        </p:spPr>
      </p:pic>
    </p:spTree>
    <p:extLst>
      <p:ext uri="{BB962C8B-B14F-4D97-AF65-F5344CB8AC3E}">
        <p14:creationId xmlns:p14="http://schemas.microsoft.com/office/powerpoint/2010/main" val="13504369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Operate respectfully in the home</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3.3 </a:t>
            </a:r>
            <a:r>
              <a:rPr lang="en-AU" sz="2800" dirty="0"/>
              <a:t>Demonstrate respect and sensitivity toward the person and their place of residence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Demonstrating respect and sensitivity</a:t>
            </a:r>
            <a:endParaRPr lang="en-GB" dirty="0"/>
          </a:p>
        </p:txBody>
      </p:sp>
      <p:sp>
        <p:nvSpPr>
          <p:cNvPr id="3" name="Content Placeholder 2"/>
          <p:cNvSpPr>
            <a:spLocks noGrp="1"/>
          </p:cNvSpPr>
          <p:nvPr>
            <p:ph idx="1"/>
          </p:nvPr>
        </p:nvSpPr>
        <p:spPr>
          <a:xfrm>
            <a:off x="539552" y="1628800"/>
            <a:ext cx="4320480" cy="4525963"/>
          </a:xfrm>
        </p:spPr>
        <p:txBody>
          <a:bodyPr>
            <a:normAutofit/>
          </a:bodyPr>
          <a:lstStyle/>
          <a:p>
            <a:r>
              <a:rPr lang="en-AU" dirty="0"/>
              <a:t>Respecting clients and their place of residence involves maintaining their dignity and </a:t>
            </a:r>
            <a:r>
              <a:rPr lang="en-AU" dirty="0" smtClean="0"/>
              <a:t>privacy.</a:t>
            </a:r>
          </a:p>
          <a:p>
            <a:r>
              <a:rPr lang="en-AU" dirty="0" smtClean="0"/>
              <a:t>Remember </a:t>
            </a:r>
            <a:r>
              <a:rPr lang="en-AU" dirty="0"/>
              <a:t>that you are in someone else’s home – it is vital that you respect their personal space and their belongings/property.</a:t>
            </a:r>
            <a:endParaRPr lang="en-GB" dirty="0"/>
          </a:p>
          <a:p>
            <a:endParaRPr lang="en-GB" dirty="0"/>
          </a:p>
        </p:txBody>
      </p:sp>
      <p:pic>
        <p:nvPicPr>
          <p:cNvPr id="5122" name="Picture 2" descr="C:\Users\Victoria\Desktop\My Work\ArtWork\old_figur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060848"/>
            <a:ext cx="2484276" cy="33123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Tips </a:t>
            </a:r>
            <a:r>
              <a:rPr lang="en-AU" dirty="0"/>
              <a:t>for showing respect and </a:t>
            </a:r>
            <a:r>
              <a:rPr lang="en-AU" dirty="0" smtClean="0"/>
              <a:t>sensitivity</a:t>
            </a:r>
            <a:r>
              <a:rPr lang="en-GB" dirty="0"/>
              <a:t/>
            </a:r>
            <a:br>
              <a:rPr lang="en-GB" dirty="0"/>
            </a:br>
            <a:endParaRPr lang="en-GB" dirty="0"/>
          </a:p>
        </p:txBody>
      </p:sp>
      <p:sp>
        <p:nvSpPr>
          <p:cNvPr id="3" name="Content Placeholder 2"/>
          <p:cNvSpPr>
            <a:spLocks noGrp="1"/>
          </p:cNvSpPr>
          <p:nvPr>
            <p:ph idx="1"/>
          </p:nvPr>
        </p:nvSpPr>
        <p:spPr>
          <a:xfrm>
            <a:off x="457200" y="1600200"/>
            <a:ext cx="6275040" cy="4525963"/>
          </a:xfrm>
        </p:spPr>
        <p:txBody>
          <a:bodyPr>
            <a:normAutofit fontScale="92500" lnSpcReduction="10000"/>
          </a:bodyPr>
          <a:lstStyle/>
          <a:p>
            <a:pPr lvl="0"/>
            <a:r>
              <a:rPr lang="en-AU" dirty="0" smtClean="0"/>
              <a:t>Knocking </a:t>
            </a:r>
            <a:r>
              <a:rPr lang="en-AU" dirty="0"/>
              <a:t>before you enter the house or a room and awaiting an invitation inside </a:t>
            </a:r>
            <a:endParaRPr lang="en-AU" dirty="0" smtClean="0"/>
          </a:p>
          <a:p>
            <a:pPr lvl="0"/>
            <a:r>
              <a:rPr lang="en-AU" dirty="0" smtClean="0"/>
              <a:t>Asking </a:t>
            </a:r>
            <a:r>
              <a:rPr lang="en-AU" dirty="0"/>
              <a:t>to use </a:t>
            </a:r>
            <a:r>
              <a:rPr lang="en-AU" dirty="0" smtClean="0"/>
              <a:t>materials, equipment etc.</a:t>
            </a:r>
            <a:endParaRPr lang="en-GB" dirty="0"/>
          </a:p>
          <a:p>
            <a:pPr lvl="0"/>
            <a:r>
              <a:rPr lang="en-AU" dirty="0"/>
              <a:t>Being careful with client’s personal possessions  </a:t>
            </a:r>
            <a:endParaRPr lang="en-GB" dirty="0"/>
          </a:p>
          <a:p>
            <a:pPr lvl="0"/>
            <a:r>
              <a:rPr lang="en-AU" dirty="0"/>
              <a:t>Closing doors when personal care is in </a:t>
            </a:r>
            <a:r>
              <a:rPr lang="en-AU" dirty="0" smtClean="0"/>
              <a:t>progress</a:t>
            </a:r>
          </a:p>
          <a:p>
            <a:pPr lvl="0"/>
            <a:r>
              <a:rPr lang="en-AU" dirty="0"/>
              <a:t>A</a:t>
            </a:r>
            <a:r>
              <a:rPr lang="en-AU" dirty="0" smtClean="0"/>
              <a:t>sking </a:t>
            </a:r>
            <a:r>
              <a:rPr lang="en-AU" dirty="0"/>
              <a:t>permission before touching clients </a:t>
            </a:r>
            <a:endParaRPr lang="en-GB" dirty="0" smtClean="0"/>
          </a:p>
          <a:p>
            <a:pPr lvl="0"/>
            <a:r>
              <a:rPr lang="en-AU" dirty="0" smtClean="0"/>
              <a:t>Be </a:t>
            </a:r>
            <a:r>
              <a:rPr lang="en-AU" dirty="0"/>
              <a:t>mindful of clients’ feelings and mood – be sensitive and empathetic to their needs.</a:t>
            </a:r>
            <a:endParaRPr lang="en-GB" dirty="0"/>
          </a:p>
          <a:p>
            <a:endParaRPr lang="en-GB" dirty="0"/>
          </a:p>
        </p:txBody>
      </p:sp>
      <p:pic>
        <p:nvPicPr>
          <p:cNvPr id="4" name="Picture 3" descr="C:\Users\Victoria\Desktop\My Work\ArtWork\helping_a_friend_1191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75831" y="1988840"/>
            <a:ext cx="2665085" cy="3522446"/>
          </a:xfrm>
          <a:prstGeom prst="rect">
            <a:avLst/>
          </a:prstGeom>
          <a:noFill/>
          <a:ln>
            <a:noFill/>
          </a:ln>
        </p:spPr>
      </p:pic>
    </p:spTree>
    <p:extLst>
      <p:ext uri="{BB962C8B-B14F-4D97-AF65-F5344CB8AC3E}">
        <p14:creationId xmlns:p14="http://schemas.microsoft.com/office/powerpoint/2010/main" val="11988447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Operate respectfully in the home</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3.4 </a:t>
            </a:r>
            <a:r>
              <a:rPr lang="en-AU" sz="2800" dirty="0"/>
              <a:t>Deal with ethical dilemmas, behaviours of concern, possible abuse and/or neglect in accordance with relevant policies and procedures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Defining </a:t>
            </a:r>
            <a:r>
              <a:rPr lang="en-GB" dirty="0"/>
              <a:t>abuse</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AU" b="1" dirty="0"/>
              <a:t>Financial exploitation – </a:t>
            </a:r>
            <a:r>
              <a:rPr lang="en-AU" dirty="0"/>
              <a:t>this is the unauthorised use of a person's </a:t>
            </a:r>
            <a:r>
              <a:rPr lang="en-AU" dirty="0" smtClean="0"/>
              <a:t>money.</a:t>
            </a:r>
          </a:p>
          <a:p>
            <a:r>
              <a:rPr lang="en-AU" b="1" dirty="0"/>
              <a:t>Physical abuse – </a:t>
            </a:r>
            <a:r>
              <a:rPr lang="en-AU" dirty="0"/>
              <a:t>this is the deliberate use of force on a person, causing them pain, injury or disability. </a:t>
            </a:r>
            <a:endParaRPr lang="en-AU" dirty="0" smtClean="0"/>
          </a:p>
          <a:p>
            <a:r>
              <a:rPr lang="en-AU" b="1" dirty="0"/>
              <a:t>Emotional abuse </a:t>
            </a:r>
            <a:r>
              <a:rPr lang="en-AU" b="1" dirty="0" smtClean="0"/>
              <a:t>–</a:t>
            </a:r>
            <a:r>
              <a:rPr lang="en-AU" dirty="0" smtClean="0"/>
              <a:t>involves </a:t>
            </a:r>
            <a:r>
              <a:rPr lang="en-AU" dirty="0"/>
              <a:t>treating people in any way that causes them distress or emotional </a:t>
            </a:r>
            <a:r>
              <a:rPr lang="en-AU" dirty="0" smtClean="0"/>
              <a:t>pain.</a:t>
            </a:r>
          </a:p>
          <a:p>
            <a:r>
              <a:rPr lang="en-AU" b="1" dirty="0"/>
              <a:t>Sexual abuse – </a:t>
            </a:r>
            <a:r>
              <a:rPr lang="en-AU" dirty="0"/>
              <a:t>this includes contact with a person without their </a:t>
            </a:r>
            <a:r>
              <a:rPr lang="en-AU" dirty="0" smtClean="0"/>
              <a:t>consent.</a:t>
            </a:r>
          </a:p>
          <a:p>
            <a:r>
              <a:rPr lang="en-AU" b="1" dirty="0"/>
              <a:t>Neglect/abandonment – </a:t>
            </a:r>
            <a:r>
              <a:rPr lang="en-AU" dirty="0"/>
              <a:t>this includes failure to fulfil carer duties and is </a:t>
            </a:r>
            <a:r>
              <a:rPr lang="en-AU" dirty="0" smtClean="0"/>
              <a:t>responsible.</a:t>
            </a:r>
          </a:p>
          <a:p>
            <a:endParaRPr lang="en-GB"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Observe </a:t>
            </a:r>
            <a:r>
              <a:rPr lang="en-GB" dirty="0"/>
              <a:t>and monitor changes in client behaviour</a:t>
            </a:r>
            <a:br>
              <a:rPr lang="en-GB" dirty="0"/>
            </a:br>
            <a:endParaRPr lang="en-GB" dirty="0"/>
          </a:p>
        </p:txBody>
      </p:sp>
      <p:sp>
        <p:nvSpPr>
          <p:cNvPr id="3" name="Content Placeholder 2"/>
          <p:cNvSpPr>
            <a:spLocks noGrp="1"/>
          </p:cNvSpPr>
          <p:nvPr>
            <p:ph idx="1"/>
          </p:nvPr>
        </p:nvSpPr>
        <p:spPr/>
        <p:txBody>
          <a:bodyPr>
            <a:normAutofit lnSpcReduction="10000"/>
          </a:bodyPr>
          <a:lstStyle/>
          <a:p>
            <a:pPr lvl="0"/>
            <a:r>
              <a:rPr lang="en-GB" dirty="0"/>
              <a:t>Anything that appears different from the client's usual state</a:t>
            </a:r>
          </a:p>
          <a:p>
            <a:pPr lvl="0"/>
            <a:r>
              <a:rPr lang="en-GB" dirty="0"/>
              <a:t>Blurred vision</a:t>
            </a:r>
          </a:p>
          <a:p>
            <a:pPr lvl="0"/>
            <a:r>
              <a:rPr lang="en-GB" dirty="0"/>
              <a:t>Confusion</a:t>
            </a:r>
          </a:p>
          <a:p>
            <a:pPr lvl="0"/>
            <a:r>
              <a:rPr lang="en-GB" dirty="0"/>
              <a:t>Feelings of dizziness</a:t>
            </a:r>
          </a:p>
          <a:p>
            <a:pPr lvl="0"/>
            <a:r>
              <a:rPr lang="en-GB" dirty="0"/>
              <a:t>Headache</a:t>
            </a:r>
          </a:p>
          <a:p>
            <a:pPr lvl="0"/>
            <a:r>
              <a:rPr lang="en-GB" dirty="0"/>
              <a:t>Slurring of speech</a:t>
            </a:r>
          </a:p>
          <a:p>
            <a:pPr lvl="0"/>
            <a:r>
              <a:rPr lang="en-GB" dirty="0"/>
              <a:t>Swelling</a:t>
            </a:r>
          </a:p>
          <a:p>
            <a:pPr lvl="0"/>
            <a:r>
              <a:rPr lang="en-GB" dirty="0" smtClean="0"/>
              <a:t>Untidiness. </a:t>
            </a:r>
            <a:endParaRPr lang="en-GB" dirty="0"/>
          </a:p>
        </p:txBody>
      </p:sp>
      <p:pic>
        <p:nvPicPr>
          <p:cNvPr id="4" name="Picture 3" descr="C:\Users\Victoria\Desktop\My Work\ArtWork\stick_figure_stomach_ache_12142.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2420888"/>
            <a:ext cx="1624454" cy="3960440"/>
          </a:xfrm>
          <a:prstGeom prst="rect">
            <a:avLst/>
          </a:prstGeom>
          <a:noFill/>
          <a:ln>
            <a:noFill/>
          </a:ln>
        </p:spPr>
      </p:pic>
    </p:spTree>
    <p:extLst>
      <p:ext uri="{BB962C8B-B14F-4D97-AF65-F5344CB8AC3E}">
        <p14:creationId xmlns:p14="http://schemas.microsoft.com/office/powerpoint/2010/main" val="20146537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if you suspect abuse?</a:t>
            </a:r>
            <a:endParaRPr lang="en-GB" dirty="0"/>
          </a:p>
        </p:txBody>
      </p:sp>
      <p:sp>
        <p:nvSpPr>
          <p:cNvPr id="3" name="Content Placeholder 2"/>
          <p:cNvSpPr>
            <a:spLocks noGrp="1"/>
          </p:cNvSpPr>
          <p:nvPr>
            <p:ph idx="1"/>
          </p:nvPr>
        </p:nvSpPr>
        <p:spPr/>
        <p:txBody>
          <a:bodyPr>
            <a:normAutofit/>
          </a:bodyPr>
          <a:lstStyle/>
          <a:p>
            <a:pPr marL="0" indent="0">
              <a:buNone/>
            </a:pPr>
            <a:r>
              <a:rPr lang="en-AU" b="1" dirty="0"/>
              <a:t>R</a:t>
            </a:r>
            <a:r>
              <a:rPr lang="en-AU" b="1" dirty="0" smtClean="0"/>
              <a:t>eport </a:t>
            </a:r>
            <a:r>
              <a:rPr lang="en-AU" b="1" dirty="0"/>
              <a:t>it to the appropriate </a:t>
            </a:r>
            <a:r>
              <a:rPr lang="en-AU" b="1" dirty="0" smtClean="0"/>
              <a:t>person:</a:t>
            </a:r>
          </a:p>
          <a:p>
            <a:r>
              <a:rPr lang="en-AU" dirty="0" smtClean="0"/>
              <a:t>Supervisor</a:t>
            </a:r>
            <a:endParaRPr lang="en-GB" dirty="0"/>
          </a:p>
          <a:p>
            <a:pPr lvl="0"/>
            <a:r>
              <a:rPr lang="en-AU" dirty="0"/>
              <a:t>Member of senior management</a:t>
            </a:r>
            <a:endParaRPr lang="en-GB" dirty="0"/>
          </a:p>
          <a:p>
            <a:pPr lvl="0"/>
            <a:r>
              <a:rPr lang="en-AU" dirty="0"/>
              <a:t>Colleagues</a:t>
            </a:r>
            <a:endParaRPr lang="en-GB" dirty="0"/>
          </a:p>
          <a:p>
            <a:pPr lvl="0"/>
            <a:r>
              <a:rPr lang="en-AU" dirty="0"/>
              <a:t>Carers</a:t>
            </a:r>
            <a:endParaRPr lang="en-GB" dirty="0"/>
          </a:p>
          <a:p>
            <a:pPr lvl="0"/>
            <a:r>
              <a:rPr lang="en-AU" dirty="0"/>
              <a:t>Health professionals</a:t>
            </a:r>
            <a:endParaRPr lang="en-GB" dirty="0"/>
          </a:p>
          <a:p>
            <a:pPr lvl="0"/>
            <a:r>
              <a:rPr lang="en-AU" dirty="0"/>
              <a:t>External </a:t>
            </a:r>
            <a:r>
              <a:rPr lang="en-AU" dirty="0" smtClean="0"/>
              <a:t>agencies</a:t>
            </a:r>
          </a:p>
          <a:p>
            <a:pPr lvl="0"/>
            <a:r>
              <a:rPr lang="en-AU" dirty="0" smtClean="0"/>
              <a:t>Law </a:t>
            </a:r>
            <a:r>
              <a:rPr lang="en-AU" dirty="0"/>
              <a:t>enforcement officer.</a:t>
            </a:r>
            <a:endParaRPr lang="en-GB" dirty="0"/>
          </a:p>
          <a:p>
            <a:endParaRPr lang="en-GB" dirty="0"/>
          </a:p>
        </p:txBody>
      </p:sp>
      <p:pic>
        <p:nvPicPr>
          <p:cNvPr id="4098" name="Picture 2" descr="C:\Users\Victoria\Desktop\My Work\ArtWork\stick_figure_holding_question_mark_78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0910" y="2420888"/>
            <a:ext cx="2592034" cy="3734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4702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Operate respectfully in the home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3.5 </a:t>
            </a:r>
            <a:r>
              <a:rPr lang="en-AU" sz="2800" dirty="0"/>
              <a:t>Maintain confidentiality in accordance with legislation and organisation policy and procedures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Confidentiality </a:t>
            </a:r>
            <a:r>
              <a:rPr lang="en-GB" dirty="0"/>
              <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Organisation policy on confidentiality may relate to:</a:t>
            </a:r>
            <a:r>
              <a:rPr lang="en-AU" dirty="0"/>
              <a:t> </a:t>
            </a:r>
            <a:endParaRPr lang="en-GB" b="1" dirty="0"/>
          </a:p>
          <a:p>
            <a:pPr lvl="0"/>
            <a:r>
              <a:rPr lang="en-AU" dirty="0"/>
              <a:t>Access to records</a:t>
            </a:r>
            <a:endParaRPr lang="en-GB" dirty="0"/>
          </a:p>
          <a:p>
            <a:pPr lvl="0"/>
            <a:r>
              <a:rPr lang="en-AU" dirty="0"/>
              <a:t>Carriage and storage of records</a:t>
            </a:r>
            <a:endParaRPr lang="en-GB" dirty="0"/>
          </a:p>
          <a:p>
            <a:pPr lvl="0"/>
            <a:r>
              <a:rPr lang="en-AU" dirty="0"/>
              <a:t>Collection and use of client's personal and health information</a:t>
            </a:r>
            <a:endParaRPr lang="en-GB" dirty="0"/>
          </a:p>
          <a:p>
            <a:pPr lvl="0"/>
            <a:r>
              <a:rPr lang="en-AU" dirty="0"/>
              <a:t>Destruction of records</a:t>
            </a:r>
            <a:endParaRPr lang="en-GB" dirty="0"/>
          </a:p>
          <a:p>
            <a:pPr lvl="0"/>
            <a:r>
              <a:rPr lang="en-AU" dirty="0"/>
              <a:t>Release of information.</a:t>
            </a:r>
            <a:endParaRPr lang="en-GB" dirty="0"/>
          </a:p>
          <a:p>
            <a:endParaRPr lang="en-GB" dirty="0"/>
          </a:p>
        </p:txBody>
      </p:sp>
      <p:pic>
        <p:nvPicPr>
          <p:cNvPr id="4" name="Picture 3" descr="C:\Users\Tom\Desktop\ArtWork\confidential_rubber_stamp.png"/>
          <p:cNvPicPr/>
          <p:nvPr/>
        </p:nvPicPr>
        <p:blipFill>
          <a:blip r:embed="rId2" cstate="print"/>
          <a:srcRect/>
          <a:stretch>
            <a:fillRect/>
          </a:stretch>
        </p:blipFill>
        <p:spPr bwMode="auto">
          <a:xfrm>
            <a:off x="4644008" y="4077072"/>
            <a:ext cx="4283819" cy="2160240"/>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can you  keep confidential information safe?</a:t>
            </a:r>
            <a:endParaRPr lang="en-GB" dirty="0"/>
          </a:p>
        </p:txBody>
      </p:sp>
      <p:sp>
        <p:nvSpPr>
          <p:cNvPr id="3" name="Content Placeholder 2"/>
          <p:cNvSpPr>
            <a:spLocks noGrp="1"/>
          </p:cNvSpPr>
          <p:nvPr>
            <p:ph idx="1"/>
          </p:nvPr>
        </p:nvSpPr>
        <p:spPr>
          <a:xfrm>
            <a:off x="457200" y="1600200"/>
            <a:ext cx="5482952" cy="4525963"/>
          </a:xfrm>
        </p:spPr>
        <p:txBody>
          <a:bodyPr>
            <a:normAutofit lnSpcReduction="10000"/>
          </a:bodyPr>
          <a:lstStyle/>
          <a:p>
            <a:pPr lvl="0"/>
            <a:r>
              <a:rPr lang="en-AU" dirty="0"/>
              <a:t>Keeping it in locked filing cabinets</a:t>
            </a:r>
            <a:endParaRPr lang="en-GB" dirty="0"/>
          </a:p>
          <a:p>
            <a:pPr lvl="0"/>
            <a:r>
              <a:rPr lang="en-AU" dirty="0"/>
              <a:t>Keeping it away from unauthorised people</a:t>
            </a:r>
            <a:endParaRPr lang="en-GB" dirty="0"/>
          </a:p>
          <a:p>
            <a:pPr lvl="0"/>
            <a:r>
              <a:rPr lang="en-AU" dirty="0"/>
              <a:t>Keeping it in locked rooms</a:t>
            </a:r>
            <a:endParaRPr lang="en-GB" dirty="0"/>
          </a:p>
          <a:p>
            <a:pPr lvl="0"/>
            <a:r>
              <a:rPr lang="en-AU" dirty="0"/>
              <a:t>Having it password protected on computers</a:t>
            </a:r>
            <a:endParaRPr lang="en-GB" dirty="0"/>
          </a:p>
          <a:p>
            <a:pPr lvl="0"/>
            <a:r>
              <a:rPr lang="en-AU" dirty="0"/>
              <a:t>Refraining from naming clients in public discussion</a:t>
            </a:r>
            <a:endParaRPr lang="en-GB" dirty="0"/>
          </a:p>
          <a:p>
            <a:pPr lvl="0"/>
            <a:r>
              <a:rPr lang="en-AU" dirty="0"/>
              <a:t>Discussing things in soundproof rooms.</a:t>
            </a:r>
            <a:endParaRPr lang="en-GB" dirty="0"/>
          </a:p>
          <a:p>
            <a:endParaRPr lang="en-GB" dirty="0"/>
          </a:p>
        </p:txBody>
      </p:sp>
      <p:pic>
        <p:nvPicPr>
          <p:cNvPr id="3074" name="Picture 2" descr="C:\Users\Victoria\Desktop\My Work\ArtWork\folder_lock_key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88481" y="2567608"/>
            <a:ext cx="2886744" cy="2886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8013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Complete reporting and documentation</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4.1 </a:t>
            </a:r>
            <a:r>
              <a:rPr lang="en-AU" sz="2800" dirty="0"/>
              <a:t>Comply with the organisation’s reporting requirements, including reporting observations to supervisor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Complying </a:t>
            </a:r>
            <a:r>
              <a:rPr lang="en-GB" dirty="0"/>
              <a:t>with reporting requirements</a:t>
            </a:r>
            <a:br>
              <a:rPr lang="en-GB" dirty="0"/>
            </a:br>
            <a:endParaRPr lang="en-GB" dirty="0"/>
          </a:p>
        </p:txBody>
      </p:sp>
      <p:sp>
        <p:nvSpPr>
          <p:cNvPr id="3" name="Content Placeholder 2"/>
          <p:cNvSpPr>
            <a:spLocks noGrp="1"/>
          </p:cNvSpPr>
          <p:nvPr>
            <p:ph idx="1"/>
          </p:nvPr>
        </p:nvSpPr>
        <p:spPr>
          <a:xfrm>
            <a:off x="457200" y="1600200"/>
            <a:ext cx="4834880" cy="4525963"/>
          </a:xfrm>
        </p:spPr>
        <p:txBody>
          <a:bodyPr>
            <a:normAutofit/>
          </a:bodyPr>
          <a:lstStyle/>
          <a:p>
            <a:pPr marL="0" indent="0">
              <a:buNone/>
            </a:pPr>
            <a:r>
              <a:rPr lang="en-AU" b="1" dirty="0" smtClean="0"/>
              <a:t>Passing </a:t>
            </a:r>
            <a:r>
              <a:rPr lang="en-AU" b="1" dirty="0"/>
              <a:t>information on can be through:</a:t>
            </a:r>
            <a:endParaRPr lang="en-GB" b="1" dirty="0"/>
          </a:p>
          <a:p>
            <a:pPr lvl="0"/>
            <a:r>
              <a:rPr lang="en-AU" dirty="0"/>
              <a:t>Case notes</a:t>
            </a:r>
            <a:endParaRPr lang="en-GB" dirty="0"/>
          </a:p>
          <a:p>
            <a:pPr lvl="0"/>
            <a:r>
              <a:rPr lang="en-AU" dirty="0"/>
              <a:t>Verbal or written handover</a:t>
            </a:r>
            <a:endParaRPr lang="en-GB" dirty="0"/>
          </a:p>
          <a:p>
            <a:pPr lvl="0"/>
            <a:r>
              <a:rPr lang="en-AU" dirty="0"/>
              <a:t>Memo</a:t>
            </a:r>
            <a:endParaRPr lang="en-GB" dirty="0"/>
          </a:p>
          <a:p>
            <a:pPr lvl="0"/>
            <a:r>
              <a:rPr lang="en-AU" dirty="0"/>
              <a:t>Checklists.</a:t>
            </a:r>
            <a:endParaRPr lang="en-GB" dirty="0"/>
          </a:p>
          <a:p>
            <a:pPr lvl="0"/>
            <a:r>
              <a:rPr lang="en-AU" dirty="0"/>
              <a:t>Other forms according to procedures for individual organisations.</a:t>
            </a:r>
            <a:endParaRPr lang="en-GB" dirty="0"/>
          </a:p>
          <a:p>
            <a:endParaRPr lang="en-GB" dirty="0"/>
          </a:p>
        </p:txBody>
      </p:sp>
      <p:pic>
        <p:nvPicPr>
          <p:cNvPr id="2050" name="Picture 2" descr="C:\Users\Victoria\Desktop\My Work\ArtWork\Post_i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475186"/>
            <a:ext cx="3258387" cy="28963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Reporting changes</a:t>
            </a:r>
            <a:endParaRPr lang="en-GB" dirty="0"/>
          </a:p>
        </p:txBody>
      </p:sp>
      <p:sp>
        <p:nvSpPr>
          <p:cNvPr id="3" name="Content Placeholder 2"/>
          <p:cNvSpPr>
            <a:spLocks noGrp="1"/>
          </p:cNvSpPr>
          <p:nvPr>
            <p:ph idx="1"/>
          </p:nvPr>
        </p:nvSpPr>
        <p:spPr>
          <a:xfrm>
            <a:off x="457200" y="1600200"/>
            <a:ext cx="5698976" cy="4525963"/>
          </a:xfrm>
        </p:spPr>
        <p:txBody>
          <a:bodyPr/>
          <a:lstStyle/>
          <a:p>
            <a:pPr marL="0" indent="0">
              <a:buNone/>
            </a:pPr>
            <a:r>
              <a:rPr lang="en-AU" b="1" dirty="0"/>
              <a:t>When you are with the client you should observe them and check </a:t>
            </a:r>
            <a:r>
              <a:rPr lang="en-AU" b="1" dirty="0" smtClean="0"/>
              <a:t>for:</a:t>
            </a:r>
          </a:p>
          <a:p>
            <a:r>
              <a:rPr lang="en-AU" dirty="0"/>
              <a:t>A</a:t>
            </a:r>
            <a:r>
              <a:rPr lang="en-AU" dirty="0" smtClean="0"/>
              <a:t>ny </a:t>
            </a:r>
            <a:r>
              <a:rPr lang="en-AU" dirty="0"/>
              <a:t>physical or behavioural changes that may require reporting to your supervisor. </a:t>
            </a:r>
            <a:endParaRPr lang="en-AU" dirty="0" smtClean="0"/>
          </a:p>
          <a:p>
            <a:r>
              <a:rPr lang="en-AU" dirty="0" smtClean="0"/>
              <a:t>Changes in the work environment, for example positioning of furniture, faulty electrical equipment, leaks etc.</a:t>
            </a:r>
            <a:endParaRPr lang="en-GB" dirty="0"/>
          </a:p>
        </p:txBody>
      </p:sp>
      <p:pic>
        <p:nvPicPr>
          <p:cNvPr id="4" name="Picture 3" descr="C:\Users\Tom\Desktop\ArtWork\Animations\spill_slip.png"/>
          <p:cNvPicPr/>
          <p:nvPr/>
        </p:nvPicPr>
        <p:blipFill>
          <a:blip r:embed="rId2" cstate="print"/>
          <a:srcRect/>
          <a:stretch>
            <a:fillRect/>
          </a:stretch>
        </p:blipFill>
        <p:spPr bwMode="auto">
          <a:xfrm>
            <a:off x="5857384" y="2780928"/>
            <a:ext cx="3286616" cy="3311848"/>
          </a:xfrm>
          <a:prstGeom prst="rect">
            <a:avLst/>
          </a:prstGeom>
          <a:noFill/>
          <a:ln w="9525">
            <a:noFill/>
            <a:miter lim="800000"/>
            <a:headEnd/>
            <a:tailEnd/>
          </a:ln>
        </p:spPr>
      </p:pic>
    </p:spTree>
    <p:extLst>
      <p:ext uri="{BB962C8B-B14F-4D97-AF65-F5344CB8AC3E}">
        <p14:creationId xmlns:p14="http://schemas.microsoft.com/office/powerpoint/2010/main" val="276609034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Complete reporting and documentation</a:t>
            </a:r>
            <a:endParaRPr lang="en-GB" dirty="0"/>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4.2 </a:t>
            </a:r>
            <a:r>
              <a:rPr lang="en-AU" sz="2800" dirty="0"/>
              <a:t>Complete and maintain documentation according to organisation policy and protocols and using technology required in the workplace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Completing </a:t>
            </a:r>
            <a:r>
              <a:rPr lang="en-GB" dirty="0"/>
              <a:t>and maintaining documentation</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There are certain things that need to be reported in the care industry, such as:</a:t>
            </a:r>
            <a:endParaRPr lang="en-GB" b="1" dirty="0"/>
          </a:p>
          <a:p>
            <a:pPr lvl="0"/>
            <a:r>
              <a:rPr lang="en-AU" dirty="0"/>
              <a:t>Accidents and injuries</a:t>
            </a:r>
            <a:endParaRPr lang="en-GB" dirty="0"/>
          </a:p>
          <a:p>
            <a:pPr lvl="0"/>
            <a:r>
              <a:rPr lang="en-AU" dirty="0"/>
              <a:t>Clients’ progress</a:t>
            </a:r>
            <a:endParaRPr lang="en-GB" dirty="0"/>
          </a:p>
          <a:p>
            <a:pPr lvl="0"/>
            <a:r>
              <a:rPr lang="en-AU" dirty="0"/>
              <a:t>Medical care and medication</a:t>
            </a:r>
            <a:endParaRPr lang="en-GB" dirty="0"/>
          </a:p>
          <a:p>
            <a:pPr lvl="0"/>
            <a:r>
              <a:rPr lang="en-AU" dirty="0"/>
              <a:t>Mandatory notification.</a:t>
            </a:r>
            <a:endParaRPr lang="en-GB" dirty="0"/>
          </a:p>
          <a:p>
            <a:endParaRPr lang="en-GB" dirty="0"/>
          </a:p>
        </p:txBody>
      </p:sp>
      <p:pic>
        <p:nvPicPr>
          <p:cNvPr id="4" name="Picture 3" descr="clipboard_with_five_checkmarks_6420.png"/>
          <p:cNvPicPr/>
          <p:nvPr/>
        </p:nvPicPr>
        <p:blipFill>
          <a:blip r:embed="rId2" cstate="print"/>
          <a:srcRect/>
          <a:stretch>
            <a:fillRect/>
          </a:stretch>
        </p:blipFill>
        <p:spPr bwMode="auto">
          <a:xfrm>
            <a:off x="5503334" y="2780928"/>
            <a:ext cx="3096369" cy="2664296"/>
          </a:xfrm>
          <a:prstGeom prst="rect">
            <a:avLst/>
          </a:prstGeom>
          <a:noFill/>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Follow organisational procedures</a:t>
            </a:r>
            <a:endParaRPr lang="en-GB" dirty="0"/>
          </a:p>
        </p:txBody>
      </p:sp>
      <p:sp>
        <p:nvSpPr>
          <p:cNvPr id="3" name="Content Placeholder 2"/>
          <p:cNvSpPr>
            <a:spLocks noGrp="1"/>
          </p:cNvSpPr>
          <p:nvPr>
            <p:ph idx="1"/>
          </p:nvPr>
        </p:nvSpPr>
        <p:spPr>
          <a:xfrm>
            <a:off x="457200" y="1600200"/>
            <a:ext cx="5122912" cy="4525963"/>
          </a:xfrm>
        </p:spPr>
        <p:txBody>
          <a:bodyPr/>
          <a:lstStyle/>
          <a:p>
            <a:pPr marL="0" indent="0">
              <a:buNone/>
            </a:pPr>
            <a:r>
              <a:rPr lang="en-AU" b="1" dirty="0" smtClean="0"/>
              <a:t>Following </a:t>
            </a:r>
            <a:r>
              <a:rPr lang="en-AU" b="1" dirty="0"/>
              <a:t>organisational </a:t>
            </a:r>
            <a:r>
              <a:rPr lang="en-AU" b="1" dirty="0" smtClean="0"/>
              <a:t>procedures ensures that reports are:</a:t>
            </a:r>
            <a:endParaRPr lang="en-GB" b="1" dirty="0"/>
          </a:p>
          <a:p>
            <a:pPr lvl="0"/>
            <a:r>
              <a:rPr lang="en-AU" dirty="0" smtClean="0"/>
              <a:t>Received correctly</a:t>
            </a:r>
            <a:endParaRPr lang="en-GB" dirty="0" smtClean="0"/>
          </a:p>
          <a:p>
            <a:pPr lvl="0"/>
            <a:r>
              <a:rPr lang="en-AU" dirty="0" smtClean="0"/>
              <a:t>Sent to the right person</a:t>
            </a:r>
            <a:endParaRPr lang="en-GB" dirty="0" smtClean="0"/>
          </a:p>
          <a:p>
            <a:pPr lvl="0"/>
            <a:r>
              <a:rPr lang="en-AU" dirty="0" smtClean="0"/>
              <a:t>Gathered</a:t>
            </a:r>
            <a:endParaRPr lang="en-GB" dirty="0" smtClean="0"/>
          </a:p>
          <a:p>
            <a:pPr lvl="0"/>
            <a:r>
              <a:rPr lang="en-AU" dirty="0" smtClean="0"/>
              <a:t>In the appropriate format and include all required information</a:t>
            </a:r>
            <a:endParaRPr lang="en-GB" dirty="0" smtClean="0"/>
          </a:p>
          <a:p>
            <a:pPr lvl="0"/>
            <a:r>
              <a:rPr lang="en-AU" dirty="0" smtClean="0"/>
              <a:t>Handled correctly. </a:t>
            </a:r>
            <a:endParaRPr lang="en-GB" dirty="0" smtClean="0"/>
          </a:p>
          <a:p>
            <a:endParaRPr lang="en-GB" dirty="0"/>
          </a:p>
        </p:txBody>
      </p:sp>
      <p:pic>
        <p:nvPicPr>
          <p:cNvPr id="1026" name="Picture 2" descr="C:\Users\Victoria\Desktop\My Work\ArtWork\figure_running_file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204864"/>
            <a:ext cx="3384376"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22465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Complete reporting and documentation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4.3 </a:t>
            </a:r>
            <a:r>
              <a:rPr lang="en-AU" sz="2800" dirty="0"/>
              <a:t>Ensure any arrangements for follow up visits are recorded and implemented</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Arranging </a:t>
            </a:r>
            <a:r>
              <a:rPr lang="en-GB" dirty="0"/>
              <a:t>follow up visits</a:t>
            </a:r>
            <a:br>
              <a:rPr lang="en-GB" dirty="0"/>
            </a:br>
            <a:endParaRPr lang="en-GB" dirty="0"/>
          </a:p>
        </p:txBody>
      </p:sp>
      <p:sp>
        <p:nvSpPr>
          <p:cNvPr id="3" name="Content Placeholder 2"/>
          <p:cNvSpPr>
            <a:spLocks noGrp="1"/>
          </p:cNvSpPr>
          <p:nvPr>
            <p:ph idx="1"/>
          </p:nvPr>
        </p:nvSpPr>
        <p:spPr>
          <a:xfrm>
            <a:off x="457200" y="1600200"/>
            <a:ext cx="5410944" cy="4525963"/>
          </a:xfrm>
        </p:spPr>
        <p:txBody>
          <a:bodyPr>
            <a:normAutofit lnSpcReduction="10000"/>
          </a:bodyPr>
          <a:lstStyle/>
          <a:p>
            <a:r>
              <a:rPr lang="en-GB" dirty="0" smtClean="0"/>
              <a:t>You </a:t>
            </a:r>
            <a:r>
              <a:rPr lang="en-GB" dirty="0"/>
              <a:t>might </a:t>
            </a:r>
            <a:r>
              <a:rPr lang="en-GB" dirty="0" smtClean="0"/>
              <a:t>arrange follow up visits at </a:t>
            </a:r>
            <a:r>
              <a:rPr lang="en-GB" dirty="0"/>
              <a:t>the end of the </a:t>
            </a:r>
            <a:r>
              <a:rPr lang="en-GB" dirty="0" smtClean="0"/>
              <a:t>session/visit</a:t>
            </a:r>
          </a:p>
          <a:p>
            <a:r>
              <a:rPr lang="en-GB" dirty="0" smtClean="0"/>
              <a:t>Or, wait </a:t>
            </a:r>
            <a:r>
              <a:rPr lang="en-GB" dirty="0"/>
              <a:t>to contact the client at a later point or let the client contact you (only if appropriate). </a:t>
            </a:r>
            <a:endParaRPr lang="en-GB" dirty="0" smtClean="0"/>
          </a:p>
          <a:p>
            <a:r>
              <a:rPr lang="en-GB" dirty="0" smtClean="0"/>
              <a:t>You </a:t>
            </a:r>
            <a:r>
              <a:rPr lang="en-GB" dirty="0"/>
              <a:t>should record any further visits that are needed appropriately. </a:t>
            </a:r>
            <a:endParaRPr lang="en-GB" dirty="0" smtClean="0"/>
          </a:p>
          <a:p>
            <a:r>
              <a:rPr lang="en-GB" dirty="0" smtClean="0"/>
              <a:t>You might have a formal booking system.</a:t>
            </a:r>
            <a:endParaRPr lang="en-GB" dirty="0"/>
          </a:p>
        </p:txBody>
      </p:sp>
      <p:pic>
        <p:nvPicPr>
          <p:cNvPr id="4" name="Picture 3" descr="C:\Users\Victoria\Desktop\My Work\ArtWork\book_pencils_pc_800_wht_327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36466" y="2751705"/>
            <a:ext cx="3407534" cy="2376264"/>
          </a:xfrm>
          <a:prstGeom prst="rect">
            <a:avLst/>
          </a:prstGeom>
          <a:noFill/>
          <a:ln>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Booking procedures</a:t>
            </a:r>
            <a:endParaRPr lang="en-GB" dirty="0"/>
          </a:p>
        </p:txBody>
      </p:sp>
      <p:sp>
        <p:nvSpPr>
          <p:cNvPr id="3" name="Content Placeholder 2"/>
          <p:cNvSpPr>
            <a:spLocks noGrp="1"/>
          </p:cNvSpPr>
          <p:nvPr>
            <p:ph idx="1"/>
          </p:nvPr>
        </p:nvSpPr>
        <p:spPr/>
        <p:txBody>
          <a:bodyPr>
            <a:normAutofit/>
          </a:bodyPr>
          <a:lstStyle/>
          <a:p>
            <a:pPr marL="0" lvl="0" indent="0">
              <a:buNone/>
            </a:pPr>
            <a:r>
              <a:rPr lang="en-AU" b="1" dirty="0" smtClean="0"/>
              <a:t>Booking procedures may relate to:</a:t>
            </a:r>
          </a:p>
          <a:p>
            <a:pPr lvl="0"/>
            <a:r>
              <a:rPr lang="en-AU" dirty="0" smtClean="0"/>
              <a:t>The </a:t>
            </a:r>
            <a:r>
              <a:rPr lang="en-AU" dirty="0"/>
              <a:t>amount of notice prior to appointment e.g. 24 hours needed </a:t>
            </a:r>
            <a:endParaRPr lang="en-GB" dirty="0"/>
          </a:p>
          <a:p>
            <a:pPr lvl="0"/>
            <a:r>
              <a:rPr lang="en-AU" dirty="0"/>
              <a:t>Method of making appointment e.g. telephone, online, through referral etc.</a:t>
            </a:r>
            <a:endParaRPr lang="en-GB" dirty="0"/>
          </a:p>
          <a:p>
            <a:pPr lvl="0"/>
            <a:r>
              <a:rPr lang="en-AU" dirty="0"/>
              <a:t>The duration of appointment</a:t>
            </a:r>
            <a:endParaRPr lang="en-GB" dirty="0"/>
          </a:p>
          <a:p>
            <a:pPr lvl="0"/>
            <a:r>
              <a:rPr lang="en-AU" dirty="0"/>
              <a:t>Cancellation e.g. notice period </a:t>
            </a:r>
            <a:endParaRPr lang="en-AU" dirty="0" smtClean="0"/>
          </a:p>
          <a:p>
            <a:pPr lvl="0"/>
            <a:r>
              <a:rPr lang="en-AU" dirty="0" smtClean="0"/>
              <a:t>Complaints </a:t>
            </a:r>
            <a:r>
              <a:rPr lang="en-AU" dirty="0"/>
              <a:t>e.g. how to </a:t>
            </a:r>
            <a:r>
              <a:rPr lang="en-AU" dirty="0" smtClean="0"/>
              <a:t>complain</a:t>
            </a:r>
            <a:r>
              <a:rPr lang="en-AU" dirty="0"/>
              <a:t>.</a:t>
            </a:r>
            <a:endParaRPr lang="en-GB" dirty="0"/>
          </a:p>
        </p:txBody>
      </p:sp>
      <p:pic>
        <p:nvPicPr>
          <p:cNvPr id="4" name="Picture 3" descr="C:\Users\Victoria\Desktop\My Work\ArtWork\creating_a_better_process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3789040"/>
            <a:ext cx="3393154" cy="2088232"/>
          </a:xfrm>
          <a:prstGeom prst="rect">
            <a:avLst/>
          </a:prstGeom>
          <a:noFill/>
          <a:ln>
            <a:noFill/>
          </a:ln>
        </p:spPr>
      </p:pic>
    </p:spTree>
    <p:extLst>
      <p:ext uri="{BB962C8B-B14F-4D97-AF65-F5344CB8AC3E}">
        <p14:creationId xmlns:p14="http://schemas.microsoft.com/office/powerpoint/2010/main" val="316792244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t>
            </a:r>
            <a:r>
              <a:rPr lang="en-US" smtClean="0"/>
              <a:t>anywhere </a:t>
            </a:r>
            <a:r>
              <a:rPr lang="en-US" smtClean="0"/>
              <a:t>between1-2 </a:t>
            </a:r>
            <a:r>
              <a:rPr lang="en-US" dirty="0" smtClean="0"/>
              <a:t>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‘Provide home and community support services’</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2349</TotalTime>
  <Words>2252</Words>
  <Application>Microsoft Office PowerPoint</Application>
  <PresentationFormat>On-screen Show (4:3)</PresentationFormat>
  <Paragraphs>364</Paragraphs>
  <Slides>77</Slides>
  <Notes>37</Notes>
  <HiddenSlides>0</HiddenSlides>
  <MMClips>0</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Office Theme</vt:lpstr>
      <vt:lpstr>PowerPoint Presentation</vt:lpstr>
      <vt:lpstr>Housekeeping</vt:lpstr>
      <vt:lpstr>Objectives</vt:lpstr>
      <vt:lpstr>Determine requirements of individual plan</vt:lpstr>
      <vt:lpstr> Client service delivery plan </vt:lpstr>
      <vt:lpstr> Equipment needed </vt:lpstr>
      <vt:lpstr> Activity 1A  </vt:lpstr>
      <vt:lpstr>Determine requirements of individual plan</vt:lpstr>
      <vt:lpstr> Confirming the purpose and time of visit or session </vt:lpstr>
      <vt:lpstr>Community support services</vt:lpstr>
      <vt:lpstr> Activity 1B  </vt:lpstr>
      <vt:lpstr>Determine requirements of individual plan</vt:lpstr>
      <vt:lpstr>Preparing equipment, resources and documents</vt:lpstr>
      <vt:lpstr> Activity 1C  </vt:lpstr>
      <vt:lpstr>Establish relationship in the home</vt:lpstr>
      <vt:lpstr> Identification with clients </vt:lpstr>
      <vt:lpstr> Activity 2A  </vt:lpstr>
      <vt:lpstr>Establish relationship in the home</vt:lpstr>
      <vt:lpstr> An agreed standard of care and informed choice </vt:lpstr>
      <vt:lpstr>Consent</vt:lpstr>
      <vt:lpstr>How can we involve clients?</vt:lpstr>
      <vt:lpstr> Activity 2B  </vt:lpstr>
      <vt:lpstr>Establish relationship in the home</vt:lpstr>
      <vt:lpstr> Issues and concerns </vt:lpstr>
      <vt:lpstr>What is active listening?</vt:lpstr>
      <vt:lpstr>Benefits of active listening</vt:lpstr>
      <vt:lpstr> General communication considerations </vt:lpstr>
      <vt:lpstr> Activity 2C  </vt:lpstr>
      <vt:lpstr>Establish relationship in the home</vt:lpstr>
      <vt:lpstr> Engaging others in the place of residence </vt:lpstr>
      <vt:lpstr> Activity 2D  </vt:lpstr>
      <vt:lpstr>Establish relationship in the home</vt:lpstr>
      <vt:lpstr> Hazards </vt:lpstr>
      <vt:lpstr>Possible safety issues</vt:lpstr>
      <vt:lpstr> Check safety and efficiency of equipment </vt:lpstr>
      <vt:lpstr>Changes in the work environment</vt:lpstr>
      <vt:lpstr>Ways to report safety issues</vt:lpstr>
      <vt:lpstr> Activity 2E  </vt:lpstr>
      <vt:lpstr> Activity  </vt:lpstr>
      <vt:lpstr>Operate respectfully in the home</vt:lpstr>
      <vt:lpstr> Respecting the work setting </vt:lpstr>
      <vt:lpstr> Activity 3A  </vt:lpstr>
      <vt:lpstr>Operate respectfully in the home</vt:lpstr>
      <vt:lpstr> Duty of care </vt:lpstr>
      <vt:lpstr> Codes of practice and legislation </vt:lpstr>
      <vt:lpstr>Common causes of fires</vt:lpstr>
      <vt:lpstr>Fire safety recommendations</vt:lpstr>
      <vt:lpstr> Dignity of risk </vt:lpstr>
      <vt:lpstr> Activity 3B  </vt:lpstr>
      <vt:lpstr>Operate respectfully in the home</vt:lpstr>
      <vt:lpstr>Demonstrating respect and sensitivity</vt:lpstr>
      <vt:lpstr> Tips for showing respect and sensitivity </vt:lpstr>
      <vt:lpstr> Activity 3C  </vt:lpstr>
      <vt:lpstr>Operate respectfully in the home</vt:lpstr>
      <vt:lpstr> Defining abuse </vt:lpstr>
      <vt:lpstr> Observe and monitor changes in client behaviour </vt:lpstr>
      <vt:lpstr>What if you suspect abuse?</vt:lpstr>
      <vt:lpstr> Activity 3D  </vt:lpstr>
      <vt:lpstr>Operate respectfully in the home</vt:lpstr>
      <vt:lpstr> Confidentiality  </vt:lpstr>
      <vt:lpstr>How can you  keep confidential information safe?</vt:lpstr>
      <vt:lpstr> Activity 3E  </vt:lpstr>
      <vt:lpstr>Complete reporting and documentation</vt:lpstr>
      <vt:lpstr> Complying with reporting requirements </vt:lpstr>
      <vt:lpstr>Reporting changes</vt:lpstr>
      <vt:lpstr> Activity 4A  </vt:lpstr>
      <vt:lpstr>Complete reporting and documentation</vt:lpstr>
      <vt:lpstr> Completing and maintaining documentation </vt:lpstr>
      <vt:lpstr>Follow organisational procedures</vt:lpstr>
      <vt:lpstr> Activity 4B  </vt:lpstr>
      <vt:lpstr>Complete reporting and documentation</vt:lpstr>
      <vt:lpstr> Arranging follow up visits </vt:lpstr>
      <vt:lpstr>Booking procedures</vt:lpstr>
      <vt:lpstr> Activity 4C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Tom</cp:lastModifiedBy>
  <cp:revision>296</cp:revision>
  <dcterms:created xsi:type="dcterms:W3CDTF">2011-08-26T06:48:04Z</dcterms:created>
  <dcterms:modified xsi:type="dcterms:W3CDTF">2015-11-05T11:37:51Z</dcterms:modified>
</cp:coreProperties>
</file>