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4" r:id="rId7"/>
    <p:sldId id="261" r:id="rId8"/>
    <p:sldId id="273" r:id="rId9"/>
    <p:sldId id="263" r:id="rId10"/>
    <p:sldId id="276" r:id="rId11"/>
    <p:sldId id="271" r:id="rId12"/>
    <p:sldId id="27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05AC3-9AC4-5F83-FC18-01347FB5ADF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AU"/>
          </a:p>
        </p:txBody>
      </p:sp>
      <p:sp>
        <p:nvSpPr>
          <p:cNvPr id="3" name="Subtitle 2">
            <a:extLst>
              <a:ext uri="{FF2B5EF4-FFF2-40B4-BE49-F238E27FC236}">
                <a16:creationId xmlns:a16="http://schemas.microsoft.com/office/drawing/2014/main" id="{4A09FA95-2E4D-F28F-0993-F716204A7D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Date Placeholder 3">
            <a:extLst>
              <a:ext uri="{FF2B5EF4-FFF2-40B4-BE49-F238E27FC236}">
                <a16:creationId xmlns:a16="http://schemas.microsoft.com/office/drawing/2014/main" id="{DADE261D-E049-C7F6-9354-D1A76D271339}"/>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5" name="Footer Placeholder 4">
            <a:extLst>
              <a:ext uri="{FF2B5EF4-FFF2-40B4-BE49-F238E27FC236}">
                <a16:creationId xmlns:a16="http://schemas.microsoft.com/office/drawing/2014/main" id="{E2BAD5F8-9FCE-056B-D4A9-2D9AC4A5018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42AB955-618E-0E11-7F57-A7D509AA411E}"/>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987696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00E9A-4D11-FB6E-5DCF-F135FA274926}"/>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FA2B9C33-9CBD-8F23-BEFD-19631E4D30D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4959E960-1233-1846-530B-5FEBEACC7B51}"/>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5" name="Footer Placeholder 4">
            <a:extLst>
              <a:ext uri="{FF2B5EF4-FFF2-40B4-BE49-F238E27FC236}">
                <a16:creationId xmlns:a16="http://schemas.microsoft.com/office/drawing/2014/main" id="{22AD729D-4060-EC85-A543-CC1DD26BE68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1EAC3C6-D26B-39BE-11CF-35196942C769}"/>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313528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A3EFD-AF56-B296-61F7-4A8523B771A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CD6473A8-46E1-6B5A-4CDF-C556B72DF9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F75D966-2951-0FF3-2792-32A65E7F18C6}"/>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5" name="Footer Placeholder 4">
            <a:extLst>
              <a:ext uri="{FF2B5EF4-FFF2-40B4-BE49-F238E27FC236}">
                <a16:creationId xmlns:a16="http://schemas.microsoft.com/office/drawing/2014/main" id="{E1410DE5-FC3C-16BB-8C21-1900B08E289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DB5A3E5-22CF-377A-CCAC-4442528A819A}"/>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2945533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C0A31-29C6-A9C4-24D3-4D4C7714B6D0}"/>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1696B182-9220-0189-34FA-8414B564CA5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361F5460-BD10-BF86-039A-BA26764361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D28B9A52-8360-65AF-FF0B-CD3EBA7D8A20}"/>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6" name="Footer Placeholder 5">
            <a:extLst>
              <a:ext uri="{FF2B5EF4-FFF2-40B4-BE49-F238E27FC236}">
                <a16:creationId xmlns:a16="http://schemas.microsoft.com/office/drawing/2014/main" id="{EFB88ECE-653E-089C-B159-9606C15EFD3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0E20546-B81C-376B-DC07-AD4BDE7DBF79}"/>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2309762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EADBB-3402-8CAF-9A01-BAE50640B4F9}"/>
              </a:ext>
            </a:extLst>
          </p:cNvPr>
          <p:cNvSpPr>
            <a:spLocks noGrp="1"/>
          </p:cNvSpPr>
          <p:nvPr>
            <p:ph type="title"/>
          </p:nvPr>
        </p:nvSpPr>
        <p:spPr>
          <a:xfrm>
            <a:off x="839788" y="365125"/>
            <a:ext cx="10515600" cy="1325563"/>
          </a:xfr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285A410D-E018-F2E4-22F8-E2A951205F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62A6EE3-01FD-6F2C-7680-1243BA8054B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45A6EA45-988D-7A52-C9CF-1AF6B67CAF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5154640-3AD0-DDF6-5354-778268EAA3F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3A8A176B-97EC-C878-15C5-E640C68E9DF3}"/>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8" name="Footer Placeholder 7">
            <a:extLst>
              <a:ext uri="{FF2B5EF4-FFF2-40B4-BE49-F238E27FC236}">
                <a16:creationId xmlns:a16="http://schemas.microsoft.com/office/drawing/2014/main" id="{6EAD42CF-365A-D3A5-6FA0-8DD82B257C31}"/>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2A83ABE9-BEFF-9271-8C45-1CC13E657BED}"/>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3665441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D33DF-7EA6-D87C-FA9E-C73F8B5DE48D}"/>
              </a:ext>
            </a:extLst>
          </p:cNvPr>
          <p:cNvSpPr>
            <a:spLocks noGrp="1"/>
          </p:cNvSpPr>
          <p:nvPr>
            <p:ph type="title"/>
          </p:nvPr>
        </p:nvSpPr>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A12C9940-D7BC-1B75-81AC-3702A663DA44}"/>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4" name="Footer Placeholder 3">
            <a:extLst>
              <a:ext uri="{FF2B5EF4-FFF2-40B4-BE49-F238E27FC236}">
                <a16:creationId xmlns:a16="http://schemas.microsoft.com/office/drawing/2014/main" id="{B5AADF1F-426F-7FD8-E4E8-F6EA8A06A62F}"/>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1AA4311F-4C09-331D-34BC-105C420A56E7}"/>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645786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1DACA2-3343-A11D-B18B-CF7129FB9BF3}"/>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3" name="Footer Placeholder 2">
            <a:extLst>
              <a:ext uri="{FF2B5EF4-FFF2-40B4-BE49-F238E27FC236}">
                <a16:creationId xmlns:a16="http://schemas.microsoft.com/office/drawing/2014/main" id="{9FB27B28-EA0C-680B-773A-EED07CA06E3C}"/>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46E0AA64-4CFF-6CA1-7B76-E6E65061F29D}"/>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3312609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37F24-3F1E-51CF-DFB2-3B8DD12ECA6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1721C733-7222-E8C2-A9EC-676C11327C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413E8994-FDBF-47AE-81D9-739723A5D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55077E9-9830-E70F-C8FB-39CBDADA5080}"/>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6" name="Footer Placeholder 5">
            <a:extLst>
              <a:ext uri="{FF2B5EF4-FFF2-40B4-BE49-F238E27FC236}">
                <a16:creationId xmlns:a16="http://schemas.microsoft.com/office/drawing/2014/main" id="{4D682EB5-6395-10A3-1390-1346B75467E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164A82F-1355-E754-EAED-5F188AB09FD5}"/>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2826693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5EE33-3562-BE1A-187F-85ED59D7DF5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EA37F03C-2857-D609-91BC-02886B4765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BA4171A6-95AD-C1FB-777D-1130352C9F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57F44FA-8F3C-7D31-2DE7-04A91A902D0F}"/>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6" name="Footer Placeholder 5">
            <a:extLst>
              <a:ext uri="{FF2B5EF4-FFF2-40B4-BE49-F238E27FC236}">
                <a16:creationId xmlns:a16="http://schemas.microsoft.com/office/drawing/2014/main" id="{FB3D605D-B8CB-4B09-3105-60F04BEC7F30}"/>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9C1BE74D-8A12-C145-0BE2-466C1540973D}"/>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326506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815F2-F091-5300-3104-6FE7FC8E0F5E}"/>
              </a:ext>
            </a:extLst>
          </p:cNvPr>
          <p:cNvSpPr>
            <a:spLocks noGrp="1"/>
          </p:cNvSpPr>
          <p:nvPr>
            <p:ph type="title"/>
          </p:nvPr>
        </p:nvSpPr>
        <p:spPr/>
        <p:txBody>
          <a:bodyPr/>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E1AE2ED2-7D2B-F155-F6BC-6538EA8D412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EC8E5FB5-7158-C6FA-9CFD-4EB3859D7A1A}"/>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5" name="Footer Placeholder 4">
            <a:extLst>
              <a:ext uri="{FF2B5EF4-FFF2-40B4-BE49-F238E27FC236}">
                <a16:creationId xmlns:a16="http://schemas.microsoft.com/office/drawing/2014/main" id="{19E0A773-7FCC-C570-C8BD-390BC1099BE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78492DA-24E1-715A-00D1-4F4070F54E14}"/>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3588889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33C7477-6D86-99DB-BF1E-96B236630FA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2FEED9D5-3D33-C96E-2132-5B821C9ED83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FEA206BB-D81B-2C8B-4228-635479A0A203}"/>
              </a:ext>
            </a:extLst>
          </p:cNvPr>
          <p:cNvSpPr>
            <a:spLocks noGrp="1"/>
          </p:cNvSpPr>
          <p:nvPr>
            <p:ph type="dt" sz="half" idx="10"/>
          </p:nvPr>
        </p:nvSpPr>
        <p:spPr/>
        <p:txBody>
          <a:bodyPr/>
          <a:lstStyle/>
          <a:p>
            <a:fld id="{53F596D8-D6F0-4D4C-9106-87AFB97A2288}" type="datetimeFigureOut">
              <a:rPr lang="en-AU" smtClean="0"/>
              <a:t>8/08/2024</a:t>
            </a:fld>
            <a:endParaRPr lang="en-AU"/>
          </a:p>
        </p:txBody>
      </p:sp>
      <p:sp>
        <p:nvSpPr>
          <p:cNvPr id="5" name="Footer Placeholder 4">
            <a:extLst>
              <a:ext uri="{FF2B5EF4-FFF2-40B4-BE49-F238E27FC236}">
                <a16:creationId xmlns:a16="http://schemas.microsoft.com/office/drawing/2014/main" id="{4DA9B206-462A-91C9-87E4-00F8CB14261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5309D26-7B12-FBAA-2975-02FADC1CA609}"/>
              </a:ext>
            </a:extLst>
          </p:cNvPr>
          <p:cNvSpPr>
            <a:spLocks noGrp="1"/>
          </p:cNvSpPr>
          <p:nvPr>
            <p:ph type="sldNum" sz="quarter" idx="12"/>
          </p:nvPr>
        </p:nvSpPr>
        <p:spPr/>
        <p:txBody>
          <a:bodyPr/>
          <a:lstStyle/>
          <a:p>
            <a:fld id="{5FC591BC-20A4-4EFE-9EF9-C4CF1220AC1D}" type="slidenum">
              <a:rPr lang="en-AU" smtClean="0"/>
              <a:t>‹#›</a:t>
            </a:fld>
            <a:endParaRPr lang="en-AU"/>
          </a:p>
        </p:txBody>
      </p:sp>
    </p:spTree>
    <p:extLst>
      <p:ext uri="{BB962C8B-B14F-4D97-AF65-F5344CB8AC3E}">
        <p14:creationId xmlns:p14="http://schemas.microsoft.com/office/powerpoint/2010/main" val="1009972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04BCF9-86D4-9AF8-5A5F-A7E9CEB16B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1C7D875D-C687-3E71-9945-D9A14257A0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6AF5C015-2E3A-AE9A-04EA-4FADF1A7DA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F596D8-D6F0-4D4C-9106-87AFB97A2288}" type="datetimeFigureOut">
              <a:rPr lang="en-AU" smtClean="0"/>
              <a:t>8/08/2024</a:t>
            </a:fld>
            <a:endParaRPr lang="en-AU"/>
          </a:p>
        </p:txBody>
      </p:sp>
      <p:sp>
        <p:nvSpPr>
          <p:cNvPr id="5" name="Footer Placeholder 4">
            <a:extLst>
              <a:ext uri="{FF2B5EF4-FFF2-40B4-BE49-F238E27FC236}">
                <a16:creationId xmlns:a16="http://schemas.microsoft.com/office/drawing/2014/main" id="{3ED73F3B-E53B-E4B5-EA05-D6BA902EF0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1DBAD3C5-A6FF-760F-2C77-D4DC7C2C0B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C591BC-20A4-4EFE-9EF9-C4CF1220AC1D}" type="slidenum">
              <a:rPr lang="en-AU" smtClean="0"/>
              <a:t>‹#›</a:t>
            </a:fld>
            <a:endParaRPr lang="en-AU"/>
          </a:p>
        </p:txBody>
      </p:sp>
    </p:spTree>
    <p:extLst>
      <p:ext uri="{BB962C8B-B14F-4D97-AF65-F5344CB8AC3E}">
        <p14:creationId xmlns:p14="http://schemas.microsoft.com/office/powerpoint/2010/main" val="3133502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creativecommons.org/licenses/by/3.0/" TargetMode="External"/><Relationship Id="rId5" Type="http://schemas.openxmlformats.org/officeDocument/2006/relationships/hyperlink" Target="https://www.robjwells.com/2018/02/british-newspaper-barcodes-explained-and-automated/" TargetMode="Externa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1B72B-F954-3A29-DF43-D0EEE961CBC5}"/>
              </a:ext>
            </a:extLst>
          </p:cNvPr>
          <p:cNvSpPr>
            <a:spLocks noGrp="1"/>
          </p:cNvSpPr>
          <p:nvPr>
            <p:ph type="ctrTitle"/>
          </p:nvPr>
        </p:nvSpPr>
        <p:spPr/>
        <p:txBody>
          <a:bodyPr/>
          <a:lstStyle/>
          <a:p>
            <a:r>
              <a:rPr lang="en-AU" dirty="0"/>
              <a:t>Crystalline Silica Management</a:t>
            </a:r>
          </a:p>
        </p:txBody>
      </p:sp>
      <p:sp>
        <p:nvSpPr>
          <p:cNvPr id="3" name="Subtitle 2">
            <a:extLst>
              <a:ext uri="{FF2B5EF4-FFF2-40B4-BE49-F238E27FC236}">
                <a16:creationId xmlns:a16="http://schemas.microsoft.com/office/drawing/2014/main" id="{25084894-0B6E-9103-EC61-2388763B5B64}"/>
              </a:ext>
            </a:extLst>
          </p:cNvPr>
          <p:cNvSpPr>
            <a:spLocks noGrp="1"/>
          </p:cNvSpPr>
          <p:nvPr>
            <p:ph type="subTitle" idx="1"/>
          </p:nvPr>
        </p:nvSpPr>
        <p:spPr/>
        <p:txBody>
          <a:bodyPr/>
          <a:lstStyle/>
          <a:p>
            <a:r>
              <a:rPr lang="en-AU" dirty="0"/>
              <a:t>Silica, also know a silicon dioxide or Si02, is a colourless, white, chemical compound. Crystalline silica, a form that includes quartz, can be toxic if inhaled. Working with RCS is high risk work.</a:t>
            </a:r>
          </a:p>
        </p:txBody>
      </p:sp>
      <p:pic>
        <p:nvPicPr>
          <p:cNvPr id="4" name="Audio 3">
            <a:hlinkClick r:id="" action="ppaction://media"/>
            <a:extLst>
              <a:ext uri="{FF2B5EF4-FFF2-40B4-BE49-F238E27FC236}">
                <a16:creationId xmlns:a16="http://schemas.microsoft.com/office/drawing/2014/main" id="{FCAACED1-3A6F-7CE5-AEFF-07E767A7646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20621474"/>
      </p:ext>
    </p:extLst>
  </p:cSld>
  <p:clrMapOvr>
    <a:masterClrMapping/>
  </p:clrMapOvr>
  <mc:AlternateContent xmlns:mc="http://schemas.openxmlformats.org/markup-compatibility/2006">
    <mc:Choice xmlns:p14="http://schemas.microsoft.com/office/powerpoint/2010/main" Requires="p14">
      <p:transition spd="slow" p14:dur="2000" advTm="28481"/>
    </mc:Choice>
    <mc:Fallback>
      <p:transition spd="slow" advTm="284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D4CA0-10D8-3DB7-A532-0933AB5A37DA}"/>
              </a:ext>
            </a:extLst>
          </p:cNvPr>
          <p:cNvSpPr>
            <a:spLocks noGrp="1"/>
          </p:cNvSpPr>
          <p:nvPr>
            <p:ph type="title"/>
          </p:nvPr>
        </p:nvSpPr>
        <p:spPr/>
        <p:txBody>
          <a:bodyPr/>
          <a:lstStyle/>
          <a:p>
            <a:pPr algn="ctr"/>
            <a:r>
              <a:rPr lang="en-AU" dirty="0"/>
              <a:t>Hazard Identification</a:t>
            </a:r>
          </a:p>
        </p:txBody>
      </p:sp>
      <p:sp>
        <p:nvSpPr>
          <p:cNvPr id="3" name="Content Placeholder 2">
            <a:extLst>
              <a:ext uri="{FF2B5EF4-FFF2-40B4-BE49-F238E27FC236}">
                <a16:creationId xmlns:a16="http://schemas.microsoft.com/office/drawing/2014/main" id="{076BC81E-A78E-9393-9D99-53466152CF72}"/>
              </a:ext>
            </a:extLst>
          </p:cNvPr>
          <p:cNvSpPr>
            <a:spLocks noGrp="1"/>
          </p:cNvSpPr>
          <p:nvPr>
            <p:ph idx="1"/>
          </p:nvPr>
        </p:nvSpPr>
        <p:spPr/>
        <p:txBody>
          <a:bodyPr/>
          <a:lstStyle/>
          <a:p>
            <a:r>
              <a:rPr lang="en-AU" dirty="0"/>
              <a:t>Identifying respirable crystalline silica (RCS), you must first identify whether RCS is being generated and released into the air at your workplace. Workers are exposed to RCS whenever it is airborne and they can breath it in.</a:t>
            </a:r>
          </a:p>
          <a:p>
            <a:endParaRPr lang="en-AU" dirty="0"/>
          </a:p>
          <a:p>
            <a:r>
              <a:rPr lang="en-AU" dirty="0"/>
              <a:t>Hazard identification can be found in MSDS, Labelling on the back of the product, review Product Data Sheet from the manufacturer or the supplier.</a:t>
            </a:r>
          </a:p>
        </p:txBody>
      </p:sp>
      <p:pic>
        <p:nvPicPr>
          <p:cNvPr id="4" name="Audio 3">
            <a:hlinkClick r:id="" action="ppaction://media"/>
            <a:extLst>
              <a:ext uri="{FF2B5EF4-FFF2-40B4-BE49-F238E27FC236}">
                <a16:creationId xmlns:a16="http://schemas.microsoft.com/office/drawing/2014/main" id="{4BEE2F9B-A445-A21A-1DED-354AC3397D8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849684729"/>
      </p:ext>
    </p:extLst>
  </p:cSld>
  <p:clrMapOvr>
    <a:masterClrMapping/>
  </p:clrMapOvr>
  <mc:AlternateContent xmlns:mc="http://schemas.openxmlformats.org/markup-compatibility/2006">
    <mc:Choice xmlns:p14="http://schemas.microsoft.com/office/powerpoint/2010/main" Requires="p14">
      <p:transition spd="slow" p14:dur="2000" advTm="39054"/>
    </mc:Choice>
    <mc:Fallback>
      <p:transition spd="slow" advTm="390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2952B-0D8C-CCCD-500B-6C8FEB598EAA}"/>
              </a:ext>
            </a:extLst>
          </p:cNvPr>
          <p:cNvSpPr>
            <a:spLocks noGrp="1"/>
          </p:cNvSpPr>
          <p:nvPr>
            <p:ph type="title"/>
          </p:nvPr>
        </p:nvSpPr>
        <p:spPr/>
        <p:txBody>
          <a:bodyPr/>
          <a:lstStyle/>
          <a:p>
            <a:pPr algn="ctr"/>
            <a:r>
              <a:rPr lang="en-AU" dirty="0"/>
              <a:t>There are 3 types of RCS</a:t>
            </a:r>
          </a:p>
        </p:txBody>
      </p:sp>
      <p:sp>
        <p:nvSpPr>
          <p:cNvPr id="3" name="Content Placeholder 2">
            <a:extLst>
              <a:ext uri="{FF2B5EF4-FFF2-40B4-BE49-F238E27FC236}">
                <a16:creationId xmlns:a16="http://schemas.microsoft.com/office/drawing/2014/main" id="{704776FF-69CA-5530-62FD-8356560DF614}"/>
              </a:ext>
            </a:extLst>
          </p:cNvPr>
          <p:cNvSpPr>
            <a:spLocks noGrp="1"/>
          </p:cNvSpPr>
          <p:nvPr>
            <p:ph idx="1"/>
          </p:nvPr>
        </p:nvSpPr>
        <p:spPr/>
        <p:txBody>
          <a:bodyPr>
            <a:normAutofit/>
          </a:bodyPr>
          <a:lstStyle/>
          <a:p>
            <a:r>
              <a:rPr lang="en-AU" sz="4000" dirty="0"/>
              <a:t>Solid form e.g. brick</a:t>
            </a:r>
          </a:p>
          <a:p>
            <a:endParaRPr lang="en-AU" sz="4000" dirty="0"/>
          </a:p>
          <a:p>
            <a:r>
              <a:rPr lang="en-AU" sz="4000" dirty="0"/>
              <a:t>Respirable form e.g. mortar</a:t>
            </a:r>
          </a:p>
          <a:p>
            <a:endParaRPr lang="en-AU" sz="4000" dirty="0"/>
          </a:p>
          <a:p>
            <a:r>
              <a:rPr lang="en-AU" sz="4000" dirty="0"/>
              <a:t>Liquid form e.g. slurry</a:t>
            </a:r>
          </a:p>
        </p:txBody>
      </p:sp>
      <p:pic>
        <p:nvPicPr>
          <p:cNvPr id="4" name="Audio 3">
            <a:hlinkClick r:id="" action="ppaction://media"/>
            <a:extLst>
              <a:ext uri="{FF2B5EF4-FFF2-40B4-BE49-F238E27FC236}">
                <a16:creationId xmlns:a16="http://schemas.microsoft.com/office/drawing/2014/main" id="{BDA19200-52A2-1939-FEDF-71CC3018FA4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490052"/>
      </p:ext>
    </p:extLst>
  </p:cSld>
  <p:clrMapOvr>
    <a:masterClrMapping/>
  </p:clrMapOvr>
  <mc:AlternateContent xmlns:mc="http://schemas.openxmlformats.org/markup-compatibility/2006">
    <mc:Choice xmlns:p14="http://schemas.microsoft.com/office/powerpoint/2010/main" Requires="p14">
      <p:transition spd="slow" p14:dur="2000" advTm="13670"/>
    </mc:Choice>
    <mc:Fallback>
      <p:transition spd="slow" advTm="136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08E7-4960-2DE0-9091-716BC271A779}"/>
              </a:ext>
            </a:extLst>
          </p:cNvPr>
          <p:cNvSpPr>
            <a:spLocks noGrp="1"/>
          </p:cNvSpPr>
          <p:nvPr>
            <p:ph type="title"/>
          </p:nvPr>
        </p:nvSpPr>
        <p:spPr/>
        <p:txBody>
          <a:bodyPr/>
          <a:lstStyle/>
          <a:p>
            <a:pPr algn="ctr"/>
            <a:r>
              <a:rPr lang="en-AU" dirty="0"/>
              <a:t>Respirable Crystalline Silica</a:t>
            </a:r>
          </a:p>
        </p:txBody>
      </p:sp>
      <p:sp>
        <p:nvSpPr>
          <p:cNvPr id="3" name="Content Placeholder 2">
            <a:extLst>
              <a:ext uri="{FF2B5EF4-FFF2-40B4-BE49-F238E27FC236}">
                <a16:creationId xmlns:a16="http://schemas.microsoft.com/office/drawing/2014/main" id="{63D40606-BB7C-4C4C-0234-048FC28ACE55}"/>
              </a:ext>
            </a:extLst>
          </p:cNvPr>
          <p:cNvSpPr>
            <a:spLocks noGrp="1"/>
          </p:cNvSpPr>
          <p:nvPr>
            <p:ph idx="1"/>
          </p:nvPr>
        </p:nvSpPr>
        <p:spPr/>
        <p:txBody>
          <a:bodyPr/>
          <a:lstStyle/>
          <a:p>
            <a:r>
              <a:rPr lang="en-AU" dirty="0"/>
              <a:t>The difference between a hazardous substance and a crystalline silica substance?</a:t>
            </a:r>
          </a:p>
          <a:p>
            <a:endParaRPr lang="en-AU" dirty="0"/>
          </a:p>
          <a:p>
            <a:r>
              <a:rPr lang="en-AU" dirty="0"/>
              <a:t>A hazardous substance is in a respirable form (respirable meaning ‘fit for breathing’.</a:t>
            </a:r>
          </a:p>
          <a:p>
            <a:endParaRPr lang="en-AU" dirty="0"/>
          </a:p>
          <a:p>
            <a:r>
              <a:rPr lang="en-AU" dirty="0"/>
              <a:t>A crystalline silica substance is </a:t>
            </a:r>
            <a:r>
              <a:rPr lang="en-AU" dirty="0">
                <a:solidFill>
                  <a:srgbClr val="FF0000"/>
                </a:solidFill>
              </a:rPr>
              <a:t>not</a:t>
            </a:r>
            <a:r>
              <a:rPr lang="en-AU" dirty="0"/>
              <a:t> in respirable form (meaning the opposite)</a:t>
            </a:r>
          </a:p>
          <a:p>
            <a:endParaRPr lang="en-AU" dirty="0"/>
          </a:p>
          <a:p>
            <a:endParaRPr lang="en-AU" dirty="0"/>
          </a:p>
        </p:txBody>
      </p:sp>
      <p:pic>
        <p:nvPicPr>
          <p:cNvPr id="4" name="Audio 3">
            <a:hlinkClick r:id="" action="ppaction://media"/>
            <a:extLst>
              <a:ext uri="{FF2B5EF4-FFF2-40B4-BE49-F238E27FC236}">
                <a16:creationId xmlns:a16="http://schemas.microsoft.com/office/drawing/2014/main" id="{43DC9216-D894-33E0-FDF5-9C58D2BB9CC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938242066"/>
      </p:ext>
    </p:extLst>
  </p:cSld>
  <p:clrMapOvr>
    <a:masterClrMapping/>
  </p:clrMapOvr>
  <mc:AlternateContent xmlns:mc="http://schemas.openxmlformats.org/markup-compatibility/2006">
    <mc:Choice xmlns:p14="http://schemas.microsoft.com/office/powerpoint/2010/main" Requires="p14">
      <p:transition spd="slow" p14:dur="2000" advTm="23235"/>
    </mc:Choice>
    <mc:Fallback>
      <p:transition spd="slow" advTm="232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0DB24-60E7-99B1-7037-6FD479FC5EBF}"/>
              </a:ext>
            </a:extLst>
          </p:cNvPr>
          <p:cNvSpPr>
            <a:spLocks noGrp="1"/>
          </p:cNvSpPr>
          <p:nvPr>
            <p:ph type="title"/>
          </p:nvPr>
        </p:nvSpPr>
        <p:spPr/>
        <p:txBody>
          <a:bodyPr/>
          <a:lstStyle/>
          <a:p>
            <a:r>
              <a:rPr lang="en-AU" dirty="0"/>
              <a:t>Legal and Organisational requirements</a:t>
            </a:r>
          </a:p>
        </p:txBody>
      </p:sp>
      <p:sp>
        <p:nvSpPr>
          <p:cNvPr id="3" name="Content Placeholder 2">
            <a:extLst>
              <a:ext uri="{FF2B5EF4-FFF2-40B4-BE49-F238E27FC236}">
                <a16:creationId xmlns:a16="http://schemas.microsoft.com/office/drawing/2014/main" id="{638D45D4-AE4C-54C6-DE17-D7360E2BAF6B}"/>
              </a:ext>
            </a:extLst>
          </p:cNvPr>
          <p:cNvSpPr>
            <a:spLocks noGrp="1"/>
          </p:cNvSpPr>
          <p:nvPr>
            <p:ph idx="1"/>
          </p:nvPr>
        </p:nvSpPr>
        <p:spPr/>
        <p:txBody>
          <a:bodyPr/>
          <a:lstStyle/>
          <a:p>
            <a:r>
              <a:rPr lang="en-AU" dirty="0"/>
              <a:t>Work Health and Safety Regulations 2011 state that a PCBU must not carry out a class of high risk work unless the person holds a high risk work licence for that class of high risk work.</a:t>
            </a:r>
          </a:p>
          <a:p>
            <a:endParaRPr lang="en-AU" dirty="0"/>
          </a:p>
          <a:p>
            <a:r>
              <a:rPr lang="en-AU" dirty="0"/>
              <a:t>PCBU must identify all sources of and even potential sources of RCS</a:t>
            </a:r>
          </a:p>
          <a:p>
            <a:endParaRPr lang="en-AU" dirty="0"/>
          </a:p>
          <a:p>
            <a:r>
              <a:rPr lang="en-AU" dirty="0"/>
              <a:t>When identifying and assessing hazards and making decisions about risk control measures, PCBU’s must consult with their employees and especially their workplace health and safety representatives.</a:t>
            </a:r>
          </a:p>
          <a:p>
            <a:endParaRPr lang="en-AU" dirty="0"/>
          </a:p>
        </p:txBody>
      </p:sp>
      <p:pic>
        <p:nvPicPr>
          <p:cNvPr id="4" name="Audio 3">
            <a:hlinkClick r:id="" action="ppaction://media"/>
            <a:extLst>
              <a:ext uri="{FF2B5EF4-FFF2-40B4-BE49-F238E27FC236}">
                <a16:creationId xmlns:a16="http://schemas.microsoft.com/office/drawing/2014/main" id="{B8B86A44-EE07-0FF9-019C-ECE3509A985E}"/>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368429530"/>
      </p:ext>
    </p:extLst>
  </p:cSld>
  <p:clrMapOvr>
    <a:masterClrMapping/>
  </p:clrMapOvr>
  <mc:AlternateContent xmlns:mc="http://schemas.openxmlformats.org/markup-compatibility/2006">
    <mc:Choice xmlns:p14="http://schemas.microsoft.com/office/powerpoint/2010/main" Requires="p14">
      <p:transition spd="slow" p14:dur="2000" advTm="32975"/>
    </mc:Choice>
    <mc:Fallback>
      <p:transition spd="slow" advTm="329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628AC-0CE3-4001-76FA-7FCEC0DC0E54}"/>
              </a:ext>
            </a:extLst>
          </p:cNvPr>
          <p:cNvSpPr>
            <a:spLocks noGrp="1"/>
          </p:cNvSpPr>
          <p:nvPr>
            <p:ph type="title"/>
          </p:nvPr>
        </p:nvSpPr>
        <p:spPr/>
        <p:txBody>
          <a:bodyPr/>
          <a:lstStyle/>
          <a:p>
            <a:pPr algn="ctr"/>
            <a:r>
              <a:rPr lang="en-AU" dirty="0"/>
              <a:t>Risk Assessment of RCS</a:t>
            </a:r>
          </a:p>
        </p:txBody>
      </p:sp>
      <p:sp>
        <p:nvSpPr>
          <p:cNvPr id="3" name="Content Placeholder 2">
            <a:extLst>
              <a:ext uri="{FF2B5EF4-FFF2-40B4-BE49-F238E27FC236}">
                <a16:creationId xmlns:a16="http://schemas.microsoft.com/office/drawing/2014/main" id="{72C177AA-71CC-ABF3-F0DA-CBD9014EC892}"/>
              </a:ext>
            </a:extLst>
          </p:cNvPr>
          <p:cNvSpPr>
            <a:spLocks noGrp="1"/>
          </p:cNvSpPr>
          <p:nvPr>
            <p:ph idx="1"/>
          </p:nvPr>
        </p:nvSpPr>
        <p:spPr/>
        <p:txBody>
          <a:bodyPr/>
          <a:lstStyle/>
          <a:p>
            <a:r>
              <a:rPr lang="en-AU" dirty="0"/>
              <a:t>The potential exposure to crystalline silica dust involving specific tasks or processes</a:t>
            </a:r>
          </a:p>
          <a:p>
            <a:r>
              <a:rPr lang="en-AU" dirty="0"/>
              <a:t>The form of crystalline silica identified e.g. concrete, basalt</a:t>
            </a:r>
          </a:p>
          <a:p>
            <a:r>
              <a:rPr lang="en-AU" dirty="0"/>
              <a:t>The proportion of crystalline silica in the material</a:t>
            </a:r>
          </a:p>
          <a:p>
            <a:r>
              <a:rPr lang="en-AU" dirty="0"/>
              <a:t>Atmospheric monitoring results</a:t>
            </a:r>
          </a:p>
          <a:p>
            <a:r>
              <a:rPr lang="en-AU" dirty="0"/>
              <a:t>The likely frequency and duration of exposure to crystalline silica dust</a:t>
            </a:r>
          </a:p>
          <a:p>
            <a:r>
              <a:rPr lang="en-AU" dirty="0"/>
              <a:t>Information about incidents, illnesses or diseases associated with exposure to crystalline silica dust at the workplace</a:t>
            </a:r>
          </a:p>
        </p:txBody>
      </p:sp>
      <p:pic>
        <p:nvPicPr>
          <p:cNvPr id="4" name="Audio 3">
            <a:hlinkClick r:id="" action="ppaction://media"/>
            <a:extLst>
              <a:ext uri="{FF2B5EF4-FFF2-40B4-BE49-F238E27FC236}">
                <a16:creationId xmlns:a16="http://schemas.microsoft.com/office/drawing/2014/main" id="{6391CEBD-DAEC-BA4A-5E71-D7B6955B2E2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26803920"/>
      </p:ext>
    </p:extLst>
  </p:cSld>
  <p:clrMapOvr>
    <a:masterClrMapping/>
  </p:clrMapOvr>
  <mc:AlternateContent xmlns:mc="http://schemas.openxmlformats.org/markup-compatibility/2006">
    <mc:Choice xmlns:p14="http://schemas.microsoft.com/office/powerpoint/2010/main" Requires="p14">
      <p:transition spd="slow" p14:dur="2000" advTm="37050"/>
    </mc:Choice>
    <mc:Fallback>
      <p:transition spd="slow" advTm="37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5F137-14D9-4346-9FD7-32C4F8C639F1}"/>
              </a:ext>
            </a:extLst>
          </p:cNvPr>
          <p:cNvSpPr>
            <a:spLocks noGrp="1"/>
          </p:cNvSpPr>
          <p:nvPr>
            <p:ph type="title"/>
          </p:nvPr>
        </p:nvSpPr>
        <p:spPr/>
        <p:txBody>
          <a:bodyPr/>
          <a:lstStyle/>
          <a:p>
            <a:pPr algn="ctr"/>
            <a:r>
              <a:rPr lang="en-AU" dirty="0"/>
              <a:t>Risk Assessment of RCS</a:t>
            </a:r>
          </a:p>
        </p:txBody>
      </p:sp>
      <p:pic>
        <p:nvPicPr>
          <p:cNvPr id="4" name="Content Placeholder 3">
            <a:extLst>
              <a:ext uri="{FF2B5EF4-FFF2-40B4-BE49-F238E27FC236}">
                <a16:creationId xmlns:a16="http://schemas.microsoft.com/office/drawing/2014/main" id="{5267E4BF-5B10-E5FE-FEAF-34CDB100832E}"/>
              </a:ext>
            </a:extLst>
          </p:cNvPr>
          <p:cNvPicPr>
            <a:picLocks noGrp="1" noChangeAspect="1"/>
          </p:cNvPicPr>
          <p:nvPr>
            <p:ph idx="1"/>
          </p:nvPr>
        </p:nvPicPr>
        <p:blipFill>
          <a:blip r:embed="rId4"/>
          <a:stretch>
            <a:fillRect/>
          </a:stretch>
        </p:blipFill>
        <p:spPr>
          <a:xfrm>
            <a:off x="2276525" y="2160142"/>
            <a:ext cx="7638950" cy="3682303"/>
          </a:xfrm>
          <a:prstGeom prst="rect">
            <a:avLst/>
          </a:prstGeom>
        </p:spPr>
      </p:pic>
      <p:pic>
        <p:nvPicPr>
          <p:cNvPr id="3" name="Audio 2">
            <a:hlinkClick r:id="" action="ppaction://media"/>
            <a:extLst>
              <a:ext uri="{FF2B5EF4-FFF2-40B4-BE49-F238E27FC236}">
                <a16:creationId xmlns:a16="http://schemas.microsoft.com/office/drawing/2014/main" id="{CFEC2DDF-7323-5A4A-5CEB-3DBFAD7054B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153765228"/>
      </p:ext>
    </p:extLst>
  </p:cSld>
  <p:clrMapOvr>
    <a:masterClrMapping/>
  </p:clrMapOvr>
  <mc:AlternateContent xmlns:mc="http://schemas.openxmlformats.org/markup-compatibility/2006">
    <mc:Choice xmlns:p14="http://schemas.microsoft.com/office/powerpoint/2010/main" Requires="p14">
      <p:transition spd="slow" p14:dur="2000" advTm="29815"/>
    </mc:Choice>
    <mc:Fallback>
      <p:transition spd="slow" advTm="29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B2A58-DB1B-8571-CCF9-B4089B632E0D}"/>
              </a:ext>
            </a:extLst>
          </p:cNvPr>
          <p:cNvSpPr>
            <a:spLocks noGrp="1"/>
          </p:cNvSpPr>
          <p:nvPr>
            <p:ph type="title"/>
          </p:nvPr>
        </p:nvSpPr>
        <p:spPr/>
        <p:txBody>
          <a:bodyPr/>
          <a:lstStyle/>
          <a:p>
            <a:pPr algn="ctr"/>
            <a:r>
              <a:rPr lang="en-GB" dirty="0"/>
              <a:t>Duty Holder/s responsibilities</a:t>
            </a:r>
            <a:endParaRPr lang="en-AU" dirty="0"/>
          </a:p>
        </p:txBody>
      </p:sp>
      <p:sp>
        <p:nvSpPr>
          <p:cNvPr id="3" name="Content Placeholder 2">
            <a:extLst>
              <a:ext uri="{FF2B5EF4-FFF2-40B4-BE49-F238E27FC236}">
                <a16:creationId xmlns:a16="http://schemas.microsoft.com/office/drawing/2014/main" id="{150C2C28-CFE6-B9BC-6645-34FF354D92FC}"/>
              </a:ext>
            </a:extLst>
          </p:cNvPr>
          <p:cNvSpPr>
            <a:spLocks noGrp="1"/>
          </p:cNvSpPr>
          <p:nvPr>
            <p:ph idx="1"/>
          </p:nvPr>
        </p:nvSpPr>
        <p:spPr/>
        <p:txBody>
          <a:bodyPr/>
          <a:lstStyle/>
          <a:p>
            <a:r>
              <a:rPr lang="en-GB" dirty="0"/>
              <a:t>A duty holder, in managing risks to health and safety, must—</a:t>
            </a:r>
          </a:p>
          <a:p>
            <a:r>
              <a:rPr lang="en-GB" dirty="0"/>
              <a:t> (a) eliminate risks to health and safety so far as is reasonably practicable; and</a:t>
            </a:r>
          </a:p>
          <a:p>
            <a:endParaRPr lang="en-GB" dirty="0"/>
          </a:p>
          <a:p>
            <a:r>
              <a:rPr lang="en-GB" dirty="0"/>
              <a:t> if it is not reasonably practicable to eliminate risks to health and safety—minimise those risks so far as is reasonably practicable</a:t>
            </a:r>
            <a:endParaRPr lang="en-AU" dirty="0"/>
          </a:p>
        </p:txBody>
      </p:sp>
      <p:pic>
        <p:nvPicPr>
          <p:cNvPr id="4" name="Audio 3">
            <a:hlinkClick r:id="" action="ppaction://media"/>
            <a:extLst>
              <a:ext uri="{FF2B5EF4-FFF2-40B4-BE49-F238E27FC236}">
                <a16:creationId xmlns:a16="http://schemas.microsoft.com/office/drawing/2014/main" id="{EF7358A3-E484-2B22-310B-13F1358A816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466393434"/>
      </p:ext>
    </p:extLst>
  </p:cSld>
  <p:clrMapOvr>
    <a:masterClrMapping/>
  </p:clrMapOvr>
  <mc:AlternateContent xmlns:mc="http://schemas.openxmlformats.org/markup-compatibility/2006">
    <mc:Choice xmlns:p14="http://schemas.microsoft.com/office/powerpoint/2010/main" Requires="p14">
      <p:transition spd="slow" p14:dur="2000" advTm="21873"/>
    </mc:Choice>
    <mc:Fallback>
      <p:transition spd="slow" advTm="218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FC3B1-9913-9658-35E2-97DDC8805C8F}"/>
              </a:ext>
            </a:extLst>
          </p:cNvPr>
          <p:cNvSpPr>
            <a:spLocks noGrp="1"/>
          </p:cNvSpPr>
          <p:nvPr>
            <p:ph type="title"/>
          </p:nvPr>
        </p:nvSpPr>
        <p:spPr/>
        <p:txBody>
          <a:bodyPr/>
          <a:lstStyle/>
          <a:p>
            <a:pPr algn="ctr"/>
            <a:r>
              <a:rPr lang="en-GB" dirty="0"/>
              <a:t>Hierarchy of controls</a:t>
            </a:r>
            <a:endParaRPr lang="en-AU" dirty="0"/>
          </a:p>
        </p:txBody>
      </p:sp>
      <p:pic>
        <p:nvPicPr>
          <p:cNvPr id="5" name="Content Placeholder 4">
            <a:extLst>
              <a:ext uri="{FF2B5EF4-FFF2-40B4-BE49-F238E27FC236}">
                <a16:creationId xmlns:a16="http://schemas.microsoft.com/office/drawing/2014/main" id="{82C8F3A9-D28A-09DC-22E4-D18C019DBF5F}"/>
              </a:ext>
            </a:extLst>
          </p:cNvPr>
          <p:cNvPicPr>
            <a:picLocks noGrp="1" noChangeAspect="1"/>
          </p:cNvPicPr>
          <p:nvPr>
            <p:ph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019295" y="1690688"/>
            <a:ext cx="6153407" cy="4351338"/>
          </a:xfrm>
        </p:spPr>
      </p:pic>
      <p:sp>
        <p:nvSpPr>
          <p:cNvPr id="6" name="TextBox 5">
            <a:extLst>
              <a:ext uri="{FF2B5EF4-FFF2-40B4-BE49-F238E27FC236}">
                <a16:creationId xmlns:a16="http://schemas.microsoft.com/office/drawing/2014/main" id="{59A10BE7-68F8-37C0-6185-F98493AE6B09}"/>
              </a:ext>
            </a:extLst>
          </p:cNvPr>
          <p:cNvSpPr txBox="1"/>
          <p:nvPr/>
        </p:nvSpPr>
        <p:spPr>
          <a:xfrm>
            <a:off x="3019296" y="6176963"/>
            <a:ext cx="6153407" cy="230832"/>
          </a:xfrm>
          <a:prstGeom prst="rect">
            <a:avLst/>
          </a:prstGeom>
          <a:noFill/>
        </p:spPr>
        <p:txBody>
          <a:bodyPr wrap="square" rtlCol="0">
            <a:spAutoFit/>
          </a:bodyPr>
          <a:lstStyle/>
          <a:p>
            <a:r>
              <a:rPr lang="en-AU" sz="900">
                <a:hlinkClick r:id="rId5" tooltip="https://www.robjwells.com/2018/02/british-newspaper-barcodes-explained-and-automated/"/>
              </a:rPr>
              <a:t>This Photo</a:t>
            </a:r>
            <a:r>
              <a:rPr lang="en-AU" sz="900"/>
              <a:t> by Unknown Author is licensed under </a:t>
            </a:r>
            <a:r>
              <a:rPr lang="en-AU" sz="900">
                <a:hlinkClick r:id="rId6" tooltip="https://creativecommons.org/licenses/by/3.0/"/>
              </a:rPr>
              <a:t>CC BY</a:t>
            </a:r>
            <a:endParaRPr lang="en-AU" sz="900"/>
          </a:p>
        </p:txBody>
      </p:sp>
      <p:pic>
        <p:nvPicPr>
          <p:cNvPr id="3" name="Audio 2">
            <a:hlinkClick r:id="" action="ppaction://media"/>
            <a:extLst>
              <a:ext uri="{FF2B5EF4-FFF2-40B4-BE49-F238E27FC236}">
                <a16:creationId xmlns:a16="http://schemas.microsoft.com/office/drawing/2014/main" id="{D360D8C7-BC03-A43F-4DDB-79355DA7B129}"/>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588070013"/>
      </p:ext>
    </p:extLst>
  </p:cSld>
  <p:clrMapOvr>
    <a:masterClrMapping/>
  </p:clrMapOvr>
  <mc:AlternateContent xmlns:mc="http://schemas.openxmlformats.org/markup-compatibility/2006">
    <mc:Choice xmlns:p14="http://schemas.microsoft.com/office/powerpoint/2010/main" Requires="p14">
      <p:transition spd="slow" p14:dur="2000" advTm="15204"/>
    </mc:Choice>
    <mc:Fallback>
      <p:transition spd="slow" advTm="152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51CD81-A82E-8A99-0FD4-796B0BF3C3E2}"/>
              </a:ext>
            </a:extLst>
          </p:cNvPr>
          <p:cNvSpPr>
            <a:spLocks noGrp="1"/>
          </p:cNvSpPr>
          <p:nvPr>
            <p:ph idx="1"/>
          </p:nvPr>
        </p:nvSpPr>
        <p:spPr>
          <a:xfrm>
            <a:off x="838200" y="546755"/>
            <a:ext cx="10515600" cy="5630208"/>
          </a:xfrm>
        </p:spPr>
        <p:txBody>
          <a:bodyPr>
            <a:normAutofit fontScale="85000" lnSpcReduction="20000"/>
          </a:bodyPr>
          <a:lstStyle/>
          <a:p>
            <a:r>
              <a:rPr lang="en-GB" dirty="0"/>
              <a:t>Elimination: Remove the hazard entirely. For crystalline silica, this could mean using materials that do not contain silica.</a:t>
            </a:r>
          </a:p>
          <a:p>
            <a:endParaRPr lang="en-GB" dirty="0"/>
          </a:p>
          <a:p>
            <a:r>
              <a:rPr lang="en-GB" dirty="0"/>
              <a:t>Substitution: Replace the hazardous material with a less hazardous one. For example, using materials with lower crystalline silica content.</a:t>
            </a:r>
          </a:p>
          <a:p>
            <a:endParaRPr lang="en-GB" dirty="0"/>
          </a:p>
          <a:p>
            <a:r>
              <a:rPr lang="en-GB" dirty="0"/>
              <a:t>Engineering Controls: Implement physical changes to the workplace to reduce exposure. This includes using local exhaust ventilation, wet cutting methods to suppress dust, and isolating the work area.</a:t>
            </a:r>
          </a:p>
          <a:p>
            <a:endParaRPr lang="en-GB" dirty="0"/>
          </a:p>
          <a:p>
            <a:r>
              <a:rPr lang="en-GB" dirty="0"/>
              <a:t>Administrative Controls: Change the way people work. This can involve rotating workers to limit exposure time, implementing strict housekeeping practices to reduce dust accumulation, and providing training on safe work practices.</a:t>
            </a:r>
          </a:p>
          <a:p>
            <a:endParaRPr lang="en-GB" dirty="0"/>
          </a:p>
          <a:p>
            <a:r>
              <a:rPr lang="en-GB" dirty="0"/>
              <a:t>Personal Protective Equipment (PPE): Use equipment to protect workers. This includes respirators and protective clothing.</a:t>
            </a:r>
            <a:endParaRPr lang="en-AU" dirty="0"/>
          </a:p>
        </p:txBody>
      </p:sp>
      <p:pic>
        <p:nvPicPr>
          <p:cNvPr id="2" name="Audio 1">
            <a:hlinkClick r:id="" action="ppaction://media"/>
            <a:extLst>
              <a:ext uri="{FF2B5EF4-FFF2-40B4-BE49-F238E27FC236}">
                <a16:creationId xmlns:a16="http://schemas.microsoft.com/office/drawing/2014/main" id="{8F501246-2FBC-D9D3-B891-F6BA2516214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638228888"/>
      </p:ext>
    </p:extLst>
  </p:cSld>
  <p:clrMapOvr>
    <a:masterClrMapping/>
  </p:clrMapOvr>
  <mc:AlternateContent xmlns:mc="http://schemas.openxmlformats.org/markup-compatibility/2006">
    <mc:Choice xmlns:p14="http://schemas.microsoft.com/office/powerpoint/2010/main" Requires="p14">
      <p:transition spd="slow" p14:dur="2000" advTm="63939"/>
    </mc:Choice>
    <mc:Fallback>
      <p:transition spd="slow" advTm="639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AE793-3FB5-AB2A-5B3C-4B236384F18E}"/>
              </a:ext>
            </a:extLst>
          </p:cNvPr>
          <p:cNvSpPr>
            <a:spLocks noGrp="1"/>
          </p:cNvSpPr>
          <p:nvPr>
            <p:ph type="title"/>
          </p:nvPr>
        </p:nvSpPr>
        <p:spPr/>
        <p:txBody>
          <a:bodyPr/>
          <a:lstStyle/>
          <a:p>
            <a:pPr algn="ctr"/>
            <a:r>
              <a:rPr lang="en-GB" dirty="0"/>
              <a:t>Risk Management, Controls and Review</a:t>
            </a:r>
            <a:endParaRPr lang="en-AU" dirty="0"/>
          </a:p>
        </p:txBody>
      </p:sp>
      <p:sp>
        <p:nvSpPr>
          <p:cNvPr id="3" name="Content Placeholder 2">
            <a:extLst>
              <a:ext uri="{FF2B5EF4-FFF2-40B4-BE49-F238E27FC236}">
                <a16:creationId xmlns:a16="http://schemas.microsoft.com/office/drawing/2014/main" id="{43F1AE53-BB6A-BD78-BA21-0C27A1AABE8E}"/>
              </a:ext>
            </a:extLst>
          </p:cNvPr>
          <p:cNvSpPr>
            <a:spLocks noGrp="1"/>
          </p:cNvSpPr>
          <p:nvPr>
            <p:ph idx="1"/>
          </p:nvPr>
        </p:nvSpPr>
        <p:spPr/>
        <p:txBody>
          <a:bodyPr>
            <a:normAutofit fontScale="92500" lnSpcReduction="10000"/>
          </a:bodyPr>
          <a:lstStyle/>
          <a:p>
            <a:r>
              <a:rPr lang="en-GB" dirty="0"/>
              <a:t>Management of risks for crystalline silica would be;</a:t>
            </a:r>
          </a:p>
          <a:p>
            <a:r>
              <a:rPr lang="en-GB" dirty="0"/>
              <a:t>Sources of RCSD generation in the workplace</a:t>
            </a:r>
          </a:p>
          <a:p>
            <a:r>
              <a:rPr lang="en-GB" dirty="0"/>
              <a:t>Hazards and health effects associated with working with RCSD</a:t>
            </a:r>
          </a:p>
          <a:p>
            <a:r>
              <a:rPr lang="en-GB" dirty="0"/>
              <a:t>How exposures are monitored and reports are read</a:t>
            </a:r>
          </a:p>
          <a:p>
            <a:r>
              <a:rPr lang="en-GB" dirty="0"/>
              <a:t>How to control exposure following the hierarchy of controls</a:t>
            </a:r>
          </a:p>
          <a:p>
            <a:r>
              <a:rPr lang="en-GB" dirty="0"/>
              <a:t>Training for workers on RPE at work and when to wear it</a:t>
            </a:r>
          </a:p>
          <a:p>
            <a:r>
              <a:rPr lang="en-GB" dirty="0"/>
              <a:t>Purpose and process of RPE fitting</a:t>
            </a:r>
          </a:p>
          <a:p>
            <a:r>
              <a:rPr lang="en-GB" dirty="0"/>
              <a:t>How to use and care for your RPE equipment</a:t>
            </a:r>
          </a:p>
          <a:p>
            <a:r>
              <a:rPr lang="en-GB" dirty="0"/>
              <a:t>Consultation with workers at all times in regards to monitoring and reviewing controls</a:t>
            </a:r>
          </a:p>
          <a:p>
            <a:endParaRPr lang="en-AU" dirty="0"/>
          </a:p>
        </p:txBody>
      </p:sp>
      <p:pic>
        <p:nvPicPr>
          <p:cNvPr id="4" name="Audio 3">
            <a:hlinkClick r:id="" action="ppaction://media"/>
            <a:extLst>
              <a:ext uri="{FF2B5EF4-FFF2-40B4-BE49-F238E27FC236}">
                <a16:creationId xmlns:a16="http://schemas.microsoft.com/office/drawing/2014/main" id="{D883B482-7F56-7268-1FFE-6B90F7E3D26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286612857"/>
      </p:ext>
    </p:extLst>
  </p:cSld>
  <p:clrMapOvr>
    <a:masterClrMapping/>
  </p:clrMapOvr>
  <mc:AlternateContent xmlns:mc="http://schemas.openxmlformats.org/markup-compatibility/2006">
    <mc:Choice xmlns:p14="http://schemas.microsoft.com/office/powerpoint/2010/main" Requires="p14">
      <p:transition spd="slow" p14:dur="2000" advTm="51167"/>
    </mc:Choice>
    <mc:Fallback>
      <p:transition spd="slow" advTm="511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34282-0250-4A68-3E9B-3918AAD93F03}"/>
              </a:ext>
            </a:extLst>
          </p:cNvPr>
          <p:cNvSpPr>
            <a:spLocks noGrp="1"/>
          </p:cNvSpPr>
          <p:nvPr>
            <p:ph type="title"/>
          </p:nvPr>
        </p:nvSpPr>
        <p:spPr/>
        <p:txBody>
          <a:bodyPr/>
          <a:lstStyle/>
          <a:p>
            <a:pPr algn="ctr"/>
            <a:r>
              <a:rPr lang="en-GB" dirty="0"/>
              <a:t>Risk Control</a:t>
            </a:r>
            <a:endParaRPr lang="en-AU" dirty="0"/>
          </a:p>
        </p:txBody>
      </p:sp>
      <p:pic>
        <p:nvPicPr>
          <p:cNvPr id="1026" name="Picture 2" descr="Workplace Risk Assessments | Big Yellow Safety">
            <a:extLst>
              <a:ext uri="{FF2B5EF4-FFF2-40B4-BE49-F238E27FC236}">
                <a16:creationId xmlns:a16="http://schemas.microsoft.com/office/drawing/2014/main" id="{3E058D70-602B-FA04-3BD1-98CD27664347}"/>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529263" y="1844842"/>
            <a:ext cx="5101389" cy="4315326"/>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ED062DCC-1137-195D-F6F9-65EC3881ECC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193849045"/>
      </p:ext>
    </p:extLst>
  </p:cSld>
  <p:clrMapOvr>
    <a:masterClrMapping/>
  </p:clrMapOvr>
  <mc:AlternateContent xmlns:mc="http://schemas.openxmlformats.org/markup-compatibility/2006">
    <mc:Choice xmlns:p14="http://schemas.microsoft.com/office/powerpoint/2010/main" Requires="p14">
      <p:transition spd="slow" p14:dur="2000" advTm="28883"/>
    </mc:Choice>
    <mc:Fallback>
      <p:transition spd="slow" advTm="288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637</Words>
  <Application>Microsoft Office PowerPoint</Application>
  <PresentationFormat>Widescreen</PresentationFormat>
  <Paragraphs>59</Paragraphs>
  <Slides>12</Slides>
  <Notes>0</Notes>
  <HiddenSlides>0</HiddenSlides>
  <MMClips>12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Crystalline Silica Management</vt:lpstr>
      <vt:lpstr>Hazard Identification</vt:lpstr>
      <vt:lpstr>There are 3 types of RCS</vt:lpstr>
      <vt:lpstr>Respirable Crystalline Silica</vt:lpstr>
      <vt:lpstr>Legal and Organisational requirements</vt:lpstr>
      <vt:lpstr>Risk Assessment of RCS</vt:lpstr>
      <vt:lpstr>Risk Assessment of RCS</vt:lpstr>
      <vt:lpstr>Duty Holder/s responsibilities</vt:lpstr>
      <vt:lpstr>Hierarchy of controls</vt:lpstr>
      <vt:lpstr>PowerPoint Presentation</vt:lpstr>
      <vt:lpstr>Risk Management, Controls and Review</vt:lpstr>
      <vt:lpstr>Risk Control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Kylie Roth</dc:creator>
  <cp:lastModifiedBy>Kylie Roth</cp:lastModifiedBy>
  <cp:revision>5</cp:revision>
  <dcterms:created xsi:type="dcterms:W3CDTF">2024-08-04T09:02:33Z</dcterms:created>
  <dcterms:modified xsi:type="dcterms:W3CDTF">2024-08-08T06:00:02Z</dcterms:modified>
</cp:coreProperties>
</file>