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5" r:id="rId18"/>
    <p:sldId id="274" r:id="rId19"/>
    <p:sldId id="276" r:id="rId20"/>
    <p:sldId id="277" r:id="rId21"/>
    <p:sldId id="278" r:id="rId22"/>
    <p:sldId id="258"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77"/>
  </p:normalViewPr>
  <p:slideViewPr>
    <p:cSldViewPr snapToGrid="0" snapToObjects="1">
      <p:cViewPr varScale="1">
        <p:scale>
          <a:sx n="124" d="100"/>
          <a:sy n="124" d="100"/>
        </p:scale>
        <p:origin x="61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8/3/2018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DEMOLITION WORK</a:t>
            </a:r>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normAutofit lnSpcReduction="10000"/>
          </a:bodyPr>
          <a:lstStyle/>
          <a:p>
            <a:pPr lvl="0"/>
            <a:r>
              <a:rPr lang="en-AU" dirty="0"/>
              <a:t>Describe the statutory and minimum requirements relating to demolition work and the Removal of Asbestos.</a:t>
            </a:r>
          </a:p>
          <a:p>
            <a:pPr lvl="0"/>
            <a:r>
              <a:rPr lang="en-AU" dirty="0"/>
              <a:t>List the hazards that are associated with the processes of general demolition and additionally where Asbestos is involved.</a:t>
            </a:r>
          </a:p>
          <a:p>
            <a:pPr lvl="0"/>
            <a:r>
              <a:rPr lang="en-AU" dirty="0"/>
              <a:t>Describe the control measures that are available to minimise or remove the risk associated with these hazards.</a:t>
            </a:r>
          </a:p>
          <a:p>
            <a:endParaRPr lang="en-AU" dirty="0"/>
          </a:p>
        </p:txBody>
      </p:sp>
    </p:spTree>
    <p:extLst>
      <p:ext uri="{BB962C8B-B14F-4D97-AF65-F5344CB8AC3E}">
        <p14:creationId xmlns:p14="http://schemas.microsoft.com/office/powerpoint/2010/main" val="1372389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demolition work?</a:t>
            </a:r>
            <a:endParaRPr lang="en-AU" dirty="0"/>
          </a:p>
        </p:txBody>
      </p:sp>
      <p:sp>
        <p:nvSpPr>
          <p:cNvPr id="3" name="Content Placeholder 2"/>
          <p:cNvSpPr>
            <a:spLocks noGrp="1"/>
          </p:cNvSpPr>
          <p:nvPr>
            <p:ph idx="1"/>
          </p:nvPr>
        </p:nvSpPr>
        <p:spPr/>
        <p:txBody>
          <a:bodyPr>
            <a:normAutofit fontScale="85000" lnSpcReduction="10000"/>
          </a:bodyPr>
          <a:lstStyle/>
          <a:p>
            <a:pPr marL="0" indent="0">
              <a:buNone/>
            </a:pPr>
            <a:r>
              <a:rPr lang="en-AU" dirty="0" smtClean="0"/>
              <a:t>Demolition work means to demolish or dismantle a structure or part of a structure that is load bearing or otherwise related to the physical integrity of the structure, but does not include:</a:t>
            </a:r>
          </a:p>
          <a:p>
            <a:endParaRPr lang="en-AU" dirty="0"/>
          </a:p>
          <a:p>
            <a:r>
              <a:rPr lang="en-AU" dirty="0" smtClean="0"/>
              <a:t>the </a:t>
            </a:r>
            <a:r>
              <a:rPr lang="en-AU" dirty="0"/>
              <a:t>dismantling of formwork, falsework, scaffolding or other structures designed or used to provide support, access or containment during construction work </a:t>
            </a:r>
          </a:p>
          <a:p>
            <a:r>
              <a:rPr lang="en-AU" dirty="0" smtClean="0"/>
              <a:t>the </a:t>
            </a:r>
            <a:r>
              <a:rPr lang="en-AU" dirty="0"/>
              <a:t>removal of power, light or telecommunication poles. </a:t>
            </a:r>
          </a:p>
          <a:p>
            <a:pPr marL="0" indent="0">
              <a:buNone/>
            </a:pPr>
            <a:endParaRPr lang="en-AU" dirty="0"/>
          </a:p>
        </p:txBody>
      </p:sp>
    </p:spTree>
    <p:extLst>
      <p:ext uri="{BB962C8B-B14F-4D97-AF65-F5344CB8AC3E}">
        <p14:creationId xmlns:p14="http://schemas.microsoft.com/office/powerpoint/2010/main" val="3944101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Structure</a:t>
            </a:r>
            <a:endParaRPr lang="en-AU" dirty="0"/>
          </a:p>
        </p:txBody>
      </p:sp>
      <p:sp>
        <p:nvSpPr>
          <p:cNvPr id="3" name="Content Placeholder 2"/>
          <p:cNvSpPr>
            <a:spLocks noGrp="1"/>
          </p:cNvSpPr>
          <p:nvPr>
            <p:ph idx="1"/>
          </p:nvPr>
        </p:nvSpPr>
        <p:spPr/>
        <p:txBody>
          <a:bodyPr/>
          <a:lstStyle/>
          <a:p>
            <a:pPr marL="0" indent="0">
              <a:buNone/>
            </a:pPr>
            <a:r>
              <a:rPr lang="en-AU" dirty="0"/>
              <a:t>A structure is anything that is constructed, whether fixed or moveable, temporary or permanent, and includes buildings, sheds, towers, chimney stacks, silos, storage tanks. </a:t>
            </a:r>
          </a:p>
        </p:txBody>
      </p:sp>
    </p:spTree>
    <p:extLst>
      <p:ext uri="{BB962C8B-B14F-4D97-AF65-F5344CB8AC3E}">
        <p14:creationId xmlns:p14="http://schemas.microsoft.com/office/powerpoint/2010/main" val="2592190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a:t>
            </a:r>
            <a:endParaRPr lang="en-AU" dirty="0"/>
          </a:p>
        </p:txBody>
      </p:sp>
      <p:sp>
        <p:nvSpPr>
          <p:cNvPr id="3" name="Content Placeholder 2"/>
          <p:cNvSpPr>
            <a:spLocks noGrp="1"/>
          </p:cNvSpPr>
          <p:nvPr>
            <p:ph idx="1"/>
          </p:nvPr>
        </p:nvSpPr>
        <p:spPr/>
        <p:txBody>
          <a:bodyPr/>
          <a:lstStyle/>
          <a:p>
            <a:r>
              <a:rPr lang="en-AU" dirty="0" smtClean="0"/>
              <a:t>PCBU</a:t>
            </a:r>
          </a:p>
          <a:p>
            <a:r>
              <a:rPr lang="en-AU" dirty="0" smtClean="0"/>
              <a:t>Principal Contractor</a:t>
            </a:r>
          </a:p>
          <a:p>
            <a:r>
              <a:rPr lang="en-AU" dirty="0" smtClean="0"/>
              <a:t>Designers</a:t>
            </a:r>
          </a:p>
          <a:p>
            <a:r>
              <a:rPr lang="en-AU" dirty="0" smtClean="0"/>
              <a:t>Officers</a:t>
            </a:r>
          </a:p>
          <a:p>
            <a:r>
              <a:rPr lang="en-AU" dirty="0" smtClean="0"/>
              <a:t>Workers</a:t>
            </a:r>
            <a:endParaRPr lang="en-AU" dirty="0"/>
          </a:p>
        </p:txBody>
      </p:sp>
    </p:spTree>
    <p:extLst>
      <p:ext uri="{BB962C8B-B14F-4D97-AF65-F5344CB8AC3E}">
        <p14:creationId xmlns:p14="http://schemas.microsoft.com/office/powerpoint/2010/main" val="28309723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Identifying hazards</a:t>
            </a:r>
            <a:endParaRPr lang="en-AU" dirty="0"/>
          </a:p>
        </p:txBody>
      </p:sp>
      <p:sp>
        <p:nvSpPr>
          <p:cNvPr id="3" name="Content Placeholder 2"/>
          <p:cNvSpPr>
            <a:spLocks noGrp="1"/>
          </p:cNvSpPr>
          <p:nvPr>
            <p:ph idx="1"/>
          </p:nvPr>
        </p:nvSpPr>
        <p:spPr/>
        <p:txBody>
          <a:bodyPr>
            <a:normAutofit fontScale="62500" lnSpcReduction="20000"/>
          </a:bodyPr>
          <a:lstStyle/>
          <a:p>
            <a:pPr marL="0" indent="0">
              <a:buNone/>
            </a:pPr>
            <a:r>
              <a:rPr lang="en-AU" dirty="0" smtClean="0"/>
              <a:t>Examples of demolition hazards include:</a:t>
            </a:r>
          </a:p>
          <a:p>
            <a:pPr marL="0" indent="0">
              <a:buNone/>
            </a:pPr>
            <a:endParaRPr lang="en-AU" dirty="0"/>
          </a:p>
          <a:p>
            <a:r>
              <a:rPr lang="en-AU" dirty="0" smtClean="0"/>
              <a:t>unplanned </a:t>
            </a:r>
            <a:r>
              <a:rPr lang="en-AU" dirty="0"/>
              <a:t>structure collapse </a:t>
            </a:r>
          </a:p>
          <a:p>
            <a:r>
              <a:rPr lang="en-AU" dirty="0" smtClean="0"/>
              <a:t>falls </a:t>
            </a:r>
            <a:r>
              <a:rPr lang="en-AU" dirty="0"/>
              <a:t>from one level to another </a:t>
            </a:r>
          </a:p>
          <a:p>
            <a:r>
              <a:rPr lang="en-AU" dirty="0" smtClean="0"/>
              <a:t>falling </a:t>
            </a:r>
            <a:r>
              <a:rPr lang="en-AU" dirty="0"/>
              <a:t>objects </a:t>
            </a:r>
          </a:p>
          <a:p>
            <a:r>
              <a:rPr lang="en-AU" dirty="0" smtClean="0"/>
              <a:t>the </a:t>
            </a:r>
            <a:r>
              <a:rPr lang="en-AU" dirty="0"/>
              <a:t>location of above and underground essential services, including the supply of gas, water, sewerage, telecommunications, electricity, chemicals, fuel and refrigerant in pipes or lines </a:t>
            </a:r>
          </a:p>
          <a:p>
            <a:r>
              <a:rPr lang="en-AU" dirty="0" smtClean="0"/>
              <a:t>exposure </a:t>
            </a:r>
            <a:r>
              <a:rPr lang="en-AU" dirty="0"/>
              <a:t>to hazardous chemicals – these may be present in demolished material or in the ground where demolition work is to be carried out (contaminated sites) </a:t>
            </a:r>
          </a:p>
          <a:p>
            <a:r>
              <a:rPr lang="en-AU" dirty="0" smtClean="0"/>
              <a:t>hazardous </a:t>
            </a:r>
            <a:r>
              <a:rPr lang="en-AU" dirty="0"/>
              <a:t>noise from plant and explosives used in demolition work </a:t>
            </a:r>
          </a:p>
          <a:p>
            <a:r>
              <a:rPr lang="en-AU" dirty="0" smtClean="0"/>
              <a:t>the </a:t>
            </a:r>
            <a:r>
              <a:rPr lang="en-AU" dirty="0"/>
              <a:t>proximity of the building or structure being demolished to other buildings or structures. </a:t>
            </a:r>
          </a:p>
          <a:p>
            <a:endParaRPr lang="en-AU" dirty="0"/>
          </a:p>
        </p:txBody>
      </p:sp>
    </p:spTree>
    <p:extLst>
      <p:ext uri="{BB962C8B-B14F-4D97-AF65-F5344CB8AC3E}">
        <p14:creationId xmlns:p14="http://schemas.microsoft.com/office/powerpoint/2010/main" val="70410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Assessing the risks</a:t>
            </a:r>
            <a:endParaRPr lang="en-AU" dirty="0"/>
          </a:p>
        </p:txBody>
      </p:sp>
      <p:sp>
        <p:nvSpPr>
          <p:cNvPr id="3" name="Content Placeholder 2"/>
          <p:cNvSpPr>
            <a:spLocks noGrp="1"/>
          </p:cNvSpPr>
          <p:nvPr>
            <p:ph idx="1"/>
          </p:nvPr>
        </p:nvSpPr>
        <p:spPr/>
        <p:txBody>
          <a:bodyPr>
            <a:normAutofit fontScale="70000" lnSpcReduction="20000"/>
          </a:bodyPr>
          <a:lstStyle/>
          <a:p>
            <a:pPr marL="0" indent="0">
              <a:buNone/>
            </a:pPr>
            <a:r>
              <a:rPr lang="en-AU" dirty="0"/>
              <a:t>When assessing the risks associated with demolition work, consider the following: </a:t>
            </a:r>
            <a:endParaRPr lang="en-AU" dirty="0" smtClean="0"/>
          </a:p>
          <a:p>
            <a:pPr marL="0" indent="0">
              <a:buNone/>
            </a:pPr>
            <a:endParaRPr lang="en-AU" dirty="0"/>
          </a:p>
          <a:p>
            <a:r>
              <a:rPr lang="en-AU" dirty="0" smtClean="0"/>
              <a:t>the </a:t>
            </a:r>
            <a:r>
              <a:rPr lang="en-AU" dirty="0"/>
              <a:t>structure to be demolished and its structural integrity </a:t>
            </a:r>
          </a:p>
          <a:p>
            <a:r>
              <a:rPr lang="en-AU" dirty="0" smtClean="0"/>
              <a:t>the </a:t>
            </a:r>
            <a:r>
              <a:rPr lang="en-AU" dirty="0"/>
              <a:t>method of demolition including its sequencing </a:t>
            </a:r>
          </a:p>
          <a:p>
            <a:r>
              <a:rPr lang="en-AU" dirty="0" smtClean="0"/>
              <a:t>the </a:t>
            </a:r>
            <a:r>
              <a:rPr lang="en-AU" dirty="0"/>
              <a:t>scheduling of the work </a:t>
            </a:r>
          </a:p>
          <a:p>
            <a:r>
              <a:rPr lang="en-AU" dirty="0" smtClean="0"/>
              <a:t>the </a:t>
            </a:r>
            <a:r>
              <a:rPr lang="en-AU" dirty="0"/>
              <a:t>layout of the workplace, including whether there are fall hazards both for people and objects </a:t>
            </a:r>
          </a:p>
          <a:p>
            <a:r>
              <a:rPr lang="en-AU" dirty="0" smtClean="0"/>
              <a:t>what </a:t>
            </a:r>
            <a:r>
              <a:rPr lang="en-AU" dirty="0"/>
              <a:t>plant and equipment will be used and the skill and experience required by the people who will use it safely </a:t>
            </a:r>
          </a:p>
          <a:p>
            <a:r>
              <a:rPr lang="en-AU" dirty="0" smtClean="0"/>
              <a:t>what </a:t>
            </a:r>
            <a:r>
              <a:rPr lang="en-AU" dirty="0"/>
              <a:t>exposures might occur, such as to noise or ultraviolet (UV) rays </a:t>
            </a:r>
          </a:p>
          <a:p>
            <a:r>
              <a:rPr lang="en-AU" dirty="0" smtClean="0"/>
              <a:t>the </a:t>
            </a:r>
            <a:r>
              <a:rPr lang="en-AU" dirty="0"/>
              <a:t>number of people involved </a:t>
            </a:r>
          </a:p>
          <a:p>
            <a:r>
              <a:rPr lang="en-AU" dirty="0" smtClean="0"/>
              <a:t>local </a:t>
            </a:r>
            <a:r>
              <a:rPr lang="en-AU" dirty="0"/>
              <a:t>weather conditions. </a:t>
            </a:r>
          </a:p>
          <a:p>
            <a:pPr marL="0" indent="0">
              <a:buNone/>
            </a:pPr>
            <a:endParaRPr lang="en-AU" dirty="0"/>
          </a:p>
        </p:txBody>
      </p:sp>
    </p:spTree>
    <p:extLst>
      <p:ext uri="{BB962C8B-B14F-4D97-AF65-F5344CB8AC3E}">
        <p14:creationId xmlns:p14="http://schemas.microsoft.com/office/powerpoint/2010/main" val="7197796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Controlling the risks</a:t>
            </a:r>
            <a:endParaRPr lang="en-AU" dirty="0"/>
          </a:p>
        </p:txBody>
      </p:sp>
      <p:sp>
        <p:nvSpPr>
          <p:cNvPr id="3" name="Content Placeholder 2"/>
          <p:cNvSpPr>
            <a:spLocks noGrp="1"/>
          </p:cNvSpPr>
          <p:nvPr>
            <p:ph idx="1"/>
          </p:nvPr>
        </p:nvSpPr>
        <p:spPr/>
        <p:txBody>
          <a:bodyPr>
            <a:normAutofit fontScale="85000" lnSpcReduction="10000"/>
          </a:bodyPr>
          <a:lstStyle/>
          <a:p>
            <a:pPr marL="0" indent="0">
              <a:buNone/>
            </a:pPr>
            <a:r>
              <a:rPr lang="en-AU" dirty="0"/>
              <a:t>Factors that should be considered when choosing suitable control measures include: </a:t>
            </a:r>
          </a:p>
          <a:p>
            <a:r>
              <a:rPr lang="en-AU" dirty="0" smtClean="0"/>
              <a:t>items </a:t>
            </a:r>
            <a:r>
              <a:rPr lang="en-AU" dirty="0"/>
              <a:t>of plant and equipment – large structures may require scaffolding or powered mobile plant to work on suspended floors </a:t>
            </a:r>
          </a:p>
          <a:p>
            <a:r>
              <a:rPr lang="en-AU" dirty="0" smtClean="0"/>
              <a:t>stockpiling </a:t>
            </a:r>
            <a:r>
              <a:rPr lang="en-AU" dirty="0"/>
              <a:t>arrangements at the workplace (e.g. the location of demolished material to control dust) </a:t>
            </a:r>
          </a:p>
          <a:p>
            <a:r>
              <a:rPr lang="en-AU" dirty="0" smtClean="0"/>
              <a:t>transporting </a:t>
            </a:r>
            <a:r>
              <a:rPr lang="en-AU" dirty="0"/>
              <a:t>the demolished material, including access to the workplace, the length and nature of the haul route, and the type of load shifting equipment to be used. </a:t>
            </a:r>
          </a:p>
          <a:p>
            <a:endParaRPr lang="en-AU" dirty="0"/>
          </a:p>
        </p:txBody>
      </p:sp>
    </p:spTree>
    <p:extLst>
      <p:ext uri="{BB962C8B-B14F-4D97-AF65-F5344CB8AC3E}">
        <p14:creationId xmlns:p14="http://schemas.microsoft.com/office/powerpoint/2010/main" val="6510988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Building or structure</a:t>
            </a:r>
            <a:endParaRPr lang="en-AU" dirty="0"/>
          </a:p>
        </p:txBody>
      </p:sp>
      <p:sp>
        <p:nvSpPr>
          <p:cNvPr id="4" name="TextBox 3"/>
          <p:cNvSpPr txBox="1"/>
          <p:nvPr/>
        </p:nvSpPr>
        <p:spPr>
          <a:xfrm>
            <a:off x="457201" y="1862983"/>
            <a:ext cx="8310784" cy="2308324"/>
          </a:xfrm>
          <a:prstGeom prst="rect">
            <a:avLst/>
          </a:prstGeom>
          <a:noFill/>
        </p:spPr>
        <p:txBody>
          <a:bodyPr wrap="square" rtlCol="0">
            <a:spAutoFit/>
          </a:bodyPr>
          <a:lstStyle/>
          <a:p>
            <a:r>
              <a:rPr lang="en-AU" sz="2400" dirty="0"/>
              <a:t>The person conducting a business or undertaking in control of the demolition work should consult with the designer and/or the principal contractor if appointed where reasonably practicable, to obtain a written report specifying the hazards associated with the design and the structure in the planning stage of the demolition work. </a:t>
            </a:r>
          </a:p>
        </p:txBody>
      </p:sp>
    </p:spTree>
    <p:extLst>
      <p:ext uri="{BB962C8B-B14F-4D97-AF65-F5344CB8AC3E}">
        <p14:creationId xmlns:p14="http://schemas.microsoft.com/office/powerpoint/2010/main" val="111570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1011"/>
            <a:ext cx="8229600" cy="1143000"/>
          </a:xfrm>
        </p:spPr>
        <p:txBody>
          <a:bodyPr>
            <a:normAutofit fontScale="90000"/>
          </a:bodyPr>
          <a:lstStyle/>
          <a:p>
            <a:r>
              <a:rPr lang="en-AU" dirty="0" smtClean="0"/>
              <a:t>Hazardous chemicals and materials</a:t>
            </a:r>
            <a:endParaRPr lang="en-AU" dirty="0"/>
          </a:p>
        </p:txBody>
      </p:sp>
      <p:sp>
        <p:nvSpPr>
          <p:cNvPr id="4" name="Rounded Rectangle 3"/>
          <p:cNvSpPr/>
          <p:nvPr/>
        </p:nvSpPr>
        <p:spPr>
          <a:xfrm>
            <a:off x="1418602" y="2247544"/>
            <a:ext cx="5930781" cy="3059394"/>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en-AU" b="1" dirty="0">
                <a:solidFill>
                  <a:schemeClr val="tx1"/>
                </a:solidFill>
              </a:rPr>
              <a:t>WHS Regulation section 49: </a:t>
            </a:r>
            <a:r>
              <a:rPr lang="en-AU" dirty="0">
                <a:solidFill>
                  <a:schemeClr val="tx1"/>
                </a:solidFill>
              </a:rPr>
              <a:t>A person conducting a business or undertaking at a workplace must ensure that no person at the workplace is exposed to a substance or mixture in an airborne concentration that exceeds the exposure standard for the substance or mixture. </a:t>
            </a:r>
            <a:r>
              <a:rPr lang="en-AU" dirty="0"/>
              <a:t>	</a:t>
            </a:r>
          </a:p>
        </p:txBody>
      </p:sp>
    </p:spTree>
    <p:extLst>
      <p:ext uri="{BB962C8B-B14F-4D97-AF65-F5344CB8AC3E}">
        <p14:creationId xmlns:p14="http://schemas.microsoft.com/office/powerpoint/2010/main" val="838022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Asbestos</a:t>
            </a:r>
            <a:endParaRPr lang="en-AU" dirty="0"/>
          </a:p>
        </p:txBody>
      </p:sp>
      <p:sp>
        <p:nvSpPr>
          <p:cNvPr id="4" name="Rounded Rectangle 3"/>
          <p:cNvSpPr/>
          <p:nvPr/>
        </p:nvSpPr>
        <p:spPr>
          <a:xfrm>
            <a:off x="666572" y="1417638"/>
            <a:ext cx="5512037" cy="2016808"/>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AU" b="1" dirty="0">
                <a:solidFill>
                  <a:schemeClr val="tx1"/>
                </a:solidFill>
              </a:rPr>
              <a:t>WHS Regulation section 450: </a:t>
            </a:r>
            <a:r>
              <a:rPr lang="en-AU" dirty="0">
                <a:solidFill>
                  <a:schemeClr val="tx1"/>
                </a:solidFill>
              </a:rPr>
              <a:t>Where a structure is to be demolished, a person conducting a business or undertaking carrying out demolition work must obtain a copy of the asbestos register for the workplace from the person with management or control of that workplace. </a:t>
            </a:r>
          </a:p>
        </p:txBody>
      </p:sp>
      <p:sp>
        <p:nvSpPr>
          <p:cNvPr id="5" name="Rounded Rectangle 4"/>
          <p:cNvSpPr/>
          <p:nvPr/>
        </p:nvSpPr>
        <p:spPr>
          <a:xfrm>
            <a:off x="666572" y="3794333"/>
            <a:ext cx="7614302" cy="2862841"/>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en-AU" b="1" dirty="0">
                <a:solidFill>
                  <a:schemeClr val="tx1"/>
                </a:solidFill>
              </a:rPr>
              <a:t>WHS Regulation section 451: </a:t>
            </a:r>
            <a:r>
              <a:rPr lang="en-AU" dirty="0">
                <a:solidFill>
                  <a:schemeClr val="tx1"/>
                </a:solidFill>
              </a:rPr>
              <a:t>If there is no asbestos register, the person carrying out the demolition work must: </a:t>
            </a:r>
          </a:p>
          <a:p>
            <a:pPr marL="285750" indent="-285750">
              <a:buFont typeface="Arial" panose="020B0604020202020204" pitchFamily="34" charset="0"/>
              <a:buChar char="•"/>
            </a:pPr>
            <a:r>
              <a:rPr lang="en-AU" dirty="0" smtClean="0">
                <a:solidFill>
                  <a:schemeClr val="tx1"/>
                </a:solidFill>
              </a:rPr>
              <a:t>not </a:t>
            </a:r>
            <a:r>
              <a:rPr lang="en-AU" dirty="0">
                <a:solidFill>
                  <a:schemeClr val="tx1"/>
                </a:solidFill>
              </a:rPr>
              <a:t>carry out the work until the structure or plant has been inspected to determine whether asbestos or ACM are fixed to or installed in the structure or plant </a:t>
            </a:r>
          </a:p>
          <a:p>
            <a:pPr marL="285750" indent="-285750">
              <a:buFont typeface="Arial" panose="020B0604020202020204" pitchFamily="34" charset="0"/>
              <a:buChar char="•"/>
            </a:pPr>
            <a:r>
              <a:rPr lang="en-AU" dirty="0" smtClean="0">
                <a:solidFill>
                  <a:schemeClr val="tx1"/>
                </a:solidFill>
              </a:rPr>
              <a:t>ensure </a:t>
            </a:r>
            <a:r>
              <a:rPr lang="en-AU" dirty="0">
                <a:solidFill>
                  <a:schemeClr val="tx1"/>
                </a:solidFill>
              </a:rPr>
              <a:t>that the determination is undertaken by a competent person </a:t>
            </a:r>
          </a:p>
          <a:p>
            <a:pPr marL="285750" indent="-285750">
              <a:buFont typeface="Arial" panose="020B0604020202020204" pitchFamily="34" charset="0"/>
              <a:buChar char="•"/>
            </a:pPr>
            <a:r>
              <a:rPr lang="en-AU" dirty="0" smtClean="0">
                <a:solidFill>
                  <a:schemeClr val="tx1"/>
                </a:solidFill>
              </a:rPr>
              <a:t>if </a:t>
            </a:r>
            <a:r>
              <a:rPr lang="en-AU" dirty="0">
                <a:solidFill>
                  <a:schemeClr val="tx1"/>
                </a:solidFill>
              </a:rPr>
              <a:t>asbestos of ACM are determined or presumed to be present, inform the occupier and owner of the premises (if domestic premises) and the person conducting a business or undertaking with management or control of the workplace.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2632" y="601426"/>
            <a:ext cx="1866810" cy="2910368"/>
          </a:xfrm>
          <a:prstGeom prst="rect">
            <a:avLst/>
          </a:prstGeom>
        </p:spPr>
      </p:pic>
    </p:spTree>
    <p:extLst>
      <p:ext uri="{BB962C8B-B14F-4D97-AF65-F5344CB8AC3E}">
        <p14:creationId xmlns:p14="http://schemas.microsoft.com/office/powerpoint/2010/main" val="1236254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Lead</a:t>
            </a:r>
            <a:endParaRPr lang="en-AU" dirty="0"/>
          </a:p>
        </p:txBody>
      </p:sp>
      <p:sp>
        <p:nvSpPr>
          <p:cNvPr id="3" name="Content Placeholder 2"/>
          <p:cNvSpPr>
            <a:spLocks noGrp="1"/>
          </p:cNvSpPr>
          <p:nvPr>
            <p:ph idx="1"/>
          </p:nvPr>
        </p:nvSpPr>
        <p:spPr/>
        <p:txBody>
          <a:bodyPr/>
          <a:lstStyle/>
          <a:p>
            <a:pPr marL="0" indent="0">
              <a:buNone/>
            </a:pPr>
            <a:r>
              <a:rPr lang="en-AU" sz="2800" dirty="0"/>
              <a:t>Lead is found in paint, old water pipes and other plumbing fittings, sheet lead, solders, lead flashing, lead light windows and glass. The age of a structure may be directly related to the amount of lead that can be present </a:t>
            </a:r>
            <a:endParaRPr lang="en-AU" sz="2800" dirty="0" smtClean="0"/>
          </a:p>
          <a:p>
            <a:pPr marL="0" indent="0">
              <a:buNone/>
            </a:pPr>
            <a:endParaRPr lang="en-AU" dirty="0"/>
          </a:p>
        </p:txBody>
      </p:sp>
      <p:pic>
        <p:nvPicPr>
          <p:cNvPr id="4" name="Picture 3"/>
          <p:cNvPicPr>
            <a:picLocks noChangeAspect="1"/>
          </p:cNvPicPr>
          <p:nvPr/>
        </p:nvPicPr>
        <p:blipFill>
          <a:blip r:embed="rId2"/>
          <a:stretch>
            <a:fillRect/>
          </a:stretch>
        </p:blipFill>
        <p:spPr>
          <a:xfrm>
            <a:off x="93946" y="4105008"/>
            <a:ext cx="8956107" cy="2103512"/>
          </a:xfrm>
          <a:prstGeom prst="rect">
            <a:avLst/>
          </a:prstGeom>
        </p:spPr>
      </p:pic>
    </p:spTree>
    <p:extLst>
      <p:ext uri="{BB962C8B-B14F-4D97-AF65-F5344CB8AC3E}">
        <p14:creationId xmlns:p14="http://schemas.microsoft.com/office/powerpoint/2010/main" val="27412691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Planning demolition work</a:t>
            </a:r>
            <a:endParaRPr lang="en-AU" dirty="0"/>
          </a:p>
        </p:txBody>
      </p:sp>
      <p:sp>
        <p:nvSpPr>
          <p:cNvPr id="3" name="Content Placeholder 2"/>
          <p:cNvSpPr>
            <a:spLocks noGrp="1"/>
          </p:cNvSpPr>
          <p:nvPr>
            <p:ph idx="1"/>
          </p:nvPr>
        </p:nvSpPr>
        <p:spPr>
          <a:xfrm>
            <a:off x="226464" y="1523288"/>
            <a:ext cx="5781230" cy="4525963"/>
          </a:xfrm>
        </p:spPr>
        <p:txBody>
          <a:bodyPr>
            <a:normAutofit fontScale="92500" lnSpcReduction="10000"/>
          </a:bodyPr>
          <a:lstStyle/>
          <a:p>
            <a:r>
              <a:rPr lang="en-AU" dirty="0"/>
              <a:t>Demolition work should be carefully planned before work starts so it can be carried out safely. </a:t>
            </a:r>
            <a:endParaRPr lang="en-AU" dirty="0" smtClean="0"/>
          </a:p>
          <a:p>
            <a:pPr marL="0" indent="0">
              <a:buNone/>
            </a:pPr>
            <a:endParaRPr lang="en-AU" dirty="0" smtClean="0"/>
          </a:p>
          <a:p>
            <a:r>
              <a:rPr lang="en-AU" dirty="0" smtClean="0"/>
              <a:t>One of the most important elements of pre-demolition planning is the location and disconnection of all essential services</a:t>
            </a:r>
            <a:endParaRPr lang="en-AU" dirty="0"/>
          </a:p>
          <a:p>
            <a:pPr marL="0" indent="0">
              <a:buNone/>
            </a:pPr>
            <a:endParaRPr lang="en-AU"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4022" t="3221" r="15161" b="16515"/>
          <a:stretch/>
        </p:blipFill>
        <p:spPr>
          <a:xfrm>
            <a:off x="5913690" y="1880074"/>
            <a:ext cx="3153398" cy="2076629"/>
          </a:xfrm>
          <a:prstGeom prst="rect">
            <a:avLst/>
          </a:prstGeom>
        </p:spPr>
      </p:pic>
      <p:sp>
        <p:nvSpPr>
          <p:cNvPr id="5" name="TextBox 4"/>
          <p:cNvSpPr txBox="1"/>
          <p:nvPr/>
        </p:nvSpPr>
        <p:spPr>
          <a:xfrm>
            <a:off x="6118789" y="3956703"/>
            <a:ext cx="2751746" cy="461665"/>
          </a:xfrm>
          <a:prstGeom prst="rect">
            <a:avLst/>
          </a:prstGeom>
          <a:noFill/>
        </p:spPr>
        <p:txBody>
          <a:bodyPr wrap="square" rtlCol="0">
            <a:spAutoFit/>
          </a:bodyPr>
          <a:lstStyle/>
          <a:p>
            <a:r>
              <a:rPr lang="en-AU" sz="1200" i="1" dirty="0" smtClean="0"/>
              <a:t>Underground essential services exposed by ‘potholing’</a:t>
            </a:r>
            <a:endParaRPr lang="en-AU" sz="1200" i="1" dirty="0"/>
          </a:p>
        </p:txBody>
      </p:sp>
    </p:spTree>
    <p:extLst>
      <p:ext uri="{BB962C8B-B14F-4D97-AF65-F5344CB8AC3E}">
        <p14:creationId xmlns:p14="http://schemas.microsoft.com/office/powerpoint/2010/main" val="969815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Notifiable Demolition work</a:t>
            </a:r>
            <a:endParaRPr lang="en-AU" dirty="0"/>
          </a:p>
        </p:txBody>
      </p:sp>
      <p:sp>
        <p:nvSpPr>
          <p:cNvPr id="6" name="Rounded Rectangle 5"/>
          <p:cNvSpPr/>
          <p:nvPr/>
        </p:nvSpPr>
        <p:spPr>
          <a:xfrm>
            <a:off x="777666" y="1965533"/>
            <a:ext cx="7272471" cy="3452501"/>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r>
              <a:rPr lang="en-AU" b="1" dirty="0">
                <a:solidFill>
                  <a:schemeClr val="tx1"/>
                </a:solidFill>
              </a:rPr>
              <a:t>WHS Regulation section 142: </a:t>
            </a:r>
            <a:r>
              <a:rPr lang="en-AU" dirty="0">
                <a:solidFill>
                  <a:schemeClr val="tx1"/>
                </a:solidFill>
              </a:rPr>
              <a:t>A person conducting a business or undertaking who proposes to carry out the following demolition work must give written notice to the regulator at least 5 days before any of the following work commences: </a:t>
            </a:r>
          </a:p>
          <a:p>
            <a:pPr marL="285750" indent="-285750">
              <a:buFont typeface="Arial" panose="020B0604020202020204" pitchFamily="34" charset="0"/>
              <a:buChar char="•"/>
            </a:pPr>
            <a:r>
              <a:rPr lang="en-AU" dirty="0" smtClean="0">
                <a:solidFill>
                  <a:schemeClr val="tx1"/>
                </a:solidFill>
              </a:rPr>
              <a:t>demolition </a:t>
            </a:r>
            <a:r>
              <a:rPr lang="en-AU" dirty="0">
                <a:solidFill>
                  <a:schemeClr val="tx1"/>
                </a:solidFill>
              </a:rPr>
              <a:t>of a structure, or a part of a structure that is load bearing or otherwise related to the physical integrity of the structure, that is at least 6 metres in height </a:t>
            </a:r>
          </a:p>
          <a:p>
            <a:pPr marL="285750" indent="-285750">
              <a:buFont typeface="Arial" panose="020B0604020202020204" pitchFamily="34" charset="0"/>
              <a:buChar char="•"/>
            </a:pPr>
            <a:r>
              <a:rPr lang="en-AU" dirty="0" smtClean="0">
                <a:solidFill>
                  <a:schemeClr val="tx1"/>
                </a:solidFill>
              </a:rPr>
              <a:t>demolition </a:t>
            </a:r>
            <a:r>
              <a:rPr lang="en-AU" dirty="0">
                <a:solidFill>
                  <a:schemeClr val="tx1"/>
                </a:solidFill>
              </a:rPr>
              <a:t>work involving load shifting machinery on a suspended floor, or </a:t>
            </a:r>
          </a:p>
          <a:p>
            <a:pPr marL="285750" indent="-285750">
              <a:buFont typeface="Arial" panose="020B0604020202020204" pitchFamily="34" charset="0"/>
              <a:buChar char="•"/>
            </a:pPr>
            <a:r>
              <a:rPr lang="en-AU" dirty="0" smtClean="0">
                <a:solidFill>
                  <a:schemeClr val="tx1"/>
                </a:solidFill>
              </a:rPr>
              <a:t>demolition </a:t>
            </a:r>
            <a:r>
              <a:rPr lang="en-AU" dirty="0">
                <a:solidFill>
                  <a:schemeClr val="tx1"/>
                </a:solidFill>
              </a:rPr>
              <a:t>work involving explosives. </a:t>
            </a:r>
          </a:p>
          <a:p>
            <a:r>
              <a:rPr lang="en-AU" dirty="0"/>
              <a:t>	</a:t>
            </a:r>
          </a:p>
        </p:txBody>
      </p:sp>
    </p:spTree>
    <p:extLst>
      <p:ext uri="{BB962C8B-B14F-4D97-AF65-F5344CB8AC3E}">
        <p14:creationId xmlns:p14="http://schemas.microsoft.com/office/powerpoint/2010/main" val="38849503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Safe work method statement (SWMS)</a:t>
            </a:r>
            <a:endParaRPr lang="en-AU" dirty="0"/>
          </a:p>
        </p:txBody>
      </p:sp>
      <p:sp>
        <p:nvSpPr>
          <p:cNvPr id="3" name="Content Placeholder 2"/>
          <p:cNvSpPr>
            <a:spLocks noGrp="1"/>
          </p:cNvSpPr>
          <p:nvPr>
            <p:ph idx="1"/>
          </p:nvPr>
        </p:nvSpPr>
        <p:spPr>
          <a:xfrm>
            <a:off x="457200" y="2078764"/>
            <a:ext cx="8229600" cy="4525963"/>
          </a:xfrm>
        </p:spPr>
        <p:txBody>
          <a:bodyPr/>
          <a:lstStyle/>
          <a:p>
            <a:pPr marL="0" indent="0">
              <a:buNone/>
            </a:pPr>
            <a:r>
              <a:rPr lang="en-AU" dirty="0"/>
              <a:t>If the demolition work is or involves </a:t>
            </a:r>
            <a:r>
              <a:rPr lang="en-AU" b="1" dirty="0"/>
              <a:t>high risk construction work</a:t>
            </a:r>
            <a:r>
              <a:rPr lang="en-AU" dirty="0"/>
              <a:t>, a person conducting a business or undertaking must prepare a SWMS before the work starts. </a:t>
            </a:r>
          </a:p>
        </p:txBody>
      </p:sp>
    </p:spTree>
    <p:extLst>
      <p:ext uri="{BB962C8B-B14F-4D97-AF65-F5344CB8AC3E}">
        <p14:creationId xmlns:p14="http://schemas.microsoft.com/office/powerpoint/2010/main" val="4576216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0096"/>
            <a:ext cx="8229600" cy="1143000"/>
          </a:xfrm>
        </p:spPr>
        <p:txBody>
          <a:bodyPr/>
          <a:lstStyle/>
          <a:p>
            <a:r>
              <a:rPr lang="en-AU" dirty="0" smtClean="0"/>
              <a:t>Demolition Licensing</a:t>
            </a:r>
            <a:endParaRPr lang="en-AU" dirty="0"/>
          </a:p>
        </p:txBody>
      </p:sp>
      <p:sp>
        <p:nvSpPr>
          <p:cNvPr id="3" name="Content Placeholder 2"/>
          <p:cNvSpPr>
            <a:spLocks noGrp="1"/>
          </p:cNvSpPr>
          <p:nvPr>
            <p:ph idx="1"/>
          </p:nvPr>
        </p:nvSpPr>
        <p:spPr>
          <a:xfrm>
            <a:off x="457200" y="1384420"/>
            <a:ext cx="8229600" cy="5144568"/>
          </a:xfrm>
        </p:spPr>
        <p:txBody>
          <a:bodyPr>
            <a:normAutofit fontScale="25000" lnSpcReduction="20000"/>
          </a:bodyPr>
          <a:lstStyle/>
          <a:p>
            <a:pPr marL="0" indent="0">
              <a:buNone/>
            </a:pPr>
            <a:r>
              <a:rPr lang="en-AU" sz="6800" b="1" dirty="0"/>
              <a:t>A person conducing a business or undertaking (PCBU) must hold a licence to </a:t>
            </a:r>
            <a:r>
              <a:rPr lang="en-AU" sz="6800" b="1" dirty="0" smtClean="0"/>
              <a:t>carry </a:t>
            </a:r>
            <a:r>
              <a:rPr lang="en-AU" sz="6800" b="1" dirty="0"/>
              <a:t>out certain types of demolition work</a:t>
            </a:r>
            <a:r>
              <a:rPr lang="en-AU" sz="6800" b="1" dirty="0" smtClean="0"/>
              <a:t>.</a:t>
            </a:r>
          </a:p>
          <a:p>
            <a:pPr marL="0" indent="0">
              <a:buNone/>
            </a:pPr>
            <a:endParaRPr lang="en-AU" sz="6800" dirty="0"/>
          </a:p>
          <a:p>
            <a:pPr marL="0" indent="0">
              <a:buNone/>
            </a:pPr>
            <a:r>
              <a:rPr lang="en-AU" sz="6800" dirty="0"/>
              <a:t>You must have a demolition work licence to demolish or dismantle a structure that</a:t>
            </a:r>
            <a:r>
              <a:rPr lang="en-AU" sz="6800" dirty="0" smtClean="0"/>
              <a:t>:</a:t>
            </a:r>
            <a:endParaRPr lang="en-AU" sz="6800" dirty="0"/>
          </a:p>
          <a:p>
            <a:r>
              <a:rPr lang="en-AU" sz="6800" dirty="0"/>
              <a:t>contains pre-tensioned or post-tensioned structural components</a:t>
            </a:r>
          </a:p>
          <a:p>
            <a:r>
              <a:rPr lang="en-AU" sz="6800" dirty="0"/>
              <a:t>involves use of load shifting equipment (e.g. use of combination front-end loader and backhoe, skid steer loader, excavator, crane).</a:t>
            </a:r>
          </a:p>
          <a:p>
            <a:r>
              <a:rPr lang="en-AU" sz="6800" dirty="0"/>
              <a:t>involves the use of explosives or another induced collapse method.</a:t>
            </a:r>
          </a:p>
          <a:p>
            <a:pPr marL="0" indent="0">
              <a:buNone/>
            </a:pPr>
            <a:endParaRPr lang="en-AU" sz="6800" dirty="0" smtClean="0"/>
          </a:p>
          <a:p>
            <a:pPr marL="0" indent="0">
              <a:buNone/>
            </a:pPr>
            <a:r>
              <a:rPr lang="en-AU" sz="6800" dirty="0" smtClean="0"/>
              <a:t>You </a:t>
            </a:r>
            <a:r>
              <a:rPr lang="en-AU" sz="6800" dirty="0"/>
              <a:t>must have a demolition work licence for all other demolition work unless the structure being demolished or dismantled is</a:t>
            </a:r>
            <a:r>
              <a:rPr lang="en-AU" sz="6800" dirty="0" smtClean="0"/>
              <a:t>:</a:t>
            </a:r>
            <a:endParaRPr lang="en-AU" sz="6800" dirty="0"/>
          </a:p>
          <a:p>
            <a:r>
              <a:rPr lang="en-AU" sz="6800" dirty="0"/>
              <a:t>a domestic house</a:t>
            </a:r>
          </a:p>
          <a:p>
            <a:r>
              <a:rPr lang="en-AU" sz="6800" dirty="0"/>
              <a:t>a structure built as, and still generally having the characteristics of, a domestic house (e.g. a domestic house converted to flats or an office)</a:t>
            </a:r>
          </a:p>
          <a:p>
            <a:r>
              <a:rPr lang="en-AU" sz="6800" dirty="0"/>
              <a:t>a structure that is ancillary to a domestic house or a structure with the characteristics of a domestic house (e.g. a carport or garage for a domestic house)</a:t>
            </a:r>
          </a:p>
          <a:p>
            <a:pPr marL="0" indent="0">
              <a:buNone/>
            </a:pPr>
            <a:r>
              <a:rPr lang="en-AU" sz="6800" b="1" dirty="0" smtClean="0"/>
              <a:t>	and</a:t>
            </a:r>
            <a:endParaRPr lang="en-AU" sz="6800" b="1" dirty="0"/>
          </a:p>
          <a:p>
            <a:r>
              <a:rPr lang="en-AU" sz="6800" dirty="0"/>
              <a:t>the structure does not contain the structural components described in (1) above and the work does not involve the use of load shifting equipment, or the demolition methods described in (2) or (3) above.</a:t>
            </a:r>
          </a:p>
          <a:p>
            <a:pPr marL="0" indent="0">
              <a:buNone/>
            </a:pPr>
            <a:endParaRPr lang="en-AU" dirty="0"/>
          </a:p>
        </p:txBody>
      </p:sp>
    </p:spTree>
    <p:extLst>
      <p:ext uri="{BB962C8B-B14F-4D97-AF65-F5344CB8AC3E}">
        <p14:creationId xmlns:p14="http://schemas.microsoft.com/office/powerpoint/2010/main" val="872416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2825"/>
            <a:ext cx="8229600" cy="1143000"/>
          </a:xfrm>
        </p:spPr>
        <p:txBody>
          <a:bodyPr/>
          <a:lstStyle/>
          <a:p>
            <a:r>
              <a:rPr lang="en-AU" dirty="0" smtClean="0"/>
              <a:t>Securing the work area</a:t>
            </a:r>
            <a:endParaRPr lang="en-AU" dirty="0"/>
          </a:p>
        </p:txBody>
      </p:sp>
      <p:sp>
        <p:nvSpPr>
          <p:cNvPr id="3" name="Content Placeholder 2"/>
          <p:cNvSpPr>
            <a:spLocks noGrp="1"/>
          </p:cNvSpPr>
          <p:nvPr>
            <p:ph idx="1"/>
          </p:nvPr>
        </p:nvSpPr>
        <p:spPr>
          <a:xfrm>
            <a:off x="457200" y="1822391"/>
            <a:ext cx="8229600" cy="4525963"/>
          </a:xfrm>
        </p:spPr>
        <p:txBody>
          <a:bodyPr/>
          <a:lstStyle/>
          <a:p>
            <a:r>
              <a:rPr lang="en-AU" dirty="0" smtClean="0"/>
              <a:t>Exclusion zones</a:t>
            </a:r>
          </a:p>
          <a:p>
            <a:r>
              <a:rPr lang="en-AU" dirty="0" smtClean="0"/>
              <a:t>Public access and protection</a:t>
            </a:r>
            <a:endParaRPr lang="en-AU" dirty="0"/>
          </a:p>
        </p:txBody>
      </p:sp>
    </p:spTree>
    <p:extLst>
      <p:ext uri="{BB962C8B-B14F-4D97-AF65-F5344CB8AC3E}">
        <p14:creationId xmlns:p14="http://schemas.microsoft.com/office/powerpoint/2010/main" val="18219341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5028"/>
            <a:ext cx="8229600" cy="1143000"/>
          </a:xfrm>
        </p:spPr>
        <p:txBody>
          <a:bodyPr>
            <a:normAutofit fontScale="90000"/>
          </a:bodyPr>
          <a:lstStyle/>
          <a:p>
            <a:r>
              <a:rPr lang="en-AU" dirty="0" smtClean="0"/>
              <a:t>Plant, equipment and powered mobile plant</a:t>
            </a:r>
            <a:endParaRPr lang="en-A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93657" y="2266773"/>
            <a:ext cx="5356686" cy="3239294"/>
          </a:xfrm>
        </p:spPr>
      </p:pic>
    </p:spTree>
    <p:extLst>
      <p:ext uri="{BB962C8B-B14F-4D97-AF65-F5344CB8AC3E}">
        <p14:creationId xmlns:p14="http://schemas.microsoft.com/office/powerpoint/2010/main" val="2117855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r>
              <a:rPr lang="en-AU" dirty="0" smtClean="0"/>
              <a:t>Training</a:t>
            </a:r>
            <a:endParaRPr lang="en-AU" dirty="0"/>
          </a:p>
        </p:txBody>
      </p:sp>
      <p:sp>
        <p:nvSpPr>
          <p:cNvPr id="3" name="Content Placeholder 2"/>
          <p:cNvSpPr>
            <a:spLocks noGrp="1"/>
          </p:cNvSpPr>
          <p:nvPr>
            <p:ph idx="1"/>
          </p:nvPr>
        </p:nvSpPr>
        <p:spPr/>
        <p:txBody>
          <a:bodyPr/>
          <a:lstStyle/>
          <a:p>
            <a:pPr marL="0" indent="0">
              <a:buNone/>
            </a:pPr>
            <a:endParaRPr lang="en-AU" dirty="0"/>
          </a:p>
          <a:p>
            <a:pPr marL="0" indent="0">
              <a:buNone/>
            </a:pPr>
            <a:r>
              <a:rPr lang="en-AU" dirty="0" smtClean="0"/>
              <a:t>Training specific to the demolition work and to the site should be provided to workers by a competent person. </a:t>
            </a:r>
            <a:endParaRPr lang="en-AU" dirty="0"/>
          </a:p>
        </p:txBody>
      </p:sp>
    </p:spTree>
    <p:extLst>
      <p:ext uri="{BB962C8B-B14F-4D97-AF65-F5344CB8AC3E}">
        <p14:creationId xmlns:p14="http://schemas.microsoft.com/office/powerpoint/2010/main" val="2955722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Demolition methods</a:t>
            </a:r>
            <a:endParaRPr lang="en-AU" dirty="0"/>
          </a:p>
        </p:txBody>
      </p:sp>
      <p:sp>
        <p:nvSpPr>
          <p:cNvPr id="3" name="Content Placeholder 2"/>
          <p:cNvSpPr>
            <a:spLocks noGrp="1"/>
          </p:cNvSpPr>
          <p:nvPr>
            <p:ph idx="1"/>
          </p:nvPr>
        </p:nvSpPr>
        <p:spPr/>
        <p:txBody>
          <a:bodyPr/>
          <a:lstStyle/>
          <a:p>
            <a:r>
              <a:rPr lang="en-AU" dirty="0" smtClean="0"/>
              <a:t>Manual demolition</a:t>
            </a:r>
          </a:p>
          <a:p>
            <a:r>
              <a:rPr lang="en-AU" dirty="0" smtClean="0"/>
              <a:t>Mechanical demolition</a:t>
            </a:r>
          </a:p>
          <a:p>
            <a:r>
              <a:rPr lang="en-AU" dirty="0" smtClean="0"/>
              <a:t>Induced collapse</a:t>
            </a:r>
          </a:p>
          <a:p>
            <a:r>
              <a:rPr lang="en-AU" dirty="0" smtClean="0"/>
              <a:t>Using explosives</a:t>
            </a:r>
            <a:endParaRPr lang="en-AU" dirty="0"/>
          </a:p>
        </p:txBody>
      </p:sp>
    </p:spTree>
    <p:extLst>
      <p:ext uri="{BB962C8B-B14F-4D97-AF65-F5344CB8AC3E}">
        <p14:creationId xmlns:p14="http://schemas.microsoft.com/office/powerpoint/2010/main" val="19191777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Demolition of special structures</a:t>
            </a:r>
            <a:endParaRPr lang="en-AU" dirty="0"/>
          </a:p>
        </p:txBody>
      </p:sp>
      <p:sp>
        <p:nvSpPr>
          <p:cNvPr id="3" name="Content Placeholder 2"/>
          <p:cNvSpPr>
            <a:spLocks noGrp="1"/>
          </p:cNvSpPr>
          <p:nvPr>
            <p:ph idx="1"/>
          </p:nvPr>
        </p:nvSpPr>
        <p:spPr/>
        <p:txBody>
          <a:bodyPr>
            <a:normAutofit fontScale="85000" lnSpcReduction="10000"/>
          </a:bodyPr>
          <a:lstStyle/>
          <a:p>
            <a:pPr marL="0" indent="0">
              <a:buNone/>
            </a:pPr>
            <a:r>
              <a:rPr lang="en-AU" dirty="0"/>
              <a:t>Special structures are complex and/or unusual because of the nature of their construction or condition. They include: </a:t>
            </a:r>
          </a:p>
          <a:p>
            <a:r>
              <a:rPr lang="en-AU" dirty="0" smtClean="0"/>
              <a:t>pre </a:t>
            </a:r>
            <a:r>
              <a:rPr lang="en-AU" dirty="0"/>
              <a:t>or post-tensioned construction </a:t>
            </a:r>
          </a:p>
          <a:p>
            <a:r>
              <a:rPr lang="en-AU" dirty="0" smtClean="0"/>
              <a:t>pre-cast </a:t>
            </a:r>
            <a:r>
              <a:rPr lang="en-AU" dirty="0"/>
              <a:t>concrete panel and framed structures </a:t>
            </a:r>
          </a:p>
          <a:p>
            <a:r>
              <a:rPr lang="en-AU" dirty="0" smtClean="0"/>
              <a:t>stressed </a:t>
            </a:r>
            <a:r>
              <a:rPr lang="en-AU" dirty="0"/>
              <a:t>skin structures (i.e. buildings that rely on the sheeting, cladding or decking to stiffen and restrain the structural framework) </a:t>
            </a:r>
          </a:p>
          <a:p>
            <a:r>
              <a:rPr lang="en-AU" dirty="0" smtClean="0"/>
              <a:t>slung </a:t>
            </a:r>
            <a:r>
              <a:rPr lang="en-AU" dirty="0"/>
              <a:t>structures (e.g. floors or roofs) that are in some way suspended from a framework, supported by a structural core. </a:t>
            </a:r>
          </a:p>
          <a:p>
            <a:pPr marL="0" indent="0">
              <a:buNone/>
            </a:pPr>
            <a:endParaRPr lang="en-AU" dirty="0"/>
          </a:p>
        </p:txBody>
      </p:sp>
    </p:spTree>
    <p:extLst>
      <p:ext uri="{BB962C8B-B14F-4D97-AF65-F5344CB8AC3E}">
        <p14:creationId xmlns:p14="http://schemas.microsoft.com/office/powerpoint/2010/main" val="16464782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428</TotalTime>
  <Words>1232</Words>
  <Application>Microsoft Office PowerPoint</Application>
  <PresentationFormat>On-screen Show (4:3)</PresentationFormat>
  <Paragraphs>106</Paragraphs>
  <Slides>22</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22</vt:i4>
      </vt:variant>
    </vt:vector>
  </HeadingPairs>
  <TitlesOfParts>
    <vt:vector size="24" baseType="lpstr">
      <vt:lpstr>Arial</vt:lpstr>
      <vt:lpstr>Office Theme</vt:lpstr>
      <vt:lpstr>PowerPoint Presentation</vt:lpstr>
      <vt:lpstr>Assessment Criteria</vt:lpstr>
      <vt:lpstr>What is demolition work?</vt:lpstr>
      <vt:lpstr>Structure</vt:lpstr>
      <vt:lpstr>Duties</vt:lpstr>
      <vt:lpstr>Identifying hazards</vt:lpstr>
      <vt:lpstr>Assessing the risks</vt:lpstr>
      <vt:lpstr>Controlling the risks</vt:lpstr>
      <vt:lpstr>Building or structure</vt:lpstr>
      <vt:lpstr>Hazardous chemicals and materials</vt:lpstr>
      <vt:lpstr>Asbestos</vt:lpstr>
      <vt:lpstr>Lead</vt:lpstr>
      <vt:lpstr>Planning demolition work</vt:lpstr>
      <vt:lpstr>Notifiable Demolition work</vt:lpstr>
      <vt:lpstr>Safe work method statement (SWMS)</vt:lpstr>
      <vt:lpstr>Demolition Licensing</vt:lpstr>
      <vt:lpstr>Securing the work area</vt:lpstr>
      <vt:lpstr>Plant, equipment and powered mobile plant</vt:lpstr>
      <vt:lpstr>Training</vt:lpstr>
      <vt:lpstr>Demolition methods</vt:lpstr>
      <vt:lpstr>Demolition of special structures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20</cp:revision>
  <dcterms:created xsi:type="dcterms:W3CDTF">2018-06-15T02:04:24Z</dcterms:created>
  <dcterms:modified xsi:type="dcterms:W3CDTF">2018-08-03T04:50:50Z</dcterms:modified>
</cp:coreProperties>
</file>