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26" r:id="rId1"/>
  </p:sldMasterIdLst>
  <p:handoutMasterIdLst>
    <p:handoutMasterId r:id="rId16"/>
  </p:handoutMasterIdLst>
  <p:sldIdLst>
    <p:sldId id="256" r:id="rId2"/>
    <p:sldId id="266" r:id="rId3"/>
    <p:sldId id="274" r:id="rId4"/>
    <p:sldId id="285" r:id="rId5"/>
    <p:sldId id="284" r:id="rId6"/>
    <p:sldId id="273" r:id="rId7"/>
    <p:sldId id="281" r:id="rId8"/>
    <p:sldId id="282" r:id="rId9"/>
    <p:sldId id="283" r:id="rId10"/>
    <p:sldId id="276" r:id="rId11"/>
    <p:sldId id="280" r:id="rId12"/>
    <p:sldId id="278" r:id="rId13"/>
    <p:sldId id="277" r:id="rId14"/>
    <p:sldId id="268" r:id="rId15"/>
  </p:sldIdLst>
  <p:sldSz cx="12192000" cy="6858000"/>
  <p:notesSz cx="7104063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F764FD2-A93D-4716-B2EC-3952DEEABBC4}">
          <p14:sldIdLst>
            <p14:sldId id="256"/>
            <p14:sldId id="266"/>
            <p14:sldId id="274"/>
            <p14:sldId id="285"/>
            <p14:sldId id="284"/>
            <p14:sldId id="273"/>
            <p14:sldId id="281"/>
            <p14:sldId id="282"/>
            <p14:sldId id="283"/>
            <p14:sldId id="276"/>
            <p14:sldId id="280"/>
            <p14:sldId id="278"/>
            <p14:sldId id="277"/>
            <p14:sldId id="26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FF0000"/>
    <a:srgbClr val="002A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0" d="100"/>
          <a:sy n="50" d="100"/>
        </p:scale>
        <p:origin x="1934" y="8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95" b="1" i="0" u="none" strike="noStrike" kern="1200" cap="all" spc="100" normalizeH="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r>
              <a:rPr lang="en-AU" dirty="0"/>
              <a:t>How</a:t>
            </a:r>
            <a:r>
              <a:rPr lang="en-AU" baseline="0" dirty="0"/>
              <a:t> state of Coffee machine affects Work productivity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95" b="1" i="0" u="none" strike="noStrike" kern="1200" cap="all" spc="100" normalizeH="0" baseline="0">
              <a:solidFill>
                <a:schemeClr val="lt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Work Productivity</c:v>
                </c:pt>
              </c:strCache>
            </c:strRef>
          </c:tx>
          <c:spPr>
            <a:ln w="34925" cap="rnd">
              <a:solidFill>
                <a:schemeClr val="lt1"/>
              </a:solidFill>
              <a:round/>
            </a:ln>
            <a:effectLst>
              <a:outerShdw dist="25400" dir="2700000" algn="tl" rotWithShape="0">
                <a:schemeClr val="accent1"/>
              </a:outerShdw>
            </a:effectLst>
          </c:spPr>
          <c:marker>
            <c:symbol val="none"/>
          </c:marker>
          <c:cat>
            <c:strRef>
              <c:f>Sheet1!$A$2:$A$3</c:f>
              <c:strCache>
                <c:ptCount val="2"/>
                <c:pt idx="0">
                  <c:v>Coffee Machine OK</c:v>
                </c:pt>
                <c:pt idx="1">
                  <c:v>Coffee Machine Broken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13F-4C5F-A0D5-6624BEFE96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gradFill>
                <a:gsLst>
                  <a:gs pos="0">
                    <a:schemeClr val="lt1"/>
                  </a:gs>
                  <a:gs pos="100000">
                    <a:schemeClr val="lt1">
                      <a:alpha val="0"/>
                    </a:schemeClr>
                  </a:gs>
                </a:gsLst>
                <a:lin ang="5400000" scaled="0"/>
              </a:gradFill>
              <a:round/>
            </a:ln>
            <a:effectLst/>
          </c:spPr>
        </c:dropLines>
        <c:smooth val="0"/>
        <c:axId val="342183448"/>
        <c:axId val="342180824"/>
      </c:lineChart>
      <c:catAx>
        <c:axId val="342183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1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2180824"/>
        <c:crosses val="autoZero"/>
        <c:auto val="1"/>
        <c:lblAlgn val="ctr"/>
        <c:lblOffset val="100"/>
        <c:noMultiLvlLbl val="0"/>
      </c:catAx>
      <c:valAx>
        <c:axId val="3421808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21834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37135029243215179"/>
          <c:y val="0.14272850290855776"/>
          <c:w val="0.25729941513569626"/>
          <c:h val="4.444965899785253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lt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accent5">
        <a:lumMod val="50000"/>
      </a:schemeClr>
    </a:solidFill>
    <a:ln w="9525" cap="flat" cmpd="sng" algn="ctr">
      <a:solidFill>
        <a:schemeClr val="accent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9">
  <cs:axisTitle>
    <cs:lnRef idx="0"/>
    <cs:fillRef idx="0"/>
    <cs:effectRef idx="0"/>
    <cs:fontRef idx="minor">
      <a:schemeClr val="lt1"/>
    </cs:fontRef>
    <cs:defRPr sz="1197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12700" cap="flat" cmpd="sng" algn="ctr">
        <a:solidFill>
          <a:schemeClr val="lt1"/>
        </a:solidFill>
        <a:round/>
      </a:ln>
    </cs:spPr>
    <cs:defRPr sz="1197" kern="1200" spc="10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330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1197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lt1"/>
            </a:gs>
            <a:gs pos="100000">
              <a:schemeClr val="lt1">
                <a:alpha val="0"/>
              </a:schemeClr>
            </a:gs>
          </a:gsLst>
          <a:lin ang="5400000" scaled="0"/>
        </a:gradFill>
        <a:round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1197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995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1197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53B2E9-F387-4CF1-B7E2-367E53259057}" type="doc">
      <dgm:prSet loTypeId="urn:microsoft.com/office/officeart/2005/8/layout/chevronAccent+Icon" loCatId="officeonline" qsTypeId="urn:microsoft.com/office/officeart/2005/8/quickstyle/simple1" qsCatId="simple" csTypeId="urn:microsoft.com/office/officeart/2005/8/colors/accent1_2" csCatId="accent1" phldr="1"/>
      <dgm:spPr/>
    </dgm:pt>
    <dgm:pt modelId="{C00A050D-C939-45E8-A591-9351495A73E3}">
      <dgm:prSet phldrT="[Text]"/>
      <dgm:spPr/>
      <dgm:t>
        <a:bodyPr/>
        <a:lstStyle/>
        <a:p>
          <a:r>
            <a:rPr lang="en-US" dirty="0"/>
            <a:t>Being a coffee drinker in an office setting lends itself to </a:t>
          </a:r>
          <a:r>
            <a:rPr lang="en-US" dirty="0">
              <a:solidFill>
                <a:schemeClr val="accent2"/>
              </a:solidFill>
            </a:rPr>
            <a:t>greater social interaction</a:t>
          </a:r>
          <a:r>
            <a:rPr lang="en-US" dirty="0"/>
            <a:t> that can be directly tied to </a:t>
          </a:r>
          <a:r>
            <a:rPr lang="en-US" i="1" dirty="0">
              <a:solidFill>
                <a:schemeClr val="accent2"/>
              </a:solidFill>
            </a:rPr>
            <a:t>increased productivity</a:t>
          </a:r>
          <a:r>
            <a:rPr lang="en-US" dirty="0"/>
            <a:t>. More importantly, coffee drinkers at work tend to be </a:t>
          </a:r>
          <a:r>
            <a:rPr lang="en-US" b="1" dirty="0">
              <a:solidFill>
                <a:schemeClr val="accent2"/>
              </a:solidFill>
            </a:rPr>
            <a:t>happier</a:t>
          </a:r>
          <a:r>
            <a:rPr lang="en-US" dirty="0"/>
            <a:t> in their jobs.</a:t>
          </a:r>
        </a:p>
      </dgm:t>
    </dgm:pt>
    <dgm:pt modelId="{3FF8B017-CD49-456B-958F-C96399DB8C09}" type="parTrans" cxnId="{1FE02E0A-439E-4B88-AD07-B2411C099EE1}">
      <dgm:prSet/>
      <dgm:spPr/>
      <dgm:t>
        <a:bodyPr/>
        <a:lstStyle/>
        <a:p>
          <a:endParaRPr lang="en-US"/>
        </a:p>
      </dgm:t>
    </dgm:pt>
    <dgm:pt modelId="{4BC1838F-B569-4775-8036-5844ABFBBC09}" type="sibTrans" cxnId="{1FE02E0A-439E-4B88-AD07-B2411C099EE1}">
      <dgm:prSet/>
      <dgm:spPr/>
      <dgm:t>
        <a:bodyPr/>
        <a:lstStyle/>
        <a:p>
          <a:endParaRPr lang="en-US"/>
        </a:p>
      </dgm:t>
    </dgm:pt>
    <dgm:pt modelId="{189EB060-7C9E-46C9-9766-AE4124A79F0F}" type="pres">
      <dgm:prSet presAssocID="{9E53B2E9-F387-4CF1-B7E2-367E53259057}" presName="Name0" presStyleCnt="0">
        <dgm:presLayoutVars>
          <dgm:dir/>
          <dgm:resizeHandles val="exact"/>
        </dgm:presLayoutVars>
      </dgm:prSet>
      <dgm:spPr/>
    </dgm:pt>
    <dgm:pt modelId="{E0094A46-049A-4DB8-A466-79B129FD8739}" type="pres">
      <dgm:prSet presAssocID="{C00A050D-C939-45E8-A591-9351495A73E3}" presName="composite" presStyleCnt="0"/>
      <dgm:spPr/>
    </dgm:pt>
    <dgm:pt modelId="{79F70668-1BA1-4C3A-B9A2-3FD46F4C7922}" type="pres">
      <dgm:prSet presAssocID="{C00A050D-C939-45E8-A591-9351495A73E3}" presName="bgChev" presStyleLbl="node1" presStyleIdx="0" presStyleCnt="1"/>
      <dgm:spPr/>
    </dgm:pt>
    <dgm:pt modelId="{A69E3B67-2023-41C8-9A39-D9B1A22D8561}" type="pres">
      <dgm:prSet presAssocID="{C00A050D-C939-45E8-A591-9351495A73E3}" presName="txNode" presStyleLbl="fgAcc1" presStyleIdx="0" presStyleCnt="1" custLinFactNeighborX="30864" custLinFactNeighborY="-6222">
        <dgm:presLayoutVars>
          <dgm:bulletEnabled val="1"/>
        </dgm:presLayoutVars>
      </dgm:prSet>
      <dgm:spPr/>
    </dgm:pt>
  </dgm:ptLst>
  <dgm:cxnLst>
    <dgm:cxn modelId="{E6F54F01-52B4-4D2A-ACCC-7A84B49F9B29}" type="presOf" srcId="{9E53B2E9-F387-4CF1-B7E2-367E53259057}" destId="{189EB060-7C9E-46C9-9766-AE4124A79F0F}" srcOrd="0" destOrd="0" presId="urn:microsoft.com/office/officeart/2005/8/layout/chevronAccent+Icon"/>
    <dgm:cxn modelId="{1FE02E0A-439E-4B88-AD07-B2411C099EE1}" srcId="{9E53B2E9-F387-4CF1-B7E2-367E53259057}" destId="{C00A050D-C939-45E8-A591-9351495A73E3}" srcOrd="0" destOrd="0" parTransId="{3FF8B017-CD49-456B-958F-C96399DB8C09}" sibTransId="{4BC1838F-B569-4775-8036-5844ABFBBC09}"/>
    <dgm:cxn modelId="{AB194291-9D52-437A-8E4C-B959DDA5569C}" type="presOf" srcId="{C00A050D-C939-45E8-A591-9351495A73E3}" destId="{A69E3B67-2023-41C8-9A39-D9B1A22D8561}" srcOrd="0" destOrd="0" presId="urn:microsoft.com/office/officeart/2005/8/layout/chevronAccent+Icon"/>
    <dgm:cxn modelId="{EF72961D-4064-4E2F-B4C4-AB3A42C16293}" type="presParOf" srcId="{189EB060-7C9E-46C9-9766-AE4124A79F0F}" destId="{E0094A46-049A-4DB8-A466-79B129FD8739}" srcOrd="0" destOrd="0" presId="urn:microsoft.com/office/officeart/2005/8/layout/chevronAccent+Icon"/>
    <dgm:cxn modelId="{B6219E44-D517-4357-AFE1-0DF9F8B6E0A8}" type="presParOf" srcId="{E0094A46-049A-4DB8-A466-79B129FD8739}" destId="{79F70668-1BA1-4C3A-B9A2-3FD46F4C7922}" srcOrd="0" destOrd="0" presId="urn:microsoft.com/office/officeart/2005/8/layout/chevronAccent+Icon"/>
    <dgm:cxn modelId="{64E61E16-DA4A-4694-AD9B-994CB008CD70}" type="presParOf" srcId="{E0094A46-049A-4DB8-A466-79B129FD8739}" destId="{A69E3B67-2023-41C8-9A39-D9B1A22D8561}" srcOrd="1" destOrd="0" presId="urn:microsoft.com/office/officeart/2005/8/layout/chevronAccent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F70668-1BA1-4C3A-B9A2-3FD46F4C7922}">
      <dsp:nvSpPr>
        <dsp:cNvPr id="0" name=""/>
        <dsp:cNvSpPr/>
      </dsp:nvSpPr>
      <dsp:spPr>
        <a:xfrm>
          <a:off x="4047" y="0"/>
          <a:ext cx="7453615" cy="1994982"/>
        </a:xfrm>
        <a:prstGeom prst="chevron">
          <a:avLst>
            <a:gd name="adj" fmla="val 4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9E3B67-2023-41C8-9A39-D9B1A22D8561}">
      <dsp:nvSpPr>
        <dsp:cNvPr id="0" name=""/>
        <dsp:cNvSpPr/>
      </dsp:nvSpPr>
      <dsp:spPr>
        <a:xfrm>
          <a:off x="1995726" y="374617"/>
          <a:ext cx="6294164" cy="19949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Being a coffee drinker in an office setting lends itself to </a:t>
          </a:r>
          <a:r>
            <a:rPr lang="en-US" sz="2200" kern="1200" dirty="0">
              <a:solidFill>
                <a:schemeClr val="accent2"/>
              </a:solidFill>
            </a:rPr>
            <a:t>greater social interaction</a:t>
          </a:r>
          <a:r>
            <a:rPr lang="en-US" sz="2200" kern="1200" dirty="0"/>
            <a:t> that can be directly tied to </a:t>
          </a:r>
          <a:r>
            <a:rPr lang="en-US" sz="2200" i="1" kern="1200" dirty="0">
              <a:solidFill>
                <a:schemeClr val="accent2"/>
              </a:solidFill>
            </a:rPr>
            <a:t>increased productivity</a:t>
          </a:r>
          <a:r>
            <a:rPr lang="en-US" sz="2200" kern="1200" dirty="0"/>
            <a:t>. More importantly, coffee drinkers at work tend to be </a:t>
          </a:r>
          <a:r>
            <a:rPr lang="en-US" sz="2200" b="1" kern="1200" dirty="0">
              <a:solidFill>
                <a:schemeClr val="accent2"/>
              </a:solidFill>
            </a:rPr>
            <a:t>happier</a:t>
          </a:r>
          <a:r>
            <a:rPr lang="en-US" sz="2200" kern="1200" dirty="0"/>
            <a:t> in their jobs.</a:t>
          </a:r>
        </a:p>
      </dsp:txBody>
      <dsp:txXfrm>
        <a:off x="2054157" y="433048"/>
        <a:ext cx="6177302" cy="18781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Accent+Icon">
  <dgm:title val="Chevron Accent Process"/>
  <dgm:desc val="Use to show sequential steps in a task, process, or workflow, or to emphasize movement or direction. Works best with minimal Level 1 and Level 2 text."/>
  <dgm:catLst>
    <dgm:cat type="process" pri="9500"/>
    <dgm:cat type="officeonline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txNode" op="equ" val="65"/>
      <dgm:constr type="w" for="ch" forName="compositeSpace" refType="w" refFor="ch" refForName="composite" fact="0.02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bgChev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 refType="w" fact="0.24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if>
          <dgm:else name="Name7">
            <dgm:constrLst>
              <dgm:constr type="l" for="ch" forName="bgChev" refType="w" fact="0.1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else>
        </dgm:choose>
        <dgm:ruleLst/>
        <dgm:layoutNode name="bgChev" styleLbl="node1">
          <dgm:alg type="sp"/>
          <dgm:choose name="Name8">
            <dgm:if name="Name9" func="var" arg="dir" op="equ" val="norm">
              <dgm:shape xmlns:r="http://schemas.openxmlformats.org/officeDocument/2006/relationships" type="chevron" r:blip="">
                <dgm:adjLst>
                  <dgm:adj idx="1" val="0.4"/>
                </dgm:adjLst>
              </dgm:shape>
            </dgm:if>
            <dgm:else name="Name10">
              <dgm:shape xmlns:r="http://schemas.openxmlformats.org/officeDocument/2006/relationships" rot="180" type="chevron" r:blip="">
                <dgm:adjLst>
                  <dgm:adj idx="1" val="0.4"/>
                </dgm:adjLst>
              </dgm:shape>
            </dgm:else>
          </dgm:choose>
          <dgm:presOf/>
          <dgm:constrLst/>
        </dgm:layoutNode>
        <dgm:layoutNode name="txNode" styleLbl="fgAcc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ruleLst>
            <dgm:rule type="primFontSz" val="5" fact="NaN" max="NaN"/>
          </dgm:ruleLst>
        </dgm:layoutNode>
      </dgm:layoutNode>
      <dgm:forEach name="Name11" axis="followSib" ptType="sibTrans" cnt="1">
        <dgm:layoutNode name="compositeSpace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993" y="1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23F1E962-53D9-42B5-8958-91399B9DC403}" type="datetimeFigureOut">
              <a:rPr lang="en-US" smtClean="0"/>
              <a:t>6/17/2017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721108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993" y="9721108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E95977E1-8455-463D-A1DF-A3129E07CD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305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45FD-5324-4EA7-BAED-E04D226145B3}" type="datetimeFigureOut">
              <a:rPr lang="en-US" smtClean="0"/>
              <a:t>6/17/2017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82276-D9D7-48AA-906A-1963BD72E1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710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45FD-5324-4EA7-BAED-E04D226145B3}" type="datetimeFigureOut">
              <a:rPr lang="en-US" smtClean="0"/>
              <a:t>6/17/2017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82276-D9D7-48AA-906A-1963BD72E1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24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45FD-5324-4EA7-BAED-E04D226145B3}" type="datetimeFigureOut">
              <a:rPr lang="en-US" smtClean="0"/>
              <a:t>6/17/2017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82276-D9D7-48AA-906A-1963BD72E1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224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45FD-5324-4EA7-BAED-E04D226145B3}" type="datetimeFigureOut">
              <a:rPr lang="en-US" smtClean="0"/>
              <a:t>6/17/2017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82276-D9D7-48AA-906A-1963BD72E1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104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45FD-5324-4EA7-BAED-E04D226145B3}" type="datetimeFigureOut">
              <a:rPr lang="en-US" smtClean="0"/>
              <a:t>6/17/2017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82276-D9D7-48AA-906A-1963BD72E1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111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45FD-5324-4EA7-BAED-E04D226145B3}" type="datetimeFigureOut">
              <a:rPr lang="en-US" smtClean="0"/>
              <a:t>6/17/2017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82276-D9D7-48AA-906A-1963BD72E1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583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45FD-5324-4EA7-BAED-E04D226145B3}" type="datetimeFigureOut">
              <a:rPr lang="en-US" smtClean="0"/>
              <a:t>6/17/2017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82276-D9D7-48AA-906A-1963BD72E1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922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45FD-5324-4EA7-BAED-E04D226145B3}" type="datetimeFigureOut">
              <a:rPr lang="en-US" smtClean="0"/>
              <a:t>6/17/2017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82276-D9D7-48AA-906A-1963BD72E1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215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45FD-5324-4EA7-BAED-E04D226145B3}" type="datetimeFigureOut">
              <a:rPr lang="en-US" smtClean="0"/>
              <a:t>6/17/2017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82276-D9D7-48AA-906A-1963BD72E1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447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45FD-5324-4EA7-BAED-E04D226145B3}" type="datetimeFigureOut">
              <a:rPr lang="en-US" smtClean="0"/>
              <a:t>6/17/2017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82276-D9D7-48AA-906A-1963BD72E1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328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45FD-5324-4EA7-BAED-E04D226145B3}" type="datetimeFigureOut">
              <a:rPr lang="en-US" smtClean="0"/>
              <a:t>6/17/2017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82276-D9D7-48AA-906A-1963BD72E1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462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8145FD-5324-4EA7-BAED-E04D226145B3}" type="datetimeFigureOut">
              <a:rPr lang="en-US" smtClean="0"/>
              <a:t>6/17/2017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882276-D9D7-48AA-906A-1963BD72E1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008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7" r:id="rId1"/>
    <p:sldLayoutId id="2147484128" r:id="rId2"/>
    <p:sldLayoutId id="2147484129" r:id="rId3"/>
    <p:sldLayoutId id="2147484130" r:id="rId4"/>
    <p:sldLayoutId id="2147484131" r:id="rId5"/>
    <p:sldLayoutId id="2147484132" r:id="rId6"/>
    <p:sldLayoutId id="2147484133" r:id="rId7"/>
    <p:sldLayoutId id="2147484134" r:id="rId8"/>
    <p:sldLayoutId id="2147484135" r:id="rId9"/>
    <p:sldLayoutId id="2147484136" r:id="rId10"/>
    <p:sldLayoutId id="2147484137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papers.ssrn.com/sol3/papers.cfm?abstract_id=1586375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1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57200"/>
            <a:ext cx="12192000" cy="812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6200000">
            <a:off x="-3750408" y="2923703"/>
            <a:ext cx="9144000" cy="1010603"/>
          </a:xfrm>
        </p:spPr>
        <p:txBody>
          <a:bodyPr/>
          <a:lstStyle/>
          <a:p>
            <a:r>
              <a:rPr lang="en-AU" b="1" dirty="0">
                <a:solidFill>
                  <a:schemeClr val="tx1">
                    <a:lumMod val="95000"/>
                    <a:lumOff val="5000"/>
                  </a:schemeClr>
                </a:solidFill>
                <a:latin typeface="Bradley Hand ITC" panose="03070402050302030203" pitchFamily="66" charset="0"/>
              </a:rPr>
              <a:t>“But first… Coffee!”</a:t>
            </a:r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latin typeface="Bradley Hand ITC" panose="03070402050302030203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52720" y="3314859"/>
            <a:ext cx="2346960" cy="1655762"/>
          </a:xfrm>
        </p:spPr>
        <p:txBody>
          <a:bodyPr/>
          <a:lstStyle/>
          <a:p>
            <a:r>
              <a:rPr lang="en-AU" dirty="0">
                <a:solidFill>
                  <a:schemeClr val="bg1">
                    <a:lumMod val="85000"/>
                  </a:schemeClr>
                </a:solidFill>
              </a:rPr>
              <a:t>Coffee at work… Does it work?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3656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AU" dirty="0"/>
            </a:br>
            <a:r>
              <a:rPr lang="en-AU" dirty="0"/>
              <a:t>The Coffee Culture</a:t>
            </a:r>
            <a:br>
              <a:rPr lang="en-AU" dirty="0"/>
            </a:br>
            <a:endParaRPr lang="en-US" dirty="0"/>
          </a:p>
        </p:txBody>
      </p:sp>
      <p:pic>
        <p:nvPicPr>
          <p:cNvPr id="4" name="Picture 2" descr="Image result for coffee and wor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99" y="1440655"/>
            <a:ext cx="6200803" cy="348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Content Placeholder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9084" y="1440655"/>
            <a:ext cx="5230417" cy="348694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50240" y="5172054"/>
            <a:ext cx="58730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>
                <a:solidFill>
                  <a:srgbClr val="222222"/>
                </a:solidFill>
                <a:latin typeface="arial" panose="020B0604020202020204" pitchFamily="34" charset="0"/>
              </a:rPr>
              <a:t>“</a:t>
            </a:r>
            <a:r>
              <a:rPr lang="en-US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Coffee culture describes a social atmosphere or series of associated social behaviors that </a:t>
            </a:r>
          </a:p>
          <a:p>
            <a:r>
              <a:rPr lang="en-US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upon coffee…”</a:t>
            </a:r>
            <a:endParaRPr lang="en-US" i="1" dirty="0"/>
          </a:p>
        </p:txBody>
      </p:sp>
      <p:sp>
        <p:nvSpPr>
          <p:cNvPr id="3" name="Rectangle 2"/>
          <p:cNvSpPr/>
          <p:nvPr/>
        </p:nvSpPr>
        <p:spPr>
          <a:xfrm>
            <a:off x="4226754" y="5449053"/>
            <a:ext cx="19800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>
                <a:solidFill>
                  <a:srgbClr val="222222"/>
                </a:solidFill>
                <a:latin typeface="arial" panose="020B0604020202020204" pitchFamily="34" charset="0"/>
              </a:rPr>
              <a:t>depends heavily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6552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alarm clock not a morning pers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4300"/>
            <a:ext cx="12192000" cy="8191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0001" y="990844"/>
            <a:ext cx="5725992" cy="2130425"/>
          </a:xfrm>
        </p:spPr>
        <p:txBody>
          <a:bodyPr>
            <a:normAutofit/>
          </a:bodyPr>
          <a:lstStyle/>
          <a:p>
            <a:r>
              <a:rPr lang="en-AU" sz="4000" dirty="0"/>
              <a:t>Are you a morning person?</a:t>
            </a:r>
            <a:br>
              <a:rPr lang="en-AU" dirty="0"/>
            </a:br>
            <a:br>
              <a:rPr lang="en-AU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2300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357552"/>
            <a:ext cx="12192000" cy="9144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83604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coff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519"/>
            <a:ext cx="12192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2"/>
          <p:cNvSpPr txBox="1">
            <a:spLocks/>
          </p:cNvSpPr>
          <p:nvPr/>
        </p:nvSpPr>
        <p:spPr>
          <a:xfrm>
            <a:off x="1043354" y="922948"/>
            <a:ext cx="10515600" cy="28841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>
                <a:solidFill>
                  <a:schemeClr val="bg1"/>
                </a:solidFill>
              </a:rPr>
              <a:t>With its </a:t>
            </a:r>
            <a:r>
              <a:rPr lang="en-US" sz="3200" dirty="0">
                <a:solidFill>
                  <a:schemeClr val="accent2"/>
                </a:solidFill>
                <a:latin typeface="Bradley Hand ITC" panose="03070402050302030203" pitchFamily="66" charset="0"/>
              </a:rPr>
              <a:t>intoxicating aroma </a:t>
            </a:r>
            <a:r>
              <a:rPr lang="en-US" dirty="0">
                <a:solidFill>
                  <a:schemeClr val="bg1"/>
                </a:solidFill>
              </a:rPr>
              <a:t>and an ensuing </a:t>
            </a:r>
            <a:r>
              <a:rPr lang="en-US" sz="3200" dirty="0">
                <a:solidFill>
                  <a:srgbClr val="00B050"/>
                </a:solidFill>
                <a:latin typeface="Berlin Sans FB" panose="020E0602020502020306" pitchFamily="34" charset="0"/>
              </a:rPr>
              <a:t>jolt of alertness</a:t>
            </a:r>
            <a:r>
              <a:rPr lang="en-US" dirty="0"/>
              <a:t>, </a:t>
            </a:r>
            <a:r>
              <a:rPr lang="en-US" dirty="0">
                <a:solidFill>
                  <a:schemeClr val="bg1"/>
                </a:solidFill>
              </a:rPr>
              <a:t>coffee serves as the        </a:t>
            </a:r>
            <a:r>
              <a:rPr lang="en-US" sz="3200" dirty="0">
                <a:solidFill>
                  <a:schemeClr val="bg1"/>
                </a:solidFill>
              </a:rPr>
              <a:t>                         </a:t>
            </a:r>
            <a:r>
              <a:rPr lang="en-US" dirty="0">
                <a:solidFill>
                  <a:schemeClr val="bg1"/>
                </a:solidFill>
              </a:rPr>
              <a:t> for many of us that </a:t>
            </a:r>
            <a:r>
              <a:rPr lang="en-US" dirty="0">
                <a:solidFill>
                  <a:srgbClr val="7030A0"/>
                </a:solidFill>
                <a:latin typeface="Tw Cen MT Condensed Extra Bold" panose="020B0803020202020204" pitchFamily="34" charset="0"/>
              </a:rPr>
              <a:t>helps us power through</a:t>
            </a:r>
            <a:r>
              <a:rPr lang="en-US" dirty="0">
                <a:latin typeface="Tw Cen MT Condensed Extra Bold" panose="020B0803020202020204" pitchFamily="34" charset="0"/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our lives. It’s no surprise that </a:t>
            </a:r>
            <a:r>
              <a:rPr lang="en-US" dirty="0">
                <a:solidFill>
                  <a:srgbClr val="CC3300"/>
                </a:solidFill>
                <a:latin typeface="Cooper Black" panose="0208090404030B020404" pitchFamily="18" charset="0"/>
              </a:rPr>
              <a:t>coffee</a:t>
            </a:r>
            <a:r>
              <a:rPr lang="en-US" dirty="0"/>
              <a:t> </a:t>
            </a:r>
            <a:r>
              <a:rPr lang="en-US" dirty="0">
                <a:solidFill>
                  <a:schemeClr val="bg1"/>
                </a:solidFill>
              </a:rPr>
              <a:t>is one of the most consumed beverages in the world.</a:t>
            </a:r>
            <a:endParaRPr lang="en-AU" dirty="0">
              <a:solidFill>
                <a:schemeClr val="bg1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AU" dirty="0"/>
          </a:p>
        </p:txBody>
      </p:sp>
      <p:sp>
        <p:nvSpPr>
          <p:cNvPr id="5" name="Rectangle 4"/>
          <p:cNvSpPr/>
          <p:nvPr/>
        </p:nvSpPr>
        <p:spPr>
          <a:xfrm>
            <a:off x="3977836" y="1345195"/>
            <a:ext cx="34956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Britannic Bold" panose="020B0903060703020204" pitchFamily="34" charset="0"/>
              </a:rPr>
              <a:t>daily wake-up call   </a:t>
            </a:r>
          </a:p>
        </p:txBody>
      </p:sp>
    </p:spTree>
    <p:extLst>
      <p:ext uri="{BB962C8B-B14F-4D97-AF65-F5344CB8AC3E}">
        <p14:creationId xmlns:p14="http://schemas.microsoft.com/office/powerpoint/2010/main" val="1236578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2819665"/>
              </p:ext>
            </p:extLst>
          </p:nvPr>
        </p:nvGraphicFramePr>
        <p:xfrm>
          <a:off x="281353" y="404447"/>
          <a:ext cx="6629401" cy="58468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itle 1"/>
          <p:cNvSpPr txBox="1">
            <a:spLocks/>
          </p:cNvSpPr>
          <p:nvPr/>
        </p:nvSpPr>
        <p:spPr>
          <a:xfrm>
            <a:off x="7115907" y="596289"/>
            <a:ext cx="4873870" cy="89840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/>
              <a:t>What about at work?</a:t>
            </a:r>
            <a:endParaRPr lang="en-US" dirty="0"/>
          </a:p>
        </p:txBody>
      </p:sp>
      <p:cxnSp>
        <p:nvCxnSpPr>
          <p:cNvPr id="5" name="Straight Arrow Connector 4"/>
          <p:cNvCxnSpPr>
            <a:cxnSpLocks/>
          </p:cNvCxnSpPr>
          <p:nvPr/>
        </p:nvCxnSpPr>
        <p:spPr>
          <a:xfrm flipH="1" flipV="1">
            <a:off x="6972301" y="4070840"/>
            <a:ext cx="861645" cy="430822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833946" y="4380621"/>
            <a:ext cx="41939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>
                <a:solidFill>
                  <a:srgbClr val="C00000"/>
                </a:solidFill>
              </a:rPr>
              <a:t>Extremely accurate graph based on true facts and events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7115907" y="1651050"/>
            <a:ext cx="4873870" cy="153919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br>
              <a:rPr lang="en-AU" sz="3200" dirty="0"/>
            </a:br>
            <a:r>
              <a:rPr lang="en-AU" sz="3200" dirty="0"/>
              <a:t>Can </a:t>
            </a:r>
            <a:r>
              <a:rPr lang="en-AU" sz="3200" i="1" dirty="0"/>
              <a:t>drinking coffee </a:t>
            </a:r>
            <a:r>
              <a:rPr lang="en-AU" sz="3200" dirty="0"/>
              <a:t>really              </a:t>
            </a:r>
            <a:r>
              <a:rPr lang="en-AU" sz="3200" b="1" dirty="0"/>
              <a:t>	      productivity</a:t>
            </a:r>
            <a:r>
              <a:rPr lang="en-AU" sz="3200" dirty="0"/>
              <a:t>..? </a:t>
            </a:r>
            <a:br>
              <a:rPr lang="en-AU" sz="3200" dirty="0"/>
            </a:br>
            <a:endParaRPr lang="en-US" sz="3200" dirty="0"/>
          </a:p>
        </p:txBody>
      </p:sp>
      <p:sp>
        <p:nvSpPr>
          <p:cNvPr id="11" name="Rectangle 10"/>
          <p:cNvSpPr/>
          <p:nvPr/>
        </p:nvSpPr>
        <p:spPr>
          <a:xfrm>
            <a:off x="7115907" y="2335488"/>
            <a:ext cx="16724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3200" b="1" dirty="0">
                <a:solidFill>
                  <a:schemeClr val="bg1"/>
                </a:solidFill>
              </a:rPr>
              <a:t>improve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553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16334"/>
            <a:ext cx="10515600" cy="1325563"/>
          </a:xfrm>
        </p:spPr>
        <p:txBody>
          <a:bodyPr/>
          <a:lstStyle/>
          <a:p>
            <a:r>
              <a:rPr lang="en-AU" dirty="0"/>
              <a:t>It keeps you alert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6223" y="3676650"/>
            <a:ext cx="10312777" cy="4351338"/>
          </a:xfrm>
        </p:spPr>
        <p:txBody>
          <a:bodyPr/>
          <a:lstStyle/>
          <a:p>
            <a:endParaRPr lang="en-AU" dirty="0"/>
          </a:p>
          <a:p>
            <a:pPr marL="0" indent="0">
              <a:buNone/>
            </a:pPr>
            <a:r>
              <a:rPr lang="en-US" dirty="0"/>
              <a:t>Caffeine is a common stimulant – it helps people keep awake and provide the central nervous system with a boost. That’s sure to keep you productive throughout the day!</a:t>
            </a:r>
          </a:p>
        </p:txBody>
      </p:sp>
      <p:pic>
        <p:nvPicPr>
          <p:cNvPr id="4098" name="Picture 2" descr="Image result for ale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789" y="567506"/>
            <a:ext cx="5894011" cy="3199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4187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/>
          <a:lstStyle/>
          <a:p>
            <a:r>
              <a:rPr lang="en-US" dirty="0"/>
              <a:t>Can’t argue with the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A 2010 </a:t>
            </a:r>
            <a:r>
              <a:rPr lang="en-US" dirty="0">
                <a:hlinkClick r:id="rId2"/>
              </a:rPr>
              <a:t>study at MIT</a:t>
            </a:r>
            <a:r>
              <a:rPr lang="en-US" dirty="0"/>
              <a:t> showed that employees who take coffee breaks together demonstrate an overall improvement in their productivity. </a:t>
            </a:r>
          </a:p>
          <a:p>
            <a:pPr marL="0" indent="0">
              <a:buNone/>
            </a:pPr>
            <a:r>
              <a:rPr lang="en-US" dirty="0"/>
              <a:t>Coffee breaks are a great place for employees to share both personal and work-related experiences. </a:t>
            </a:r>
          </a:p>
        </p:txBody>
      </p:sp>
      <p:pic>
        <p:nvPicPr>
          <p:cNvPr id="5124" name="Picture 4" descr="Image result for fact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340"/>
          <a:stretch/>
        </p:blipFill>
        <p:spPr bwMode="auto">
          <a:xfrm>
            <a:off x="5681664" y="310637"/>
            <a:ext cx="3300412" cy="1744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9193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36600"/>
            <a:ext cx="10515600" cy="1325563"/>
          </a:xfrm>
        </p:spPr>
        <p:txBody>
          <a:bodyPr/>
          <a:lstStyle/>
          <a:p>
            <a:r>
              <a:rPr lang="en-US" dirty="0"/>
              <a:t>It’s an everyday pain moderator for those long hours at the office desk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67350" y="1295401"/>
            <a:ext cx="6724650" cy="3752849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The National Institute for Health also conducted a study. </a:t>
            </a:r>
          </a:p>
          <a:p>
            <a:pPr marL="0" indent="0">
              <a:buNone/>
            </a:pPr>
            <a:r>
              <a:rPr lang="en-US" dirty="0"/>
              <a:t>They concluded that consuming caffeine before performing pain-inducing computer work resulted in decreased pain development.</a:t>
            </a:r>
          </a:p>
        </p:txBody>
      </p:sp>
      <p:pic>
        <p:nvPicPr>
          <p:cNvPr id="6146" name="Picture 2" descr="Image result for office desk p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979738"/>
            <a:ext cx="4762500" cy="316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5186362" y="5503659"/>
            <a:ext cx="6743700" cy="369332"/>
            <a:chOff x="5186362" y="5503659"/>
            <a:chExt cx="6743700" cy="369332"/>
          </a:xfrm>
        </p:grpSpPr>
        <p:sp>
          <p:nvSpPr>
            <p:cNvPr id="4" name="TextBox 3"/>
            <p:cNvSpPr txBox="1"/>
            <p:nvPr/>
          </p:nvSpPr>
          <p:spPr>
            <a:xfrm>
              <a:off x="6224587" y="5503659"/>
              <a:ext cx="57054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dirty="0">
                  <a:solidFill>
                    <a:srgbClr val="FF0000"/>
                  </a:solidFill>
                </a:rPr>
                <a:t>Someone get some coffee in this guy!</a:t>
              </a:r>
              <a:endParaRPr lang="en-US" dirty="0">
                <a:solidFill>
                  <a:srgbClr val="FF0000"/>
                </a:solidFill>
              </a:endParaRPr>
            </a:p>
          </p:txBody>
        </p:sp>
        <p:sp>
          <p:nvSpPr>
            <p:cNvPr id="5" name="Arrow: Left 4"/>
            <p:cNvSpPr/>
            <p:nvPr/>
          </p:nvSpPr>
          <p:spPr>
            <a:xfrm>
              <a:off x="5186362" y="5530091"/>
              <a:ext cx="1038225" cy="342900"/>
            </a:xfrm>
            <a:prstGeom prst="leftArrow">
              <a:avLst/>
            </a:prstGeom>
            <a:solidFill>
              <a:srgbClr val="FF0000"/>
            </a:solidFill>
            <a:ln>
              <a:solidFill>
                <a:srgbClr val="CC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45540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The social aspect…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9724" y="2302327"/>
            <a:ext cx="5552552" cy="6965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/>
              <a:t>“Coffee time? Downstairs in 5 </a:t>
            </a:r>
            <a:r>
              <a:rPr lang="en-AU" dirty="0">
                <a:sym typeface="Wingdings" panose="05000000000000000000" pitchFamily="2" charset="2"/>
              </a:rPr>
              <a:t>”</a:t>
            </a:r>
            <a:endParaRPr lang="en-AU" dirty="0"/>
          </a:p>
        </p:txBody>
      </p:sp>
      <p:grpSp>
        <p:nvGrpSpPr>
          <p:cNvPr id="9" name="Group 8"/>
          <p:cNvGrpSpPr/>
          <p:nvPr/>
        </p:nvGrpSpPr>
        <p:grpSpPr>
          <a:xfrm>
            <a:off x="7686989" y="934497"/>
            <a:ext cx="4505011" cy="1263580"/>
            <a:chOff x="6234653" y="463761"/>
            <a:chExt cx="5957347" cy="1953102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/>
            <a:srcRect l="44533" t="16227" b="26114"/>
            <a:stretch/>
          </p:blipFill>
          <p:spPr>
            <a:xfrm>
              <a:off x="6234653" y="463761"/>
              <a:ext cx="5957347" cy="1953102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3"/>
            <a:srcRect t="28509" r="65055" b="26602"/>
            <a:stretch/>
          </p:blipFill>
          <p:spPr>
            <a:xfrm>
              <a:off x="6234653" y="486205"/>
              <a:ext cx="1980638" cy="1908215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8112760" y="486205"/>
              <a:ext cx="3520440" cy="1908215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AU" dirty="0"/>
                <a:t>  </a:t>
              </a:r>
              <a:r>
                <a:rPr lang="en-AU" sz="2800" dirty="0">
                  <a:solidFill>
                    <a:schemeClr val="bg1"/>
                  </a:solidFill>
                </a:rPr>
                <a:t>You have 1 new email</a:t>
              </a:r>
              <a:endParaRPr lang="en-AU" dirty="0">
                <a:solidFill>
                  <a:schemeClr val="bg1"/>
                </a:solidFill>
              </a:endParaRPr>
            </a:p>
            <a:p>
              <a:endParaRPr lang="en-AU" dirty="0"/>
            </a:p>
            <a:p>
              <a:endParaRPr lang="en-AU" dirty="0"/>
            </a:p>
            <a:p>
              <a:endParaRPr lang="en-AU" dirty="0"/>
            </a:p>
            <a:p>
              <a:endParaRPr lang="en-AU" dirty="0"/>
            </a:p>
            <a:p>
              <a:endParaRPr lang="en-US" dirty="0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429724" y="2998839"/>
            <a:ext cx="53113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/>
              <a:t>“</a:t>
            </a:r>
            <a:r>
              <a:rPr lang="en-AU" sz="2800" dirty="0" err="1"/>
              <a:t>Yess</a:t>
            </a:r>
            <a:r>
              <a:rPr lang="en-AU" sz="2800" dirty="0"/>
              <a:t>! Just what I need ;)</a:t>
            </a:r>
            <a:r>
              <a:rPr lang="en-US" sz="2800" dirty="0"/>
              <a:t>”</a:t>
            </a:r>
            <a:endParaRPr lang="en-AU" sz="2800" dirty="0"/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2266848082"/>
              </p:ext>
            </p:extLst>
          </p:nvPr>
        </p:nvGraphicFramePr>
        <p:xfrm>
          <a:off x="3627455" y="4218571"/>
          <a:ext cx="8289891" cy="2493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33483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8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Graphic spid="11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76801" y="218715"/>
            <a:ext cx="6965363" cy="6321067"/>
          </a:xfrm>
          <a:prstGeom prst="rect">
            <a:avLst/>
          </a:prstGeom>
          <a:ln w="381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991773" y="2095710"/>
            <a:ext cx="3437988" cy="552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dirty="0">
                <a:latin typeface="Century Gothic" panose="020B0502020202020204" pitchFamily="34" charset="0"/>
                <a:ea typeface="Microsoft YaHei Light" panose="020B0502040204020203" pitchFamily="34" charset="-122"/>
              </a:rPr>
              <a:t>Need I say more?</a:t>
            </a:r>
            <a:endParaRPr lang="en-US" dirty="0">
              <a:latin typeface="Century Gothic" panose="020B0502020202020204" pitchFamily="34" charset="0"/>
              <a:ea typeface="Microsoft YaHei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61571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267" y="309562"/>
            <a:ext cx="11608052" cy="639603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2075" y="3203575"/>
            <a:ext cx="4876800" cy="1325563"/>
          </a:xfrm>
        </p:spPr>
        <p:txBody>
          <a:bodyPr/>
          <a:lstStyle/>
          <a:p>
            <a:r>
              <a:rPr lang="en-AU" dirty="0"/>
              <a:t>Have we become dependant?</a:t>
            </a:r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352816" y="4806217"/>
            <a:ext cx="9272954" cy="6362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AU" dirty="0"/>
              <a:t>If you just can’t work without it… maybe it is time to give it up?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64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AU" dirty="0"/>
            </a:br>
            <a:br>
              <a:rPr lang="en-AU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91658" y="2054225"/>
            <a:ext cx="5008684" cy="5307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sz="2400" dirty="0"/>
              <a:t>HAHAHAHAHA... LOL! Good one Zoe…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17511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5182" y="365760"/>
            <a:ext cx="522224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19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425</TotalTime>
  <Words>297</Words>
  <Application>Microsoft Office PowerPoint</Application>
  <PresentationFormat>Widescreen</PresentationFormat>
  <Paragraphs>40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Microsoft YaHei Light</vt:lpstr>
      <vt:lpstr>Arial</vt:lpstr>
      <vt:lpstr>Arial</vt:lpstr>
      <vt:lpstr>Berlin Sans FB</vt:lpstr>
      <vt:lpstr>Bradley Hand ITC</vt:lpstr>
      <vt:lpstr>Britannic Bold</vt:lpstr>
      <vt:lpstr>Calibri</vt:lpstr>
      <vt:lpstr>Calibri Light</vt:lpstr>
      <vt:lpstr>Century Gothic</vt:lpstr>
      <vt:lpstr>Cooper Black</vt:lpstr>
      <vt:lpstr>Tw Cen MT Condensed Extra Bold</vt:lpstr>
      <vt:lpstr>Wingdings</vt:lpstr>
      <vt:lpstr>Office Theme</vt:lpstr>
      <vt:lpstr>“But first… Coffee!”</vt:lpstr>
      <vt:lpstr> The Coffee Culture </vt:lpstr>
      <vt:lpstr>Are you a morning person?  </vt:lpstr>
      <vt:lpstr>PowerPoint Presentation</vt:lpstr>
      <vt:lpstr>PowerPoint Presentation</vt:lpstr>
      <vt:lpstr> Can drinking coffee really                     productivity..?  </vt:lpstr>
      <vt:lpstr>It keeps you alert</vt:lpstr>
      <vt:lpstr>Can’t argue with the</vt:lpstr>
      <vt:lpstr>It’s an everyday pain moderator for those long hours at the office desk</vt:lpstr>
      <vt:lpstr>The social aspect…</vt:lpstr>
      <vt:lpstr>PowerPoint Presentation</vt:lpstr>
      <vt:lpstr>Have we become dependant?</vt:lpstr>
      <vt:lpstr>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Technology – Transforming Business</dc:title>
  <dc:creator>Simon Lwin</dc:creator>
  <cp:lastModifiedBy>Simon Lwin</cp:lastModifiedBy>
  <cp:revision>35</cp:revision>
  <cp:lastPrinted>2017-06-17T10:20:13Z</cp:lastPrinted>
  <dcterms:created xsi:type="dcterms:W3CDTF">2017-06-17T04:26:53Z</dcterms:created>
  <dcterms:modified xsi:type="dcterms:W3CDTF">2017-06-17T11:40:19Z</dcterms:modified>
</cp:coreProperties>
</file>